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лина Назарова" initials="ВН" lastIdx="1" clrIdx="0">
    <p:extLst>
      <p:ext uri="{19B8F6BF-5375-455C-9EA6-DF929625EA0E}">
        <p15:presenceInfo xmlns:p15="http://schemas.microsoft.com/office/powerpoint/2012/main" userId="fdea56b4d3e8c7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талина Назарова" userId="fdea56b4d3e8c714" providerId="LiveId" clId="{315A43B5-A7C2-47B4-A35F-B7657004A6A6}"/>
    <pc:docChg chg="undo custSel addSld modSld">
      <pc:chgData name="Виталина Назарова" userId="fdea56b4d3e8c714" providerId="LiveId" clId="{315A43B5-A7C2-47B4-A35F-B7657004A6A6}" dt="2025-05-24T13:38:37.091" v="389" actId="1076"/>
      <pc:docMkLst>
        <pc:docMk/>
      </pc:docMkLst>
      <pc:sldChg chg="addSp modSp mod">
        <pc:chgData name="Виталина Назарова" userId="fdea56b4d3e8c714" providerId="LiveId" clId="{315A43B5-A7C2-47B4-A35F-B7657004A6A6}" dt="2025-05-24T08:30:41.228" v="85" actId="1076"/>
        <pc:sldMkLst>
          <pc:docMk/>
          <pc:sldMk cId="97566796" sldId="256"/>
        </pc:sldMkLst>
        <pc:spChg chg="mod">
          <ac:chgData name="Виталина Назарова" userId="fdea56b4d3e8c714" providerId="LiveId" clId="{315A43B5-A7C2-47B4-A35F-B7657004A6A6}" dt="2025-05-24T08:30:06.564" v="32" actId="1076"/>
          <ac:spMkLst>
            <pc:docMk/>
            <pc:sldMk cId="97566796" sldId="256"/>
            <ac:spMk id="3" creationId="{4150F8AB-6859-C0F0-979C-FAE2B4DD5025}"/>
          </ac:spMkLst>
        </pc:spChg>
        <pc:spChg chg="add mod">
          <ac:chgData name="Виталина Назарова" userId="fdea56b4d3e8c714" providerId="LiveId" clId="{315A43B5-A7C2-47B4-A35F-B7657004A6A6}" dt="2025-05-24T08:30:41.228" v="85" actId="1076"/>
          <ac:spMkLst>
            <pc:docMk/>
            <pc:sldMk cId="97566796" sldId="256"/>
            <ac:spMk id="4" creationId="{A99B1E98-7550-EA3B-22E2-BC264AE425EE}"/>
          </ac:spMkLst>
        </pc:spChg>
      </pc:sldChg>
      <pc:sldChg chg="modSp new mod">
        <pc:chgData name="Виталина Назарова" userId="fdea56b4d3e8c714" providerId="LiveId" clId="{315A43B5-A7C2-47B4-A35F-B7657004A6A6}" dt="2025-05-24T13:09:04.890" v="157" actId="20577"/>
        <pc:sldMkLst>
          <pc:docMk/>
          <pc:sldMk cId="1972649400" sldId="258"/>
        </pc:sldMkLst>
        <pc:spChg chg="mod">
          <ac:chgData name="Виталина Назарова" userId="fdea56b4d3e8c714" providerId="LiveId" clId="{315A43B5-A7C2-47B4-A35F-B7657004A6A6}" dt="2025-05-24T08:29:01.530" v="28" actId="20577"/>
          <ac:spMkLst>
            <pc:docMk/>
            <pc:sldMk cId="1972649400" sldId="258"/>
            <ac:spMk id="2" creationId="{E0F395EC-755B-5159-2458-C2BFACE58E2B}"/>
          </ac:spMkLst>
        </pc:spChg>
        <pc:spChg chg="mod">
          <ac:chgData name="Виталина Назарова" userId="fdea56b4d3e8c714" providerId="LiveId" clId="{315A43B5-A7C2-47B4-A35F-B7657004A6A6}" dt="2025-05-24T13:09:04.890" v="157" actId="20577"/>
          <ac:spMkLst>
            <pc:docMk/>
            <pc:sldMk cId="1972649400" sldId="258"/>
            <ac:spMk id="3" creationId="{86709026-2498-207E-4D36-15F1C91D6B51}"/>
          </ac:spMkLst>
        </pc:spChg>
      </pc:sldChg>
      <pc:sldChg chg="addSp delSp modSp new mod">
        <pc:chgData name="Виталина Назарова" userId="fdea56b4d3e8c714" providerId="LiveId" clId="{315A43B5-A7C2-47B4-A35F-B7657004A6A6}" dt="2025-05-24T13:23:14.233" v="198" actId="14100"/>
        <pc:sldMkLst>
          <pc:docMk/>
          <pc:sldMk cId="4205009547" sldId="259"/>
        </pc:sldMkLst>
        <pc:spChg chg="mod">
          <ac:chgData name="Виталина Назарова" userId="fdea56b4d3e8c714" providerId="LiveId" clId="{315A43B5-A7C2-47B4-A35F-B7657004A6A6}" dt="2025-05-24T08:32:14.557" v="121" actId="20577"/>
          <ac:spMkLst>
            <pc:docMk/>
            <pc:sldMk cId="4205009547" sldId="259"/>
            <ac:spMk id="2" creationId="{5D61A086-4BF1-4A31-F854-486C20B821BD}"/>
          </ac:spMkLst>
        </pc:spChg>
        <pc:spChg chg="add del">
          <ac:chgData name="Виталина Назарова" userId="fdea56b4d3e8c714" providerId="LiveId" clId="{315A43B5-A7C2-47B4-A35F-B7657004A6A6}" dt="2025-05-24T13:09:12" v="158" actId="3680"/>
          <ac:spMkLst>
            <pc:docMk/>
            <pc:sldMk cId="4205009547" sldId="259"/>
            <ac:spMk id="3" creationId="{A6EB20A9-931D-7FF3-92C1-21395EDB33A2}"/>
          </ac:spMkLst>
        </pc:spChg>
        <pc:graphicFrameChg chg="add del mod ord modGraphic">
          <ac:chgData name="Виталина Назарова" userId="fdea56b4d3e8c714" providerId="LiveId" clId="{315A43B5-A7C2-47B4-A35F-B7657004A6A6}" dt="2025-05-24T13:09:04.640" v="156" actId="3680"/>
          <ac:graphicFrameMkLst>
            <pc:docMk/>
            <pc:sldMk cId="4205009547" sldId="259"/>
            <ac:graphicFrameMk id="4" creationId="{1146E01E-41B0-43D7-0362-19CE4C40C679}"/>
          </ac:graphicFrameMkLst>
        </pc:graphicFrameChg>
        <pc:graphicFrameChg chg="add mod ord modGraphic">
          <ac:chgData name="Виталина Назарова" userId="fdea56b4d3e8c714" providerId="LiveId" clId="{315A43B5-A7C2-47B4-A35F-B7657004A6A6}" dt="2025-05-24T13:15:44.891" v="188" actId="1076"/>
          <ac:graphicFrameMkLst>
            <pc:docMk/>
            <pc:sldMk cId="4205009547" sldId="259"/>
            <ac:graphicFrameMk id="5" creationId="{D146AF32-2424-D2F4-138A-5AD12A840AAE}"/>
          </ac:graphicFrameMkLst>
        </pc:graphicFrameChg>
        <pc:picChg chg="add mod">
          <ac:chgData name="Виталина Назарова" userId="fdea56b4d3e8c714" providerId="LiveId" clId="{315A43B5-A7C2-47B4-A35F-B7657004A6A6}" dt="2025-05-24T13:23:14.233" v="198" actId="14100"/>
          <ac:picMkLst>
            <pc:docMk/>
            <pc:sldMk cId="4205009547" sldId="259"/>
            <ac:picMk id="7" creationId="{0339B777-3D6B-445A-ADAB-AFA02DB9FE90}"/>
          </ac:picMkLst>
        </pc:picChg>
      </pc:sldChg>
      <pc:sldChg chg="addSp modSp new mod">
        <pc:chgData name="Виталина Назарова" userId="fdea56b4d3e8c714" providerId="LiveId" clId="{315A43B5-A7C2-47B4-A35F-B7657004A6A6}" dt="2025-05-24T13:38:37.091" v="389" actId="1076"/>
        <pc:sldMkLst>
          <pc:docMk/>
          <pc:sldMk cId="643816881" sldId="260"/>
        </pc:sldMkLst>
        <pc:spChg chg="mod">
          <ac:chgData name="Виталина Назарова" userId="fdea56b4d3e8c714" providerId="LiveId" clId="{315A43B5-A7C2-47B4-A35F-B7657004A6A6}" dt="2025-05-24T13:35:46.757" v="294" actId="20577"/>
          <ac:spMkLst>
            <pc:docMk/>
            <pc:sldMk cId="643816881" sldId="260"/>
            <ac:spMk id="2" creationId="{1C710C84-6902-795A-DBAE-CC0EA836AC93}"/>
          </ac:spMkLst>
        </pc:spChg>
        <pc:spChg chg="mod">
          <ac:chgData name="Виталина Назарова" userId="fdea56b4d3e8c714" providerId="LiveId" clId="{315A43B5-A7C2-47B4-A35F-B7657004A6A6}" dt="2025-05-24T13:38:37.091" v="389" actId="1076"/>
          <ac:spMkLst>
            <pc:docMk/>
            <pc:sldMk cId="643816881" sldId="260"/>
            <ac:spMk id="3" creationId="{D72404EC-E3BE-8FED-DF56-7C7789CC12B9}"/>
          </ac:spMkLst>
        </pc:spChg>
        <pc:spChg chg="add">
          <ac:chgData name="Виталина Назарова" userId="fdea56b4d3e8c714" providerId="LiveId" clId="{315A43B5-A7C2-47B4-A35F-B7657004A6A6}" dt="2025-05-24T13:36:04.768" v="298"/>
          <ac:spMkLst>
            <pc:docMk/>
            <pc:sldMk cId="643816881" sldId="260"/>
            <ac:spMk id="4" creationId="{FE794118-193B-7A66-792F-C7D56B05F101}"/>
          </ac:spMkLst>
        </pc:spChg>
        <pc:spChg chg="add">
          <ac:chgData name="Виталина Назарова" userId="fdea56b4d3e8c714" providerId="LiveId" clId="{315A43B5-A7C2-47B4-A35F-B7657004A6A6}" dt="2025-05-24T13:36:39.864" v="315"/>
          <ac:spMkLst>
            <pc:docMk/>
            <pc:sldMk cId="643816881" sldId="260"/>
            <ac:spMk id="5" creationId="{A86EAD15-9342-9684-3388-C914DEA9CE2B}"/>
          </ac:spMkLst>
        </pc:spChg>
      </pc:sldChg>
      <pc:sldChg chg="modSp new mod">
        <pc:chgData name="Виталина Назарова" userId="fdea56b4d3e8c714" providerId="LiveId" clId="{315A43B5-A7C2-47B4-A35F-B7657004A6A6}" dt="2025-05-24T13:28:25.118" v="283" actId="1076"/>
        <pc:sldMkLst>
          <pc:docMk/>
          <pc:sldMk cId="814195344" sldId="261"/>
        </pc:sldMkLst>
        <pc:spChg chg="mod">
          <ac:chgData name="Виталина Назарова" userId="fdea56b4d3e8c714" providerId="LiveId" clId="{315A43B5-A7C2-47B4-A35F-B7657004A6A6}" dt="2025-05-24T13:27:17.411" v="237" actId="20577"/>
          <ac:spMkLst>
            <pc:docMk/>
            <pc:sldMk cId="814195344" sldId="261"/>
            <ac:spMk id="2" creationId="{011EA34F-8D18-8D88-DC1E-7091D051CFDF}"/>
          </ac:spMkLst>
        </pc:spChg>
        <pc:spChg chg="mod">
          <ac:chgData name="Виталина Назарова" userId="fdea56b4d3e8c714" providerId="LiveId" clId="{315A43B5-A7C2-47B4-A35F-B7657004A6A6}" dt="2025-05-24T13:28:25.118" v="283" actId="1076"/>
          <ac:spMkLst>
            <pc:docMk/>
            <pc:sldMk cId="814195344" sldId="261"/>
            <ac:spMk id="3" creationId="{760C5D85-E732-0B1E-6003-DFB073FD2B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851E-50A4-60C9-F728-6DCD935AE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АВЛ-деревья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50F8AB-6859-C0F0-979C-FAE2B4DD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r>
              <a:rPr lang="ru-RU" b="0" i="0">
                <a:solidFill>
                  <a:srgbClr val="181818"/>
                </a:solidFill>
                <a:effectLst/>
                <a:latin typeface="HeliosExtC"/>
              </a:rPr>
              <a:t>древовидная структура данных с быстрым доступом к информации. Она представляет собой бинарное дерево — иерархическую схему из вершин и путей между ними, где у одной вершины может быть не более двух потомков.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B1E98-7550-EA3B-22E2-BC264AE425EE}"/>
              </a:ext>
            </a:extLst>
          </p:cNvPr>
          <p:cNvSpPr txBox="1"/>
          <p:nvPr/>
        </p:nvSpPr>
        <p:spPr>
          <a:xfrm>
            <a:off x="9692640" y="6119446"/>
            <a:ext cx="301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/>
              <a:t>Выполнила: Назарова Виталина, гр. 11-401</a:t>
            </a:r>
          </a:p>
        </p:txBody>
      </p:sp>
    </p:spTree>
    <p:extLst>
      <p:ext uri="{BB962C8B-B14F-4D97-AF65-F5344CB8AC3E}">
        <p14:creationId xmlns:p14="http://schemas.microsoft.com/office/powerpoint/2010/main" val="9756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6859C-8347-E4C7-7183-1FCC0215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CDBD3-1909-B83F-60BD-54D51649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898" y="1683433"/>
            <a:ext cx="5896292" cy="3777622"/>
          </a:xfrm>
        </p:spPr>
        <p:txBody>
          <a:bodyPr>
            <a:normAutofit/>
          </a:bodyPr>
          <a:lstStyle/>
          <a:p>
            <a:pPr algn="l">
              <a:lnSpc>
                <a:spcPts val="2250"/>
              </a:lnSpc>
              <a:spcAft>
                <a:spcPts val="2250"/>
              </a:spcAft>
              <a:buNone/>
            </a:pPr>
            <a:r>
              <a:rPr lang="ru-RU" b="0" i="0">
                <a:solidFill>
                  <a:srgbClr val="181818"/>
                </a:solidFill>
                <a:effectLst/>
                <a:latin typeface="HeliosExtC"/>
              </a:rPr>
              <a:t>	АВЛ-деревья придумали еще в 60-х годах советские ученые Адельсон-Вельский и Ландис. По первым буквам их фамилий и названа структура данных — АВЛ. Это модификация классического бинарного дерева поиска, благодаря которой структура лучше сбалансирована и практически не может выродиться.</a:t>
            </a:r>
          </a:p>
          <a:p>
            <a:pPr algn="l">
              <a:lnSpc>
                <a:spcPts val="2250"/>
              </a:lnSpc>
              <a:spcAft>
                <a:spcPts val="2250"/>
              </a:spcAft>
            </a:pPr>
            <a:r>
              <a:rPr lang="ru-RU" b="0" i="0">
                <a:solidFill>
                  <a:srgbClr val="181818"/>
                </a:solidFill>
                <a:effectLst/>
                <a:latin typeface="HeliosExtC"/>
              </a:rPr>
              <a:t>Благодаря сбалансированности и борьбе с вырождением дерева информация в нем хранится более эффективно. Поэтому доступ к данным оказывается быстрее и найти их становится легче.</a:t>
            </a:r>
          </a:p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A17FA1-52BE-F374-7EB2-F99A02F4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75" y="1683433"/>
            <a:ext cx="2447925" cy="28575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AAB16F-78C3-69DB-FF03-E9361AD8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82" y="1683433"/>
            <a:ext cx="2084497" cy="2927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B374E-6ABA-C388-DDB7-9F7CF0A00DD3}"/>
              </a:ext>
            </a:extLst>
          </p:cNvPr>
          <p:cNvSpPr txBox="1"/>
          <p:nvPr/>
        </p:nvSpPr>
        <p:spPr>
          <a:xfrm>
            <a:off x="6972190" y="4610599"/>
            <a:ext cx="2383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>
                <a:solidFill>
                  <a:srgbClr val="575757"/>
                </a:solidFill>
                <a:effectLst/>
                <a:latin typeface="Times New Roman Cyr" panose="02020603050405020304" pitchFamily="18" charset="0"/>
              </a:rPr>
              <a:t>Евгений Михайлович Ландис</a:t>
            </a:r>
            <a:endParaRPr lang="ru-RU" b="1" i="0">
              <a:solidFill>
                <a:srgbClr val="575757"/>
              </a:solidFill>
              <a:effectLst/>
              <a:latin typeface="Times New Roman Cyr" panose="02020603050405020304" pitchFamily="18" charset="0"/>
            </a:endParaRPr>
          </a:p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71C05-EAC7-19F5-6F1B-1FE3E8C49386}"/>
              </a:ext>
            </a:extLst>
          </p:cNvPr>
          <p:cNvSpPr txBox="1"/>
          <p:nvPr/>
        </p:nvSpPr>
        <p:spPr>
          <a:xfrm>
            <a:off x="9599075" y="4713928"/>
            <a:ext cx="2383181" cy="46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50"/>
              </a:lnSpc>
            </a:pPr>
            <a:r>
              <a:rPr lang="ru-RU" b="1" i="1">
                <a:solidFill>
                  <a:srgbClr val="575757"/>
                </a:solidFill>
                <a:effectLst/>
                <a:latin typeface="Times New Roman Cyr" panose="02020603050405020304" pitchFamily="18" charset="0"/>
              </a:rPr>
              <a:t>Георгий Максимович</a:t>
            </a:r>
          </a:p>
          <a:p>
            <a:pPr algn="ctr">
              <a:lnSpc>
                <a:spcPts val="1350"/>
              </a:lnSpc>
            </a:pPr>
            <a:r>
              <a:rPr lang="ru-RU" b="1" i="1">
                <a:solidFill>
                  <a:srgbClr val="575757"/>
                </a:solidFill>
                <a:effectLst/>
                <a:latin typeface="Times New Roman Cyr" panose="02020603050405020304" pitchFamily="18" charset="0"/>
              </a:rPr>
              <a:t> Адельсон-Вельский</a:t>
            </a:r>
            <a:endParaRPr lang="ru-RU" b="1" i="0">
              <a:solidFill>
                <a:srgbClr val="575757"/>
              </a:solidFill>
              <a:effectLst/>
              <a:latin typeface="Times New Roman Cyr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395EC-755B-5159-2458-C2BFACE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Кем используются АВЛ-деревья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09026-2498-207E-4D36-15F1C91D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32" y="1905000"/>
            <a:ext cx="8915400" cy="3777622"/>
          </a:xfrm>
        </p:spPr>
        <p:txBody>
          <a:bodyPr/>
          <a:lstStyle/>
          <a:p>
            <a:r>
              <a:rPr lang="ru-RU" b="0" i="0">
                <a:solidFill>
                  <a:srgbClr val="181818"/>
                </a:solidFill>
                <a:effectLst/>
                <a:latin typeface="HeliosExtC"/>
              </a:rPr>
              <a:t>Разработчиками, которые работают с алгоритмами сортировки, хранения и поиска информации, реализуют те или иные сложные структуры.</a:t>
            </a:r>
          </a:p>
          <a:p>
            <a:r>
              <a:rPr lang="ru-RU" b="0" i="0">
                <a:solidFill>
                  <a:srgbClr val="181818"/>
                </a:solidFill>
                <a:effectLst/>
                <a:latin typeface="HeliosExtC"/>
              </a:rPr>
              <a:t>Аналитиками данных, для которых работа с информацией — профессиональная сфера деятельности. АВЛ-деревья — это один из методов эффективно хранить информацию и быстро получать из структуры конкретные данные. Также они могут пригодиться при реализации алгоритмов работы с данными.</a:t>
            </a:r>
          </a:p>
          <a:p>
            <a:r>
              <a:rPr lang="ru-RU" b="0" i="0">
                <a:solidFill>
                  <a:srgbClr val="181818"/>
                </a:solidFill>
                <a:effectLst/>
                <a:latin typeface="HeliosExtC"/>
              </a:rPr>
              <a:t>Математик, которые решают фундаментальные и практические задачи. АВЛ-деревья — подвид бинарных деревьев поиска, которые, в свою очередь, являются своеобразными графами. Все это относится к области дискретной математики: она частично пересекается с Computer Science и схожими направлениями.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4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1A086-4BF1-4A31-F854-486C20B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Применение АВЛ-деревьев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146AF32-2424-D2F4-138A-5AD12A840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8111"/>
              </p:ext>
            </p:extLst>
          </p:nvPr>
        </p:nvGraphicFramePr>
        <p:xfrm>
          <a:off x="1638300" y="1567376"/>
          <a:ext cx="89154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6797658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12125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0" i="0" kern="12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Для хранения данных. Эта структура позволяет хранить информацию в «узлах» дерева и перемещаться по ней с помощью путей, которые соединяют между собой узлы. Благодаря особому алгоритму данные хранятся относительно эффективно и с ними довольно удобно работать</a:t>
                      </a:r>
                      <a:endParaRPr lang="ru-RU" sz="1600" b="0">
                        <a:solidFill>
                          <a:schemeClr val="accent5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поисковых алгоритмов. АВЛ-деревья и бинарные деревья поиска в принципе — важная составная часть разнообразных алгоритмов поиска информации. Их применяют при построении поисковых систем и интеллектуальных сервисов</a:t>
                      </a:r>
                      <a:r>
                        <a:rPr lang="ru-RU" b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сортировки. Хранение информации в АВЛ-дереве позволяет быстрее отсортировать данные, а задача сортировки часто встречается в IT. С помощью деревьев можно хранить и сортировать информацию в базах данных, в особых участках памяти, в хэшах и других структурах.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программных проверок. АВЛ-дерево может использоваться для решения некоторых стандартных задач, например для быстрой проверки существования элемента в структуре.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7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построения сложных структур. Дерево может быть составной частью более сложной структуры данных или какого-либо алгоритма, например используемого для поиска, хранения или принятия решений.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73834"/>
                  </a:ext>
                </a:extLst>
              </a:tr>
            </a:tbl>
          </a:graphicData>
        </a:graphic>
      </p:graphicFrame>
      <p:pic>
        <p:nvPicPr>
          <p:cNvPr id="7" name="Рисунок 6" descr="Изображение выглядит как круг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339B777-3D6B-445A-ADAB-AFA02DB9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45391"/>
            <a:ext cx="4457700" cy="200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0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10C84-6902-795A-DBAE-CC0EA836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404EC-E3BE-8FED-DF56-7C7789CC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519" y="2101947"/>
            <a:ext cx="8915400" cy="3777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i="0">
                <a:solidFill>
                  <a:srgbClr val="404040"/>
                </a:solidFill>
                <a:effectLst/>
                <a:latin typeface="DeepSeek-CJK-patch"/>
              </a:rPr>
              <a:t>Строгая сбалансированность</a:t>
            </a:r>
          </a:p>
          <a:p>
            <a:pPr marL="0" indent="0">
              <a:buNone/>
            </a:pP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Для </a:t>
            </a:r>
            <a:r>
              <a:rPr lang="ru-RU" b="1" i="0">
                <a:solidFill>
                  <a:srgbClr val="404040"/>
                </a:solidFill>
                <a:effectLst/>
                <a:latin typeface="DeepSeek-CJK-patch"/>
              </a:rPr>
              <a:t>каждой вершины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 разница высот левого и правого поддеревьев (</a:t>
            </a:r>
            <a:r>
              <a:rPr lang="ru-RU" b="1" i="0">
                <a:solidFill>
                  <a:srgbClr val="404040"/>
                </a:solidFill>
                <a:effectLst/>
                <a:latin typeface="DeepSeek-CJK-patch"/>
              </a:rPr>
              <a:t>balance factor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) равна -1, 0 или 1</a:t>
            </a:r>
          </a:p>
          <a:p>
            <a:pPr marL="0" indent="0">
              <a:buNone/>
            </a:pPr>
            <a:r>
              <a:rPr lang="ru-RU" b="1" i="0">
                <a:solidFill>
                  <a:srgbClr val="404040"/>
                </a:solidFill>
                <a:effectLst/>
                <a:latin typeface="DeepSeek-CJK-patch"/>
              </a:rPr>
              <a:t>Гарантированная логарифмическая сложность</a:t>
            </a:r>
          </a:p>
          <a:p>
            <a:pPr marL="0" indent="0">
              <a:buNone/>
            </a:pP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Все операции (</a:t>
            </a:r>
            <a:r>
              <a:rPr lang="en-US" b="0" i="0">
                <a:solidFill>
                  <a:srgbClr val="404040"/>
                </a:solidFill>
                <a:effectLst/>
                <a:latin typeface="DeepSeek-CJK-patch"/>
              </a:rPr>
              <a:t>insert, delete, search) 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работают за О(</a:t>
            </a:r>
            <a:r>
              <a:rPr lang="en-US" b="0" i="0">
                <a:solidFill>
                  <a:srgbClr val="404040"/>
                </a:solidFill>
                <a:effectLst/>
                <a:latin typeface="DeepSeek-CJK-patch"/>
              </a:rPr>
              <a:t>log(n))</a:t>
            </a:r>
            <a:r>
              <a:rPr lang="ru-RU">
                <a:solidFill>
                  <a:srgbClr val="404040"/>
                </a:solidFill>
                <a:latin typeface="DeepSeek-CJK-patch"/>
              </a:rPr>
              <a:t>. 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Это делает АВЛ-дерево </a:t>
            </a:r>
            <a:r>
              <a:rPr lang="ru-RU" i="0">
                <a:solidFill>
                  <a:srgbClr val="404040"/>
                </a:solidFill>
                <a:effectLst/>
                <a:latin typeface="DeepSeek-CJK-patch"/>
              </a:rPr>
              <a:t>предсказуемым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 по скорости</a:t>
            </a:r>
          </a:p>
          <a:p>
            <a:pPr marL="0" indent="0">
              <a:buNone/>
            </a:pPr>
            <a:r>
              <a:rPr lang="ru-RU" b="1" i="0">
                <a:solidFill>
                  <a:srgbClr val="404040"/>
                </a:solidFill>
                <a:effectLst/>
                <a:latin typeface="DeepSeek-CJK-patch"/>
              </a:rPr>
              <a:t>Частые перебалансировки</a:t>
            </a:r>
          </a:p>
          <a:p>
            <a:pPr marL="0" indent="0" algn="l">
              <a:buNone/>
            </a:pP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После </a:t>
            </a:r>
            <a:r>
              <a:rPr lang="ru-RU" i="0">
                <a:solidFill>
                  <a:srgbClr val="404040"/>
                </a:solidFill>
                <a:effectLst/>
                <a:latin typeface="DeepSeek-CJK-patch"/>
              </a:rPr>
              <a:t>каждой вставки/удаления 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проверяется баланс, и если нужно, применяются повороты. Это делает </a:t>
            </a:r>
            <a:r>
              <a:rPr lang="ru-RU" i="0">
                <a:solidFill>
                  <a:srgbClr val="404040"/>
                </a:solidFill>
                <a:effectLst/>
                <a:latin typeface="DeepSeek-CJK-patch"/>
              </a:rPr>
              <a:t>вставку и удаление медленнее</a:t>
            </a:r>
            <a:r>
              <a:rPr lang="ru-RU" b="0" i="0">
                <a:solidFill>
                  <a:srgbClr val="404040"/>
                </a:solidFill>
                <a:effectLst/>
                <a:latin typeface="DeepSeek-CJK-patch"/>
              </a:rPr>
              <a:t>, чем в красно-чёрных деревьях, но </a:t>
            </a:r>
            <a:r>
              <a:rPr lang="ru-RU" i="0">
                <a:solidFill>
                  <a:srgbClr val="404040"/>
                </a:solidFill>
                <a:effectLst/>
                <a:latin typeface="DeepSeek-CJK-patch"/>
              </a:rPr>
              <a:t>поиск быстрее</a:t>
            </a:r>
          </a:p>
          <a:p>
            <a:pPr>
              <a:buNone/>
            </a:pPr>
            <a:br>
              <a:rPr lang="ru-RU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81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EA34F-8D18-8D88-DC1E-7091D051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Плюсы и минусы АВЛ-дерева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C5D85-E732-0B1E-6003-DFB073FD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541" y="1797878"/>
            <a:ext cx="9354259" cy="44360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/>
              <a:t>«+»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поиск</a:t>
            </a:r>
            <a:r>
              <a:rPr lang="ru-RU" sz="2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операции поиска и вставки выполняются в среднем за O(log n) времени, где n — количество элементов в дереве.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</a:t>
            </a:r>
            <a:r>
              <a:rPr lang="ru-RU" sz="2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дерево всегда остаётся сбалансированным, что гарантирует быструю работу в худшем случае.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Малое использование памяти</a:t>
            </a:r>
            <a:r>
              <a:rPr lang="ru-RU" sz="2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по сравнению с другими сбалансированными деревьями, такими как красно-чёрные деревья, АВЛ-деревья требуют меньше памяти.</a:t>
            </a:r>
          </a:p>
          <a:p>
            <a:pPr marL="0" indent="0">
              <a:buNone/>
            </a:pPr>
            <a:r>
              <a:rPr 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«-»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реализации</a:t>
            </a:r>
            <a:r>
              <a:rPr lang="ru-RU" sz="2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требуется дополнительный код для поддержания балансировки (повороты и вычисление факторов баланса).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 вставки и удаления</a:t>
            </a:r>
            <a:r>
              <a:rPr lang="ru-RU" sz="2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эти операции требуют не только поиска места для нового элемента, но и проверки баланса на каждом уровне дерева.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Частые повороты</a:t>
            </a:r>
            <a:r>
              <a:rPr lang="ru-RU" sz="2600" b="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при добавлении или удалении множества элементов в короткий промежуток времени могут потребоваться частые повороты.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19534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607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DeepSeek-CJK-patch</vt:lpstr>
      <vt:lpstr>HeliosExtC</vt:lpstr>
      <vt:lpstr>Times New Roman</vt:lpstr>
      <vt:lpstr>Times New Roman Cyr</vt:lpstr>
      <vt:lpstr>Wingdings 3</vt:lpstr>
      <vt:lpstr>Легкий дым</vt:lpstr>
      <vt:lpstr>АВЛ-деревья</vt:lpstr>
      <vt:lpstr>История создания</vt:lpstr>
      <vt:lpstr>Кем используются АВЛ-деревья</vt:lpstr>
      <vt:lpstr>Применение АВЛ-деревьев</vt:lpstr>
      <vt:lpstr>Особенности</vt:lpstr>
      <vt:lpstr>Плюсы и минусы АВЛ-дерева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Виталина Назарова</dc:creator>
  <cp:lastModifiedBy>Виталина Назарова</cp:lastModifiedBy>
  <cp:revision>1</cp:revision>
  <dcterms:created xsi:type="dcterms:W3CDTF">2025-05-24T08:06:00Z</dcterms:created>
  <dcterms:modified xsi:type="dcterms:W3CDTF">2025-05-24T13:38:38Z</dcterms:modified>
</cp:coreProperties>
</file>