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6F2616-0DA3-4256-A5A3-5AFD8BF6307A}">
  <a:tblStyle styleId="{4B6F2616-0DA3-4256-A5A3-5AFD8BF63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1d1bd316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1d1bd316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1d1bd316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1d1bd316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1d1bd3161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1d1bd3161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1d1bd3161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1d1bd3161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1d1bd3161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1d1bd3161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1d1bd3161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61d1bd3161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1d1bd3161_1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1d1bd3161_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1d1bd3161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61d1bd3161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1d1bd3161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61d1bd3161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61d1bd3161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61d1bd3161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aaf76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aaf76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61d1bd3161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61d1bd3161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1d1bd3161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61d1bd3161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d1bd316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d1bd31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d1bd316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d1bd316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d1bd316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d1bd316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d1bd3161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d1bd3161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d1bd3161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d1bd3161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1d1bd3161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1d1bd316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1d1bd316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1d1bd316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B+ дерево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 устроена, сложность, реализация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192" name="Google Shape;192;p22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96" name="Google Shape;196;p22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2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0" name="Google Shape;200;p22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1" name="Google Shape;201;p22"/>
          <p:cNvGraphicFramePr/>
          <p:nvPr/>
        </p:nvGraphicFramePr>
        <p:xfrm>
          <a:off x="2529950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2" name="Google Shape;202;p22"/>
          <p:cNvCxnSpPr/>
          <p:nvPr/>
        </p:nvCxnSpPr>
        <p:spPr>
          <a:xfrm flipH="1">
            <a:off x="279200" y="2439725"/>
            <a:ext cx="2225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2"/>
          <p:cNvCxnSpPr/>
          <p:nvPr/>
        </p:nvCxnSpPr>
        <p:spPr>
          <a:xfrm flipH="1">
            <a:off x="2279525" y="2459800"/>
            <a:ext cx="7668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/>
        </p:nvSpPr>
        <p:spPr>
          <a:xfrm>
            <a:off x="3711750" y="33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05" name="Google Shape;205;p22"/>
          <p:cNvGraphicFramePr/>
          <p:nvPr/>
        </p:nvGraphicFramePr>
        <p:xfrm>
          <a:off x="407767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6" name="Google Shape;206;p22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2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2"/>
          <p:cNvCxnSpPr/>
          <p:nvPr/>
        </p:nvCxnSpPr>
        <p:spPr>
          <a:xfrm>
            <a:off x="3439000" y="2439875"/>
            <a:ext cx="6249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9" name="Google Shape;209;p22"/>
          <p:cNvGraphicFramePr/>
          <p:nvPr/>
        </p:nvGraphicFramePr>
        <p:xfrm>
          <a:off x="5999700" y="33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0" name="Google Shape;210;p22"/>
          <p:cNvCxnSpPr/>
          <p:nvPr/>
        </p:nvCxnSpPr>
        <p:spPr>
          <a:xfrm>
            <a:off x="3893525" y="2405700"/>
            <a:ext cx="21156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2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/>
          <p:nvPr/>
        </p:nvCxnSpPr>
        <p:spPr>
          <a:xfrm flipH="1" rot="10800000">
            <a:off x="30262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219" name="Google Shape;219;p23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21" name="Google Shape;221;p23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23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3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3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3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7" name="Google Shape;227;p23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8" name="Google Shape;228;p23"/>
          <p:cNvGraphicFramePr/>
          <p:nvPr/>
        </p:nvGraphicFramePr>
        <p:xfrm>
          <a:off x="2529950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9" name="Google Shape;229;p23"/>
          <p:cNvCxnSpPr/>
          <p:nvPr/>
        </p:nvCxnSpPr>
        <p:spPr>
          <a:xfrm flipH="1">
            <a:off x="279200" y="2439725"/>
            <a:ext cx="2225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3"/>
          <p:cNvCxnSpPr/>
          <p:nvPr/>
        </p:nvCxnSpPr>
        <p:spPr>
          <a:xfrm flipH="1">
            <a:off x="2279525" y="2459800"/>
            <a:ext cx="7668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3"/>
          <p:cNvSpPr txBox="1"/>
          <p:nvPr/>
        </p:nvSpPr>
        <p:spPr>
          <a:xfrm>
            <a:off x="3711750" y="33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407767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3" name="Google Shape;233;p23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3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3"/>
          <p:cNvCxnSpPr/>
          <p:nvPr/>
        </p:nvCxnSpPr>
        <p:spPr>
          <a:xfrm>
            <a:off x="3439000" y="2439875"/>
            <a:ext cx="6249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36" name="Google Shape;236;p23"/>
          <p:cNvGraphicFramePr/>
          <p:nvPr/>
        </p:nvGraphicFramePr>
        <p:xfrm>
          <a:off x="5999700" y="33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37" name="Google Shape;237;p23"/>
          <p:cNvCxnSpPr/>
          <p:nvPr/>
        </p:nvCxnSpPr>
        <p:spPr>
          <a:xfrm>
            <a:off x="3893525" y="2405700"/>
            <a:ext cx="21156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3"/>
          <p:cNvCxnSpPr/>
          <p:nvPr/>
        </p:nvCxnSpPr>
        <p:spPr>
          <a:xfrm flipH="1" rot="10800000">
            <a:off x="30262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3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4729425" y="3832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20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3" name="Google Shape;243;p23"/>
          <p:cNvCxnSpPr/>
          <p:nvPr/>
        </p:nvCxnSpPr>
        <p:spPr>
          <a:xfrm flipH="1" rot="10800000">
            <a:off x="4901200" y="3753075"/>
            <a:ext cx="252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249" name="Google Shape;249;p24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51" name="Google Shape;251;p24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24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53" name="Google Shape;253;p24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4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57" name="Google Shape;257;p24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8" name="Google Shape;258;p24"/>
          <p:cNvGraphicFramePr/>
          <p:nvPr/>
        </p:nvGraphicFramePr>
        <p:xfrm>
          <a:off x="2529950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9" name="Google Shape;259;p24"/>
          <p:cNvCxnSpPr/>
          <p:nvPr/>
        </p:nvCxnSpPr>
        <p:spPr>
          <a:xfrm flipH="1">
            <a:off x="279200" y="2439725"/>
            <a:ext cx="2225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4"/>
          <p:cNvCxnSpPr/>
          <p:nvPr/>
        </p:nvCxnSpPr>
        <p:spPr>
          <a:xfrm flipH="1">
            <a:off x="2279525" y="2459800"/>
            <a:ext cx="7668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4"/>
          <p:cNvSpPr txBox="1"/>
          <p:nvPr/>
        </p:nvSpPr>
        <p:spPr>
          <a:xfrm>
            <a:off x="3711750" y="33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62" name="Google Shape;262;p24"/>
          <p:cNvGraphicFramePr/>
          <p:nvPr/>
        </p:nvGraphicFramePr>
        <p:xfrm>
          <a:off x="407767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3" name="Google Shape;263;p24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4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439000" y="2439875"/>
            <a:ext cx="6249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6" name="Google Shape;266;p24"/>
          <p:cNvGraphicFramePr/>
          <p:nvPr/>
        </p:nvGraphicFramePr>
        <p:xfrm>
          <a:off x="5999700" y="33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67" name="Google Shape;267;p24"/>
          <p:cNvCxnSpPr/>
          <p:nvPr/>
        </p:nvCxnSpPr>
        <p:spPr>
          <a:xfrm>
            <a:off x="3893525" y="2405700"/>
            <a:ext cx="21156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4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4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4"/>
          <p:cNvCxnSpPr/>
          <p:nvPr/>
        </p:nvCxnSpPr>
        <p:spPr>
          <a:xfrm flipH="1" rot="10800000">
            <a:off x="30262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4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4017575" y="2017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25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278" name="Google Shape;278;p25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</a:t>
            </a:r>
            <a:r>
              <a:rPr lang="ru" sz="1800">
                <a:solidFill>
                  <a:schemeClr val="dk2"/>
                </a:solidFill>
              </a:rPr>
              <a:t>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80" name="Google Shape;280;p25"/>
          <p:cNvGraphicFramePr/>
          <p:nvPr/>
        </p:nvGraphicFramePr>
        <p:xfrm>
          <a:off x="244140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Google Shape;281;p25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82" name="Google Shape;282;p25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5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5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5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86" name="Google Shape;286;p25"/>
          <p:cNvGraphicFramePr/>
          <p:nvPr/>
        </p:nvGraphicFramePr>
        <p:xfrm>
          <a:off x="492175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7" name="Google Shape;287;p25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8" name="Google Shape;288;p25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5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42581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2" name="Google Shape;292;p25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95" name="Google Shape;295;p25"/>
          <p:cNvGraphicFramePr/>
          <p:nvPr/>
        </p:nvGraphicFramePr>
        <p:xfrm>
          <a:off x="61801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6" name="Google Shape;296;p25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 flipH="1" rot="10800000">
            <a:off x="30262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5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1" name="Google Shape;301;p25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2" name="Google Shape;302;p25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25"/>
          <p:cNvGraphicFramePr/>
          <p:nvPr/>
        </p:nvGraphicFramePr>
        <p:xfrm>
          <a:off x="7734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25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/>
          <p:nvPr/>
        </p:nvCxnSpPr>
        <p:spPr>
          <a:xfrm>
            <a:off x="7160900" y="3116525"/>
            <a:ext cx="5979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5"/>
          <p:cNvCxnSpPr/>
          <p:nvPr/>
        </p:nvCxnSpPr>
        <p:spPr>
          <a:xfrm flipH="1" rot="10800000">
            <a:off x="3408950" y="13187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313" name="Google Shape;313;p26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315" name="Google Shape;315;p26"/>
          <p:cNvGraphicFramePr/>
          <p:nvPr/>
        </p:nvGraphicFramePr>
        <p:xfrm>
          <a:off x="244140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p26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17" name="Google Shape;317;p26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6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6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6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21" name="Google Shape;321;p26"/>
          <p:cNvGraphicFramePr/>
          <p:nvPr/>
        </p:nvGraphicFramePr>
        <p:xfrm>
          <a:off x="492175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Google Shape;322;p26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3" name="Google Shape;323;p26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26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326" name="Google Shape;326;p26"/>
          <p:cNvGraphicFramePr/>
          <p:nvPr/>
        </p:nvGraphicFramePr>
        <p:xfrm>
          <a:off x="42581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7" name="Google Shape;327;p26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0" name="Google Shape;330;p26"/>
          <p:cNvGraphicFramePr/>
          <p:nvPr/>
        </p:nvGraphicFramePr>
        <p:xfrm>
          <a:off x="61801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1" name="Google Shape;331;p26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6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6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6"/>
          <p:cNvCxnSpPr/>
          <p:nvPr/>
        </p:nvCxnSpPr>
        <p:spPr>
          <a:xfrm flipH="1" rot="10800000">
            <a:off x="30262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6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6" name="Google Shape;336;p26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7" name="Google Shape;337;p26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8" name="Google Shape;338;p26"/>
          <p:cNvGraphicFramePr/>
          <p:nvPr/>
        </p:nvGraphicFramePr>
        <p:xfrm>
          <a:off x="7734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9" name="Google Shape;339;p26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6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6"/>
          <p:cNvCxnSpPr/>
          <p:nvPr/>
        </p:nvCxnSpPr>
        <p:spPr>
          <a:xfrm>
            <a:off x="7160900" y="3116525"/>
            <a:ext cx="5979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6"/>
          <p:cNvCxnSpPr/>
          <p:nvPr/>
        </p:nvCxnSpPr>
        <p:spPr>
          <a:xfrm flipH="1" rot="10800000">
            <a:off x="3408950" y="13187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6"/>
          <p:cNvCxnSpPr/>
          <p:nvPr/>
        </p:nvCxnSpPr>
        <p:spPr>
          <a:xfrm flipH="1" rot="10800000">
            <a:off x="3791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349" name="Google Shape;349;p27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351" name="Google Shape;351;p27"/>
          <p:cNvGraphicFramePr/>
          <p:nvPr/>
        </p:nvGraphicFramePr>
        <p:xfrm>
          <a:off x="17445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p27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53" name="Google Shape;353;p27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7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7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7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7" name="Google Shape;357;p27"/>
          <p:cNvGraphicFramePr/>
          <p:nvPr/>
        </p:nvGraphicFramePr>
        <p:xfrm>
          <a:off x="560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8" name="Google Shape;358;p27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59" name="Google Shape;359;p27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7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7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362" name="Google Shape;362;p27"/>
          <p:cNvGraphicFramePr/>
          <p:nvPr/>
        </p:nvGraphicFramePr>
        <p:xfrm>
          <a:off x="3304800" y="455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4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3" name="Google Shape;363;p27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7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7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6" name="Google Shape;366;p27"/>
          <p:cNvGraphicFramePr/>
          <p:nvPr/>
        </p:nvGraphicFramePr>
        <p:xfrm>
          <a:off x="48262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7" name="Google Shape;367;p27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7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7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7"/>
          <p:cNvCxnSpPr/>
          <p:nvPr/>
        </p:nvCxnSpPr>
        <p:spPr>
          <a:xfrm flipH="1" rot="10800000">
            <a:off x="30262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27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2" name="Google Shape;372;p27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3" name="Google Shape;373;p27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4" name="Google Shape;374;p27"/>
          <p:cNvGraphicFramePr/>
          <p:nvPr/>
        </p:nvGraphicFramePr>
        <p:xfrm>
          <a:off x="6347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75" name="Google Shape;375;p27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7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7"/>
          <p:cNvCxnSpPr/>
          <p:nvPr/>
        </p:nvCxnSpPr>
        <p:spPr>
          <a:xfrm flipH="1">
            <a:off x="6926600" y="3116525"/>
            <a:ext cx="2343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7"/>
          <p:cNvCxnSpPr/>
          <p:nvPr/>
        </p:nvCxnSpPr>
        <p:spPr>
          <a:xfrm flipH="1" rot="10800000">
            <a:off x="3408950" y="13187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7"/>
          <p:cNvCxnSpPr/>
          <p:nvPr/>
        </p:nvCxnSpPr>
        <p:spPr>
          <a:xfrm flipH="1" rot="10800000">
            <a:off x="3791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7"/>
          <p:cNvCxnSpPr/>
          <p:nvPr/>
        </p:nvCxnSpPr>
        <p:spPr>
          <a:xfrm>
            <a:off x="7543750" y="3083425"/>
            <a:ext cx="1047000" cy="14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81" name="Google Shape;381;p27"/>
          <p:cNvGraphicFramePr/>
          <p:nvPr/>
        </p:nvGraphicFramePr>
        <p:xfrm>
          <a:off x="7780425" y="45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82" name="Google Shape;382;p27"/>
          <p:cNvCxnSpPr/>
          <p:nvPr/>
        </p:nvCxnSpPr>
        <p:spPr>
          <a:xfrm flipH="1" rot="10800000">
            <a:off x="417430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Удаление</a:t>
            </a:r>
            <a:endParaRPr sz="1800"/>
          </a:p>
        </p:txBody>
      </p:sp>
      <p:sp>
        <p:nvSpPr>
          <p:cNvPr id="388" name="Google Shape;388;p28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389" name="Google Shape;389;p28"/>
          <p:cNvGraphicFramePr/>
          <p:nvPr/>
        </p:nvGraphicFramePr>
        <p:xfrm>
          <a:off x="17445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28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graphicFrame>
        <p:nvGraphicFramePr>
          <p:cNvPr id="391" name="Google Shape;391;p28"/>
          <p:cNvGraphicFramePr/>
          <p:nvPr/>
        </p:nvGraphicFramePr>
        <p:xfrm>
          <a:off x="560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92" name="Google Shape;392;p28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3" name="Google Shape;393;p28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8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8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396" name="Google Shape;396;p28"/>
          <p:cNvGraphicFramePr/>
          <p:nvPr/>
        </p:nvGraphicFramePr>
        <p:xfrm>
          <a:off x="3304800" y="455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4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7" name="Google Shape;397;p28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98" name="Google Shape;398;p28"/>
          <p:cNvGraphicFramePr/>
          <p:nvPr/>
        </p:nvGraphicFramePr>
        <p:xfrm>
          <a:off x="48262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99" name="Google Shape;399;p28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Google Shape;400;p28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1" name="Google Shape;401;p28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2" name="Google Shape;402;p28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3" name="Google Shape;403;p28"/>
          <p:cNvGraphicFramePr/>
          <p:nvPr/>
        </p:nvGraphicFramePr>
        <p:xfrm>
          <a:off x="6347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4" name="Google Shape;404;p28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8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8"/>
          <p:cNvCxnSpPr/>
          <p:nvPr/>
        </p:nvCxnSpPr>
        <p:spPr>
          <a:xfrm flipH="1">
            <a:off x="6926600" y="3116525"/>
            <a:ext cx="2343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8"/>
          <p:cNvCxnSpPr/>
          <p:nvPr/>
        </p:nvCxnSpPr>
        <p:spPr>
          <a:xfrm>
            <a:off x="7543750" y="3083425"/>
            <a:ext cx="1047000" cy="14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08" name="Google Shape;408;p28"/>
          <p:cNvGraphicFramePr/>
          <p:nvPr/>
        </p:nvGraphicFramePr>
        <p:xfrm>
          <a:off x="7780425" y="45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" name="Google Shape;409;p28"/>
          <p:cNvSpPr txBox="1"/>
          <p:nvPr/>
        </p:nvSpPr>
        <p:spPr>
          <a:xfrm>
            <a:off x="329200" y="1346875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21, 31, 20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Удаление</a:t>
            </a:r>
            <a:endParaRPr sz="1800"/>
          </a:p>
        </p:txBody>
      </p:sp>
      <p:sp>
        <p:nvSpPr>
          <p:cNvPr id="415" name="Google Shape;415;p29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416" name="Google Shape;416;p29"/>
          <p:cNvGraphicFramePr/>
          <p:nvPr/>
        </p:nvGraphicFramePr>
        <p:xfrm>
          <a:off x="17445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Google Shape;417;p29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graphicFrame>
        <p:nvGraphicFramePr>
          <p:cNvPr id="418" name="Google Shape;418;p29"/>
          <p:cNvGraphicFramePr/>
          <p:nvPr/>
        </p:nvGraphicFramePr>
        <p:xfrm>
          <a:off x="560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9" name="Google Shape;419;p29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0" name="Google Shape;420;p29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9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29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23" name="Google Shape;423;p29"/>
          <p:cNvGraphicFramePr/>
          <p:nvPr/>
        </p:nvGraphicFramePr>
        <p:xfrm>
          <a:off x="3304800" y="455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4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4" name="Google Shape;424;p29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25" name="Google Shape;425;p29"/>
          <p:cNvGraphicFramePr/>
          <p:nvPr/>
        </p:nvGraphicFramePr>
        <p:xfrm>
          <a:off x="48262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26" name="Google Shape;426;p29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9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8" name="Google Shape;428;p29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9" name="Google Shape;429;p29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0" name="Google Shape;430;p29"/>
          <p:cNvGraphicFramePr/>
          <p:nvPr/>
        </p:nvGraphicFramePr>
        <p:xfrm>
          <a:off x="6347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31" name="Google Shape;431;p29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9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9"/>
          <p:cNvCxnSpPr/>
          <p:nvPr/>
        </p:nvCxnSpPr>
        <p:spPr>
          <a:xfrm flipH="1">
            <a:off x="6926600" y="3116525"/>
            <a:ext cx="2343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9"/>
          <p:cNvCxnSpPr/>
          <p:nvPr/>
        </p:nvCxnSpPr>
        <p:spPr>
          <a:xfrm>
            <a:off x="7543750" y="3083425"/>
            <a:ext cx="1047000" cy="14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35" name="Google Shape;435;p29"/>
          <p:cNvGraphicFramePr/>
          <p:nvPr/>
        </p:nvGraphicFramePr>
        <p:xfrm>
          <a:off x="7780425" y="45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" name="Google Shape;436;p29"/>
          <p:cNvSpPr txBox="1"/>
          <p:nvPr/>
        </p:nvSpPr>
        <p:spPr>
          <a:xfrm>
            <a:off x="329200" y="1346875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21, 31, 20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37" name="Google Shape;437;p29"/>
          <p:cNvCxnSpPr/>
          <p:nvPr/>
        </p:nvCxnSpPr>
        <p:spPr>
          <a:xfrm flipH="1" rot="10800000">
            <a:off x="429450" y="1391950"/>
            <a:ext cx="180600" cy="3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Удаление</a:t>
            </a:r>
            <a:endParaRPr sz="1800"/>
          </a:p>
        </p:txBody>
      </p:sp>
      <p:sp>
        <p:nvSpPr>
          <p:cNvPr id="443" name="Google Shape;443;p30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444" name="Google Shape;444;p30"/>
          <p:cNvGraphicFramePr/>
          <p:nvPr/>
        </p:nvGraphicFramePr>
        <p:xfrm>
          <a:off x="17445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5" name="Google Shape;445;p30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graphicFrame>
        <p:nvGraphicFramePr>
          <p:cNvPr id="446" name="Google Shape;446;p30"/>
          <p:cNvGraphicFramePr/>
          <p:nvPr/>
        </p:nvGraphicFramePr>
        <p:xfrm>
          <a:off x="560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7" name="Google Shape;447;p30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8" name="Google Shape;448;p30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0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30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51" name="Google Shape;451;p30"/>
          <p:cNvGraphicFramePr/>
          <p:nvPr/>
        </p:nvGraphicFramePr>
        <p:xfrm>
          <a:off x="3304800" y="455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4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2" name="Google Shape;452;p30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53" name="Google Shape;453;p30"/>
          <p:cNvGraphicFramePr/>
          <p:nvPr/>
        </p:nvGraphicFramePr>
        <p:xfrm>
          <a:off x="48262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4" name="Google Shape;454;p30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0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6" name="Google Shape;456;p30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7" name="Google Shape;457;p30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8" name="Google Shape;458;p30"/>
          <p:cNvGraphicFramePr/>
          <p:nvPr/>
        </p:nvGraphicFramePr>
        <p:xfrm>
          <a:off x="6347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9" name="Google Shape;459;p30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0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0"/>
          <p:cNvCxnSpPr/>
          <p:nvPr/>
        </p:nvCxnSpPr>
        <p:spPr>
          <a:xfrm flipH="1">
            <a:off x="6926600" y="3116525"/>
            <a:ext cx="2343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0"/>
          <p:cNvCxnSpPr/>
          <p:nvPr/>
        </p:nvCxnSpPr>
        <p:spPr>
          <a:xfrm>
            <a:off x="7543750" y="3083425"/>
            <a:ext cx="1047000" cy="14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63" name="Google Shape;463;p30"/>
          <p:cNvGraphicFramePr/>
          <p:nvPr/>
        </p:nvGraphicFramePr>
        <p:xfrm>
          <a:off x="7780425" y="45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4" name="Google Shape;464;p30"/>
          <p:cNvSpPr txBox="1"/>
          <p:nvPr/>
        </p:nvSpPr>
        <p:spPr>
          <a:xfrm>
            <a:off x="329200" y="1346875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21, 31, 20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65" name="Google Shape;465;p30"/>
          <p:cNvCxnSpPr/>
          <p:nvPr/>
        </p:nvCxnSpPr>
        <p:spPr>
          <a:xfrm flipH="1" rot="10800000">
            <a:off x="429450" y="1391950"/>
            <a:ext cx="180600" cy="3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0"/>
          <p:cNvCxnSpPr/>
          <p:nvPr/>
        </p:nvCxnSpPr>
        <p:spPr>
          <a:xfrm flipH="1" rot="10800000">
            <a:off x="822475" y="1391950"/>
            <a:ext cx="180600" cy="3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Удаление</a:t>
            </a:r>
            <a:endParaRPr sz="1800"/>
          </a:p>
        </p:txBody>
      </p:sp>
      <p:sp>
        <p:nvSpPr>
          <p:cNvPr id="472" name="Google Shape;472;p31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473" name="Google Shape;473;p31"/>
          <p:cNvGraphicFramePr/>
          <p:nvPr/>
        </p:nvGraphicFramePr>
        <p:xfrm>
          <a:off x="1744575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Google Shape;474;p31"/>
          <p:cNvSpPr txBox="1"/>
          <p:nvPr/>
        </p:nvSpPr>
        <p:spPr>
          <a:xfrm>
            <a:off x="2214175" y="33683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graphicFrame>
        <p:nvGraphicFramePr>
          <p:cNvPr id="475" name="Google Shape;475;p31"/>
          <p:cNvGraphicFramePr/>
          <p:nvPr/>
        </p:nvGraphicFramePr>
        <p:xfrm>
          <a:off x="56050" y="459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6" name="Google Shape;476;p31"/>
          <p:cNvGraphicFramePr/>
          <p:nvPr/>
        </p:nvGraphicFramePr>
        <p:xfrm>
          <a:off x="1607525" y="27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77" name="Google Shape;477;p31"/>
          <p:cNvCxnSpPr/>
          <p:nvPr/>
        </p:nvCxnSpPr>
        <p:spPr>
          <a:xfrm flipH="1">
            <a:off x="459675" y="3156625"/>
            <a:ext cx="1117800" cy="14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1"/>
          <p:cNvCxnSpPr/>
          <p:nvPr/>
        </p:nvCxnSpPr>
        <p:spPr>
          <a:xfrm>
            <a:off x="2153975" y="3151600"/>
            <a:ext cx="306000" cy="14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1"/>
          <p:cNvSpPr txBox="1"/>
          <p:nvPr/>
        </p:nvSpPr>
        <p:spPr>
          <a:xfrm>
            <a:off x="3892225" y="4559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480" name="Google Shape;480;p31"/>
          <p:cNvGraphicFramePr/>
          <p:nvPr/>
        </p:nvGraphicFramePr>
        <p:xfrm>
          <a:off x="3304800" y="4557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4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81" name="Google Shape;481;p31"/>
          <p:cNvCxnSpPr/>
          <p:nvPr/>
        </p:nvCxnSpPr>
        <p:spPr>
          <a:xfrm>
            <a:off x="2524950" y="3151600"/>
            <a:ext cx="171930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82" name="Google Shape;482;p31"/>
          <p:cNvGraphicFramePr/>
          <p:nvPr/>
        </p:nvGraphicFramePr>
        <p:xfrm>
          <a:off x="48262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83" name="Google Shape;483;p31"/>
          <p:cNvCxnSpPr/>
          <p:nvPr/>
        </p:nvCxnSpPr>
        <p:spPr>
          <a:xfrm flipH="1">
            <a:off x="6189775" y="3116525"/>
            <a:ext cx="456000" cy="14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1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5" name="Google Shape;485;p31"/>
          <p:cNvGraphicFramePr/>
          <p:nvPr/>
        </p:nvGraphicFramePr>
        <p:xfrm>
          <a:off x="3304800" y="168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6" name="Google Shape;486;p31"/>
          <p:cNvGraphicFramePr/>
          <p:nvPr/>
        </p:nvGraphicFramePr>
        <p:xfrm>
          <a:off x="6634700" y="272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7" name="Google Shape;487;p31"/>
          <p:cNvGraphicFramePr/>
          <p:nvPr/>
        </p:nvGraphicFramePr>
        <p:xfrm>
          <a:off x="6347600" y="45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88" name="Google Shape;488;p31"/>
          <p:cNvCxnSpPr/>
          <p:nvPr/>
        </p:nvCxnSpPr>
        <p:spPr>
          <a:xfrm flipH="1">
            <a:off x="2961275" y="2128925"/>
            <a:ext cx="335700" cy="6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31"/>
          <p:cNvCxnSpPr/>
          <p:nvPr/>
        </p:nvCxnSpPr>
        <p:spPr>
          <a:xfrm>
            <a:off x="3848425" y="2068775"/>
            <a:ext cx="27771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1"/>
          <p:cNvCxnSpPr/>
          <p:nvPr/>
        </p:nvCxnSpPr>
        <p:spPr>
          <a:xfrm flipH="1">
            <a:off x="6926600" y="3116525"/>
            <a:ext cx="234300" cy="14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7543750" y="3083425"/>
            <a:ext cx="1047000" cy="14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92" name="Google Shape;492;p31"/>
          <p:cNvGraphicFramePr/>
          <p:nvPr/>
        </p:nvGraphicFramePr>
        <p:xfrm>
          <a:off x="7780425" y="4561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3" name="Google Shape;493;p31"/>
          <p:cNvSpPr txBox="1"/>
          <p:nvPr/>
        </p:nvSpPr>
        <p:spPr>
          <a:xfrm>
            <a:off x="329200" y="1346875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21, 31, 20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94" name="Google Shape;494;p31"/>
          <p:cNvCxnSpPr/>
          <p:nvPr/>
        </p:nvCxnSpPr>
        <p:spPr>
          <a:xfrm flipH="1" rot="10800000">
            <a:off x="429450" y="1391950"/>
            <a:ext cx="180600" cy="3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1"/>
          <p:cNvCxnSpPr/>
          <p:nvPr/>
        </p:nvCxnSpPr>
        <p:spPr>
          <a:xfrm flipH="1" rot="10800000">
            <a:off x="822475" y="1391950"/>
            <a:ext cx="180600" cy="3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B+-дерево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22222"/>
                </a:solidFill>
                <a:highlight>
                  <a:srgbClr val="FFFFFF"/>
                </a:highlight>
              </a:rPr>
              <a:t>структура данных на основе B-дерева</a:t>
            </a:r>
            <a:endParaRPr b="1" sz="1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rgbClr val="222222"/>
                </a:solidFill>
                <a:highlight>
                  <a:srgbClr val="FFFFFF"/>
                </a:highlight>
              </a:rPr>
              <a:t>Cбалансированное n-арное дерево поиска с переменным, но зачастую большим количеством потомков в узле. </a:t>
            </a:r>
            <a:endParaRPr b="1" sz="1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ru" sz="1950">
                <a:solidFill>
                  <a:srgbClr val="222222"/>
                </a:solidFill>
                <a:highlight>
                  <a:srgbClr val="FFFFFF"/>
                </a:highlight>
              </a:rPr>
              <a:t>Отличие от B-дерева</a:t>
            </a:r>
            <a:endParaRPr b="1" sz="1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t/>
            </a:r>
            <a:endParaRPr b="1" sz="1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222222"/>
                </a:solidFill>
                <a:highlight>
                  <a:srgbClr val="FFFFFF"/>
                </a:highlight>
              </a:rPr>
              <a:t>В B-дереве во всех вершинах хранятся ключи вместе с сопутствующей информацией.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ru" sz="1550">
                <a:solidFill>
                  <a:srgbClr val="222222"/>
                </a:solidFill>
                <a:highlight>
                  <a:srgbClr val="FFFFFF"/>
                </a:highlight>
              </a:rPr>
              <a:t>B+-деревьях вся информация хранится в листьях, а во внутренних узлах хранятся только копии ключей</a:t>
            </a:r>
            <a:endParaRPr b="1"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используется</a:t>
            </a:r>
            <a:endParaRPr/>
          </a:p>
        </p:txBody>
      </p:sp>
      <p:sp>
        <p:nvSpPr>
          <p:cNvPr id="501" name="Google Shape;5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Индексация баз данных. B+ деревья применяются в системах управления базами данных, таких как MySQL, PostgreSQL и Oracle, для организации и извлечения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Системы кэширования. B+ деревья используются для управления кэшированными веб-страницами и ресурсами, что обеспечивает быстрый доступ к часто используемому контенту.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Системы обработки транзакций. B+ деревья применяются для управления журналами транзакций, что важно в финансовых системах и банковских приложениях.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507" name="Google Shape;5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Работу выполнил: Поздняков Илья 11-401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 операций по времени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26125" y="14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1772525"/>
                <a:gridCol w="3095225"/>
              </a:tblGrid>
              <a:tr h="78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remove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O(log 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73" name="Google Shape;73;p16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616625" y="21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6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10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77" name="Google Shape;77;p16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6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4" name="Google Shape;94;p17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7"/>
          <p:cNvGraphicFramePr/>
          <p:nvPr/>
        </p:nvGraphicFramePr>
        <p:xfrm>
          <a:off x="1306750" y="21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6" name="Google Shape;96;p17"/>
          <p:cNvCxnSpPr/>
          <p:nvPr/>
        </p:nvCxnSpPr>
        <p:spPr>
          <a:xfrm flipH="1">
            <a:off x="279050" y="2514925"/>
            <a:ext cx="10227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1772975" y="2509925"/>
            <a:ext cx="506400" cy="8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103" name="Google Shape;103;p18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1" name="Google Shape;111;p18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8"/>
          <p:cNvGraphicFramePr/>
          <p:nvPr/>
        </p:nvGraphicFramePr>
        <p:xfrm>
          <a:off x="1306750" y="211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3" name="Google Shape;113;p18"/>
          <p:cNvCxnSpPr/>
          <p:nvPr/>
        </p:nvCxnSpPr>
        <p:spPr>
          <a:xfrm flipH="1">
            <a:off x="279050" y="2514925"/>
            <a:ext cx="1022700" cy="8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1772975" y="2509925"/>
            <a:ext cx="506400" cy="8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3711750" y="3301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21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121" name="Google Shape;121;p19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9" name="Google Shape;129;p19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19"/>
          <p:cNvGraphicFramePr/>
          <p:nvPr/>
        </p:nvGraphicFramePr>
        <p:xfrm>
          <a:off x="2529950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1" name="Google Shape;131;p19"/>
          <p:cNvCxnSpPr/>
          <p:nvPr/>
        </p:nvCxnSpPr>
        <p:spPr>
          <a:xfrm flipH="1">
            <a:off x="279200" y="2439725"/>
            <a:ext cx="2225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 flipH="1">
            <a:off x="2279525" y="2459800"/>
            <a:ext cx="7668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3711750" y="33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407767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5" name="Google Shape;135;p19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3439000" y="2439875"/>
            <a:ext cx="6249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143" name="Google Shape;143;p20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0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51" name="Google Shape;151;p20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20"/>
          <p:cNvGraphicFramePr/>
          <p:nvPr/>
        </p:nvGraphicFramePr>
        <p:xfrm>
          <a:off x="2529950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3" name="Google Shape;153;p20"/>
          <p:cNvCxnSpPr/>
          <p:nvPr/>
        </p:nvCxnSpPr>
        <p:spPr>
          <a:xfrm flipH="1">
            <a:off x="279200" y="2439725"/>
            <a:ext cx="2225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/>
          <p:nvPr/>
        </p:nvCxnSpPr>
        <p:spPr>
          <a:xfrm flipH="1">
            <a:off x="2279525" y="2459800"/>
            <a:ext cx="7668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0"/>
          <p:cNvSpPr txBox="1"/>
          <p:nvPr/>
        </p:nvSpPr>
        <p:spPr>
          <a:xfrm>
            <a:off x="3711750" y="33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56" name="Google Shape;156;p20"/>
          <p:cNvGraphicFramePr/>
          <p:nvPr/>
        </p:nvGraphicFramePr>
        <p:xfrm>
          <a:off x="407767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7" name="Google Shape;157;p20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3439000" y="2439875"/>
            <a:ext cx="6249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0"/>
          <p:cNvSpPr txBox="1"/>
          <p:nvPr/>
        </p:nvSpPr>
        <p:spPr>
          <a:xfrm>
            <a:off x="5536550" y="3301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0000"/>
                </a:solidFill>
              </a:rPr>
              <a:t>25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   Добавление</a:t>
            </a:r>
            <a:endParaRPr sz="1800"/>
          </a:p>
        </p:txBody>
      </p:sp>
      <p:sp>
        <p:nvSpPr>
          <p:cNvPr id="166" name="Google Shape;166;p21"/>
          <p:cNvSpPr txBox="1"/>
          <p:nvPr/>
        </p:nvSpPr>
        <p:spPr>
          <a:xfrm>
            <a:off x="5788525" y="344225"/>
            <a:ext cx="312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Порядок(m)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Max_children = 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min_children = m/2 = 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max keys = m -1 = 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min keys = m/2 - 1 =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84075" y="1211525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1, 4, 7 10, 17, 21, 31, 25, 19, 20, 28, 42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68" name="Google Shape;168;p21"/>
          <p:cNvGraphicFramePr/>
          <p:nvPr/>
        </p:nvGraphicFramePr>
        <p:xfrm>
          <a:off x="226092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1"/>
          <p:cNvSpPr txBox="1"/>
          <p:nvPr/>
        </p:nvSpPr>
        <p:spPr>
          <a:xfrm>
            <a:off x="2033700" y="2110050"/>
            <a:ext cx="28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 flipH="1" rot="10800000">
            <a:off x="3643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/>
          <p:nvPr/>
        </p:nvCxnSpPr>
        <p:spPr>
          <a:xfrm flipH="1" rot="10800000">
            <a:off x="6166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1"/>
          <p:cNvCxnSpPr/>
          <p:nvPr/>
        </p:nvCxnSpPr>
        <p:spPr>
          <a:xfrm flipH="1" rot="10800000">
            <a:off x="868950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 flipH="1" rot="10800000">
            <a:off x="112127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4" name="Google Shape;174;p21"/>
          <p:cNvGraphicFramePr/>
          <p:nvPr/>
        </p:nvGraphicFramePr>
        <p:xfrm>
          <a:off x="3117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1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21"/>
          <p:cNvGraphicFramePr/>
          <p:nvPr/>
        </p:nvGraphicFramePr>
        <p:xfrm>
          <a:off x="2529950" y="20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526200"/>
                <a:gridCol w="382850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6" name="Google Shape;176;p21"/>
          <p:cNvCxnSpPr/>
          <p:nvPr/>
        </p:nvCxnSpPr>
        <p:spPr>
          <a:xfrm flipH="1">
            <a:off x="279200" y="2439725"/>
            <a:ext cx="2225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2279525" y="2459800"/>
            <a:ext cx="7668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/>
        </p:nvSpPr>
        <p:spPr>
          <a:xfrm>
            <a:off x="3711750" y="3301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79" name="Google Shape;179;p21"/>
          <p:cNvGraphicFramePr/>
          <p:nvPr/>
        </p:nvGraphicFramePr>
        <p:xfrm>
          <a:off x="4077675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0" name="Google Shape;180;p21"/>
          <p:cNvCxnSpPr/>
          <p:nvPr/>
        </p:nvCxnSpPr>
        <p:spPr>
          <a:xfrm flipH="1" rot="10800000">
            <a:off x="1519875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1"/>
          <p:cNvCxnSpPr/>
          <p:nvPr/>
        </p:nvCxnSpPr>
        <p:spPr>
          <a:xfrm flipH="1" rot="10800000">
            <a:off x="187825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1"/>
          <p:cNvCxnSpPr/>
          <p:nvPr/>
        </p:nvCxnSpPr>
        <p:spPr>
          <a:xfrm>
            <a:off x="3439000" y="2439875"/>
            <a:ext cx="624900" cy="8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3" name="Google Shape;183;p21"/>
          <p:cNvGraphicFramePr/>
          <p:nvPr/>
        </p:nvGraphicFramePr>
        <p:xfrm>
          <a:off x="5999700" y="33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{4B6F2616-0DA3-4256-A5A3-5AFD8BF6307A}</a:tableStyleId>
              </a:tblPr>
              <a:tblGrid>
                <a:gridCol w="454525"/>
                <a:gridCol w="454525"/>
                <a:gridCol w="454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1"/>
          <p:cNvCxnSpPr/>
          <p:nvPr/>
        </p:nvCxnSpPr>
        <p:spPr>
          <a:xfrm>
            <a:off x="3893525" y="2405700"/>
            <a:ext cx="21156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1"/>
          <p:cNvCxnSpPr/>
          <p:nvPr/>
        </p:nvCxnSpPr>
        <p:spPr>
          <a:xfrm flipH="1" rot="10800000">
            <a:off x="2260925" y="1294475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1"/>
          <p:cNvCxnSpPr/>
          <p:nvPr/>
        </p:nvCxnSpPr>
        <p:spPr>
          <a:xfrm flipH="1" rot="10800000">
            <a:off x="2643600" y="1271650"/>
            <a:ext cx="155400" cy="29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