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2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4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6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7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5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1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33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850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7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3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2C33-6CBD-4258-B8FE-952B73AF6D8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3F2E-F20C-48F3-811B-172BFD0029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Bahnschrift" panose="020B0502040204020203" pitchFamily="34" charset="0"/>
              </a:rPr>
              <a:t>AVL-tree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Федорова Айлина 11-402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Что такое </a:t>
            </a:r>
            <a:r>
              <a:rPr lang="en-US" dirty="0" smtClean="0">
                <a:latin typeface="Bahnschrift" panose="020B0502040204020203" pitchFamily="34" charset="0"/>
              </a:rPr>
              <a:t>AVL </a:t>
            </a:r>
            <a:r>
              <a:rPr lang="ru-RU" dirty="0" smtClean="0">
                <a:latin typeface="Bahnschrift" panose="020B0502040204020203" pitchFamily="34" charset="0"/>
              </a:rPr>
              <a:t>дерево?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ru-RU" dirty="0" smtClean="0">
              <a:latin typeface="Bahnschrift" panose="020B0502040204020203" pitchFamily="34" charset="0"/>
            </a:endParaRPr>
          </a:p>
          <a:p>
            <a:pPr>
              <a:buFontTx/>
              <a:buChar char="-"/>
            </a:pPr>
            <a:r>
              <a:rPr lang="ru-RU" dirty="0" smtClean="0">
                <a:latin typeface="Bahnschrift" panose="020B0502040204020203" pitchFamily="34" charset="0"/>
              </a:rPr>
              <a:t>Сбалансированное по высоте двоичное дерево поиска</a:t>
            </a:r>
            <a:endParaRPr lang="ru-RU" dirty="0">
              <a:latin typeface="Bahnschrift" panose="020B0502040204020203" pitchFamily="34" charset="0"/>
            </a:endParaRPr>
          </a:p>
          <a:p>
            <a:pPr>
              <a:buFontTx/>
              <a:buChar char="-"/>
            </a:pPr>
            <a:endParaRPr lang="ru-RU" dirty="0" smtClean="0">
              <a:latin typeface="Bahnschrift" panose="020B0502040204020203" pitchFamily="34" charset="0"/>
            </a:endParaRPr>
          </a:p>
          <a:p>
            <a:pPr>
              <a:buFontTx/>
              <a:buChar char="-"/>
            </a:pPr>
            <a:r>
              <a:rPr lang="ru-RU" dirty="0" smtClean="0">
                <a:latin typeface="Bahnschrift" panose="020B0502040204020203" pitchFamily="34" charset="0"/>
              </a:rPr>
              <a:t>Основное назначение</a:t>
            </a:r>
            <a:r>
              <a:rPr lang="en-US" dirty="0" smtClean="0">
                <a:latin typeface="Bahnschrift" panose="020B0502040204020203" pitchFamily="34" charset="0"/>
              </a:rPr>
              <a:t>: </a:t>
            </a:r>
            <a:r>
              <a:rPr lang="ru-RU" dirty="0" smtClean="0">
                <a:latin typeface="Bahnschrift" panose="020B0502040204020203" pitchFamily="34" charset="0"/>
              </a:rPr>
              <a:t>обеспечение быстрого </a:t>
            </a:r>
            <a:r>
              <a:rPr lang="ru-RU" dirty="0">
                <a:latin typeface="Bahnschrift" panose="020B0502040204020203" pitchFamily="34" charset="0"/>
              </a:rPr>
              <a:t>доступа к информации и эффективное хранение </a:t>
            </a:r>
            <a:r>
              <a:rPr lang="ru-RU" dirty="0" smtClean="0">
                <a:latin typeface="Bahnschrift" panose="020B0502040204020203" pitchFamily="34" charset="0"/>
              </a:rPr>
              <a:t>данных.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54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766" y="2453389"/>
            <a:ext cx="7358670" cy="38542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62746" y="825865"/>
            <a:ext cx="93964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ahnschrift" panose="020B0502040204020203" pitchFamily="34" charset="0"/>
              </a:rPr>
              <a:t>AVL-дерево</a:t>
            </a:r>
            <a:r>
              <a:rPr lang="ru-RU" sz="2400" dirty="0">
                <a:latin typeface="Bahnschrift" panose="020B0502040204020203" pitchFamily="34" charset="0"/>
              </a:rPr>
              <a:t> (сбалансированное дерево) — это двоичное дерево поиска, в котором </a:t>
            </a:r>
            <a:r>
              <a:rPr lang="ru-RU" sz="2400" b="1" dirty="0">
                <a:latin typeface="Bahnschrift" panose="020B0502040204020203" pitchFamily="34" charset="0"/>
              </a:rPr>
              <a:t>для каждого узла высоты левого и правого поддеревьев различаются не более чем на 1</a:t>
            </a:r>
            <a:r>
              <a:rPr lang="ru-RU" sz="24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64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Структура узлов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Bahnschrift" panose="020B0502040204020203" pitchFamily="34" charset="0"/>
              </a:rPr>
              <a:t>Каждый узел AVL-дерева состоит из следующих полей:</a:t>
            </a:r>
          </a:p>
          <a:p>
            <a:r>
              <a:rPr lang="ru-RU" b="1" dirty="0" err="1">
                <a:latin typeface="Bahnschrift" panose="020B0502040204020203" pitchFamily="34" charset="0"/>
              </a:rPr>
              <a:t>key</a:t>
            </a:r>
            <a:r>
              <a:rPr lang="ru-RU" dirty="0">
                <a:latin typeface="Bahnschrift" panose="020B0502040204020203" pitchFamily="34" charset="0"/>
              </a:rPr>
              <a:t> — ключ узла;</a:t>
            </a:r>
          </a:p>
          <a:p>
            <a:r>
              <a:rPr lang="ru-RU" b="1" dirty="0" err="1">
                <a:latin typeface="Bahnschrift" panose="020B0502040204020203" pitchFamily="34" charset="0"/>
              </a:rPr>
              <a:t>height</a:t>
            </a:r>
            <a:r>
              <a:rPr lang="ru-RU" dirty="0">
                <a:latin typeface="Bahnschrift" panose="020B0502040204020203" pitchFamily="34" charset="0"/>
              </a:rPr>
              <a:t> — высота поддерева с корнем в данном узле;</a:t>
            </a:r>
          </a:p>
          <a:p>
            <a:r>
              <a:rPr lang="ru-RU" b="1" dirty="0" err="1">
                <a:latin typeface="Bahnschrift" panose="020B0502040204020203" pitchFamily="34" charset="0"/>
              </a:rPr>
              <a:t>left</a:t>
            </a:r>
            <a:r>
              <a:rPr lang="ru-RU" dirty="0">
                <a:latin typeface="Bahnschrift" panose="020B0502040204020203" pitchFamily="34" charset="0"/>
              </a:rPr>
              <a:t> и </a:t>
            </a:r>
            <a:r>
              <a:rPr lang="ru-RU" b="1" dirty="0" err="1">
                <a:latin typeface="Bahnschrift" panose="020B0502040204020203" pitchFamily="34" charset="0"/>
              </a:rPr>
              <a:t>right</a:t>
            </a:r>
            <a:r>
              <a:rPr lang="ru-RU" dirty="0">
                <a:latin typeface="Bahnschrift" panose="020B0502040204020203" pitchFamily="34" charset="0"/>
              </a:rPr>
              <a:t> — указатели на левое и правое поддеревья.</a:t>
            </a:r>
          </a:p>
          <a:p>
            <a:r>
              <a:rPr lang="ru-RU" dirty="0">
                <a:latin typeface="Bahnschrift" panose="020B0502040204020203" pitchFamily="34" charset="0"/>
              </a:rPr>
              <a:t> </a:t>
            </a:r>
            <a:r>
              <a:rPr lang="ru-RU" dirty="0" smtClean="0">
                <a:latin typeface="Bahnschrift" panose="020B0502040204020203" pitchFamily="34" charset="0"/>
              </a:rPr>
              <a:t>Также </a:t>
            </a:r>
            <a:r>
              <a:rPr lang="ru-RU" dirty="0">
                <a:latin typeface="Bahnschrift" panose="020B0502040204020203" pitchFamily="34" charset="0"/>
              </a:rPr>
              <a:t>узлы хранят </a:t>
            </a:r>
            <a:r>
              <a:rPr lang="ru-RU" b="1" dirty="0">
                <a:latin typeface="Bahnschrift" panose="020B0502040204020203" pitchFamily="34" charset="0"/>
              </a:rPr>
              <a:t>коэффициент баланса</a:t>
            </a:r>
            <a:r>
              <a:rPr lang="ru-RU" dirty="0">
                <a:latin typeface="Bahnschrift" panose="020B0502040204020203" pitchFamily="34" charset="0"/>
              </a:rPr>
              <a:t> (</a:t>
            </a:r>
            <a:r>
              <a:rPr lang="ru-RU" dirty="0" err="1">
                <a:latin typeface="Bahnschrift" panose="020B0502040204020203" pitchFamily="34" charset="0"/>
              </a:rPr>
              <a:t>balance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err="1">
                <a:latin typeface="Bahnschrift" panose="020B0502040204020203" pitchFamily="34" charset="0"/>
              </a:rPr>
              <a:t>factor</a:t>
            </a:r>
            <a:r>
              <a:rPr lang="ru-RU" dirty="0">
                <a:latin typeface="Bahnschrift" panose="020B0502040204020203" pitchFamily="34" charset="0"/>
              </a:rPr>
              <a:t>) — разницу высот правого и левого поддеревьев. Допустимые значения: –1, 0 и +1. Значение –1 указывает, что правое поддерево содержит одно лишнее, значение +1 — что левое поддерево содержит одно лишнее, значение 0 — что высоты обоих поддеревьев одинаковы. </a:t>
            </a:r>
          </a:p>
        </p:txBody>
      </p:sp>
    </p:spTree>
    <p:extLst>
      <p:ext uri="{BB962C8B-B14F-4D97-AF65-F5344CB8AC3E}">
        <p14:creationId xmlns:p14="http://schemas.microsoft.com/office/powerpoint/2010/main" val="28416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ПЛЮСЫ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ru-RU" dirty="0">
                <a:latin typeface="Bahnschrift" panose="020B0502040204020203" pitchFamily="34" charset="0"/>
              </a:rPr>
              <a:t>Деревья AVL могут </a:t>
            </a:r>
            <a:r>
              <a:rPr lang="ru-RU" dirty="0" err="1">
                <a:latin typeface="Bahnschrift" panose="020B0502040204020203" pitchFamily="34" charset="0"/>
              </a:rPr>
              <a:t>самобалансироваться</a:t>
            </a:r>
            <a:r>
              <a:rPr lang="ru-RU" dirty="0">
                <a:latin typeface="Bahnschrift" panose="020B0502040204020203" pitchFamily="34" charset="0"/>
              </a:rPr>
              <a:t>, поэтому временная сложность поиска, вставки и удаления составляет </a:t>
            </a:r>
            <a:r>
              <a:rPr lang="ru-RU" dirty="0" smtClean="0">
                <a:latin typeface="Bahnschrift" panose="020B0502040204020203" pitchFamily="34" charset="0"/>
              </a:rPr>
              <a:t>O(</a:t>
            </a:r>
            <a:r>
              <a:rPr lang="en-US" dirty="0" err="1">
                <a:latin typeface="Bahnschrift" panose="020B0502040204020203" pitchFamily="34" charset="0"/>
              </a:rPr>
              <a:t>l</a:t>
            </a:r>
            <a:r>
              <a:rPr lang="ru-RU" dirty="0" err="1" smtClean="0">
                <a:latin typeface="Bahnschrift" panose="020B0502040204020203" pitchFamily="34" charset="0"/>
              </a:rPr>
              <a:t>og</a:t>
            </a:r>
            <a:r>
              <a:rPr lang="ru-RU" dirty="0" smtClean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n).</a:t>
            </a:r>
          </a:p>
          <a:p>
            <a:pPr fontAlgn="base"/>
            <a:r>
              <a:rPr lang="ru-RU" dirty="0">
                <a:latin typeface="Bahnschrift" panose="020B0502040204020203" pitchFamily="34" charset="0"/>
              </a:rPr>
              <a:t>Это только двоичное дерево поиска (с балансировкой), поэтому элементы можно просматривать в отсортированном порядке.</a:t>
            </a:r>
          </a:p>
          <a:p>
            <a:pPr fontAlgn="base"/>
            <a:r>
              <a:rPr lang="ru-RU" dirty="0">
                <a:latin typeface="Bahnschrift" panose="020B0502040204020203" pitchFamily="34" charset="0"/>
              </a:rPr>
              <a:t>Поскольку правила балансировки строже, чем </a:t>
            </a:r>
            <a:r>
              <a:rPr lang="ru-RU" dirty="0" smtClean="0">
                <a:latin typeface="Bahnschrift" panose="020B0502040204020203" pitchFamily="34" charset="0"/>
              </a:rPr>
              <a:t>в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smtClean="0">
                <a:latin typeface="Bahnschrift" panose="020B0502040204020203" pitchFamily="34" charset="0"/>
              </a:rPr>
              <a:t>красно-черных деревьях, </a:t>
            </a:r>
            <a:r>
              <a:rPr lang="ru-RU" dirty="0">
                <a:latin typeface="Bahnschrift" panose="020B0502040204020203" pitchFamily="34" charset="0"/>
              </a:rPr>
              <a:t>деревья AVL в целом имеют относительно меньшую высоту, а значит, поиск выполняется быстрее.</a:t>
            </a:r>
          </a:p>
          <a:p>
            <a:pPr fontAlgn="base"/>
            <a:r>
              <a:rPr lang="ru-RU" dirty="0">
                <a:latin typeface="Bahnschrift" panose="020B0502040204020203" pitchFamily="34" charset="0"/>
              </a:rPr>
              <a:t>Дерево AVL относительно проще в понимании и реализации по сравнению с красно-чёрными деревьями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4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МИНУСЫ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>
                <a:latin typeface="Bahnschrift" panose="020B0502040204020203" pitchFamily="34" charset="0"/>
              </a:rPr>
              <a:t>Его сложнее реализовать по сравнению с обычным BST и проще по сравнению с </a:t>
            </a:r>
            <a:r>
              <a:rPr lang="ru-RU" dirty="0" err="1">
                <a:latin typeface="Bahnschrift" panose="020B0502040204020203" pitchFamily="34" charset="0"/>
              </a:rPr>
              <a:t>Red</a:t>
            </a:r>
            <a:r>
              <a:rPr lang="ru-RU" dirty="0">
                <a:latin typeface="Bahnschrift" panose="020B0502040204020203" pitchFamily="34" charset="0"/>
              </a:rPr>
              <a:t> </a:t>
            </a:r>
            <a:r>
              <a:rPr lang="ru-RU" dirty="0" err="1">
                <a:latin typeface="Bahnschrift" panose="020B0502040204020203" pitchFamily="34" charset="0"/>
              </a:rPr>
              <a:t>Black</a:t>
            </a:r>
            <a:endParaRPr lang="ru-RU" dirty="0">
              <a:latin typeface="Bahnschrift" panose="020B0502040204020203" pitchFamily="34" charset="0"/>
            </a:endParaRPr>
          </a:p>
          <a:p>
            <a:pPr fontAlgn="base"/>
            <a:r>
              <a:rPr lang="ru-RU" dirty="0">
                <a:latin typeface="Bahnschrift" panose="020B0502040204020203" pitchFamily="34" charset="0"/>
              </a:rPr>
              <a:t>Реже используются по сравнению с красно-чёрными деревьями. Из-за довольно строгого баланса деревья AVL обеспечивают сложные операции вставки и удаления, поскольку выполняется больше поворотов</a:t>
            </a:r>
          </a:p>
        </p:txBody>
      </p:sp>
    </p:spTree>
    <p:extLst>
      <p:ext uri="{BB962C8B-B14F-4D97-AF65-F5344CB8AC3E}">
        <p14:creationId xmlns:p14="http://schemas.microsoft.com/office/powerpoint/2010/main" val="57085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Где используют?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Bahnschrift" panose="020B0502040204020203" pitchFamily="34" charset="0"/>
              </a:rPr>
              <a:t>БД и файловые системы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Реализация ассоциативных массивов и множеств 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ГИС и компьютерная графика</a:t>
            </a:r>
          </a:p>
          <a:p>
            <a:r>
              <a:rPr lang="ru-RU" dirty="0" smtClean="0">
                <a:latin typeface="Bahnschrift" panose="020B0502040204020203" pitchFamily="34" charset="0"/>
              </a:rPr>
              <a:t>Сетевые маршрутизаторы и алгоритмы маршрутизации</a:t>
            </a:r>
          </a:p>
          <a:p>
            <a:pPr marL="0" indent="0">
              <a:buNone/>
            </a:pPr>
            <a:r>
              <a:rPr lang="ru-RU" dirty="0" smtClean="0">
                <a:latin typeface="Bahnschrift" panose="020B0502040204020203" pitchFamily="34" charset="0"/>
              </a:rPr>
              <a:t>   и т.д.</a:t>
            </a:r>
          </a:p>
        </p:txBody>
      </p:sp>
    </p:spTree>
    <p:extLst>
      <p:ext uri="{BB962C8B-B14F-4D97-AF65-F5344CB8AC3E}">
        <p14:creationId xmlns:p14="http://schemas.microsoft.com/office/powerpoint/2010/main" val="2924135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166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Тема Office</vt:lpstr>
      <vt:lpstr>AVL-tree</vt:lpstr>
      <vt:lpstr>Что такое AVL дерево?</vt:lpstr>
      <vt:lpstr>Презентация PowerPoint</vt:lpstr>
      <vt:lpstr>Структура узлов</vt:lpstr>
      <vt:lpstr>ПЛЮСЫ</vt:lpstr>
      <vt:lpstr>МИНУСЫ</vt:lpstr>
      <vt:lpstr>Где используют?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AVL-tree</dc:title>
  <dc:creator>Айлина</dc:creator>
  <cp:lastModifiedBy>Айлина</cp:lastModifiedBy>
  <cp:revision>8</cp:revision>
  <dcterms:created xsi:type="dcterms:W3CDTF">2025-05-26T05:45:18Z</dcterms:created>
  <dcterms:modified xsi:type="dcterms:W3CDTF">2025-05-26T11:32:46Z</dcterms:modified>
</cp:coreProperties>
</file>