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E5E9-1D64-4DF8-A516-5C406A444472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6573B-E9A4-43E5-A822-3C2135145B5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 smtClean="0"/>
              <a:t>Расширяющееся дерево или </a:t>
            </a:r>
            <a:r>
              <a:rPr lang="en-US" sz="6000" dirty="0" smtClean="0"/>
              <a:t>Splay Tree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2974" y="-447675"/>
            <a:ext cx="10369587" cy="775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Общее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>
            <a:normAutofit/>
          </a:bodyPr>
          <a:lstStyle/>
          <a:p>
            <a:r>
              <a:rPr lang="ru-RU" sz="1800" b="1" dirty="0" err="1"/>
              <a:t>Сплей-дерево</a:t>
            </a:r>
            <a:r>
              <a:rPr lang="ru-RU" sz="1800" dirty="0"/>
              <a:t> </a:t>
            </a:r>
            <a:r>
              <a:rPr lang="ru-RU" sz="1800" dirty="0" smtClean="0"/>
              <a:t> </a:t>
            </a:r>
            <a:r>
              <a:rPr lang="ru-RU" sz="1800" dirty="0"/>
              <a:t>— это </a:t>
            </a:r>
            <a:r>
              <a:rPr lang="ru-RU" sz="1800" dirty="0" smtClean="0"/>
              <a:t>двоичное дерево поиска. </a:t>
            </a:r>
            <a:r>
              <a:rPr lang="ru-RU" sz="1800" dirty="0"/>
              <a:t>Оно позволяет находить быстрее те данные, которые использовались недавно. Относится к разряду сливаемых деревьев. </a:t>
            </a:r>
            <a:r>
              <a:rPr lang="ru-RU" sz="1800" dirty="0" err="1"/>
              <a:t>Сплей-дерево</a:t>
            </a:r>
            <a:r>
              <a:rPr lang="ru-RU" sz="1800" dirty="0"/>
              <a:t> было придумано Робертом </a:t>
            </a:r>
            <a:r>
              <a:rPr lang="ru-RU" sz="1800" dirty="0" err="1"/>
              <a:t>Тарьяном</a:t>
            </a:r>
            <a:r>
              <a:rPr lang="ru-RU" sz="1800" dirty="0"/>
              <a:t> и Даниелем </a:t>
            </a:r>
            <a:r>
              <a:rPr lang="ru-RU" sz="1800" dirty="0" err="1"/>
              <a:t>Слейтером</a:t>
            </a:r>
            <a:r>
              <a:rPr lang="ru-RU" sz="1800" dirty="0"/>
              <a:t> в 19831983 году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1800" dirty="0"/>
              <a:t>Для того, чтобы доступ к недавно найденным данным был быстрее, надо, чтобы эти данные находились ближе к корню. Этого мы можем добиться, используя различные эвристики:</a:t>
            </a:r>
          </a:p>
          <a:p>
            <a:pPr lvl="1"/>
            <a:r>
              <a:rPr lang="ru-RU" sz="1400" b="1" dirty="0" err="1"/>
              <a:t>Move</a:t>
            </a:r>
            <a:r>
              <a:rPr lang="ru-RU" sz="1400" b="1" dirty="0"/>
              <a:t> </a:t>
            </a:r>
            <a:r>
              <a:rPr lang="ru-RU" sz="1400" b="1" dirty="0" err="1"/>
              <a:t>to</a:t>
            </a:r>
            <a:r>
              <a:rPr lang="ru-RU" sz="1400" b="1" dirty="0"/>
              <a:t> </a:t>
            </a:r>
            <a:r>
              <a:rPr lang="ru-RU" sz="1400" b="1" dirty="0" err="1"/>
              <a:t>Root</a:t>
            </a:r>
            <a:r>
              <a:rPr lang="ru-RU" sz="1400" dirty="0"/>
              <a:t> — совершает повороты вокруг ребра (</a:t>
            </a:r>
            <a:r>
              <a:rPr lang="ru-RU" sz="1400" dirty="0" err="1"/>
              <a:t>x,p</a:t>
            </a:r>
            <a:r>
              <a:rPr lang="ru-RU" sz="1400" dirty="0"/>
              <a:t>)(</a:t>
            </a:r>
            <a:r>
              <a:rPr lang="ru-RU" sz="1400" dirty="0" err="1"/>
              <a:t>x,p</a:t>
            </a:r>
            <a:r>
              <a:rPr lang="ru-RU" sz="1400" dirty="0"/>
              <a:t>), где </a:t>
            </a:r>
            <a:r>
              <a:rPr lang="ru-RU" sz="1400" dirty="0" err="1" smtClean="0"/>
              <a:t>x</a:t>
            </a:r>
            <a:r>
              <a:rPr lang="ru-RU" sz="1400" dirty="0"/>
              <a:t> — найденная </a:t>
            </a:r>
            <a:r>
              <a:rPr lang="ru-RU" sz="1400" dirty="0" smtClean="0"/>
              <a:t>вершина,</a:t>
            </a:r>
            <a:r>
              <a:rPr lang="en-US" sz="1400" dirty="0" smtClean="0"/>
              <a:t> </a:t>
            </a:r>
            <a:r>
              <a:rPr lang="ru-RU" sz="1400" dirty="0" err="1" smtClean="0"/>
              <a:t>p</a:t>
            </a:r>
            <a:r>
              <a:rPr lang="ru-RU" sz="1400" dirty="0"/>
              <a:t> — ее предок, пока </a:t>
            </a:r>
            <a:r>
              <a:rPr lang="ru-RU" sz="1400" dirty="0" err="1" smtClean="0"/>
              <a:t>x</a:t>
            </a:r>
            <a:r>
              <a:rPr lang="ru-RU" sz="1400" dirty="0"/>
              <a:t> не окажется корнем дерева. Однако можно построить такую последовательность операций, что амортизированное время доступа к вершине будет </a:t>
            </a:r>
            <a:r>
              <a:rPr lang="en-US" sz="1400" dirty="0" smtClean="0"/>
              <a:t>O</a:t>
            </a:r>
            <a:r>
              <a:rPr lang="ru-RU" sz="1400" dirty="0" smtClean="0"/>
              <a:t>(</a:t>
            </a:r>
            <a:r>
              <a:rPr lang="ru-RU" sz="1400" dirty="0" err="1" smtClean="0"/>
              <a:t>n</a:t>
            </a:r>
            <a:r>
              <a:rPr lang="ru-RU" sz="1400" dirty="0" smtClean="0"/>
              <a:t>).</a:t>
            </a:r>
            <a:endParaRPr lang="ru-RU" sz="1400" dirty="0"/>
          </a:p>
          <a:p>
            <a:pPr lvl="1"/>
            <a:r>
              <a:rPr lang="ru-RU" sz="1400" b="1" dirty="0" err="1"/>
              <a:t>Splay</a:t>
            </a:r>
            <a:r>
              <a:rPr lang="ru-RU" sz="1400" dirty="0"/>
              <a:t> — также совершает повороты, но чередует различные виды поворотов, благодаря чему достигается логарифмическая амортизированная оценка. Она будет подробно описана ниже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3" y="4357694"/>
            <a:ext cx="673034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</a:t>
            </a:r>
            <a:r>
              <a:rPr lang="ru-RU" dirty="0"/>
              <a:t>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Амортизированная сложность O(</a:t>
            </a:r>
            <a:r>
              <a:rPr lang="ru-RU" b="1" dirty="0" err="1"/>
              <a:t>log⁡n</a:t>
            </a:r>
            <a:r>
              <a:rPr lang="ru-RU" b="1" dirty="0" smtClean="0"/>
              <a:t>)</a:t>
            </a:r>
            <a:endParaRPr lang="ru-RU" dirty="0"/>
          </a:p>
          <a:p>
            <a:pPr lvl="1"/>
            <a:r>
              <a:rPr lang="ru-RU" dirty="0"/>
              <a:t>Несмотря на то, что отдельные операции могут выполняться за </a:t>
            </a:r>
            <a:r>
              <a:rPr lang="ru-RU" dirty="0" smtClean="0"/>
              <a:t>O(</a:t>
            </a:r>
            <a:r>
              <a:rPr lang="ru-RU" dirty="0" err="1" smtClean="0"/>
              <a:t>n</a:t>
            </a:r>
            <a:r>
              <a:rPr lang="ru-RU" dirty="0"/>
              <a:t>)</a:t>
            </a:r>
            <a:r>
              <a:rPr lang="ru-RU" dirty="0" smtClean="0"/>
              <a:t>, </a:t>
            </a:r>
            <a:r>
              <a:rPr lang="ru-RU" dirty="0"/>
              <a:t>в среднем (</a:t>
            </a:r>
            <a:r>
              <a:rPr lang="ru-RU" dirty="0" err="1"/>
              <a:t>амортизированно</a:t>
            </a:r>
            <a:r>
              <a:rPr lang="ru-RU" dirty="0"/>
              <a:t>) операции (вставка, поиск, удаление) работают за O(</a:t>
            </a:r>
            <a:r>
              <a:rPr lang="ru-RU" dirty="0" err="1"/>
              <a:t>log⁡</a:t>
            </a:r>
            <a:r>
              <a:rPr lang="ru-RU" dirty="0" err="1" smtClean="0"/>
              <a:t>n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b="1" dirty="0"/>
              <a:t>Локальность (кэш-дружественность)</a:t>
            </a:r>
            <a:endParaRPr lang="ru-RU" dirty="0"/>
          </a:p>
          <a:p>
            <a:pPr lvl="1"/>
            <a:r>
              <a:rPr lang="ru-RU" dirty="0"/>
              <a:t>Часто используемые элементы оказываются ближе к корню, что ускоряет доступ к ним.</a:t>
            </a:r>
          </a:p>
          <a:p>
            <a:r>
              <a:rPr lang="ru-RU" b="1" dirty="0"/>
              <a:t>Отсутствие дополнительной памяти</a:t>
            </a:r>
            <a:endParaRPr lang="ru-RU" dirty="0"/>
          </a:p>
          <a:p>
            <a:pPr lvl="1"/>
            <a:r>
              <a:rPr lang="ru-RU" dirty="0"/>
              <a:t>В отличие от AVL или красно-черных деревьев, splay-дерево не хранит балансировочную информацию (высоту, цвет и т. д.).</a:t>
            </a:r>
          </a:p>
          <a:p>
            <a:r>
              <a:rPr lang="ru-RU" b="1" dirty="0"/>
              <a:t>Простота реализации</a:t>
            </a:r>
            <a:endParaRPr lang="ru-RU" dirty="0"/>
          </a:p>
          <a:p>
            <a:pPr lvl="1"/>
            <a:r>
              <a:rPr lang="ru-RU" dirty="0"/>
              <a:t>Не требует сложных алгоритмов балансировки, как в AVL или RB-деревьях.</a:t>
            </a:r>
          </a:p>
          <a:p>
            <a:r>
              <a:rPr lang="ru-RU" b="1" dirty="0"/>
              <a:t>Адаптивность</a:t>
            </a:r>
            <a:endParaRPr lang="ru-RU" dirty="0"/>
          </a:p>
          <a:p>
            <a:pPr lvl="1"/>
            <a:r>
              <a:rPr lang="ru-RU" dirty="0"/>
              <a:t>Автоматически подстраивается под паттерны доступа, ускоряя часто выполняемые операции.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Не гарантирует мгновенную O(</a:t>
            </a:r>
            <a:r>
              <a:rPr lang="ru-RU" b="1" dirty="0" err="1"/>
              <a:t>log</a:t>
            </a:r>
            <a:r>
              <a:rPr lang="ru-RU" b="1" dirty="0" err="1" smtClean="0"/>
              <a:t>⁡n</a:t>
            </a:r>
            <a:r>
              <a:rPr lang="ru-RU" b="1" dirty="0" smtClean="0"/>
              <a:t>)</a:t>
            </a:r>
            <a:r>
              <a:rPr lang="ru-RU" b="1" i="1" dirty="0" smtClean="0"/>
              <a:t> </a:t>
            </a:r>
            <a:r>
              <a:rPr lang="ru-RU" b="1" dirty="0"/>
              <a:t> сложность</a:t>
            </a:r>
            <a:endParaRPr lang="ru-RU" dirty="0"/>
          </a:p>
          <a:p>
            <a:pPr lvl="1"/>
            <a:r>
              <a:rPr lang="ru-RU" dirty="0"/>
              <a:t>В худшем случае одна операция может занять O(</a:t>
            </a:r>
            <a:r>
              <a:rPr lang="ru-RU" dirty="0" err="1"/>
              <a:t>n</a:t>
            </a:r>
            <a:r>
              <a:rPr lang="ru-RU" dirty="0" smtClean="0"/>
              <a:t>)</a:t>
            </a:r>
            <a:r>
              <a:rPr lang="ru-RU" i="1" dirty="0" smtClean="0"/>
              <a:t> </a:t>
            </a:r>
            <a:r>
              <a:rPr lang="ru-RU" dirty="0"/>
              <a:t> (например, при последовательном доступе ко всем элементам).</a:t>
            </a:r>
          </a:p>
          <a:p>
            <a:r>
              <a:rPr lang="ru-RU" b="1" dirty="0"/>
              <a:t>Не подходит для реального времени (</a:t>
            </a:r>
            <a:r>
              <a:rPr lang="ru-RU" b="1" dirty="0" err="1"/>
              <a:t>real-time</a:t>
            </a:r>
            <a:r>
              <a:rPr lang="ru-RU" b="1" dirty="0"/>
              <a:t> </a:t>
            </a:r>
            <a:r>
              <a:rPr lang="ru-RU" b="1" dirty="0" err="1"/>
              <a:t>systems</a:t>
            </a:r>
            <a:r>
              <a:rPr lang="ru-RU" b="1" dirty="0"/>
              <a:t>)</a:t>
            </a:r>
            <a:endParaRPr lang="ru-RU" dirty="0"/>
          </a:p>
          <a:p>
            <a:pPr lvl="1"/>
            <a:r>
              <a:rPr lang="ru-RU" dirty="0"/>
              <a:t>Из-за непредсказуемости времени выполнения отдельных операций.</a:t>
            </a:r>
          </a:p>
          <a:p>
            <a:r>
              <a:rPr lang="ru-RU" b="1" dirty="0"/>
              <a:t>Неэффективность при параллельном доступе</a:t>
            </a:r>
            <a:endParaRPr lang="ru-RU" dirty="0"/>
          </a:p>
          <a:p>
            <a:pPr lvl="1"/>
            <a:r>
              <a:rPr lang="ru-RU" dirty="0"/>
              <a:t>Операция </a:t>
            </a:r>
            <a:r>
              <a:rPr lang="ru-RU" dirty="0" err="1"/>
              <a:t>splay</a:t>
            </a:r>
            <a:r>
              <a:rPr lang="ru-RU" dirty="0"/>
              <a:t> изменяет структуру дерева, что усложняет параллельные операции.</a:t>
            </a:r>
          </a:p>
          <a:p>
            <a:r>
              <a:rPr lang="ru-RU" b="1" dirty="0"/>
              <a:t>Меньшая предсказуемость, чем у строго </a:t>
            </a:r>
            <a:r>
              <a:rPr lang="ru-RU" b="1" dirty="0" err="1"/>
              <a:t>балансированных</a:t>
            </a:r>
            <a:r>
              <a:rPr lang="ru-RU" b="1" dirty="0"/>
              <a:t> деревьев</a:t>
            </a:r>
            <a:endParaRPr lang="ru-RU" dirty="0"/>
          </a:p>
          <a:p>
            <a:pPr lvl="1"/>
            <a:r>
              <a:rPr lang="ru-RU" dirty="0"/>
              <a:t>AVL и RB-деревья гарантируют O(</a:t>
            </a:r>
            <a:r>
              <a:rPr lang="ru-RU" dirty="0" err="1"/>
              <a:t>log⁡n</a:t>
            </a:r>
            <a:r>
              <a:rPr lang="ru-RU" dirty="0"/>
              <a:t>)</a:t>
            </a:r>
            <a:r>
              <a:rPr lang="ru-RU" i="1" dirty="0"/>
              <a:t>O</a:t>
            </a:r>
            <a:r>
              <a:rPr lang="ru-RU" dirty="0"/>
              <a:t>(</a:t>
            </a:r>
            <a:r>
              <a:rPr lang="ru-RU" dirty="0" err="1"/>
              <a:t>log</a:t>
            </a:r>
            <a:r>
              <a:rPr lang="ru-RU" i="1" dirty="0" err="1"/>
              <a:t>n</a:t>
            </a:r>
            <a:r>
              <a:rPr lang="ru-RU" dirty="0"/>
              <a:t>) для каждой операции, а не только в среднем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Splay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: структура и </a:t>
            </a:r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Структура Splay-дерева</a:t>
            </a:r>
          </a:p>
          <a:p>
            <a:pPr lvl="1"/>
            <a:r>
              <a:rPr lang="ru-RU" dirty="0"/>
              <a:t>Как и обычное BST, splay-дерево хранит узлы с ключами, </a:t>
            </a:r>
            <a:r>
              <a:rPr lang="ru-RU" dirty="0" err="1"/>
              <a:t>удовлетворя</a:t>
            </a:r>
            <a:r>
              <a:rPr lang="ru-RU" dirty="0"/>
              <a:t> условию:</a:t>
            </a:r>
          </a:p>
          <a:p>
            <a:pPr lvl="1"/>
            <a:r>
              <a:rPr lang="ru-RU" dirty="0"/>
              <a:t>Левый потомок ≤ Родитель ≤ Правый </a:t>
            </a:r>
            <a:r>
              <a:rPr lang="ru-RU" dirty="0" smtClean="0"/>
              <a:t>потомок</a:t>
            </a:r>
            <a:endParaRPr lang="en-US" dirty="0" smtClean="0"/>
          </a:p>
          <a:p>
            <a:r>
              <a:rPr lang="ru-RU" dirty="0"/>
              <a:t>Основные операции и алгоритм </a:t>
            </a:r>
            <a:r>
              <a:rPr lang="ru-RU" dirty="0" err="1" smtClean="0"/>
              <a:t>splay</a:t>
            </a:r>
            <a:endParaRPr lang="ru-RU" dirty="0" smtClean="0"/>
          </a:p>
          <a:p>
            <a:pPr lvl="1"/>
            <a:r>
              <a:rPr lang="ru-RU" dirty="0"/>
              <a:t>Ключевая особенность splay-дерева — операция </a:t>
            </a:r>
            <a:r>
              <a:rPr lang="ru-RU" dirty="0" err="1"/>
              <a:t>splay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), которая перемещает узел </a:t>
            </a:r>
            <a:r>
              <a:rPr lang="ru-RU" dirty="0" err="1"/>
              <a:t>x</a:t>
            </a:r>
            <a:r>
              <a:rPr lang="ru-RU" dirty="0"/>
              <a:t> в корень (или ближайший к корню) с помощью серии поворотов </a:t>
            </a:r>
            <a:r>
              <a:rPr lang="ru-RU" dirty="0" smtClean="0"/>
              <a:t>(</a:t>
            </a:r>
            <a:r>
              <a:rPr lang="en-US" dirty="0" err="1" smtClean="0"/>
              <a:t>zig</a:t>
            </a:r>
            <a:r>
              <a:rPr lang="en-US" dirty="0" smtClean="0"/>
              <a:t>, </a:t>
            </a:r>
            <a:r>
              <a:rPr lang="en-US" dirty="0" err="1" smtClean="0"/>
              <a:t>zig-zig</a:t>
            </a:r>
            <a:r>
              <a:rPr lang="en-US" dirty="0" smtClean="0"/>
              <a:t>, </a:t>
            </a:r>
            <a:r>
              <a:rPr lang="en-US" dirty="0" err="1" smtClean="0"/>
              <a:t>zig-zag</a:t>
            </a:r>
            <a:r>
              <a:rPr lang="ru-RU" dirty="0" smtClean="0"/>
              <a:t>).</a:t>
            </a:r>
            <a:endParaRPr lang="ru-RU" dirty="0"/>
          </a:p>
          <a:p>
            <a:r>
              <a:rPr lang="en-US" dirty="0" err="1" smtClean="0"/>
              <a:t>Zig</a:t>
            </a:r>
            <a:endParaRPr lang="en-US" dirty="0" smtClean="0"/>
          </a:p>
          <a:p>
            <a:pPr lvl="1"/>
            <a:r>
              <a:rPr lang="ru-RU" dirty="0"/>
              <a:t>одиночный поворот</a:t>
            </a:r>
            <a:endParaRPr lang="ru-RU" dirty="0" smtClean="0"/>
          </a:p>
          <a:p>
            <a:r>
              <a:rPr lang="en-US" dirty="0" err="1" smtClean="0"/>
              <a:t>Zig-Zig</a:t>
            </a:r>
            <a:endParaRPr lang="en-US" dirty="0" smtClean="0"/>
          </a:p>
          <a:p>
            <a:pPr lvl="1"/>
            <a:r>
              <a:rPr lang="ru-RU" dirty="0"/>
              <a:t>двойной поворот в одну </a:t>
            </a:r>
            <a:r>
              <a:rPr lang="ru-RU" dirty="0" smtClean="0"/>
              <a:t>сторону</a:t>
            </a:r>
            <a:endParaRPr lang="en-US" dirty="0" smtClean="0"/>
          </a:p>
          <a:p>
            <a:r>
              <a:rPr lang="en-US" dirty="0" err="1" smtClean="0"/>
              <a:t>Zig-Zag</a:t>
            </a:r>
            <a:endParaRPr lang="en-US" dirty="0" smtClean="0"/>
          </a:p>
          <a:p>
            <a:pPr lvl="1"/>
            <a:r>
              <a:rPr lang="ru-RU" dirty="0" smtClean="0"/>
              <a:t>двойной поворот в разные стороны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Zig</a:t>
            </a:r>
            <a:r>
              <a:rPr lang="ru-RU" b="1" dirty="0"/>
              <a:t> (одиночный поворот)</a:t>
            </a:r>
            <a:endParaRPr lang="ru-RU" dirty="0"/>
          </a:p>
          <a:p>
            <a:pPr lvl="1"/>
            <a:r>
              <a:rPr lang="ru-RU" dirty="0"/>
              <a:t>Если </a:t>
            </a:r>
            <a:r>
              <a:rPr lang="ru-RU" dirty="0" err="1"/>
              <a:t>x</a:t>
            </a:r>
            <a:r>
              <a:rPr lang="ru-RU" dirty="0"/>
              <a:t> — ребенок корня → делаем обычный поворот</a:t>
            </a:r>
            <a:r>
              <a:rPr lang="ru-RU" dirty="0" smtClean="0"/>
              <a:t>.</a:t>
            </a:r>
            <a:endParaRPr lang="en-US" dirty="0"/>
          </a:p>
          <a:p>
            <a:pPr lvl="1"/>
            <a:r>
              <a:rPr lang="ru-RU" i="1" dirty="0" smtClean="0"/>
              <a:t>Если </a:t>
            </a:r>
            <a:r>
              <a:rPr lang="ru-RU" i="1" dirty="0" err="1" smtClean="0"/>
              <a:t>x</a:t>
            </a:r>
            <a:r>
              <a:rPr lang="ru-RU" i="1" dirty="0" smtClean="0"/>
              <a:t> — </a:t>
            </a:r>
            <a:r>
              <a:rPr lang="ru-RU" dirty="0" smtClean="0"/>
              <a:t>левый ребенок </a:t>
            </a:r>
            <a:r>
              <a:rPr lang="ru-RU" dirty="0" err="1" smtClean="0"/>
              <a:t>y</a:t>
            </a:r>
            <a:r>
              <a:rPr lang="ru-RU" dirty="0" smtClean="0"/>
              <a:t>, делаем правый поворот, иначе — левый.</a:t>
            </a:r>
            <a:endParaRPr lang="en-US" dirty="0" smtClean="0"/>
          </a:p>
          <a:p>
            <a:pPr lvl="1">
              <a:buNone/>
            </a:pPr>
            <a:r>
              <a:rPr lang="es-ES" dirty="0" smtClean="0"/>
              <a:t>        y             x  </a:t>
            </a:r>
          </a:p>
          <a:p>
            <a:pPr lvl="1">
              <a:buNone/>
            </a:pPr>
            <a:r>
              <a:rPr lang="es-ES" dirty="0"/>
              <a:t> </a:t>
            </a:r>
            <a:r>
              <a:rPr lang="es-ES" dirty="0" smtClean="0"/>
              <a:t>      / \   →   / \  </a:t>
            </a:r>
          </a:p>
          <a:p>
            <a:pPr lvl="1">
              <a:buNone/>
            </a:pPr>
            <a:r>
              <a:rPr lang="es-ES" dirty="0"/>
              <a:t> </a:t>
            </a:r>
            <a:r>
              <a:rPr lang="es-ES" dirty="0" smtClean="0"/>
              <a:t>    x   C       A   y  </a:t>
            </a:r>
          </a:p>
          <a:p>
            <a:pPr lvl="1">
              <a:buNone/>
            </a:pPr>
            <a:r>
              <a:rPr lang="es-ES" dirty="0"/>
              <a:t> </a:t>
            </a:r>
            <a:r>
              <a:rPr lang="es-ES" dirty="0" smtClean="0"/>
              <a:t>   / \          / \  </a:t>
            </a:r>
          </a:p>
          <a:p>
            <a:pPr lvl="1">
              <a:buNone/>
            </a:pPr>
            <a:r>
              <a:rPr lang="es-ES" dirty="0" smtClean="0"/>
              <a:t>  A   B       B   C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Zig-Zig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3500" b="1" dirty="0" err="1"/>
              <a:t>Zig-Zig</a:t>
            </a:r>
            <a:r>
              <a:rPr lang="ru-RU" sz="3500" b="1" dirty="0"/>
              <a:t> (двойной поворот в одну сторону)</a:t>
            </a:r>
            <a:endParaRPr lang="ru-RU" sz="3500" dirty="0"/>
          </a:p>
          <a:p>
            <a:pPr lvl="1"/>
            <a:r>
              <a:rPr lang="ru-RU" sz="3100" dirty="0"/>
              <a:t>Если </a:t>
            </a:r>
            <a:r>
              <a:rPr lang="ru-RU" sz="3100" dirty="0" err="1"/>
              <a:t>x</a:t>
            </a:r>
            <a:r>
              <a:rPr lang="ru-RU" sz="3100" dirty="0"/>
              <a:t> и его родитель </a:t>
            </a:r>
            <a:r>
              <a:rPr lang="ru-RU" sz="3100" dirty="0" err="1"/>
              <a:t>p</a:t>
            </a:r>
            <a:r>
              <a:rPr lang="ru-RU" sz="3100" dirty="0"/>
              <a:t> — оба левые или оба правые дети</a:t>
            </a:r>
            <a:r>
              <a:rPr lang="ru-RU" sz="3100" dirty="0" smtClean="0"/>
              <a:t>.</a:t>
            </a:r>
            <a:endParaRPr lang="en-US" sz="3100" dirty="0" smtClean="0"/>
          </a:p>
          <a:p>
            <a:pPr lvl="1"/>
            <a:r>
              <a:rPr lang="ru-RU" sz="3100" dirty="0" smtClean="0"/>
              <a:t>Сначала поворот </a:t>
            </a:r>
            <a:r>
              <a:rPr lang="ru-RU" sz="3100" dirty="0" err="1" smtClean="0"/>
              <a:t>y</a:t>
            </a:r>
            <a:r>
              <a:rPr lang="ru-RU" sz="3100" dirty="0" smtClean="0"/>
              <a:t> относительно </a:t>
            </a:r>
            <a:r>
              <a:rPr lang="ru-RU" sz="3100" dirty="0" err="1" smtClean="0"/>
              <a:t>z</a:t>
            </a:r>
            <a:r>
              <a:rPr lang="ru-RU" sz="3100" dirty="0" smtClean="0"/>
              <a:t>, затем </a:t>
            </a:r>
            <a:r>
              <a:rPr lang="ru-RU" sz="3100" dirty="0" err="1" smtClean="0"/>
              <a:t>x</a:t>
            </a:r>
            <a:r>
              <a:rPr lang="en-US" sz="3100" dirty="0" smtClean="0"/>
              <a:t> </a:t>
            </a:r>
            <a:r>
              <a:rPr lang="ru-RU" sz="3100" dirty="0" smtClean="0"/>
              <a:t>относительно </a:t>
            </a:r>
            <a:r>
              <a:rPr lang="ru-RU" sz="3100" dirty="0" err="1" smtClean="0"/>
              <a:t>y</a:t>
            </a:r>
            <a:r>
              <a:rPr lang="ru-RU" sz="3100" dirty="0" smtClean="0"/>
              <a:t>.</a:t>
            </a:r>
            <a:endParaRPr lang="en-US" sz="3100" dirty="0"/>
          </a:p>
          <a:p>
            <a:pPr lvl="1">
              <a:buNone/>
            </a:pPr>
            <a:r>
              <a:rPr lang="en-US" dirty="0" smtClean="0"/>
              <a:t>            z                </a:t>
            </a:r>
            <a:r>
              <a:rPr lang="en-US" dirty="0" smtClean="0"/>
              <a:t>     x 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/   \             </a:t>
            </a:r>
            <a:r>
              <a:rPr lang="en-US" dirty="0" smtClean="0"/>
              <a:t>    /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\  </a:t>
            </a:r>
          </a:p>
          <a:p>
            <a:pPr lvl="1">
              <a:buNone/>
            </a:pPr>
            <a:r>
              <a:rPr lang="en-US" dirty="0" smtClean="0"/>
              <a:t>        y       C    →    A     y 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 /   \          </a:t>
            </a:r>
            <a:r>
              <a:rPr lang="ru-RU" dirty="0" smtClean="0"/>
              <a:t>               </a:t>
            </a:r>
            <a:r>
              <a:rPr lang="en-US" dirty="0" smtClean="0"/>
              <a:t>/  \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x      </a:t>
            </a:r>
            <a:r>
              <a:rPr lang="en-US" dirty="0" smtClean="0"/>
              <a:t>D                     B     z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/  \           </a:t>
            </a:r>
            <a:r>
              <a:rPr lang="en-US" dirty="0" smtClean="0"/>
              <a:t>                       /  \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    B </a:t>
            </a:r>
            <a:r>
              <a:rPr lang="en-US" dirty="0" smtClean="0"/>
              <a:t>                             D     C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Zig-Zag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b="1" dirty="0" err="1" smtClean="0"/>
              <a:t>Zig-Zag</a:t>
            </a:r>
            <a:r>
              <a:rPr lang="ru-RU" sz="3000" b="1" dirty="0" smtClean="0"/>
              <a:t> (двойной поворот в разные стороны)</a:t>
            </a:r>
            <a:endParaRPr lang="en-US" sz="3000" b="1" dirty="0" smtClean="0"/>
          </a:p>
          <a:p>
            <a:pPr lvl="1"/>
            <a:r>
              <a:rPr lang="ru-RU" sz="2600" dirty="0" smtClean="0"/>
              <a:t>Если </a:t>
            </a:r>
            <a:r>
              <a:rPr lang="ru-RU" sz="2600" dirty="0" err="1" smtClean="0"/>
              <a:t>x</a:t>
            </a:r>
            <a:r>
              <a:rPr lang="ru-RU" sz="2600" dirty="0" smtClean="0"/>
              <a:t> — левый ребенок, а </a:t>
            </a:r>
            <a:r>
              <a:rPr lang="ru-RU" sz="2600" dirty="0" err="1" smtClean="0"/>
              <a:t>p</a:t>
            </a:r>
            <a:r>
              <a:rPr lang="ru-RU" sz="2600" dirty="0" smtClean="0"/>
              <a:t> — правый (или наоборот).</a:t>
            </a:r>
            <a:endParaRPr lang="en-US" sz="2600" dirty="0" smtClean="0"/>
          </a:p>
          <a:p>
            <a:pPr lvl="1"/>
            <a:r>
              <a:rPr lang="ru-RU" sz="2400" dirty="0" smtClean="0"/>
              <a:t>Сначала </a:t>
            </a:r>
            <a:r>
              <a:rPr lang="ru-RU" sz="2400" dirty="0" err="1" smtClean="0"/>
              <a:t>x</a:t>
            </a:r>
            <a:r>
              <a:rPr lang="ru-RU" sz="2400" dirty="0" smtClean="0"/>
              <a:t> поднимается над </a:t>
            </a:r>
            <a:r>
              <a:rPr lang="ru-RU" sz="2400" dirty="0" err="1" smtClean="0"/>
              <a:t>y</a:t>
            </a:r>
            <a:r>
              <a:rPr lang="ru-RU" sz="2400" dirty="0" smtClean="0"/>
              <a:t>, затем над </a:t>
            </a:r>
            <a:r>
              <a:rPr lang="ru-RU" sz="2400" dirty="0" err="1" smtClean="0"/>
              <a:t>z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lvl="1">
              <a:buNone/>
            </a:pPr>
            <a:r>
              <a:rPr lang="en-US" sz="2600" dirty="0" smtClean="0"/>
              <a:t>      </a:t>
            </a:r>
            <a:r>
              <a:rPr lang="en-US" sz="2600" dirty="0" smtClean="0"/>
              <a:t>   z                      x  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     </a:t>
            </a:r>
            <a:r>
              <a:rPr lang="en-US" sz="2600" dirty="0" smtClean="0"/>
              <a:t>  /  \                   /  \  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    </a:t>
            </a:r>
            <a:r>
              <a:rPr lang="en-US" sz="2600" dirty="0" smtClean="0"/>
              <a:t> y     D   </a:t>
            </a:r>
            <a:r>
              <a:rPr lang="en-US" sz="2600" dirty="0" smtClean="0"/>
              <a:t>→   </a:t>
            </a:r>
            <a:r>
              <a:rPr lang="en-US" sz="2600" dirty="0" smtClean="0"/>
              <a:t>    y      z  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   </a:t>
            </a:r>
            <a:r>
              <a:rPr lang="en-US" sz="2600" dirty="0" smtClean="0"/>
              <a:t>/  \                  /           \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 A  </a:t>
            </a:r>
            <a:r>
              <a:rPr lang="en-US" sz="2600" dirty="0" smtClean="0"/>
              <a:t>   x </a:t>
            </a:r>
            <a:r>
              <a:rPr lang="en-US" sz="2600" dirty="0" smtClean="0"/>
              <a:t>	</a:t>
            </a:r>
            <a:r>
              <a:rPr lang="en-US" sz="2600" dirty="0" smtClean="0"/>
              <a:t>      A              D</a:t>
            </a:r>
            <a:endParaRPr lang="ru-RU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о </a:t>
            </a:r>
            <a:r>
              <a:rPr lang="en-US" dirty="0" smtClean="0"/>
              <a:t>Splay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b="1" dirty="0" err="1" smtClean="0"/>
              <a:t>Splay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Tree</a:t>
            </a:r>
            <a:r>
              <a:rPr lang="ru-RU" sz="1800" dirty="0" smtClean="0"/>
              <a:t> — это саморегулирующаяся структура данных, которая автоматически перемещает часто используемые узлы ближе к корню, обеспечивая быстрый доступ к ним в последующих операциях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1800" b="1" dirty="0" smtClean="0"/>
              <a:t>Ключевые </a:t>
            </a:r>
            <a:r>
              <a:rPr lang="ru-RU" sz="1800" b="1" dirty="0" smtClean="0"/>
              <a:t>особенности:</a:t>
            </a:r>
            <a:endParaRPr lang="en-US" sz="1800" b="1" dirty="0" smtClean="0"/>
          </a:p>
          <a:p>
            <a:pPr lvl="1"/>
            <a:r>
              <a:rPr lang="ru-RU" sz="1400" b="1" dirty="0" smtClean="0"/>
              <a:t>Автоматическая балансировка</a:t>
            </a:r>
            <a:endParaRPr lang="en-US" sz="1400" dirty="0" smtClean="0"/>
          </a:p>
          <a:p>
            <a:pPr lvl="1"/>
            <a:r>
              <a:rPr lang="ru-RU" sz="1400" b="1" dirty="0" smtClean="0"/>
              <a:t>Амортизированная </a:t>
            </a:r>
            <a:r>
              <a:rPr lang="ru-RU" sz="1400" b="1" dirty="0" smtClean="0"/>
              <a:t>сложность O(</a:t>
            </a:r>
            <a:r>
              <a:rPr lang="ru-RU" sz="1400" b="1" dirty="0" err="1" smtClean="0"/>
              <a:t>log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n</a:t>
            </a:r>
            <a:r>
              <a:rPr lang="ru-RU" sz="1400" b="1" dirty="0" smtClean="0"/>
              <a:t>)</a:t>
            </a:r>
            <a:endParaRPr lang="en-US" sz="1400" dirty="0" smtClean="0"/>
          </a:p>
          <a:p>
            <a:pPr lvl="1"/>
            <a:r>
              <a:rPr lang="ru-RU" sz="1400" b="1" dirty="0" smtClean="0"/>
              <a:t>Принцип локальности</a:t>
            </a:r>
            <a:endParaRPr lang="en-US" sz="1400" dirty="0" smtClean="0"/>
          </a:p>
          <a:p>
            <a:pPr lvl="1"/>
            <a:r>
              <a:rPr lang="ru-RU" sz="1400" b="1" dirty="0" smtClean="0"/>
              <a:t>Простота реализации</a:t>
            </a:r>
            <a:endParaRPr lang="ru-RU" sz="1400" dirty="0" smtClean="0"/>
          </a:p>
          <a:p>
            <a:r>
              <a:rPr lang="ru-RU" sz="1800" b="1" dirty="0" smtClean="0"/>
              <a:t>Недостатки:</a:t>
            </a:r>
            <a:endParaRPr lang="en-US" sz="1800" b="1" dirty="0" smtClean="0"/>
          </a:p>
          <a:p>
            <a:pPr lvl="1"/>
            <a:r>
              <a:rPr lang="ru-RU" sz="1400" b="1" dirty="0" smtClean="0"/>
              <a:t>Нет </a:t>
            </a:r>
            <a:r>
              <a:rPr lang="ru-RU" sz="1400" b="1" dirty="0" smtClean="0"/>
              <a:t>гарантии строгой сбалансированности</a:t>
            </a:r>
            <a:r>
              <a:rPr lang="ru-RU" sz="1400" dirty="0" smtClean="0"/>
              <a:t> — в худшем случае O(</a:t>
            </a:r>
            <a:r>
              <a:rPr lang="ru-RU" sz="1400" dirty="0" err="1" smtClean="0"/>
              <a:t>n</a:t>
            </a:r>
            <a:r>
              <a:rPr lang="ru-RU" sz="1400" dirty="0" smtClean="0"/>
              <a:t>).</a:t>
            </a:r>
            <a:endParaRPr lang="en-US" sz="1400" dirty="0" smtClean="0"/>
          </a:p>
          <a:p>
            <a:pPr lvl="1"/>
            <a:r>
              <a:rPr lang="ru-RU" sz="1400" b="1" dirty="0" smtClean="0"/>
              <a:t>Дополнительные </a:t>
            </a:r>
            <a:r>
              <a:rPr lang="ru-RU" sz="1400" b="1" dirty="0" smtClean="0"/>
              <a:t>накладные расходы</a:t>
            </a:r>
            <a:r>
              <a:rPr lang="ru-RU" sz="1400" dirty="0" smtClean="0"/>
              <a:t> на операции </a:t>
            </a:r>
            <a:r>
              <a:rPr lang="ru-RU" sz="1400" dirty="0" err="1" smtClean="0"/>
              <a:t>Splay</a:t>
            </a:r>
            <a:r>
              <a:rPr lang="ru-RU" sz="1400" dirty="0" smtClean="0"/>
              <a:t>.</a:t>
            </a:r>
          </a:p>
          <a:p>
            <a:r>
              <a:rPr lang="ru-RU" sz="1800" b="1" dirty="0" smtClean="0"/>
              <a:t>Где </a:t>
            </a:r>
            <a:r>
              <a:rPr lang="ru-RU" sz="1800" b="1" dirty="0" smtClean="0"/>
              <a:t>применяется?</a:t>
            </a:r>
            <a:endParaRPr lang="en-US" sz="1800" b="1" dirty="0" smtClean="0"/>
          </a:p>
          <a:p>
            <a:pPr lvl="1"/>
            <a:r>
              <a:rPr lang="ru-RU" sz="1400" b="1" dirty="0" smtClean="0"/>
              <a:t>Кэширование</a:t>
            </a:r>
            <a:r>
              <a:rPr lang="ru-RU" sz="1400" dirty="0" smtClean="0"/>
              <a:t> (например, LRU-кэш).</a:t>
            </a:r>
          </a:p>
          <a:p>
            <a:pPr lvl="1"/>
            <a:r>
              <a:rPr lang="ru-RU" sz="1400" b="1" dirty="0" smtClean="0"/>
              <a:t>Оптимизация доступа</a:t>
            </a:r>
            <a:r>
              <a:rPr lang="ru-RU" sz="1400" dirty="0" smtClean="0"/>
              <a:t> к часто используемым данным (файловые системы, базы данных).</a:t>
            </a:r>
          </a:p>
          <a:p>
            <a:pPr lvl="1"/>
            <a:r>
              <a:rPr lang="ru-RU" sz="1400" b="1" dirty="0" smtClean="0"/>
              <a:t>Алгоритмы с повторяющимися запросами</a:t>
            </a:r>
            <a:r>
              <a:rPr lang="ru-RU" sz="1400" dirty="0" smtClean="0"/>
              <a:t> (например, сетевое кэширование).</a:t>
            </a:r>
          </a:p>
          <a:p>
            <a:r>
              <a:rPr lang="ru-RU" sz="1800" b="1" dirty="0" smtClean="0"/>
              <a:t>Итог:</a:t>
            </a:r>
            <a:r>
              <a:rPr lang="ru-RU" sz="1800" dirty="0" smtClean="0"/>
              <a:t> </a:t>
            </a:r>
            <a:r>
              <a:rPr lang="ru-RU" sz="1800" dirty="0" err="1" smtClean="0"/>
              <a:t>Splay</a:t>
            </a:r>
            <a:r>
              <a:rPr lang="ru-RU" sz="1800" dirty="0" smtClean="0"/>
              <a:t> </a:t>
            </a:r>
            <a:r>
              <a:rPr lang="ru-RU" sz="1800" dirty="0" err="1" smtClean="0"/>
              <a:t>Tree</a:t>
            </a:r>
            <a:r>
              <a:rPr lang="ru-RU" sz="1800" dirty="0" smtClean="0"/>
              <a:t> — отличный выбор, когда важна </a:t>
            </a:r>
            <a:r>
              <a:rPr lang="ru-RU" sz="1800" b="1" dirty="0" smtClean="0"/>
              <a:t>адаптивность</a:t>
            </a:r>
            <a:r>
              <a:rPr lang="ru-RU" sz="1800" dirty="0" smtClean="0"/>
              <a:t> и </a:t>
            </a:r>
            <a:r>
              <a:rPr lang="ru-RU" sz="1800" b="1" dirty="0" smtClean="0"/>
              <a:t>скорость доступа к "горячим" данным</a:t>
            </a:r>
            <a:r>
              <a:rPr lang="ru-RU" sz="1800" dirty="0" smtClean="0"/>
              <a:t>, но не требуется строгая гарантия баланса.</a:t>
            </a:r>
            <a:endParaRPr lang="en-US" sz="1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116</Words>
  <Application>Microsoft Office PowerPoint</Application>
  <PresentationFormat>Экран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Расширяющееся дерево или Splay Tree</vt:lpstr>
      <vt:lpstr>Общее </vt:lpstr>
      <vt:lpstr>Плюсы</vt:lpstr>
      <vt:lpstr>Минусы</vt:lpstr>
      <vt:lpstr>Splay Tree: структура и алгоритмы</vt:lpstr>
      <vt:lpstr>Zig</vt:lpstr>
      <vt:lpstr>Zig-Zig</vt:lpstr>
      <vt:lpstr>Zig-Zag</vt:lpstr>
      <vt:lpstr>Вывод о Splay Tree</vt:lpstr>
      <vt:lpstr>Слайд 10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Расширяющееся дерево или Splay Tree</dc:title>
  <dc:creator>Huawei</dc:creator>
  <cp:lastModifiedBy>Huawei</cp:lastModifiedBy>
  <cp:revision>15</cp:revision>
  <dcterms:created xsi:type="dcterms:W3CDTF">2025-06-10T11:55:14Z</dcterms:created>
  <dcterms:modified xsi:type="dcterms:W3CDTF">2025-06-11T12:05:18Z</dcterms:modified>
</cp:coreProperties>
</file>