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3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0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8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8ED41F-1009-4D32-9E56-598104CE38E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72C9582-81CC-4A78-B88D-1288DB89D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Дерево Хаффмана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Выполнила: </a:t>
            </a:r>
            <a:r>
              <a:rPr lang="ru-RU" dirty="0" err="1" smtClean="0"/>
              <a:t>Гайфуллина</a:t>
            </a:r>
            <a:r>
              <a:rPr lang="ru-RU" dirty="0" smtClean="0"/>
              <a:t> Алсу </a:t>
            </a:r>
          </a:p>
          <a:p>
            <a:pPr algn="r"/>
            <a:r>
              <a:rPr lang="ru-RU" dirty="0"/>
              <a:t>г</a:t>
            </a:r>
            <a:r>
              <a:rPr lang="ru-RU" dirty="0" smtClean="0"/>
              <a:t>руппа 11-401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5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353482"/>
            <a:ext cx="10772775" cy="16581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Дерево Хаффмана — это бинарное дерево, используемое для эффективного кодирования символов с учетом их частотности. </a:t>
            </a:r>
          </a:p>
          <a:p>
            <a:pPr marL="0" indent="0">
              <a:buNone/>
            </a:pPr>
            <a:r>
              <a:rPr lang="ru-RU" dirty="0" smtClean="0"/>
              <a:t>На основе дерева Хаффмана построен одноименный алгоритм, позволяющий эффективно сжимать данные без потери </a:t>
            </a:r>
            <a:r>
              <a:rPr lang="ru-RU" dirty="0" smtClean="0"/>
              <a:t>информации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Основная </a:t>
            </a:r>
            <a:r>
              <a:rPr lang="ru-RU" dirty="0"/>
              <a:t>идея заключается в кодировании переменной длины. Мы можем использовать тот факт, что некоторые символы в тексте встречаются чаще, чем </a:t>
            </a:r>
            <a:r>
              <a:rPr lang="ru-RU" dirty="0" smtClean="0"/>
              <a:t>другие, чтобы </a:t>
            </a:r>
            <a:r>
              <a:rPr lang="ru-RU" dirty="0"/>
              <a:t>разработать алгоритм, который будет представлять ту же последовательность символов меньшим количеством битов. При кодировании переменной длины мы присваиваем символам переменное количество битов в зависимости от частоты их появления в данном тексте. В конечном итоге некоторые символы могут занимать всего 1 бит, а другие 2 бита, 3 или больше. </a:t>
            </a:r>
          </a:p>
        </p:txBody>
      </p:sp>
    </p:spTree>
    <p:extLst>
      <p:ext uri="{BB962C8B-B14F-4D97-AF65-F5344CB8AC3E}">
        <p14:creationId xmlns:p14="http://schemas.microsoft.com/office/powerpoint/2010/main" val="27634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353482"/>
            <a:ext cx="10772775" cy="1658198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Хаффмана включает несколько этапов:</a:t>
            </a:r>
          </a:p>
          <a:p>
            <a:r>
              <a:rPr lang="ru-RU" b="1" dirty="0"/>
              <a:t>Создание таблицы частот</a:t>
            </a:r>
            <a:r>
              <a:rPr lang="ru-RU" dirty="0"/>
              <a:t>. Анализируются данные, определяется, как часто встречается каждый символ.</a:t>
            </a:r>
          </a:p>
          <a:p>
            <a:r>
              <a:rPr lang="ru-RU" b="1" dirty="0"/>
              <a:t>Построение дерева Хаффмана</a:t>
            </a:r>
            <a:r>
              <a:rPr lang="ru-RU" dirty="0"/>
              <a:t>. На основе таблицы частот создаётся </a:t>
            </a:r>
            <a:r>
              <a:rPr lang="ru-RU" dirty="0" smtClean="0"/>
              <a:t>бинарное </a:t>
            </a:r>
            <a:r>
              <a:rPr lang="ru-RU" dirty="0"/>
              <a:t>дерево, в котором узлы объединяются в порядке возрастания частоты.</a:t>
            </a:r>
          </a:p>
          <a:p>
            <a:r>
              <a:rPr lang="ru-RU" b="1" dirty="0"/>
              <a:t>Генерация кодов</a:t>
            </a:r>
            <a:r>
              <a:rPr lang="ru-RU" dirty="0"/>
              <a:t>. Для каждого символа вычисляется уникальный двоичный код.</a:t>
            </a:r>
          </a:p>
          <a:p>
            <a:r>
              <a:rPr lang="ru-RU" b="1" dirty="0"/>
              <a:t>Кодирование данных</a:t>
            </a:r>
            <a:r>
              <a:rPr lang="ru-RU" dirty="0"/>
              <a:t>. Исходные символы заменяются их сгенерированными кодами, в результате чего создаётся битовая строка, которая упаковывается в байты для хранения.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50151"/>
            <a:ext cx="10772775" cy="1658198"/>
          </a:xfrm>
        </p:spPr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есть строка </a:t>
            </a:r>
            <a:r>
              <a:rPr lang="en-US" dirty="0"/>
              <a:t>“</a:t>
            </a:r>
            <a:r>
              <a:rPr lang="en-US" dirty="0" err="1"/>
              <a:t>abcdefaabcdeee</a:t>
            </a:r>
            <a:r>
              <a:rPr lang="en-US" dirty="0"/>
              <a:t>”. </a:t>
            </a:r>
            <a:r>
              <a:rPr lang="ru-RU" dirty="0" smtClean="0"/>
              <a:t>Посчитаем частоту вхождений каждого символа: </a:t>
            </a:r>
          </a:p>
          <a:p>
            <a:endParaRPr lang="en-US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18214"/>
              </p:ext>
            </p:extLst>
          </p:nvPr>
        </p:nvGraphicFramePr>
        <p:xfrm>
          <a:off x="676655" y="2922538"/>
          <a:ext cx="32580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5">
                  <a:extLst>
                    <a:ext uri="{9D8B030D-6E8A-4147-A177-3AD203B41FA5}">
                      <a16:colId xmlns:a16="http://schemas.microsoft.com/office/drawing/2014/main" val="4108538193"/>
                    </a:ext>
                  </a:extLst>
                </a:gridCol>
                <a:gridCol w="2105890">
                  <a:extLst>
                    <a:ext uri="{9D8B030D-6E8A-4147-A177-3AD203B41FA5}">
                      <a16:colId xmlns:a16="http://schemas.microsoft.com/office/drawing/2014/main" val="155696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Буква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4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3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6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76656" y="339936"/>
            <a:ext cx="10772775" cy="16581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41948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Запишем каждый элемент с числом его вхождений.</a:t>
            </a:r>
          </a:p>
          <a:p>
            <a:r>
              <a:rPr lang="ru-RU" dirty="0" smtClean="0"/>
              <a:t>Начинаем соединять узлы с минимальными вхождениями (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b, c </a:t>
            </a:r>
            <a:r>
              <a:rPr lang="ru-RU" dirty="0" smtClean="0"/>
              <a:t>и </a:t>
            </a:r>
            <a:r>
              <a:rPr lang="en-US" dirty="0" smtClean="0"/>
              <a:t>d -&gt; fb </a:t>
            </a:r>
            <a:r>
              <a:rPr lang="ru-RU" dirty="0" smtClean="0"/>
              <a:t>и </a:t>
            </a:r>
            <a:r>
              <a:rPr lang="en-US" dirty="0" smtClean="0"/>
              <a:t>a, cd </a:t>
            </a:r>
            <a:r>
              <a:rPr lang="ru-RU" dirty="0" smtClean="0"/>
              <a:t>и </a:t>
            </a:r>
            <a:r>
              <a:rPr lang="en-US" dirty="0" smtClean="0"/>
              <a:t>e </a:t>
            </a:r>
            <a:r>
              <a:rPr lang="ru-RU" dirty="0" smtClean="0"/>
              <a:t>и т.д.) до тех пор, пока не дойдём до корня дерева. После этого можем присвоить код каждому элементу (правая ветка – 1, левая – 0). </a:t>
            </a:r>
          </a:p>
          <a:p>
            <a:r>
              <a:rPr lang="ru-RU" dirty="0" smtClean="0"/>
              <a:t>Таким образом, получается закодированная строка </a:t>
            </a:r>
            <a:r>
              <a:rPr lang="en-US" dirty="0" err="1" smtClean="0"/>
              <a:t>abcdefaabcdeee</a:t>
            </a:r>
            <a:r>
              <a:rPr lang="ru-RU" dirty="0" smtClean="0"/>
              <a:t> = </a:t>
            </a:r>
            <a:r>
              <a:rPr lang="ru-RU" dirty="0" smtClean="0"/>
              <a:t>01</a:t>
            </a:r>
            <a:r>
              <a:rPr lang="en-US" dirty="0" smtClean="0"/>
              <a:t>001100101110000101001100101111111</a:t>
            </a:r>
            <a:r>
              <a:rPr lang="en-US" dirty="0" smtClean="0"/>
              <a:t>, </a:t>
            </a:r>
            <a:r>
              <a:rPr lang="ru-RU" dirty="0" smtClean="0"/>
              <a:t>которую можно декодировать единственным способом.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210" y="1998663"/>
            <a:ext cx="4377792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Преимущество и недостатки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Эффективность сжатия данных</a:t>
            </a:r>
            <a:r>
              <a:rPr lang="ru-RU" dirty="0"/>
              <a:t>. Часто встречающиеся символы получают короткие коды, реже используемые — длинные, что снижает общий объём файла. </a:t>
            </a:r>
            <a:endParaRPr lang="ru-RU" dirty="0" smtClean="0"/>
          </a:p>
          <a:p>
            <a:r>
              <a:rPr lang="ru-RU" b="1" dirty="0" smtClean="0"/>
              <a:t>Обратимость </a:t>
            </a:r>
            <a:r>
              <a:rPr lang="ru-RU" b="1" dirty="0"/>
              <a:t>сжатия</a:t>
            </a:r>
            <a:r>
              <a:rPr lang="ru-RU" dirty="0"/>
              <a:t>. Исходные данные можно восстановить без потерь информации, используя то же дерево Хаффмана. </a:t>
            </a:r>
            <a:endParaRPr lang="ru-RU" dirty="0" smtClean="0"/>
          </a:p>
          <a:p>
            <a:r>
              <a:rPr lang="ru-RU" b="1" dirty="0" smtClean="0"/>
              <a:t>Простота </a:t>
            </a:r>
            <a:r>
              <a:rPr lang="ru-RU" b="1" dirty="0"/>
              <a:t>реализации</a:t>
            </a:r>
            <a:r>
              <a:rPr lang="ru-RU" dirty="0"/>
              <a:t>. Алгоритм легко реализовать </a:t>
            </a:r>
            <a:r>
              <a:rPr lang="ru-RU" dirty="0" err="1"/>
              <a:t>программно</a:t>
            </a:r>
            <a:r>
              <a:rPr lang="ru-RU" dirty="0"/>
              <a:t>. </a:t>
            </a:r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Требования к вычислительным ресурсам</a:t>
            </a:r>
            <a:r>
              <a:rPr lang="ru-RU" dirty="0"/>
              <a:t>. Построение и разбор дерева Хаффмана требуют много времени, что может быть критично при работе в реальном времени или с большими потоками данных. </a:t>
            </a:r>
            <a:endParaRPr lang="ru-RU" dirty="0" smtClean="0"/>
          </a:p>
          <a:p>
            <a:r>
              <a:rPr lang="ru-RU" b="1" dirty="0" smtClean="0"/>
              <a:t>Необходимость </a:t>
            </a:r>
            <a:r>
              <a:rPr lang="ru-RU" b="1" dirty="0"/>
              <a:t>заранее известной статистики</a:t>
            </a:r>
            <a:r>
              <a:rPr lang="ru-RU" dirty="0"/>
              <a:t>. Алгоритм не работает эффективно с динамично меняющимися данными, так как требует заранее определить частоты символов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Увеличение </a:t>
            </a:r>
            <a:r>
              <a:rPr lang="ru-RU" b="1" dirty="0"/>
              <a:t>объёма сжатых данных</a:t>
            </a:r>
            <a:r>
              <a:rPr lang="ru-RU" dirty="0"/>
              <a:t>. Вместе со сжатыми данными нужно передавать таблицу частот, которая увеличивает длину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употребления 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Сжатие данных</a:t>
            </a:r>
            <a:r>
              <a:rPr lang="ru-RU" dirty="0" smtClean="0"/>
              <a:t>. Дерево Хаффмана часто используется в таких методах сжатия данных, как </a:t>
            </a:r>
            <a:r>
              <a:rPr lang="en-US" dirty="0" smtClean="0"/>
              <a:t>ZIP</a:t>
            </a:r>
            <a:r>
              <a:rPr lang="ru-RU" dirty="0" smtClean="0"/>
              <a:t> и </a:t>
            </a:r>
            <a:r>
              <a:rPr lang="en-US" dirty="0" smtClean="0"/>
              <a:t>GZIP. </a:t>
            </a:r>
            <a:r>
              <a:rPr lang="ru-RU" dirty="0" smtClean="0"/>
              <a:t>Эти алгоритмы значительно сокращают число входных данных, обеспечивая при это декодирование без потерь за счёт замены символов эквивалентными кодами Хаффмана.</a:t>
            </a:r>
          </a:p>
          <a:p>
            <a:pPr marL="0" indent="0">
              <a:buNone/>
            </a:pPr>
            <a:r>
              <a:rPr lang="ru-RU" b="1" dirty="0" smtClean="0"/>
              <a:t>Сжатие изображений.</a:t>
            </a:r>
            <a:r>
              <a:rPr lang="en-US" b="1" dirty="0"/>
              <a:t> </a:t>
            </a:r>
            <a:r>
              <a:rPr lang="ru-RU" dirty="0" smtClean="0"/>
              <a:t>Дерево Хаффмана также часто используется в алгоритмах сжатия изображений, таких как </a:t>
            </a:r>
            <a:r>
              <a:rPr lang="en-US" dirty="0" smtClean="0"/>
              <a:t>JPEG. </a:t>
            </a:r>
          </a:p>
          <a:p>
            <a:pPr marL="0" indent="0">
              <a:buNone/>
            </a:pPr>
            <a:r>
              <a:rPr lang="ru-RU" b="1" dirty="0" smtClean="0"/>
              <a:t>Сжатие текста. </a:t>
            </a:r>
            <a:r>
              <a:rPr lang="ru-RU" dirty="0" smtClean="0"/>
              <a:t>Использование алгоритма Хаффмана позволяет уменьшать текстовые файлы. Дерево Хаффмана используется в таких программах для сжатия текста, как </a:t>
            </a:r>
            <a:r>
              <a:rPr lang="en-US" dirty="0" smtClean="0"/>
              <a:t>LZW</a:t>
            </a:r>
            <a:r>
              <a:rPr lang="ru-RU" dirty="0" smtClean="0"/>
              <a:t>(используется в </a:t>
            </a:r>
            <a:r>
              <a:rPr lang="en-US" dirty="0" smtClean="0"/>
              <a:t>GIF) </a:t>
            </a:r>
            <a:r>
              <a:rPr lang="ru-RU" dirty="0" smtClean="0"/>
              <a:t>и </a:t>
            </a:r>
            <a:r>
              <a:rPr lang="en-US" dirty="0" smtClean="0"/>
              <a:t>DEFLATE(</a:t>
            </a:r>
            <a:r>
              <a:rPr lang="ru-RU" dirty="0" smtClean="0"/>
              <a:t>используется в </a:t>
            </a:r>
            <a:r>
              <a:rPr lang="en-US" dirty="0" smtClean="0"/>
              <a:t>PNG)</a:t>
            </a:r>
            <a:r>
              <a:rPr lang="ru-RU" dirty="0" smtClean="0"/>
              <a:t>, для увеличения степени сжатия.</a:t>
            </a:r>
          </a:p>
          <a:p>
            <a:pPr marL="0" indent="0">
              <a:buNone/>
            </a:pPr>
            <a:r>
              <a:rPr lang="ru-RU" b="1" dirty="0" smtClean="0"/>
              <a:t>Сетевая коммуникация. </a:t>
            </a:r>
            <a:r>
              <a:rPr lang="ru-RU" dirty="0" smtClean="0"/>
              <a:t>Для экономии пропускной способности при передаче данных используется алгоритм Хаффмана. Это важно для веб-приложений и потоковой передачи </a:t>
            </a:r>
            <a:r>
              <a:rPr lang="ru-RU" dirty="0" err="1" smtClean="0"/>
              <a:t>мультмедиа</a:t>
            </a:r>
            <a:r>
              <a:rPr lang="ru-RU" dirty="0" smtClean="0"/>
              <a:t>, поскольку обеспечивает более быструю передачу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дерева Хаффмана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Основан на частоте символов. </a:t>
            </a:r>
            <a:r>
              <a:rPr lang="ru-RU" dirty="0" smtClean="0"/>
              <a:t>Часто встречающиеся символы кодируются меньшим числом  бит, а редкие – большим, что позволяет минимизировать среднюю длину кода.</a:t>
            </a:r>
          </a:p>
          <a:p>
            <a:r>
              <a:rPr lang="ru-RU" b="1" dirty="0" smtClean="0"/>
              <a:t>Префиксный код. </a:t>
            </a:r>
            <a:r>
              <a:rPr lang="ru-RU" dirty="0" smtClean="0"/>
              <a:t>Благодаря этому код однозначно декодируется без необходимости разделителей. </a:t>
            </a:r>
          </a:p>
          <a:p>
            <a:r>
              <a:rPr lang="ru-RU" b="1" dirty="0" smtClean="0"/>
              <a:t>Жадный алгоритм</a:t>
            </a:r>
            <a:r>
              <a:rPr lang="ru-RU" dirty="0" smtClean="0"/>
              <a:t>: символы сортируются по возрастанию частот</a:t>
            </a:r>
            <a:r>
              <a:rPr lang="en-US" dirty="0" smtClean="0"/>
              <a:t> –&gt; </a:t>
            </a:r>
            <a:r>
              <a:rPr lang="ru-RU" dirty="0" smtClean="0"/>
              <a:t>два символа с наименьшими частотами объединяются в узел, который рассматривается как новый символ с суммарной частотой </a:t>
            </a:r>
            <a:r>
              <a:rPr lang="en-US" dirty="0" smtClean="0">
                <a:sym typeface="Wingdings" panose="05000000000000000000" pitchFamily="2" charset="2"/>
              </a:rPr>
              <a:t>–&gt; </a:t>
            </a:r>
            <a:r>
              <a:rPr lang="ru-RU" dirty="0" smtClean="0">
                <a:sym typeface="Wingdings" panose="05000000000000000000" pitchFamily="2" charset="2"/>
              </a:rPr>
              <a:t>процесс повторяется до тех  пор, пока не останется единственный корневой узел.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53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smtClean="0"/>
              <a:t>Спасибо за внимание!</a:t>
            </a:r>
            <a:endParaRPr lang="ru-RU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922" y="1886672"/>
            <a:ext cx="5089377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273</TotalTime>
  <Words>475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Метрополия</vt:lpstr>
      <vt:lpstr>Дерево Хаффмана</vt:lpstr>
      <vt:lpstr>Презентация PowerPoint</vt:lpstr>
      <vt:lpstr>Презентация PowerPoint</vt:lpstr>
      <vt:lpstr>Пример работы</vt:lpstr>
      <vt:lpstr>Презентация PowerPoint</vt:lpstr>
      <vt:lpstr>Преимущество и недостатки</vt:lpstr>
      <vt:lpstr>Сферы употребления </vt:lpstr>
      <vt:lpstr>Особенности дерева Хаффмана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Хаффмана</dc:title>
  <dc:creator>user</dc:creator>
  <cp:lastModifiedBy>user</cp:lastModifiedBy>
  <cp:revision>13</cp:revision>
  <dcterms:created xsi:type="dcterms:W3CDTF">2025-05-21T18:15:15Z</dcterms:created>
  <dcterms:modified xsi:type="dcterms:W3CDTF">2025-05-22T17:02:29Z</dcterms:modified>
</cp:coreProperties>
</file>