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15" autoAdjust="0"/>
    <p:restoredTop sz="94660"/>
  </p:normalViewPr>
  <p:slideViewPr>
    <p:cSldViewPr snapToGrid="0">
      <p:cViewPr>
        <p:scale>
          <a:sx n="86" d="100"/>
          <a:sy n="86" d="100"/>
        </p:scale>
        <p:origin x="22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73A690-3590-319C-7E83-E20E2E1B05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A28535A-10E2-7BB7-B4FD-E41D885C9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3819F99-8A2B-8DE9-E029-7C2E9BCE0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8184BA9-9C49-E384-99BE-F19A381C5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00C6D13-6D6A-EB61-A894-80745B96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55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7764C6-2578-8254-0205-11113B6764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489884-3E10-9517-B960-348933230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8801DC6-1044-3113-1391-38C7ED067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D04D4AB-3111-4E2A-F363-36D4C42DF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73EACB-08F8-D61D-8F7D-007285D51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1717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396B3BC-EA38-F385-AF49-0E3BA21F6E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859E02F-2749-D7DC-C5BF-2C25039930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0CF9BD5-1D20-3AEB-5E99-871748FE6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481BB8-9859-7790-565D-078CAC0D2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BF26C95-2015-015D-904C-0FEA0C32A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5361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2EA9E8-DB7E-4B4D-1AC6-DE557BA6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74D81A-8AC4-DDC8-6C4C-6CFD382750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8960A93-89D6-8A6A-9817-12ABBEE99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1126BF-67E7-5275-B4DF-73019F22D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BF2C06F-1BDA-14B7-8217-51E75133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9362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5B667D-632F-DA9A-AE3D-B4E321E78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4F38F9-1675-83D9-61DB-6B9E2FB77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D9B287-790D-30CE-3B57-EDB62BDE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EDB89E-B6AA-874B-2D39-1D204ABD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A654E0-5DB3-2CA9-F0B4-363C5290B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2302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227AAF-DE48-6025-56C8-388070D2C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EB9918-9C9F-7AF1-C6FB-9B0E8E8850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870BDFF-0C88-F463-07D4-DE71A401F5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1FB5C1F-EB7E-B2BD-5F97-8529A0F60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B982358-90F1-99B0-4FFE-6653004E8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79A121-A914-4962-82DB-214172D04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629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4FE6DE-7451-DF39-9508-0C9BDDF44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6A2515-7B34-4E22-F9F6-D40BC4EC1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FEF924B-B62C-47EC-9C6E-6E7C7092F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98F19CD-A09C-6BBB-0DB6-A54A9E0077E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21E5E0B-2FB5-FBDF-6B8E-D6520E97CC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F7DD731-312C-2D52-9147-A0FC1FB0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4434521-336C-DF61-B565-21A4CB696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5015B35-F613-0A8A-38F6-5FF119E51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1438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4E2FF5-B937-869C-4B9B-4495D65B9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2E553F17-292B-275D-6EED-DE8AD460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AC6288B-C41B-E84C-7760-40564D933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9136E90-432E-B8D7-018A-39F27F56C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1399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7C70554-CAD0-BC65-2834-C3B7B0DE9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944E88-F0A6-684A-F94B-693E71BD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DAAF93C-677E-8FF6-96E0-06BC9E107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527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C652A1-AC3E-C535-41A3-8E0D66132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ABD2D0-77C6-B091-6CA9-F64030E2D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C5F5BBE-94B7-98B2-9C45-8375220310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9BB8089-0AB7-AC24-211F-A6AA2B8D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4DC35F-2A91-6BA6-D648-FD8FBCF06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965EAE-CD4A-2D65-590A-64ABD451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732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DAEECA-FFBA-B17B-CD6D-6568EBCFF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5550618-3B9D-C163-ED19-FD50B7CB2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CE7892-E523-269C-737C-C29A56722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BD6EF1C-0783-8CC0-916B-170DE04EB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7F41443-6439-941B-5392-88F3C64D4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AEBABD2-87FB-CA3D-4D0C-AF0528F9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374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7E9E34-1113-BB72-8C4A-44101C24C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4FF0694-8C24-7838-2F86-31B15D4D9D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34F75D-7748-0472-C076-2446A16E10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3DD394-3453-4A1F-ADF2-CD23E4905A7E}" type="datetimeFigureOut">
              <a:rPr lang="ru-RU" smtClean="0"/>
              <a:t>08.06.2025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F9268E-D07B-429E-AB2F-0304DC8114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68C0939-83A0-FC94-6BE0-A315025EC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22C22-7533-4D59-8865-232EF061B3F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50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0010BB-0D78-6226-9D7D-6B98C342E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47"/>
            <a:ext cx="9144000" cy="1201479"/>
          </a:xfrm>
        </p:spPr>
        <p:txBody>
          <a:bodyPr/>
          <a:lstStyle/>
          <a:p>
            <a:r>
              <a:rPr lang="ru-RU" dirty="0"/>
              <a:t>Дерево отрезков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ECE485C-95D7-D1C7-9581-CEC0848B0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134986"/>
            <a:ext cx="3274828" cy="723014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Исмагилова Ильвира 11-402</a:t>
            </a:r>
          </a:p>
          <a:p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961A14A-0EEC-AB16-01FC-F395EF3BD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381" y="1219476"/>
            <a:ext cx="10095238" cy="4419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175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88D69F1-C433-73C2-59BA-82AE4AABA817}"/>
              </a:ext>
            </a:extLst>
          </p:cNvPr>
          <p:cNvSpPr txBox="1"/>
          <p:nvPr/>
        </p:nvSpPr>
        <p:spPr>
          <a:xfrm>
            <a:off x="2551814" y="584790"/>
            <a:ext cx="820301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Что такое дерево отрезков?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26355-5717-FEBD-DA64-64715C2F5FD7}"/>
              </a:ext>
            </a:extLst>
          </p:cNvPr>
          <p:cNvSpPr txBox="1"/>
          <p:nvPr/>
        </p:nvSpPr>
        <p:spPr>
          <a:xfrm>
            <a:off x="1027355" y="2131777"/>
            <a:ext cx="1049408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ru-RU" sz="2400" b="1" dirty="0"/>
              <a:t>Дерево отрезков (</a:t>
            </a:r>
            <a:r>
              <a:rPr lang="ru-RU" sz="2400" b="1" dirty="0" err="1"/>
              <a:t>segment</a:t>
            </a:r>
            <a:r>
              <a:rPr lang="ru-RU" sz="2400" b="1" dirty="0"/>
              <a:t> </a:t>
            </a:r>
            <a:r>
              <a:rPr lang="ru-RU" sz="2400" b="1" dirty="0" err="1"/>
              <a:t>tree</a:t>
            </a:r>
            <a:r>
              <a:rPr lang="ru-RU" sz="2400" b="1" dirty="0"/>
              <a:t>)</a:t>
            </a:r>
            <a:r>
              <a:rPr lang="ru-RU" sz="2400" dirty="0"/>
              <a:t> — это структура данных, основанная на двоичном дереве, которая предназначена для представления заданного массива или списка элементов. Её цель — эффективно выполнять операции на отрезках массива.</a:t>
            </a:r>
          </a:p>
          <a:p>
            <a:pPr marL="285750" indent="-285750">
              <a:buFontTx/>
              <a:buChar char="-"/>
            </a:pPr>
            <a:endParaRPr lang="ru-RU" sz="2400" dirty="0"/>
          </a:p>
          <a:p>
            <a:r>
              <a:rPr lang="ru-RU" sz="2400" b="1" dirty="0"/>
              <a:t>Дерево отрезков позволяет выполнять, например, следующие операции</a:t>
            </a:r>
            <a:r>
              <a:rPr lang="ru-RU" sz="2400" dirty="0"/>
              <a:t>:</a:t>
            </a:r>
          </a:p>
          <a:p>
            <a:r>
              <a:rPr lang="ru-RU" sz="2400" b="1" dirty="0"/>
              <a:t>-    </a:t>
            </a:r>
            <a:r>
              <a:rPr lang="ru-RU" sz="2400" dirty="0"/>
              <a:t>Вычисление суммы на отрезке.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Нахождение минимума или максимума на отрезке. </a:t>
            </a:r>
          </a:p>
          <a:p>
            <a:pPr marL="285750" indent="-285750">
              <a:buFontTx/>
              <a:buChar char="-"/>
            </a:pPr>
            <a:r>
              <a:rPr lang="ru-RU" sz="2400" dirty="0"/>
              <a:t>Изменение значения элемента массива. 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62953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FA143D-E12D-B0B8-99F1-EE68EC6F66C3}"/>
              </a:ext>
            </a:extLst>
          </p:cNvPr>
          <p:cNvSpPr txBox="1"/>
          <p:nvPr/>
        </p:nvSpPr>
        <p:spPr>
          <a:xfrm>
            <a:off x="2694791" y="435686"/>
            <a:ext cx="86852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dirty="0"/>
              <a:t>Структура дерева отрезков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44768-5801-FC53-B39E-69720B11876F}"/>
              </a:ext>
            </a:extLst>
          </p:cNvPr>
          <p:cNvSpPr txBox="1"/>
          <p:nvPr/>
        </p:nvSpPr>
        <p:spPr>
          <a:xfrm>
            <a:off x="774551" y="1592131"/>
            <a:ext cx="1076302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Каждый узел дерева соответствует определённому отрезку или </a:t>
            </a:r>
            <a:r>
              <a:rPr lang="ru-RU" sz="2800" b="1" dirty="0" err="1"/>
              <a:t>подмассиву</a:t>
            </a:r>
            <a:r>
              <a:rPr lang="ru-RU" sz="2800" b="1" dirty="0"/>
              <a:t> исходного массива</a:t>
            </a:r>
            <a:r>
              <a:rPr lang="ru-RU" sz="2800" dirty="0"/>
              <a:t>:</a:t>
            </a:r>
          </a:p>
          <a:p>
            <a:endParaRPr lang="ru-RU" sz="2800" dirty="0"/>
          </a:p>
          <a:p>
            <a:r>
              <a:rPr lang="ru-RU" sz="2800" dirty="0"/>
              <a:t>- Корневой узел охватывает весь массив.</a:t>
            </a:r>
          </a:p>
          <a:p>
            <a:r>
              <a:rPr lang="ru-RU" sz="2800" dirty="0"/>
              <a:t>- Листья соответствуют отдельным элементам массива.</a:t>
            </a:r>
          </a:p>
          <a:p>
            <a:r>
              <a:rPr lang="ru-RU" sz="2800" dirty="0"/>
              <a:t>- Внутренние узлы — промежуточным отрезкам, которые получаются путём последовательного деления исходного массива на </a:t>
            </a:r>
            <a:r>
              <a:rPr lang="ru-RU" sz="2800" dirty="0" err="1"/>
              <a:t>подмассивы</a:t>
            </a:r>
            <a:r>
              <a:rPr lang="ru-RU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99117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9482B-9C90-3917-371A-94BABFFD5B3B}"/>
              </a:ext>
            </a:extLst>
          </p:cNvPr>
          <p:cNvSpPr txBox="1"/>
          <p:nvPr/>
        </p:nvSpPr>
        <p:spPr>
          <a:xfrm>
            <a:off x="4300452" y="731520"/>
            <a:ext cx="2693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/>
              <a:t>Плюсы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864AB0-F1DC-E01E-CB81-1BCACB5CC24F}"/>
              </a:ext>
            </a:extLst>
          </p:cNvPr>
          <p:cNvSpPr txBox="1"/>
          <p:nvPr/>
        </p:nvSpPr>
        <p:spPr>
          <a:xfrm>
            <a:off x="820189" y="2416233"/>
            <a:ext cx="1092417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- Быстрые запросы и обновления</a:t>
            </a:r>
          </a:p>
          <a:p>
            <a:r>
              <a:rPr lang="ru-RU" sz="2800" dirty="0"/>
              <a:t>- Гибкость в операциях</a:t>
            </a:r>
          </a:p>
          <a:p>
            <a:r>
              <a:rPr lang="ru-RU" sz="2800" dirty="0"/>
              <a:t>- Поддержка ленивых обновлений (</a:t>
            </a:r>
            <a:r>
              <a:rPr lang="ru-RU" sz="2800" dirty="0" err="1"/>
              <a:t>Lazy</a:t>
            </a:r>
            <a:r>
              <a:rPr lang="ru-RU" sz="2800" dirty="0"/>
              <a:t> </a:t>
            </a:r>
            <a:r>
              <a:rPr lang="ru-RU" sz="2800" dirty="0" err="1"/>
              <a:t>Propagation</a:t>
            </a:r>
            <a:r>
              <a:rPr lang="ru-RU" sz="2800" dirty="0"/>
              <a:t>)</a:t>
            </a:r>
          </a:p>
          <a:p>
            <a:r>
              <a:rPr lang="ru-RU" sz="2800" dirty="0"/>
              <a:t>- Эффективнее префиксных сумм и дерева </a:t>
            </a:r>
            <a:r>
              <a:rPr lang="ru-RU" sz="2800" dirty="0" err="1"/>
              <a:t>Фенвика</a:t>
            </a:r>
            <a:endParaRPr lang="ru-RU" sz="2800" dirty="0"/>
          </a:p>
          <a:p>
            <a:r>
              <a:rPr lang="ru-RU" sz="2800" dirty="0"/>
              <a:t>- Применение в сложных задачах</a:t>
            </a:r>
          </a:p>
          <a:p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4108780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31EC6E-6CE4-E053-19EB-284DE9B28DD8}"/>
              </a:ext>
            </a:extLst>
          </p:cNvPr>
          <p:cNvSpPr txBox="1"/>
          <p:nvPr/>
        </p:nvSpPr>
        <p:spPr>
          <a:xfrm>
            <a:off x="4727171" y="786938"/>
            <a:ext cx="26616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5400" b="1" dirty="0"/>
              <a:t>Минусы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3C613-89E3-93DB-117B-36CAC6FB3F9C}"/>
              </a:ext>
            </a:extLst>
          </p:cNvPr>
          <p:cNvSpPr txBox="1"/>
          <p:nvPr/>
        </p:nvSpPr>
        <p:spPr>
          <a:xfrm>
            <a:off x="1108363" y="2543694"/>
            <a:ext cx="6378669" cy="25237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- Сложность реализации</a:t>
            </a:r>
          </a:p>
          <a:p>
            <a:r>
              <a:rPr lang="ru-RU" sz="2800" dirty="0"/>
              <a:t>- Больший расход памяти</a:t>
            </a:r>
          </a:p>
          <a:p>
            <a:r>
              <a:rPr lang="ru-RU" sz="2800" dirty="0"/>
              <a:t>- Не всегда нужна такая гибкость</a:t>
            </a:r>
          </a:p>
          <a:p>
            <a:r>
              <a:rPr lang="ru-RU" sz="2800" dirty="0"/>
              <a:t>- Низкая скорость на маленьких данных</a:t>
            </a:r>
          </a:p>
          <a:p>
            <a:r>
              <a:rPr lang="ru-RU" sz="2800" dirty="0"/>
              <a:t>Ограниченная применимость для 2D/3D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0781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B43ED19-F4C6-0E03-517A-D50384F26734}"/>
              </a:ext>
            </a:extLst>
          </p:cNvPr>
          <p:cNvSpPr txBox="1"/>
          <p:nvPr/>
        </p:nvSpPr>
        <p:spPr>
          <a:xfrm>
            <a:off x="3264130" y="548640"/>
            <a:ext cx="43400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Где используется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AD53F5-A2A4-5657-F344-C3ED96F96FDB}"/>
              </a:ext>
            </a:extLst>
          </p:cNvPr>
          <p:cNvSpPr txBox="1"/>
          <p:nvPr/>
        </p:nvSpPr>
        <p:spPr>
          <a:xfrm>
            <a:off x="1573876" y="2382982"/>
            <a:ext cx="103405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dirty="0"/>
              <a:t>- Олимпиадное программирование</a:t>
            </a:r>
          </a:p>
          <a:p>
            <a:r>
              <a:rPr lang="ru-RU" sz="3600" dirty="0"/>
              <a:t>- Обработка запросов в базах данных</a:t>
            </a:r>
          </a:p>
          <a:p>
            <a:r>
              <a:rPr lang="ru-RU" sz="3600" dirty="0"/>
              <a:t>- Компьютерная графика и обработка изображений</a:t>
            </a:r>
          </a:p>
          <a:p>
            <a:r>
              <a:rPr lang="ru-RU" sz="3600" dirty="0"/>
              <a:t>- Геоинформационные системы (ГИС)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1809164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Дерево отрезков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Ильвира Исмагилова</dc:creator>
  <cp:lastModifiedBy>Ильвира Исмагилова</cp:lastModifiedBy>
  <cp:revision>1</cp:revision>
  <dcterms:created xsi:type="dcterms:W3CDTF">2025-06-08T19:21:20Z</dcterms:created>
  <dcterms:modified xsi:type="dcterms:W3CDTF">2025-06-08T19:21:38Z</dcterms:modified>
</cp:coreProperties>
</file>