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ED7BB-36A3-47AD-9FB6-0298B6982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Фенвика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57786-4DF3-4A79-9147-105EDA734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Indexed Tree)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AA626-9EAA-4B9B-8526-DE5172F19A19}"/>
              </a:ext>
            </a:extLst>
          </p:cNvPr>
          <p:cNvSpPr txBox="1"/>
          <p:nvPr/>
        </p:nvSpPr>
        <p:spPr>
          <a:xfrm>
            <a:off x="10805993" y="5128963"/>
            <a:ext cx="19250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Ильина Екатерина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11-401</a:t>
            </a:r>
          </a:p>
        </p:txBody>
      </p:sp>
    </p:spTree>
    <p:extLst>
      <p:ext uri="{BB962C8B-B14F-4D97-AF65-F5344CB8AC3E}">
        <p14:creationId xmlns:p14="http://schemas.microsoft.com/office/powerpoint/2010/main" val="229681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33068-AF03-48F9-B8EF-DD8EF652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A2651-0E37-40E2-9C27-7BF9FCE5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41845"/>
          </a:xfrm>
        </p:spPr>
        <p:txBody>
          <a:bodyPr/>
          <a:lstStyle/>
          <a:p>
            <a:pPr lvl="1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Фенвика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эффективная структура данных для работы с префиксными суммами. Она оптимизирует операции обновления и запроса суммы за логарифмическое время, что полезно в задачах обработки массивов и частотном анализе.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DF933-873F-4933-89B1-9A6D4C512E86}"/>
              </a:ext>
            </a:extLst>
          </p:cNvPr>
          <p:cNvSpPr txBox="1"/>
          <p:nvPr/>
        </p:nvSpPr>
        <p:spPr>
          <a:xfrm>
            <a:off x="1097279" y="3139425"/>
            <a:ext cx="10058399" cy="830997"/>
          </a:xfrm>
          <a:prstGeom prst="rect">
            <a:avLst/>
          </a:prstGeom>
          <a:noFill/>
          <a:ln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1A82B2-91B7-49FC-B1F0-9705F3941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97" y="3880624"/>
            <a:ext cx="10220638" cy="89797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E10661DB-403B-4254-AF3F-D382C214DF7D}"/>
              </a:ext>
            </a:extLst>
          </p:cNvPr>
          <p:cNvSpPr txBox="1">
            <a:spLocks/>
          </p:cNvSpPr>
          <p:nvPr/>
        </p:nvSpPr>
        <p:spPr>
          <a:xfrm>
            <a:off x="1165097" y="4170221"/>
            <a:ext cx="10058400" cy="10418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была впервые описана Питером 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Фенвиком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1994 году. Схожа по строению с деревом отрезков, и в некоторых задачах заменяет его для большей эффективности.</a:t>
            </a:r>
          </a:p>
          <a:p>
            <a:pPr lvl="1"/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Font typeface="Calibri" pitchFamily="34" charset="0"/>
              <a:buNone/>
            </a:pP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6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94A9F-E383-430E-ACBC-00D80B27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A96A0-3A99-45D0-878F-0860DD22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46929" cy="402336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</a:t>
            </a:r>
          </a:p>
          <a:p>
            <a:pPr lvl="1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Поочерёдное добавление элементов массива к дереву.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суммы</a:t>
            </a:r>
          </a:p>
          <a:p>
            <a:pPr lvl="1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битовых операций для обхода узлов дерева.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</a:t>
            </a:r>
          </a:p>
          <a:p>
            <a:pPr lvl="1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значений связанных узлов для поддержки корректных сумм.</a:t>
            </a:r>
          </a:p>
          <a:p>
            <a:pPr marL="201168" lvl="1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71911-03BC-49DB-8396-B84E47843071}"/>
              </a:ext>
            </a:extLst>
          </p:cNvPr>
          <p:cNvSpPr txBox="1"/>
          <p:nvPr/>
        </p:nvSpPr>
        <p:spPr>
          <a:xfrm>
            <a:off x="422744" y="5148864"/>
            <a:ext cx="67948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Фенвика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представляется в виде массива f, в котором f[i] - сумма элементов от F(i) до i.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F(i) задается формулой: F(i) = i &amp; (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ru.algorithmica.org/cs/range-queries/img/fenwick-ranges.png">
            <a:extLst>
              <a:ext uri="{FF2B5EF4-FFF2-40B4-BE49-F238E27FC236}">
                <a16:creationId xmlns:a16="http://schemas.microsoft.com/office/drawing/2014/main" id="{891420E3-ECF7-4EDC-84FB-6A6C88287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7226"/>
            <a:ext cx="5569258" cy="327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25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3B4FA-FC9B-4BB2-9BE3-146D1669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структуры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5709E26-547A-462C-9369-D448B2F18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911931"/>
              </p:ext>
            </p:extLst>
          </p:nvPr>
        </p:nvGraphicFramePr>
        <p:xfrm>
          <a:off x="1468718" y="2219418"/>
          <a:ext cx="9006932" cy="2901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3466">
                  <a:extLst>
                    <a:ext uri="{9D8B030D-6E8A-4147-A177-3AD203B41FA5}">
                      <a16:colId xmlns:a16="http://schemas.microsoft.com/office/drawing/2014/main" val="3001332354"/>
                    </a:ext>
                  </a:extLst>
                </a:gridCol>
                <a:gridCol w="4503466">
                  <a:extLst>
                    <a:ext uri="{9D8B030D-6E8A-4147-A177-3AD203B41FA5}">
                      <a16:colId xmlns:a16="http://schemas.microsoft.com/office/drawing/2014/main" val="3964786741"/>
                    </a:ext>
                  </a:extLst>
                </a:gridCol>
              </a:tblGrid>
              <a:tr h="2901223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1800"/>
                        </a:spcAft>
                        <a:buClr>
                          <a:schemeClr val="accent1"/>
                        </a:buClr>
                        <a:buSzPct val="50000"/>
                        <a:buFont typeface="Courier New" panose="02070309020205020404" pitchFamily="49" charset="0"/>
                        <a:buNone/>
                      </a:pPr>
                      <a:r>
                        <a:rPr lang="ru-RU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Структура</a:t>
                      </a:r>
                    </a:p>
                    <a:p>
                      <a:pPr marL="285750" indent="-285750" algn="l">
                        <a:buClr>
                          <a:schemeClr val="accent1"/>
                        </a:buClr>
                        <a:buSzPct val="50000"/>
                        <a:buFont typeface="Courier New" panose="02070309020205020404" pitchFamily="49" charset="0"/>
                        <a:buChar char="o"/>
                      </a:pPr>
                      <a:r>
                        <a:rPr lang="ru-RU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Каждый узел хранит сумму элемента диапазона.</a:t>
                      </a:r>
                    </a:p>
                    <a:p>
                      <a:pPr marL="285750" indent="-285750" algn="l">
                        <a:buClr>
                          <a:schemeClr val="accent1"/>
                        </a:buClr>
                        <a:buSzPct val="50000"/>
                        <a:buFont typeface="Courier New" panose="02070309020205020404" pitchFamily="49" charset="0"/>
                        <a:buChar char="o"/>
                      </a:pPr>
                      <a:r>
                        <a:rPr lang="ru-RU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равен размеру исходного массива.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SzPct val="50000"/>
                        <a:buFont typeface="Courier New" panose="02070309020205020404" pitchFamily="49" charset="0"/>
                        <a:buChar char="o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800"/>
                        </a:spcAft>
                        <a:buClr>
                          <a:schemeClr val="accent1"/>
                        </a:buClr>
                        <a:buSzPct val="50000"/>
                        <a:buFont typeface="Courier New" panose="02070309020205020404" pitchFamily="49" charset="0"/>
                        <a:buNone/>
                      </a:pPr>
                      <a:r>
                        <a:rPr lang="ru-RU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Преимущества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SzPct val="50000"/>
                        <a:buFont typeface="Courier New" panose="02070309020205020404" pitchFamily="49" charset="0"/>
                        <a:buChar char="o"/>
                      </a:pPr>
                      <a:r>
                        <a:rPr lang="ru-RU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Меньше памяти чем дерево отрезков.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SzPct val="50000"/>
                        <a:buFont typeface="Courier New" panose="02070309020205020404" pitchFamily="49" charset="0"/>
                        <a:buChar char="o"/>
                      </a:pPr>
                      <a:r>
                        <a:rPr lang="ru-RU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Обеспечивает логарифмическую сложность операций.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SzPct val="50000"/>
                        <a:buFont typeface="Courier New" panose="02070309020205020404" pitchFamily="49" charset="0"/>
                        <a:buChar char="o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84403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48CD8BA-A3DA-4277-A971-189D1B2EAA68}"/>
              </a:ext>
            </a:extLst>
          </p:cNvPr>
          <p:cNvGraphicFramePr>
            <a:graphicFrameLocks noGrp="1"/>
          </p:cNvGraphicFramePr>
          <p:nvPr/>
        </p:nvGraphicFramePr>
        <p:xfrm>
          <a:off x="9395791" y="-13252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176771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058233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2C7B7A5-BE6F-4F8D-A4B9-B29DF8404F47}"/>
              </a:ext>
            </a:extLst>
          </p:cNvPr>
          <p:cNvGraphicFramePr>
            <a:graphicFrameLocks noGrp="1"/>
          </p:cNvGraphicFramePr>
          <p:nvPr/>
        </p:nvGraphicFramePr>
        <p:xfrm>
          <a:off x="9872870" y="-45057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743623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13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32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21C79-7BCF-4584-AEE7-37E5EAB2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Сферы применения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DCA63-7A66-48C7-9AEA-8B15D012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5633"/>
            <a:ext cx="10058400" cy="4023360"/>
          </a:xfrm>
        </p:spPr>
        <p:txBody>
          <a:bodyPr/>
          <a:lstStyle/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Динамические префиксные суммы</a:t>
            </a:r>
          </a:p>
          <a:p>
            <a:pPr lvl="1"/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Быстрый подсчёт сумм с изменениями данных на лету.</a:t>
            </a:r>
          </a:p>
          <a:p>
            <a:pPr marL="201168" lvl="1" indent="0">
              <a:buNone/>
            </a:pPr>
            <a:endParaRPr lang="ru-RU" b="1" dirty="0"/>
          </a:p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Частотный анализ</a:t>
            </a:r>
          </a:p>
          <a:p>
            <a:pPr lvl="1"/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Подсчёт появления чисел и статистика в массивах.</a:t>
            </a:r>
          </a:p>
          <a:p>
            <a:pPr marL="201168" lvl="1" indent="0">
              <a:buNone/>
            </a:pPr>
            <a:endParaRPr lang="ru-RU" b="1" dirty="0"/>
          </a:p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сигналов</a:t>
            </a:r>
          </a:p>
          <a:p>
            <a:pPr lvl="1"/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Сжатие данных и вычислительные геометрические задачи.</a:t>
            </a:r>
          </a:p>
          <a:p>
            <a:pPr marL="201168" lvl="1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3307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7A9DD-DA7A-421D-AD1B-22F48615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 деревом отрезков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6B074-FAF7-4E82-9EBF-86B6D9B8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367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</a:t>
            </a:r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Фенвика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Быстрее обновление и запросы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использование памяти(занимает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памяти)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Проще в реализации</a:t>
            </a:r>
          </a:p>
          <a:p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Отрезков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универсальное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сложные операции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больше памяти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 с некоммутативными операциями(например, матричное умножение)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2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5BD28-0136-42DD-A9AA-73CF0FB2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69770-7D68-4DD6-9380-195A8259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</a:p>
          <a:p>
            <a:pPr lvl="1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Фенвика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обеспечивает быстрые запросы и обновления за O(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n).</a:t>
            </a:r>
          </a:p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памяти</a:t>
            </a:r>
          </a:p>
          <a:p>
            <a:pPr lvl="1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Занимает меньше памяти по сравнению с деревом отрезков.</a:t>
            </a:r>
          </a:p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</a:t>
            </a:r>
          </a:p>
          <a:p>
            <a:pPr lvl="1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Легко реализуется и подходит для широкого спектра задач.</a:t>
            </a:r>
          </a:p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применение</a:t>
            </a:r>
          </a:p>
          <a:p>
            <a:pPr lvl="1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динамических префиксных сумм и частотного анализа.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7410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302</Words>
  <Application>Microsoft Office PowerPoint</Application>
  <PresentationFormat>Широкоэкранный</PresentationFormat>
  <Paragraphs>55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Ретро</vt:lpstr>
      <vt:lpstr>Дерево Фенвика </vt:lpstr>
      <vt:lpstr>Определение</vt:lpstr>
      <vt:lpstr>Алгоритм</vt:lpstr>
      <vt:lpstr>Особенности структуры</vt:lpstr>
      <vt:lpstr>Сферы применения</vt:lpstr>
      <vt:lpstr>Сравнение с деревом отрезков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Фенвика </dc:title>
  <dc:creator>Катя Ильина</dc:creator>
  <cp:lastModifiedBy>Катя Ильина</cp:lastModifiedBy>
  <cp:revision>9</cp:revision>
  <dcterms:created xsi:type="dcterms:W3CDTF">2025-05-23T11:43:54Z</dcterms:created>
  <dcterms:modified xsi:type="dcterms:W3CDTF">2025-05-23T15:38:34Z</dcterms:modified>
</cp:coreProperties>
</file>