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EA08A-1816-4590-AB63-7E5C4B0EF8F0}" v="1" dt="2025-05-27T09:04:52.5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214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053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369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73635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6605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1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098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1924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6597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12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57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9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987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211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48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97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6AEC6-4964-4821-80EC-B1DC3C4A76AA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F5F4A6F-CFD9-4A72-B984-2E5DACB3B87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4970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D3312C-9435-53FE-729B-587E9C9D9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733" y="3041882"/>
            <a:ext cx="4431070" cy="774236"/>
          </a:xfrm>
        </p:spPr>
        <p:txBody>
          <a:bodyPr/>
          <a:lstStyle/>
          <a:p>
            <a:r>
              <a:rPr lang="en-US" dirty="0"/>
              <a:t>Splay-</a:t>
            </a:r>
            <a:r>
              <a:rPr lang="ru-RU" dirty="0"/>
              <a:t>дерево</a:t>
            </a:r>
          </a:p>
        </p:txBody>
      </p:sp>
    </p:spTree>
    <p:extLst>
      <p:ext uri="{BB962C8B-B14F-4D97-AF65-F5344CB8AC3E}">
        <p14:creationId xmlns:p14="http://schemas.microsoft.com/office/powerpoint/2010/main" val="192747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49FBE4-60C0-CFB9-7906-3D9B0D5A0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Создания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164B0D-47BA-135F-0096-5F82BC8F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Aft>
                <a:spcPts val="600"/>
              </a:spcAft>
            </a:pPr>
            <a:r>
              <a:rPr lang="ru-RU" sz="2000" b="1" i="0" dirty="0" err="1">
                <a:effectLst/>
                <a:latin typeface="-apple-system"/>
              </a:rPr>
              <a:t>Splay</a:t>
            </a:r>
            <a:r>
              <a:rPr lang="ru-RU" sz="2000" b="1" i="0" dirty="0">
                <a:effectLst/>
                <a:latin typeface="-apple-system"/>
              </a:rPr>
              <a:t>-дерево (расширяющееся дерево) было создано в 1985 году</a:t>
            </a:r>
            <a:r>
              <a:rPr lang="ru-RU" sz="2000" b="0" i="0" dirty="0">
                <a:effectLst/>
                <a:latin typeface="-apple-system"/>
              </a:rPr>
              <a:t> профессорами информатики </a:t>
            </a:r>
            <a:r>
              <a:rPr lang="ru-RU" sz="2000" b="1" i="0" dirty="0">
                <a:effectLst/>
                <a:latin typeface="-apple-system"/>
              </a:rPr>
              <a:t>Дэниелом </a:t>
            </a:r>
            <a:r>
              <a:rPr lang="ru-RU" sz="2000" b="1" i="0" dirty="0" err="1">
                <a:effectLst/>
                <a:latin typeface="-apple-system"/>
              </a:rPr>
              <a:t>Слитором</a:t>
            </a:r>
            <a:r>
              <a:rPr lang="ru-RU" sz="2000" b="0" i="0" dirty="0">
                <a:effectLst/>
                <a:latin typeface="-apple-system"/>
              </a:rPr>
              <a:t> и </a:t>
            </a:r>
            <a:r>
              <a:rPr lang="ru-RU" sz="2000" b="1" i="0" dirty="0">
                <a:effectLst/>
                <a:latin typeface="-apple-system"/>
              </a:rPr>
              <a:t>Робертом Андре </a:t>
            </a:r>
            <a:r>
              <a:rPr lang="ru-RU" sz="2000" b="1" i="0" dirty="0" err="1">
                <a:effectLst/>
                <a:latin typeface="-apple-system"/>
              </a:rPr>
              <a:t>Тарьяном</a:t>
            </a:r>
            <a:r>
              <a:rPr lang="ru-RU" sz="2000" b="0" i="0" dirty="0">
                <a:effectLst/>
                <a:latin typeface="-apple-system"/>
              </a:rPr>
              <a:t>.</a:t>
            </a:r>
          </a:p>
          <a:p>
            <a:pPr algn="l">
              <a:spcAft>
                <a:spcPts val="600"/>
              </a:spcAft>
            </a:pPr>
            <a:r>
              <a:rPr lang="ru-RU" sz="2000" b="0" i="0" dirty="0">
                <a:effectLst/>
                <a:latin typeface="-apple-system"/>
              </a:rPr>
              <a:t>Они разработали структуру данных, которая автоматически реорганизует себя так, что часто используемые элементы становятся ближе к корневому узлу. Это позволяет быстрее находить и обрабатывать данные, которые использовались недавно.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9715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6CC72C-F12B-7D7C-1B82-FEC615A3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6933" y="348192"/>
            <a:ext cx="4385733" cy="1325563"/>
          </a:xfrm>
        </p:spPr>
        <p:txBody>
          <a:bodyPr/>
          <a:lstStyle/>
          <a:p>
            <a:r>
              <a:rPr lang="ru-RU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AA8363-A7F2-14ED-7733-15A6C13FC2F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Эффективность при неравномерном доступе к данным</a:t>
            </a:r>
            <a:r>
              <a:rPr lang="ru-RU" b="0" i="0" dirty="0">
                <a:effectLst/>
                <a:latin typeface="YS Text"/>
              </a:rPr>
              <a:t>. Часто посещаемые узлы находятся ближе к корню дерева, что сокращает время их поиска. 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Упрощённая реализация</a:t>
            </a:r>
            <a:r>
              <a:rPr lang="ru-RU" b="0" i="0" dirty="0">
                <a:effectLst/>
                <a:latin typeface="YS Text"/>
              </a:rPr>
              <a:t>. В узлах дерева не нужно хранить дополнительную информацию о балансе, что экономит память. 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Амортизированная логарифмическая сложность</a:t>
            </a:r>
            <a:r>
              <a:rPr lang="ru-RU" b="0" i="0" dirty="0">
                <a:effectLst/>
                <a:latin typeface="YS Text"/>
              </a:rPr>
              <a:t>. Средняя сложность одной операции — O(</a:t>
            </a:r>
            <a:r>
              <a:rPr lang="ru-RU" b="0" i="0" dirty="0" err="1">
                <a:effectLst/>
                <a:latin typeface="YS Text"/>
              </a:rPr>
              <a:t>log</a:t>
            </a:r>
            <a:r>
              <a:rPr lang="en-US" b="0" i="0" dirty="0">
                <a:effectLst/>
                <a:latin typeface="YS Text"/>
              </a:rPr>
              <a:t> </a:t>
            </a:r>
            <a:r>
              <a:rPr lang="en-US" dirty="0">
                <a:latin typeface="YS Text"/>
              </a:rPr>
              <a:t>n</a:t>
            </a:r>
            <a:r>
              <a:rPr lang="ru-RU" b="0" i="0" dirty="0">
                <a:effectLst/>
                <a:latin typeface="YS Text"/>
              </a:rPr>
              <a:t>), а последовательность из m операций (поиска, вставки, удаления) выполняется за O(m*</a:t>
            </a:r>
            <a:r>
              <a:rPr lang="ru-RU" b="0" i="0" dirty="0" err="1">
                <a:effectLst/>
                <a:latin typeface="YS Text"/>
              </a:rPr>
              <a:t>log</a:t>
            </a:r>
            <a:r>
              <a:rPr lang="ru-RU" b="0" i="0" dirty="0">
                <a:effectLst/>
                <a:latin typeface="YS Text"/>
              </a:rPr>
              <a:t> n). 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00C9E9-AD09-3629-C1EE-C27EDDFDF8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Линейная высота дерева в худшем случае</a:t>
            </a:r>
            <a:r>
              <a:rPr lang="ru-RU" b="0" i="0" dirty="0">
                <a:effectLst/>
                <a:latin typeface="YS Text"/>
              </a:rPr>
              <a:t>. Например, при последовательном доступе ко всем элементам высота дерева может стать линейной. 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Изменение структуры дерева после каждого обращения</a:t>
            </a:r>
            <a:r>
              <a:rPr lang="ru-RU" b="0" i="0" dirty="0">
                <a:effectLst/>
                <a:latin typeface="YS Text"/>
              </a:rPr>
              <a:t>. Это усложняет использование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-деревьев в многопоточной среде, так как требуется дополнительное управление. 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Не подходит для данных, которые редко или никогда не меняются</a:t>
            </a:r>
            <a:r>
              <a:rPr lang="ru-RU" b="0" i="0" dirty="0">
                <a:effectLst/>
                <a:latin typeface="YS Text"/>
              </a:rPr>
              <a:t>.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en-US" dirty="0">
                <a:latin typeface="YS Text"/>
              </a:rPr>
              <a:t>-</a:t>
            </a:r>
            <a:r>
              <a:rPr lang="ru-RU" b="0" i="0" dirty="0">
                <a:effectLst/>
                <a:latin typeface="YS Text"/>
              </a:rPr>
              <a:t>дерево оптимизировано для часто повторяющихся запросов, а не для редких. 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922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D7FB5A-BC9C-54BC-7F68-015C693F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0" y="398992"/>
            <a:ext cx="5444067" cy="1325563"/>
          </a:xfrm>
        </p:spPr>
        <p:txBody>
          <a:bodyPr/>
          <a:lstStyle/>
          <a:p>
            <a:r>
              <a:rPr lang="ru-RU" dirty="0"/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47F317-01DE-A1A8-5567-E5F8726FA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Файловые системы</a:t>
            </a:r>
            <a:r>
              <a:rPr lang="ru-RU" b="0" i="0" dirty="0">
                <a:effectLst/>
                <a:latin typeface="YS Text"/>
              </a:rPr>
              <a:t>.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 используют для хранения метаданных файловой системы, таких как таблица распределения, структура каталогов и атрибуты файла.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Сжатие данных</a:t>
            </a:r>
            <a:r>
              <a:rPr lang="ru-RU" b="0" i="0" dirty="0">
                <a:effectLst/>
                <a:latin typeface="YS Text"/>
              </a:rPr>
              <a:t>.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 помогают сжимать данные путём идентификации и кодирования повторяющихся шаблонов. </a:t>
            </a:r>
            <a:r>
              <a:rPr lang="ru-RU" b="1" i="0" dirty="0">
                <a:effectLst/>
                <a:latin typeface="YS Text"/>
              </a:rPr>
              <a:t>Обработка текста</a:t>
            </a:r>
            <a:r>
              <a:rPr lang="ru-RU" b="0" i="0" dirty="0">
                <a:effectLst/>
                <a:latin typeface="YS Text"/>
              </a:rPr>
              <a:t>. В приложениях для обработки текста, например в проверке орфографии, слова хранят в виде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-дерева для быстрого поиска. 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 err="1">
                <a:effectLst/>
                <a:latin typeface="YS Text"/>
              </a:rPr>
              <a:t>Графовые</a:t>
            </a:r>
            <a:r>
              <a:rPr lang="ru-RU" b="1" i="0" dirty="0">
                <a:effectLst/>
                <a:latin typeface="YS Text"/>
              </a:rPr>
              <a:t> алгоритмы</a:t>
            </a:r>
            <a:r>
              <a:rPr lang="ru-RU" b="0" i="0" dirty="0">
                <a:effectLst/>
                <a:latin typeface="YS Text"/>
              </a:rPr>
              <a:t>.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 используют для реализации </a:t>
            </a:r>
            <a:r>
              <a:rPr lang="ru-RU" b="0" i="0" dirty="0" err="1">
                <a:effectLst/>
                <a:latin typeface="YS Text"/>
              </a:rPr>
              <a:t>графовых</a:t>
            </a:r>
            <a:r>
              <a:rPr lang="ru-RU" b="0" i="0" dirty="0">
                <a:effectLst/>
                <a:latin typeface="YS Text"/>
              </a:rPr>
              <a:t> алгоритмов, таких как нахождение кратчайшего пути во взвешенном графе. 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Онлайн-игры</a:t>
            </a:r>
            <a:r>
              <a:rPr lang="ru-RU" b="0" i="0" dirty="0">
                <a:effectLst/>
                <a:latin typeface="YS Text"/>
              </a:rPr>
              <a:t>.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 применяют для хранения рекордов, таблиц лидеров и статистики игроков, а также для управления ими. 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Системы кэширования</a:t>
            </a:r>
            <a:r>
              <a:rPr lang="ru-RU" b="0" i="0" dirty="0">
                <a:effectLst/>
                <a:latin typeface="YS Text"/>
              </a:rPr>
              <a:t>.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 важны для таких систем, так как позволяют быстрее находить те данные, которые использовались недавно. 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Программы управления памятью</a:t>
            </a:r>
            <a:r>
              <a:rPr lang="ru-RU" b="0" i="0" dirty="0">
                <a:effectLst/>
                <a:latin typeface="YS Text"/>
              </a:rPr>
              <a:t>.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 подходят для таких задач благодаря способности реагировать на варианты шаблонов доступа. </a:t>
            </a:r>
          </a:p>
          <a:p>
            <a:pPr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YS Text"/>
              </a:rPr>
              <a:t>Интернет-маршрутизаторы</a:t>
            </a:r>
            <a:r>
              <a:rPr lang="ru-RU" b="0" i="0" dirty="0">
                <a:effectLst/>
                <a:latin typeface="YS Text"/>
              </a:rPr>
              <a:t>. </a:t>
            </a:r>
            <a:r>
              <a:rPr lang="ru-RU" b="0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-деревья используют из-за их способности работать в условиях, когда меняется характер доступа к данным.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24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0D2B2-66F7-549C-C56D-CED95577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6" y="365125"/>
            <a:ext cx="4250267" cy="1325563"/>
          </a:xfrm>
        </p:spPr>
        <p:txBody>
          <a:bodyPr/>
          <a:lstStyle/>
          <a:p>
            <a:r>
              <a:rPr lang="ru-RU" dirty="0"/>
              <a:t>Принцип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D6240-3961-544F-2588-B80396DA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ru-RU" b="0" i="0" dirty="0">
                <a:effectLst/>
                <a:latin typeface="YS Text"/>
              </a:rPr>
              <a:t>После каждого обращения к элементу (поиска, вставки или удаления) запускается операция </a:t>
            </a:r>
            <a:r>
              <a:rPr lang="ru-RU" b="1" i="0" dirty="0" err="1">
                <a:effectLst/>
                <a:latin typeface="YS Text"/>
              </a:rPr>
              <a:t>splay</a:t>
            </a:r>
            <a:r>
              <a:rPr lang="ru-RU" b="0" i="0" dirty="0">
                <a:effectLst/>
                <a:latin typeface="YS Text"/>
              </a:rPr>
              <a:t>. Она перестраивает дерево так, что недавно доступный элемент становится корнем. Это позволяет быстрее находить элементы, которые использовались недавно.</a:t>
            </a:r>
          </a:p>
          <a:p>
            <a:pPr algn="l">
              <a:spcAft>
                <a:spcPts val="600"/>
              </a:spcAft>
            </a:pPr>
            <a:r>
              <a:rPr lang="ru-RU" b="0" i="0" dirty="0">
                <a:effectLst/>
                <a:latin typeface="YS Text"/>
              </a:rPr>
              <a:t>При продвижении вершины вверх расстояние до корня сокращается не только для поднимаемой вершины, но и для всех её потомков в текущих поддеревьях. Для этого используется техника </a:t>
            </a:r>
            <a:r>
              <a:rPr lang="ru-RU" b="1" i="0" dirty="0" err="1">
                <a:effectLst/>
                <a:latin typeface="YS Text"/>
              </a:rPr>
              <a:t>zig</a:t>
            </a:r>
            <a:r>
              <a:rPr lang="ru-RU" b="1" i="0" dirty="0">
                <a:effectLst/>
                <a:latin typeface="YS Text"/>
              </a:rPr>
              <a:t>, z</a:t>
            </a:r>
            <a:r>
              <a:rPr lang="en-US" b="1" i="0" dirty="0">
                <a:effectLst/>
                <a:latin typeface="YS Text"/>
              </a:rPr>
              <a:t>ag</a:t>
            </a:r>
            <a:r>
              <a:rPr lang="ru-RU" b="1" i="0" dirty="0">
                <a:effectLst/>
                <a:latin typeface="YS Text"/>
              </a:rPr>
              <a:t> и </a:t>
            </a:r>
            <a:r>
              <a:rPr lang="en-US" b="1" i="0" dirty="0">
                <a:effectLst/>
                <a:latin typeface="YS Text"/>
              </a:rPr>
              <a:t>zig-zag </a:t>
            </a:r>
            <a:r>
              <a:rPr lang="ru-RU" b="1" i="0" dirty="0">
                <a:effectLst/>
                <a:latin typeface="YS Text"/>
              </a:rPr>
              <a:t>поворотов</a:t>
            </a:r>
            <a:r>
              <a:rPr lang="ru-RU" b="0" i="0" dirty="0">
                <a:effectLst/>
                <a:latin typeface="YS Text"/>
              </a:rPr>
              <a:t>. 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4345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72526-3466-4B29-1D84-F0A20A8A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6351" y="2766218"/>
            <a:ext cx="3062515" cy="1325563"/>
          </a:xfrm>
        </p:spPr>
        <p:txBody>
          <a:bodyPr/>
          <a:lstStyle/>
          <a:p>
            <a:r>
              <a:rPr lang="ru-RU" dirty="0"/>
              <a:t>Конец</a:t>
            </a:r>
          </a:p>
        </p:txBody>
      </p:sp>
    </p:spTree>
    <p:extLst>
      <p:ext uri="{BB962C8B-B14F-4D97-AF65-F5344CB8AC3E}">
        <p14:creationId xmlns:p14="http://schemas.microsoft.com/office/powerpoint/2010/main" val="253903921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</TotalTime>
  <Words>436</Words>
  <Application>Microsoft Office PowerPoint</Application>
  <PresentationFormat>Широкоэкранный</PresentationFormat>
  <Paragraphs>23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Trebuchet MS</vt:lpstr>
      <vt:lpstr>Wingdings 3</vt:lpstr>
      <vt:lpstr>YS Text</vt:lpstr>
      <vt:lpstr>Аспект</vt:lpstr>
      <vt:lpstr>Splay-дерево</vt:lpstr>
      <vt:lpstr>История Создания</vt:lpstr>
      <vt:lpstr>Плюсы и минусы</vt:lpstr>
      <vt:lpstr>Сферы применения</vt:lpstr>
      <vt:lpstr>Принцип работы</vt:lpstr>
      <vt:lpstr>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Георгий Газизянов</dc:creator>
  <cp:lastModifiedBy>Георгий Газизянов</cp:lastModifiedBy>
  <cp:revision>2</cp:revision>
  <dcterms:created xsi:type="dcterms:W3CDTF">2025-05-24T07:40:19Z</dcterms:created>
  <dcterms:modified xsi:type="dcterms:W3CDTF">2025-05-27T09:10:15Z</dcterms:modified>
</cp:coreProperties>
</file>