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naz Sharipov" initials="IS" lastIdx="1" clrIdx="0">
    <p:extLst>
      <p:ext uri="{19B8F6BF-5375-455C-9EA6-DF929625EA0E}">
        <p15:presenceInfo xmlns:p15="http://schemas.microsoft.com/office/powerpoint/2012/main" userId="90052b03ace93f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5T16:09:54.117" idx="1">
    <p:pos x="7152" y="5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E69B1-CF9A-C6C4-3E9B-04969161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70F4C-55F4-14C3-61E3-E75F9762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9E78B-BF2B-F05E-53A3-03136E03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D9746-DADD-F693-818B-D599EF0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7D4A-0B15-C214-70C9-D74750F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8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52735-4483-BAD4-8D90-37420E15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6B4AB-A21F-34DE-9ED7-6467B6B3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5746F-98B7-3922-61FF-6F834CA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B2FE4-889C-5272-0303-65B8BF1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F99AE-99C3-6DE4-073E-764CB4D1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3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7F7D0E-3A2C-F934-2EF4-2041F13D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F434-0B30-6947-7110-7F44FBA9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4C90FD-BB85-58D6-9696-9D1ABEE6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C80B2-A4B9-DAA1-701F-BC37488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104E8-9BE2-85FE-5751-F8790DB4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5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E623-773B-31AD-B9A2-C7774BB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9B295-605F-11E8-F8B3-C64A6CDF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B8ABC-0B54-135E-9811-EEDA8D13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456D7-31EA-EFCF-10B2-3FB7BEC5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E83D1-466B-DFF3-9945-4C01371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D2CF-F4BC-E79B-ED3B-F5EC0658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9864-F277-3092-278E-9DF57E17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919B9-663D-5C2B-F2E4-6CC6CA30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F6C46-6BA8-EAD5-2258-6A35C1D4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78181-E470-275F-D50A-AFE53007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DED14-1B52-5E8D-3366-5470597B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5F4EF-1658-B3F2-9C13-8D098005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AE2D0-2767-CD8D-566E-24AE66F5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FFD85-6A4B-0CCF-BDF9-400B3FD7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6A004-336E-CD81-76E2-AC84977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FADCD-CECB-D238-09A1-AF123D8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81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A063-698D-40C4-C55E-111268A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A4A8E-3EE0-44F9-FD2C-5C9BFD5C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CA4461-BD44-833D-6763-186EBD89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3C2E3E-A0E1-EC65-2C3F-8921FC3B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7CBA7-52BD-8013-0BE1-4652D68C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A836B2-8E57-4E6B-3571-86C671D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01856-62C9-FDA3-325A-CCC90F5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40C93-52B6-9BCB-2CC7-577F602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8784-E867-0EC0-2655-EBD6F27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7416E7-9029-911E-57AB-487D0A1A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903A9B-A512-CEBE-6375-93AB8084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D4BEA-8D4B-4F7F-74D5-9B69112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2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807DBC-1FA9-C2FD-BAC1-D3D3B6F9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B28E4A-1E3F-970C-941F-1230456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164F9-F632-B4FD-6B5B-C1159F7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96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DB8B2-7C45-5835-90DE-C6197151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E58CB-889E-6990-3BB4-0CFC7F76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28FDA-1C20-A36F-41C8-C92DD24C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8045B-89FA-AEE9-84B7-E176728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C7084-18F9-EECD-8ABB-5A5877C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6AEB1-C605-0290-EB9F-BFE8216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9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4AA0-5C3E-3A26-F453-2D177EE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AF707A-A103-38EE-7EE3-5390DF77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5E2A4-FB4A-0DF6-FC98-AC2B4375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B5A474-D69F-93AA-9B03-6014A39B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44881-7921-C8CA-62B8-C55CFED2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308D7-7C8B-9091-42EF-C4F5FB7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3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3E0-B828-21D7-4CF9-F9CF57B5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BF687-9B5E-A25A-5A7D-71926E52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B548F-3C10-619F-79CD-CE88367C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E9D0-414D-4358-B9CB-9841FCFD60AE}" type="datetimeFigureOut">
              <a:rPr lang="ru-RU" smtClean="0"/>
              <a:t>25.05.2025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FCD36-5873-F131-33D6-62C091212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6E537-941C-1548-A661-AD2EAC76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0F1D-ECB9-405B-8AFD-FD955455EF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0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5D05C-39D7-B4B6-63BD-6CDCE507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Splay tree</a:t>
            </a:r>
            <a:br>
              <a:rPr lang="en-US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</a:br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Расширяющееся дерево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DFF47-7ED8-A829-02D4-F4FDEFAE4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09" y="3750479"/>
            <a:ext cx="9144000" cy="1655762"/>
          </a:xfrm>
        </p:spPr>
        <p:txBody>
          <a:bodyPr/>
          <a:lstStyle/>
          <a:p>
            <a:r>
              <a:rPr lang="ru-RU" dirty="0"/>
              <a:t>Выполнил: Шарипов И.И., 11-402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4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3D57-2B75-D439-E045-EAD81D72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9301" cy="1325563"/>
          </a:xfrm>
        </p:spPr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Что такое расширяющееся</a:t>
            </a:r>
            <a:r>
              <a:rPr lang="en-US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дерево?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BFA43-291D-2735-0849-CC2170CC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5" y="1837500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амооптимизирующаяся структура данных типа бинарного дерева поиска.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При каждом обращении к узлу (вставка, поиск, удаление) выполняется операция </a:t>
            </a:r>
            <a:r>
              <a:rPr lang="ru-RU" b="1" i="0" dirty="0"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splay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которая перемещает этот узел в корень, ускоряя последующие обращения к нему.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Основная цель — снижение времени доступа к часто используемым элементам.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1E109-9DF0-0037-179E-5FCC7D93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2" y="489816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Общая структура расширяющегося</a:t>
            </a:r>
            <a:r>
              <a:rPr lang="en-US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5BB8E-691C-965D-7F62-CB6BA19C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69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Правила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Основано на бинарном дереве поиска: каждый узел содержит ключ, левое и правое поддерево.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Нет явных структур для хранения балансировочной информации.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операции splay требуются указатели на родительские узлы.</a:t>
            </a:r>
          </a:p>
          <a:p>
            <a:pPr lvl="1"/>
            <a:endParaRPr lang="ru-RU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4BCC0-AC6B-4744-ACD0-50263497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30"/>
            <a:ext cx="10515600" cy="1325563"/>
          </a:xfrm>
        </p:spPr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Схема дерева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C76172-FBD8-455D-BC59-474A46033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771" y="1801874"/>
            <a:ext cx="3962053" cy="4351338"/>
          </a:xfr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7185EF2-F6D0-4E6C-A36F-41FB06E39D02}"/>
              </a:ext>
            </a:extLst>
          </p:cNvPr>
          <p:cNvCxnSpPr>
            <a:cxnSpLocks/>
          </p:cNvCxnSpPr>
          <p:nvPr/>
        </p:nvCxnSpPr>
        <p:spPr>
          <a:xfrm flipH="1">
            <a:off x="6739248" y="2612571"/>
            <a:ext cx="1799110" cy="8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744EEB-D1E2-4072-842F-1BADA6CFCDB0}"/>
              </a:ext>
            </a:extLst>
          </p:cNvPr>
          <p:cNvSpPr txBox="1"/>
          <p:nvPr/>
        </p:nvSpPr>
        <p:spPr>
          <a:xfrm>
            <a:off x="8538358" y="2326367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Корень дерева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B403C64-9AE1-45DA-AA33-0F49BC58EC34}"/>
              </a:ext>
            </a:extLst>
          </p:cNvPr>
          <p:cNvCxnSpPr>
            <a:cxnSpLocks/>
          </p:cNvCxnSpPr>
          <p:nvPr/>
        </p:nvCxnSpPr>
        <p:spPr>
          <a:xfrm flipH="1">
            <a:off x="7524824" y="3617582"/>
            <a:ext cx="1785431" cy="28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2875F66-2985-4791-AF38-40EA8EF27AE3}"/>
              </a:ext>
            </a:extLst>
          </p:cNvPr>
          <p:cNvCxnSpPr>
            <a:cxnSpLocks/>
          </p:cNvCxnSpPr>
          <p:nvPr/>
        </p:nvCxnSpPr>
        <p:spPr>
          <a:xfrm flipH="1">
            <a:off x="5747657" y="3617582"/>
            <a:ext cx="3562598" cy="28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ED69D3-87BD-495C-A1D2-95A69F0DF58C}"/>
              </a:ext>
            </a:extLst>
          </p:cNvPr>
          <p:cNvSpPr txBox="1"/>
          <p:nvPr/>
        </p:nvSpPr>
        <p:spPr>
          <a:xfrm>
            <a:off x="9250878" y="3294416"/>
            <a:ext cx="210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Левое и правое поддерево</a:t>
            </a:r>
            <a:br>
              <a:rPr lang="ru-RU" dirty="0"/>
            </a:br>
            <a:r>
              <a:rPr lang="ru-RU" dirty="0"/>
              <a:t>для корня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16D423D-F071-4835-92F1-0EA7478E2701}"/>
              </a:ext>
            </a:extLst>
          </p:cNvPr>
          <p:cNvCxnSpPr/>
          <p:nvPr/>
        </p:nvCxnSpPr>
        <p:spPr>
          <a:xfrm>
            <a:off x="1905990" y="1751610"/>
            <a:ext cx="3984171" cy="75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6F2580A-555F-4F1B-BEC8-BE39A3979E7E}"/>
              </a:ext>
            </a:extLst>
          </p:cNvPr>
          <p:cNvCxnSpPr/>
          <p:nvPr/>
        </p:nvCxnSpPr>
        <p:spPr>
          <a:xfrm>
            <a:off x="1905990" y="1995055"/>
            <a:ext cx="3046020" cy="176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FCD31AD-3EAC-4F47-AD34-69581881EA71}"/>
              </a:ext>
            </a:extLst>
          </p:cNvPr>
          <p:cNvCxnSpPr/>
          <p:nvPr/>
        </p:nvCxnSpPr>
        <p:spPr>
          <a:xfrm>
            <a:off x="2161309" y="1953491"/>
            <a:ext cx="4423559" cy="166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F238434-FDD5-43E8-9A90-12030917D1BE}"/>
              </a:ext>
            </a:extLst>
          </p:cNvPr>
          <p:cNvCxnSpPr/>
          <p:nvPr/>
        </p:nvCxnSpPr>
        <p:spPr>
          <a:xfrm>
            <a:off x="1739735" y="2301512"/>
            <a:ext cx="3713018" cy="274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D713302-7DF6-42CE-BECD-8E18AA15830A}"/>
              </a:ext>
            </a:extLst>
          </p:cNvPr>
          <p:cNvCxnSpPr/>
          <p:nvPr/>
        </p:nvCxnSpPr>
        <p:spPr>
          <a:xfrm>
            <a:off x="1514104" y="2553195"/>
            <a:ext cx="2630384" cy="2493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98ED3F-2BA6-436D-AA94-5207A72F41BD}"/>
              </a:ext>
            </a:extLst>
          </p:cNvPr>
          <p:cNvSpPr txBox="1"/>
          <p:nvPr/>
        </p:nvSpPr>
        <p:spPr>
          <a:xfrm>
            <a:off x="402960" y="1608784"/>
            <a:ext cx="1468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Каждый узел</a:t>
            </a:r>
            <a:br>
              <a:rPr lang="ru-RU" dirty="0"/>
            </a:br>
            <a:r>
              <a:rPr lang="ru-RU" dirty="0"/>
              <a:t>содержит </a:t>
            </a:r>
            <a:br>
              <a:rPr lang="ru-RU" dirty="0"/>
            </a:br>
            <a:r>
              <a:rPr lang="ru-RU" dirty="0"/>
              <a:t>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60481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05E5C-BF2A-4E97-8248-B5D1F89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Основные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038C0C6-62CC-49C0-BEA8-4F6BF7BD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Node* createNewNode(int key);</a:t>
            </a:r>
            <a:r>
              <a:rPr lang="ru-RU" dirty="0"/>
              <a:t> // создаем узел</a:t>
            </a:r>
            <a:endParaRPr lang="en-US" dirty="0"/>
          </a:p>
          <a:p>
            <a:r>
              <a:rPr lang="en-US" dirty="0"/>
              <a:t>Node* rightRotate(Node* root);</a:t>
            </a:r>
            <a:r>
              <a:rPr lang="ru-RU" dirty="0"/>
              <a:t> // правый поворот</a:t>
            </a:r>
            <a:endParaRPr lang="en-US" dirty="0"/>
          </a:p>
          <a:p>
            <a:r>
              <a:rPr lang="en-US" dirty="0"/>
              <a:t>Node* leftRotate(Node* root);</a:t>
            </a:r>
            <a:r>
              <a:rPr lang="ru-RU" dirty="0"/>
              <a:t> // левый поворот</a:t>
            </a:r>
            <a:endParaRPr lang="en-US" dirty="0"/>
          </a:p>
          <a:p>
            <a:r>
              <a:rPr lang="en-US" dirty="0"/>
              <a:t>Node* insert(Node* root, int key);</a:t>
            </a:r>
            <a:r>
              <a:rPr lang="ru-RU" dirty="0"/>
              <a:t> // вставка</a:t>
            </a:r>
            <a:endParaRPr lang="en-US" dirty="0"/>
          </a:p>
          <a:p>
            <a:r>
              <a:rPr lang="en-US" dirty="0"/>
              <a:t>Node* splay(Node* root, int key);</a:t>
            </a:r>
            <a:r>
              <a:rPr lang="ru-RU" dirty="0"/>
              <a:t> // основная функция дерева</a:t>
            </a:r>
            <a:endParaRPr lang="en-US" dirty="0"/>
          </a:p>
          <a:p>
            <a:r>
              <a:rPr lang="en-US" dirty="0"/>
              <a:t>Node* search(Node* root, int key);</a:t>
            </a:r>
            <a:r>
              <a:rPr lang="ru-RU" dirty="0"/>
              <a:t> // поиск</a:t>
            </a:r>
            <a:endParaRPr lang="en-US" dirty="0"/>
          </a:p>
          <a:p>
            <a:r>
              <a:rPr lang="en-US" dirty="0"/>
              <a:t>Node* deleteNode(Node* root, int key);</a:t>
            </a:r>
            <a:r>
              <a:rPr lang="ru-RU" dirty="0"/>
              <a:t> // удаление</a:t>
            </a:r>
            <a:endParaRPr lang="en-US" dirty="0"/>
          </a:p>
          <a:p>
            <a:r>
              <a:rPr lang="en-US" dirty="0"/>
              <a:t>void preOrder(Node* root);</a:t>
            </a:r>
          </a:p>
          <a:p>
            <a:r>
              <a:rPr lang="en-US" dirty="0"/>
              <a:t>void inOrder(Node* root);</a:t>
            </a:r>
            <a:r>
              <a:rPr lang="ru-RU" dirty="0"/>
              <a:t> // обходы</a:t>
            </a:r>
            <a:endParaRPr lang="en-US" dirty="0"/>
          </a:p>
          <a:p>
            <a:r>
              <a:rPr lang="en-US" dirty="0"/>
              <a:t>void postOrder(Node* root);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6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15807-F610-4B49-849C-FA284325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Правила расширяющегося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2828-1DCC-43A4-831E-2F974210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Zig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если узел — ребенок корня: поворот вокруг корня.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Zig-zig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если узел и его родитель — левые/правые поддеревья: два поворота, начиная с родителя.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Zig-zag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если узел — правое поддерево, а родитель — левое (или наоборот): поворот вокруг узла, затем вокруг родителя.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1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B2D47-4FB0-8787-094F-814490FB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82C14-161F-4D43-A367-B76A3D34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Адаптивность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Часто используемые узлы автоматически поднимаются к корню.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Эффективность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Амортизированная сложность операций — 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O(log n)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Не требуется хранение дополнительной информации для балансировки.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Самооптимизация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Не нужны явные перестройки дерева.</a:t>
            </a:r>
          </a:p>
        </p:txBody>
      </p:sp>
    </p:spTree>
    <p:extLst>
      <p:ext uri="{BB962C8B-B14F-4D97-AF65-F5344CB8AC3E}">
        <p14:creationId xmlns:p14="http://schemas.microsoft.com/office/powerpoint/2010/main" val="31750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81268-5A69-20A3-372D-7B01867A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57F16-F697-7B7F-5663-CA1267A5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Непостоянная скорость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Отдельные операции могут занимать 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времени (в худшем случае).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 подходит для real-time систем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Нет гарантий мгновенного выполнения.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Риск несбалансированности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При редких запросах дерево может стать линейным.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3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C3328-F63A-0390-D603-F226CCCA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Где используют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F904-D587-CF54-35C5-2F99E99B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Кеширование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системы с локальностью доступа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Когда элементы, к которым часто обращаются, нужно быстро находить.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Интерпретаторы и компиляторы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Хранение таблиц переменных или символов, где возможны неоднородные частоты доступа.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словарей и ассоциативных массивов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Splay-деревья могут использоваться для реализации словарей со временем доступа, адаптирующимся к частоте запросов.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Сжатие и кодирование: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некоторых вариантах алгоритмов сжатия данных splay-деревья выступают как структуры, которые адаптируются к частоте появления символов.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Сетевые маршрутизаторы и буферы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Когда нужно часто обновлять и запрашивать маршруты или пакеты по их приоритету/времени.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010174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478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JetBrains Mono NL SemiBold</vt:lpstr>
      <vt:lpstr>Тема Office</vt:lpstr>
      <vt:lpstr>Splay tree Расширяющееся дерево</vt:lpstr>
      <vt:lpstr>Что такое расширяющееся дерево?</vt:lpstr>
      <vt:lpstr>Общая структура расширяющегося дерева</vt:lpstr>
      <vt:lpstr>Схема дерева</vt:lpstr>
      <vt:lpstr>Основные методы</vt:lpstr>
      <vt:lpstr>Правила расширяющегося дерева</vt:lpstr>
      <vt:lpstr>Плюсы</vt:lpstr>
      <vt:lpstr>Минусы</vt:lpstr>
      <vt:lpstr>Где используют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 Расширяющееся дерево</dc:title>
  <dc:creator>Ras Gab</dc:creator>
  <cp:lastModifiedBy>Ilnaz Sharipov</cp:lastModifiedBy>
  <cp:revision>6</cp:revision>
  <dcterms:created xsi:type="dcterms:W3CDTF">2025-05-24T06:09:01Z</dcterms:created>
  <dcterms:modified xsi:type="dcterms:W3CDTF">2025-05-25T13:27:02Z</dcterms:modified>
</cp:coreProperties>
</file>