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E69B1-CF9A-C6C4-3E9B-04969161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70F4C-55F4-14C3-61E3-E75F9762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A9E78B-BF2B-F05E-53A3-03136E03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8D9746-DADD-F693-818B-D599EF0B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597D4A-0B15-C214-70C9-D74750F1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82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52735-4483-BAD4-8D90-37420E15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66B4AB-A21F-34DE-9ED7-6467B6B37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25746F-98B7-3922-61FF-6F834CAF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BB2FE4-889C-5272-0303-65B8BF11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0F99AE-99C3-6DE4-073E-764CB4D1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32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7F7D0E-3A2C-F934-2EF4-2041F13DA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C5F434-0B30-6947-7110-7F44FBA9C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4C90FD-BB85-58D6-9696-9D1ABEE6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1C80B2-A4B9-DAA1-701F-BC374887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7104E8-9BE2-85FE-5751-F8790DB4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6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BE623-773B-31AD-B9A2-C7774BB6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9B295-605F-11E8-F8B3-C64A6CDF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B8ABC-0B54-135E-9811-EEDA8D13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7456D7-31EA-EFCF-10B2-3FB7BEC5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E83D1-466B-DFF3-9945-4C013719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D2CF-F4BC-E79B-ED3B-F5EC0658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19864-F277-3092-278E-9DF57E179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919B9-663D-5C2B-F2E4-6CC6CA30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8F6C46-6BA8-EAD5-2258-6A35C1D4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C78181-E470-275F-D50A-AFE53007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DED14-1B52-5E8D-3366-5470597B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5F4EF-1658-B3F2-9C13-8D098005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DAE2D0-2767-CD8D-566E-24AE66F52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9FFD85-6A4B-0CCF-BDF9-400B3FD7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56A004-336E-CD81-76E2-AC849775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6FADCD-CECB-D238-09A1-AF123D85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1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5A063-698D-40C4-C55E-111268A3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EA4A8E-3EE0-44F9-FD2C-5C9BFD5C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CA4461-BD44-833D-6763-186EBD89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3C2E3E-A0E1-EC65-2C3F-8921FC3B8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87CBA7-52BD-8013-0BE1-4652D68CC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A836B2-8E57-4E6B-3571-86C671DD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F01856-62C9-FDA3-325A-CCC90F55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D40C93-52B6-9BCB-2CC7-577F6024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32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A8784-E867-0EC0-2655-EBD6F273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7416E7-9029-911E-57AB-487D0A1A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903A9B-A512-CEBE-6375-93AB8084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D4BEA-8D4B-4F7F-74D5-9B691123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27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807DBC-1FA9-C2FD-BAC1-D3D3B6F9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B28E4A-1E3F-970C-941F-12304562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1164F9-F632-B4FD-6B5B-C1159F7D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96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DB8B2-7C45-5835-90DE-C6197151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E58CB-889E-6990-3BB4-0CFC7F76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228FDA-1C20-A36F-41C8-C92DD24CD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18045B-89FA-AEE9-84B7-E1767288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5C7084-18F9-EECD-8ABB-5A5877CF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56AEB1-C605-0290-EB9F-BFE8216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99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84AA0-5C3E-3A26-F453-2D177EEE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AF707A-A103-38EE-7EE3-5390DF774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B5E2A4-FB4A-0DF6-FC98-AC2B43755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B5A474-D69F-93AA-9B03-6014A39B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44881-7921-C8CA-62B8-C55CFED2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9308D7-7C8B-9091-42EF-C4F5FB7D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34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503E0-B828-21D7-4CF9-F9CF57B5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9BF687-9B5E-A25A-5A7D-71926E52E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B548F-3C10-619F-79CD-CE88367C8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E9D0-414D-4358-B9CB-9841FCFD60AE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CFCD36-5873-F131-33D6-62C091212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6E537-941C-1548-A661-AD2EAC76E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08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799137/" TargetMode="External"/><Relationship Id="rId2" Type="http://schemas.openxmlformats.org/officeDocument/2006/relationships/hyperlink" Target="https://neerc.ifmo.ru/wiki/index.php?title=AA-%D0%B4%D0%B5%D1%80%D0%B5%D0%B2%D0%B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5D05C-39D7-B4B6-63BD-6CDCE507D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 Tree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BDFF47-7ED8-A829-02D4-F4FDEFAE4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Липаев</a:t>
            </a:r>
            <a:r>
              <a:rPr lang="ru-RU" dirty="0"/>
              <a:t> В. В</a:t>
            </a:r>
            <a:r>
              <a:rPr lang="en-US" dirty="0"/>
              <a:t>.</a:t>
            </a:r>
            <a:r>
              <a:rPr lang="ru-RU" dirty="0"/>
              <a:t>, 11-402</a:t>
            </a:r>
          </a:p>
          <a:p>
            <a:r>
              <a:rPr lang="ru-RU" dirty="0"/>
              <a:t>2</a:t>
            </a:r>
            <a:r>
              <a:rPr lang="en-US" dirty="0"/>
              <a:t>6</a:t>
            </a:r>
            <a:r>
              <a:rPr lang="ru-RU" dirty="0"/>
              <a:t>.05.2025</a:t>
            </a:r>
          </a:p>
        </p:txBody>
      </p:sp>
    </p:spTree>
    <p:extLst>
      <p:ext uri="{BB962C8B-B14F-4D97-AF65-F5344CB8AC3E}">
        <p14:creationId xmlns:p14="http://schemas.microsoft.com/office/powerpoint/2010/main" val="334843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B3D57-2B75-D439-E045-EAD81D72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AA tree?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4BFA43-291D-2735-0849-CC2170CC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222222"/>
                </a:solidFill>
                <a:effectLst/>
                <a:latin typeface="+mj-lt"/>
              </a:rPr>
              <a:t>АA-дерево</a:t>
            </a:r>
            <a:r>
              <a:rPr lang="ru-RU" b="0" i="0" dirty="0">
                <a:solidFill>
                  <a:srgbClr val="222222"/>
                </a:solidFill>
                <a:effectLst/>
                <a:latin typeface="+mj-lt"/>
              </a:rPr>
              <a:t> (англ. </a:t>
            </a:r>
            <a:r>
              <a:rPr lang="ru-RU" b="0" i="1" dirty="0">
                <a:solidFill>
                  <a:srgbClr val="222222"/>
                </a:solidFill>
                <a:effectLst/>
                <a:latin typeface="+mj-lt"/>
              </a:rPr>
              <a:t>AA-</a:t>
            </a:r>
            <a:r>
              <a:rPr lang="ru-RU" b="0" i="1" dirty="0" err="1">
                <a:solidFill>
                  <a:srgbClr val="222222"/>
                </a:solidFill>
                <a:effectLst/>
                <a:latin typeface="+mj-lt"/>
              </a:rPr>
              <a:t>Tree</a:t>
            </a:r>
            <a:r>
              <a:rPr lang="ru-RU" b="0" i="0" dirty="0">
                <a:solidFill>
                  <a:srgbClr val="222222"/>
                </a:solidFill>
                <a:effectLst/>
                <a:latin typeface="+mj-lt"/>
              </a:rPr>
              <a:t>) — структура данных, представляющая собой сбалансированное </a:t>
            </a:r>
            <a:r>
              <a:rPr lang="ru-RU" b="0" i="0" u="none" strike="noStrike" dirty="0">
                <a:effectLst/>
                <a:latin typeface="+mj-lt"/>
              </a:rPr>
              <a:t>двоичное дерево поиска</a:t>
            </a:r>
            <a:r>
              <a:rPr lang="ru-RU" b="0" i="0" dirty="0">
                <a:solidFill>
                  <a:srgbClr val="222222"/>
                </a:solidFill>
                <a:effectLst/>
                <a:latin typeface="+mj-lt"/>
              </a:rPr>
              <a:t>, которое является разновидностью </a:t>
            </a:r>
            <a:r>
              <a:rPr lang="ru-RU" b="0" i="0" u="none" strike="noStrike" dirty="0">
                <a:effectLst/>
                <a:latin typeface="+mj-lt"/>
              </a:rPr>
              <a:t>красно-черного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+mj-lt"/>
              </a:rPr>
              <a:t> </a:t>
            </a:r>
            <a:r>
              <a:rPr lang="ru-RU" b="0" i="0" u="none" strike="noStrike" dirty="0">
                <a:effectLst/>
                <a:latin typeface="+mj-lt"/>
              </a:rPr>
              <a:t>дерева</a:t>
            </a:r>
            <a:r>
              <a:rPr lang="ru-RU" b="0" i="0" dirty="0">
                <a:solidFill>
                  <a:srgbClr val="222222"/>
                </a:solidFill>
                <a:effectLst/>
                <a:latin typeface="+mj-lt"/>
              </a:rPr>
              <a:t> с дополнительными ограничениями.</a:t>
            </a:r>
          </a:p>
          <a:p>
            <a:pPr algn="l"/>
            <a:r>
              <a:rPr lang="ru-RU" b="0" i="0" dirty="0">
                <a:solidFill>
                  <a:srgbClr val="222222"/>
                </a:solidFill>
                <a:effectLst/>
                <a:latin typeface="+mj-lt"/>
              </a:rPr>
              <a:t>АA-дерево названо по первым буквам имени и фамилии изобретателя, Арне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+mj-lt"/>
              </a:rPr>
              <a:t>Андерссона</a:t>
            </a:r>
            <a:r>
              <a:rPr lang="ru-RU" b="0" i="0" dirty="0">
                <a:solidFill>
                  <a:srgbClr val="222222"/>
                </a:solidFill>
                <a:effectLst/>
                <a:latin typeface="+mj-lt"/>
              </a:rPr>
              <a:t>, который впервые предложил данную модификацию </a:t>
            </a:r>
            <a:r>
              <a:rPr lang="ru-RU" b="0" i="0" u="none" strike="noStrike" dirty="0">
                <a:effectLst/>
                <a:latin typeface="+mj-lt"/>
              </a:rPr>
              <a:t>красно-черного дерева</a:t>
            </a:r>
            <a:r>
              <a:rPr lang="ru-RU" b="0" i="0" dirty="0">
                <a:solidFill>
                  <a:srgbClr val="222222"/>
                </a:solidFill>
                <a:effectLst/>
                <a:latin typeface="+mj-lt"/>
              </a:rPr>
              <a:t> в 1993 году.</a:t>
            </a:r>
          </a:p>
        </p:txBody>
      </p:sp>
    </p:spTree>
    <p:extLst>
      <p:ext uri="{BB962C8B-B14F-4D97-AF65-F5344CB8AC3E}">
        <p14:creationId xmlns:p14="http://schemas.microsoft.com/office/powerpoint/2010/main" val="207321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1E109-9DF0-0037-179E-5FCC7D93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</a:t>
            </a:r>
            <a:r>
              <a:rPr lang="en-US" dirty="0"/>
              <a:t> AA Tree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25BB8E-691C-965D-7F62-CB6BA19C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Уровень вершины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(англ. </a:t>
            </a:r>
            <a:r>
              <a:rPr lang="ru-RU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— вертикальная высота соответствующей вершины.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struct Node:</a:t>
            </a:r>
          </a:p>
          <a:p>
            <a:pPr marL="457200" lvl="1" indent="0">
              <a:buNone/>
            </a:pPr>
            <a:r>
              <a:rPr lang="en-US" dirty="0"/>
              <a:t>  V value                  // </a:t>
            </a:r>
            <a:r>
              <a:rPr lang="ru-RU" dirty="0"/>
              <a:t>значение вершины</a:t>
            </a:r>
          </a:p>
          <a:p>
            <a:pPr marL="457200" lvl="1" indent="0">
              <a:buNone/>
            </a:pPr>
            <a:r>
              <a:rPr lang="ru-RU" dirty="0"/>
              <a:t>  </a:t>
            </a:r>
            <a:r>
              <a:rPr lang="en-US" dirty="0"/>
              <a:t>V level                   // </a:t>
            </a:r>
            <a:r>
              <a:rPr lang="ru-RU" dirty="0"/>
              <a:t>высота вершины</a:t>
            </a:r>
          </a:p>
          <a:p>
            <a:pPr marL="457200" lvl="1" indent="0">
              <a:buNone/>
            </a:pPr>
            <a:r>
              <a:rPr lang="ru-RU" dirty="0"/>
              <a:t>  </a:t>
            </a:r>
            <a:r>
              <a:rPr lang="en-US" dirty="0"/>
              <a:t>Node left              // </a:t>
            </a:r>
            <a:r>
              <a:rPr lang="ru-RU" dirty="0"/>
              <a:t>указатель на левого потомка</a:t>
            </a:r>
          </a:p>
          <a:p>
            <a:pPr marL="457200" lvl="1" indent="0">
              <a:buNone/>
            </a:pPr>
            <a:r>
              <a:rPr lang="ru-RU" dirty="0"/>
              <a:t>  </a:t>
            </a:r>
            <a:r>
              <a:rPr lang="en-US" dirty="0"/>
              <a:t>Node right           // </a:t>
            </a:r>
            <a:r>
              <a:rPr lang="ru-RU" dirty="0"/>
              <a:t>указатель на правого потомка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b="1" i="0" dirty="0">
              <a:effectLst/>
              <a:latin typeface="DeepSeek-CJK-patch"/>
            </a:endParaRP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84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B2D47-4FB0-8787-094F-814490FB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</a:t>
            </a:r>
            <a:r>
              <a:rPr lang="en-US" dirty="0"/>
              <a:t>AA </a:t>
            </a:r>
            <a:r>
              <a:rPr lang="ru-RU" dirty="0"/>
              <a:t>дерева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815960-83DD-47B9-B643-BC7BB91E03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582" y="1465970"/>
            <a:ext cx="11164835" cy="39260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Уровень каждого листа равен 11.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Уровень каждого левого ребенка ровно на один меньше, чем у его родителя.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Уровень каждого правого ребенка равен или на один меньше, чем у его родителя.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Уровень каждого правого внука строго меньше, чем у его прародителя.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  <a:cs typeface="Arial" panose="020B0604020202020204" pitchFamily="34" charset="0"/>
              </a:rPr>
              <a:t>Каждая вершина с уровнем больше 11 имеет двоих детей.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7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81268-5A69-20A3-372D-7B01867A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i="0" dirty="0">
                <a:solidFill>
                  <a:srgbClr val="000000"/>
                </a:solidFill>
                <a:effectLst/>
              </a:rPr>
              <a:t>Связь с красно-чёрным деревом</a:t>
            </a:r>
            <a:b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57F16-F697-7B7F-5663-CA1267A5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350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0" i="0" dirty="0">
                <a:solidFill>
                  <a:srgbClr val="222222"/>
                </a:solidFill>
                <a:effectLst/>
                <a:latin typeface="+mj-lt"/>
              </a:rPr>
              <a:t>В отличие от красно-черных деревьев, к одной вершине можно присоединить вершину только того же уровня, только одну и только справа (другими словами, красные вершины могут быть добавлены только в качестве правого ребенка). На картинке ниже представлен пример красно-чёрного дерева.</a:t>
            </a:r>
            <a:endParaRPr lang="ru-RU" sz="2400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CA4C4E-144D-422F-9389-B04D3A508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437" y="3068906"/>
            <a:ext cx="7043547" cy="19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3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30123-27DB-49B1-AECE-56E93608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</a:rPr>
              <a:t>Балансировка</a:t>
            </a:r>
            <a:br>
              <a:rPr lang="ru-RU" b="0" i="0" dirty="0">
                <a:solidFill>
                  <a:srgbClr val="000000"/>
                </a:solidFill>
                <a:effectLst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31AC0-B226-49A2-8763-53133538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99819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sz="2400" b="0" i="0" dirty="0">
                <a:solidFill>
                  <a:srgbClr val="222222"/>
                </a:solidFill>
                <a:effectLst/>
                <a:latin typeface="+mj-lt"/>
              </a:rPr>
              <a:t>	</a:t>
            </a:r>
            <a:r>
              <a:rPr lang="ru-RU" sz="2600" b="0" i="0" dirty="0">
                <a:solidFill>
                  <a:srgbClr val="222222"/>
                </a:solidFill>
                <a:effectLst/>
                <a:latin typeface="+mj-lt"/>
              </a:rPr>
              <a:t>В AA-дереве разрешены правые ребра, не идущие подряд, и запрещены все левые горизонтальные ребра. Эти более жесткие ограничения , аналогичные ограничениям на красно-черных деревьях, приводят к более простой реализации балансировки AA-дерева.</a:t>
            </a:r>
          </a:p>
          <a:p>
            <a:pPr marL="0" indent="0" algn="l">
              <a:buNone/>
            </a:pPr>
            <a:br>
              <a:rPr lang="ru-RU" sz="2600" b="0" i="0" dirty="0">
                <a:solidFill>
                  <a:srgbClr val="222222"/>
                </a:solidFill>
                <a:effectLst/>
                <a:latin typeface="+mj-lt"/>
              </a:rPr>
            </a:br>
            <a:r>
              <a:rPr lang="ru-RU" sz="2600" b="0" i="0" dirty="0">
                <a:solidFill>
                  <a:srgbClr val="222222"/>
                </a:solidFill>
                <a:effectLst/>
                <a:latin typeface="+mj-lt"/>
              </a:rPr>
              <a:t>Для балансировки АА-дерева нужны следующие две операции:</a:t>
            </a:r>
            <a:endParaRPr lang="ru-RU" sz="2600" dirty="0"/>
          </a:p>
          <a:p>
            <a:r>
              <a:rPr lang="ru-RU" sz="2600" dirty="0" err="1">
                <a:latin typeface="+mj-lt"/>
              </a:rPr>
              <a:t>Skew</a:t>
            </a:r>
            <a:r>
              <a:rPr lang="ru-RU" sz="2600" dirty="0">
                <a:latin typeface="+mj-lt"/>
              </a:rPr>
              <a:t>(t) — устранение левого горизонтального ребра. Делаем правое вращение, чтобы заменить поддерево, содержащее левую горизонтальную связь, на поддерево, содержащее разрешенную правую горизонтальную связь.</a:t>
            </a:r>
          </a:p>
          <a:p>
            <a:endParaRPr lang="ru-RU" sz="2600" dirty="0">
              <a:latin typeface="+mj-lt"/>
            </a:endParaRPr>
          </a:p>
          <a:p>
            <a:r>
              <a:rPr lang="ru-RU" sz="2600" dirty="0" err="1">
                <a:latin typeface="+mj-lt"/>
              </a:rPr>
              <a:t>Split</a:t>
            </a:r>
            <a:r>
              <a:rPr lang="ru-RU" sz="2600" dirty="0">
                <a:latin typeface="+mj-lt"/>
              </a:rPr>
              <a:t>(t) — устранение двух последовательных правых горизонтальных ребер. Делаем левое вращение и увеличиваем уровень, чтобы заменить поддерево, содержащее две или более последовательных правильных горизонтальных связи, на вершину, содержащую два поддерева с меньшим уровнем.</a:t>
            </a:r>
          </a:p>
        </p:txBody>
      </p:sp>
    </p:spTree>
    <p:extLst>
      <p:ext uri="{BB962C8B-B14F-4D97-AF65-F5344CB8AC3E}">
        <p14:creationId xmlns:p14="http://schemas.microsoft.com/office/powerpoint/2010/main" val="379374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C3328-F63A-0390-D603-F226CCCA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Где применяются </a:t>
            </a:r>
            <a:r>
              <a:rPr lang="en-US" dirty="0"/>
              <a:t>AA-</a:t>
            </a:r>
            <a:r>
              <a:rPr lang="ru-RU" dirty="0"/>
              <a:t>деревья?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9F904-D587-CF54-35C5-2F99E99B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5441950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2000" b="1" i="0" dirty="0">
                <a:effectLst/>
                <a:latin typeface="+mj-lt"/>
              </a:rPr>
              <a:t>Хотя AA-деревья менее популярны, чем AVL или красно-чёрные деревья, они всё же находят применение в некоторых областях:</a:t>
            </a:r>
          </a:p>
          <a:p>
            <a:pPr algn="l">
              <a:buFont typeface="+mj-lt"/>
              <a:buAutoNum type="arabicPeriod"/>
            </a:pPr>
            <a:endParaRPr lang="ru-RU" sz="2000" b="1" i="0" dirty="0"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effectLst/>
                <a:latin typeface="+mj-lt"/>
              </a:rPr>
              <a:t>Базы данных и файловые системы</a:t>
            </a:r>
            <a:r>
              <a:rPr lang="en-US" sz="2000" b="1" i="0" dirty="0">
                <a:effectLst/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ru-RU" sz="2000" b="1" i="0" dirty="0">
                <a:effectLst/>
                <a:latin typeface="+mj-lt"/>
              </a:rPr>
              <a:t>Могут использоваться для индексации данных, где требуется быстрый поиск, вставка и удаление.</a:t>
            </a:r>
            <a:endParaRPr lang="en-US" sz="2000" b="1" i="0" dirty="0">
              <a:effectLst/>
              <a:latin typeface="+mj-lt"/>
            </a:endParaRPr>
          </a:p>
          <a:p>
            <a:pPr marL="457200" lvl="1" indent="0">
              <a:buNone/>
            </a:pPr>
            <a:r>
              <a:rPr lang="ru-RU" sz="2000" b="1" i="0" dirty="0">
                <a:effectLst/>
                <a:latin typeface="+mj-lt"/>
              </a:rPr>
              <a:t>В некоторых реализациях B-деревья или красно-чёрные деревья предпочтительнее, но AA-дерево может быть альтернативой из-за простоты реализации.</a:t>
            </a:r>
          </a:p>
          <a:p>
            <a:pPr algn="l">
              <a:buFont typeface="+mj-lt"/>
              <a:buAutoNum type="arabicPeriod"/>
            </a:pPr>
            <a:endParaRPr lang="ru-RU" sz="2000" b="1" i="0" dirty="0"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effectLst/>
                <a:latin typeface="+mj-lt"/>
              </a:rPr>
              <a:t>Геометрические алгоритмы</a:t>
            </a:r>
            <a:r>
              <a:rPr lang="en-US" sz="2000" b="1" i="0" dirty="0">
                <a:effectLst/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ru-RU" sz="2000" b="1" i="0" dirty="0">
                <a:effectLst/>
                <a:latin typeface="+mj-lt"/>
              </a:rPr>
              <a:t>В задачах, связанных с интервальными деревьями или поиском пересечений отрезков, AA-дерево может служить структурой для хранения и быстрого доступа к данным.</a:t>
            </a:r>
          </a:p>
          <a:p>
            <a:pPr algn="l">
              <a:buFont typeface="+mj-lt"/>
              <a:buAutoNum type="arabicPeriod"/>
            </a:pPr>
            <a:endParaRPr lang="ru-RU" sz="2000" b="1" i="0" dirty="0"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effectLst/>
                <a:latin typeface="+mj-lt"/>
              </a:rPr>
              <a:t>Игровые движки и графика</a:t>
            </a:r>
            <a:r>
              <a:rPr lang="en-US" sz="2000" b="1" i="0" dirty="0">
                <a:effectLst/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ru-RU" sz="2000" b="1" i="0" dirty="0">
                <a:effectLst/>
                <a:latin typeface="+mj-lt"/>
              </a:rPr>
              <a:t>В некоторых случаях AA-деревья применяются для управления динамическими объектами, требующими частых обновлений.</a:t>
            </a:r>
          </a:p>
          <a:p>
            <a:pPr algn="l">
              <a:buFont typeface="+mj-lt"/>
              <a:buAutoNum type="arabicPeriod"/>
            </a:pPr>
            <a:endParaRPr lang="ru-RU" sz="2000" b="1" i="0" dirty="0"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ru-RU" sz="2000" b="1" i="0" dirty="0">
                <a:effectLst/>
                <a:latin typeface="+mj-lt"/>
              </a:rPr>
              <a:t>Академические и учебные проекты</a:t>
            </a:r>
            <a:r>
              <a:rPr lang="en-US" sz="2000" b="1" i="0" dirty="0">
                <a:effectLst/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ru-RU" sz="2000" b="1" i="0" dirty="0">
                <a:effectLst/>
                <a:latin typeface="+mj-lt"/>
              </a:rPr>
              <a:t>Из-за относительной простоты (по сравнению с красно-чёрными деревьями) AA-деревья иногда используются для обучения балансировке деревьев.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1017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BC96C-51B1-1C04-6272-B23E82F2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E0EE150-7CF0-4FF4-8DCB-7D950E71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AA-</a:t>
            </a:r>
            <a:r>
              <a:rPr lang="ru-RU" dirty="0">
                <a:hlinkClick r:id="rId2"/>
              </a:rPr>
              <a:t>дерево — </a:t>
            </a:r>
            <a:r>
              <a:rPr lang="ru-RU" dirty="0" err="1">
                <a:hlinkClick r:id="rId2"/>
              </a:rPr>
              <a:t>Викиконспекты</a:t>
            </a:r>
            <a:endParaRPr lang="ru-RU" dirty="0"/>
          </a:p>
          <a:p>
            <a:r>
              <a:rPr lang="ru-RU" dirty="0">
                <a:hlinkClick r:id="rId3"/>
              </a:rPr>
              <a:t>Разбираемся в АА-деревьях (Python) / </a:t>
            </a:r>
            <a:r>
              <a:rPr lang="ru-RU" dirty="0" err="1">
                <a:hlinkClick r:id="rId3"/>
              </a:rPr>
              <a:t>Хабр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56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AF19D-3268-4B3A-BF74-49FE5D58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2103437"/>
            <a:ext cx="581025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2051715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496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DeepSeek-CJK-patch</vt:lpstr>
      <vt:lpstr>Тема Office</vt:lpstr>
      <vt:lpstr>AA Tree</vt:lpstr>
      <vt:lpstr>Что такое AA tree?</vt:lpstr>
      <vt:lpstr>Общая структура AA Tree</vt:lpstr>
      <vt:lpstr>Свойства AA дерева</vt:lpstr>
      <vt:lpstr>Связь с красно-чёрным деревом </vt:lpstr>
      <vt:lpstr>Балансировка </vt:lpstr>
      <vt:lpstr>Где применяются AA-деревья?</vt:lpstr>
      <vt:lpstr>Источники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Tree</dc:title>
  <dc:creator>Ras Gab</dc:creator>
  <cp:lastModifiedBy>Vlad Lipaev</cp:lastModifiedBy>
  <cp:revision>4</cp:revision>
  <dcterms:created xsi:type="dcterms:W3CDTF">2025-05-24T06:09:01Z</dcterms:created>
  <dcterms:modified xsi:type="dcterms:W3CDTF">2025-05-26T19:05:14Z</dcterms:modified>
</cp:coreProperties>
</file>