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2556B0-DE69-49CB-A46E-A917D97DE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6ED100-1979-41B9-9062-EB05284A9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7CEB16-4117-4EEC-B4CB-0F166626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7185261-E8EA-4016-AD62-62A103B2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29AEF32-3327-4504-890C-9D6101ABA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2196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499AC-568D-4EDE-926C-5EDF1ACD2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F97FB2-44F6-4534-9CD4-C92A636E3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78944F-453B-482C-9D8C-503F83E29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2B76A8-15EE-47BE-8C66-1A9D3189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851701-0522-459C-83F7-050802C8F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5548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AC7A561-9D1D-43A9-9E18-927199C07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D4A7D8F-51FE-4C26-9F9B-11031AA3D8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F8DF32-E6C9-44C4-9BD9-37242A7E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11C34B-9D3B-406F-8646-BDF276173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7308ED-105A-4BD3-BABE-70E150DB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1761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C0A74F-1EEF-4F24-AC4E-7A19AB339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A8A233-0947-4A8D-81DD-FDB97CE0B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F5908C-A3BB-4D47-8769-F1F3B7AA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EA49C10-F0EF-4AE5-8EF2-6574A525D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A4165A1-4C67-417D-AE82-65F4FE6B2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9340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6A4E30-5899-4D65-BCB6-2508F0413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96EA2D-3ED8-4D1F-B034-01D1ECCFA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544363-1614-40C9-ADFC-59DD12A89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E335B2-5988-4FF8-9604-2F8DFA96A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5B94702-6BE6-4110-93F5-1B5638D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096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FA2B29-1BB8-4047-A808-4785CEFD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BBA5AF-8880-46AA-8D31-BD2F0D5A8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BB3C8D7-0249-4C65-B690-E71FE1C24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C574875-3F89-4302-AEEB-1E9E603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A75383-A8C4-49D9-A8A2-3EE99F6CA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A298B8E-2C45-45E4-82B7-ACD3509B0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074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469CF0-582F-4A54-A269-44C6B33D8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CBCC85-4396-4082-B855-83671BD0E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CCC4CB2-F2BA-460F-8A05-7B6B997F7D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16712F65-3D6E-4C21-BE21-64A03555E3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CA29E8F-6CB5-4D08-8A21-964CF9DBDF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B577780-853B-4C86-BCEE-25C0F07BE5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5A1E32A-B749-4412-AB1D-374740FE6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12AED0F-BA08-4591-A66C-81ED6E49B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564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EFF2EB-C9A7-441C-93D1-CB0291C07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5279746-E663-4D01-B81C-A138BC4AD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33D12B2-43ED-4C63-8761-4BDC08FE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492BD7B-0C99-48D2-8D9C-8AF72BDD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895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7A69525-211D-4C8E-AB32-7771A5576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D79995D-874F-4DFE-ACEB-9051BE5E5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26F0BE2-3D28-4844-9B66-751173326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8371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720CDB-F25E-4CAC-B2BE-394C198FF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4676E5-6D5A-42CC-B48B-CFADFDA926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B852BDB-E95E-46E9-9E06-4F84840BC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296BE0-6F0F-4CBA-8A94-5DECA6979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9A1E3EE4-D2C8-4492-90FA-EC22DBB78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8B887BA-DE17-4713-9D12-4E18F9630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59426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BD5936-702A-4873-88BE-1D0980D3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3B2E078-04A5-4476-BC46-519FC36C90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0FB1069-4B63-4607-AF67-74F6A09D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7298FB-6ABF-458A-B97D-EB0A763FA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903E0-21A9-494D-8E69-1D8D99CE2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87C9B0-3A3E-4E4C-9500-9539E47F1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325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7BC1DC-1C05-4103-9505-E3B70E12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3EBA87-2C8F-46F3-989A-619411921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A971AC-DB7D-4F5B-9669-CE67888AF1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F29DF9-103F-43BE-AAEB-631A29FEA27B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3C3F8F8-477F-447A-A85F-AC31BE1011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B445203-2218-427A-9F0A-2C6CE331F7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9212F8-17E6-452C-96E0-BBE767E5B4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555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5AA379-0FC2-4B6D-9979-A1F22FBEF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Дерево </a:t>
            </a:r>
            <a:r>
              <a:rPr lang="ru-RU" dirty="0" err="1"/>
              <a:t>Фенвика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AEA89EB-C9AB-4B24-B423-2300755A2F1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(</a:t>
            </a:r>
            <a:r>
              <a:rPr lang="en-US" dirty="0"/>
              <a:t>Fenwick tree, BIT)</a:t>
            </a:r>
            <a:endParaRPr lang="ru-RU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EE5593C5-6B7A-416E-A389-E5489DA5FB6B}"/>
              </a:ext>
            </a:extLst>
          </p:cNvPr>
          <p:cNvSpPr/>
          <p:nvPr/>
        </p:nvSpPr>
        <p:spPr>
          <a:xfrm>
            <a:off x="8062992" y="4985941"/>
            <a:ext cx="3642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Выполнила Михеева Мария 11-401</a:t>
            </a:r>
          </a:p>
        </p:txBody>
      </p:sp>
    </p:spTree>
    <p:extLst>
      <p:ext uri="{BB962C8B-B14F-4D97-AF65-F5344CB8AC3E}">
        <p14:creationId xmlns:p14="http://schemas.microsoft.com/office/powerpoint/2010/main" val="3870021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Определение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Дерево </a:t>
            </a:r>
            <a:r>
              <a:rPr lang="ru-RU" dirty="0" err="1"/>
              <a:t>Фенвика</a:t>
            </a:r>
            <a:r>
              <a:rPr lang="ru-RU" dirty="0"/>
              <a:t> (англ. </a:t>
            </a:r>
            <a:r>
              <a:rPr lang="ru-RU" dirty="0" err="1"/>
              <a:t>Binary</a:t>
            </a:r>
            <a:r>
              <a:rPr lang="ru-RU" dirty="0"/>
              <a:t> </a:t>
            </a:r>
            <a:r>
              <a:rPr lang="ru-RU" dirty="0" err="1"/>
              <a:t>indexed</a:t>
            </a:r>
            <a:r>
              <a:rPr lang="ru-RU" dirty="0"/>
              <a:t> </a:t>
            </a:r>
            <a:r>
              <a:rPr lang="ru-RU" dirty="0" err="1"/>
              <a:t>tree</a:t>
            </a:r>
            <a:r>
              <a:rPr lang="ru-RU" dirty="0"/>
              <a:t>) — структура данных, требующая O(n) памяти и позволяющая эффективно (за O(</a:t>
            </a:r>
            <a:r>
              <a:rPr lang="ru-RU" dirty="0" err="1"/>
              <a:t>log</a:t>
            </a:r>
            <a:r>
              <a:rPr lang="ru-RU" dirty="0"/>
              <a:t> n)) выполнять следующие операции:</a:t>
            </a:r>
          </a:p>
          <a:p>
            <a:pPr lvl="0" algn="just">
              <a:lnSpc>
                <a:spcPct val="100000"/>
              </a:lnSpc>
            </a:pPr>
            <a:r>
              <a:rPr lang="ru-RU" dirty="0"/>
              <a:t>изменять значение любого элемента в массиве,</a:t>
            </a:r>
            <a:endParaRPr lang="en-US" dirty="0"/>
          </a:p>
          <a:p>
            <a:pPr lvl="0" algn="just">
              <a:lnSpc>
                <a:spcPct val="100000"/>
              </a:lnSpc>
            </a:pPr>
            <a:r>
              <a:rPr lang="ru-RU" dirty="0"/>
              <a:t>выполнять</a:t>
            </a:r>
            <a:r>
              <a:rPr lang="en-US" dirty="0"/>
              <a:t> </a:t>
            </a:r>
            <a:r>
              <a:rPr lang="ru-RU" dirty="0"/>
              <a:t>некоторую</a:t>
            </a:r>
            <a:r>
              <a:rPr lang="en-US" dirty="0"/>
              <a:t> </a:t>
            </a:r>
            <a:r>
              <a:rPr lang="ru-RU" dirty="0"/>
              <a:t>ассоциативную,</a:t>
            </a:r>
            <a:r>
              <a:rPr lang="en-US" dirty="0"/>
              <a:t> </a:t>
            </a:r>
            <a:r>
              <a:rPr lang="ru-RU" dirty="0"/>
              <a:t>коммутативную,</a:t>
            </a:r>
            <a:r>
              <a:rPr lang="en-US" dirty="0"/>
              <a:t> </a:t>
            </a:r>
            <a:r>
              <a:rPr lang="ru-RU" dirty="0"/>
              <a:t>обратимую операцию на отрезке [</a:t>
            </a:r>
            <a:r>
              <a:rPr lang="ru-RU" dirty="0" err="1"/>
              <a:t>i,j</a:t>
            </a:r>
            <a:r>
              <a:rPr lang="ru-RU" dirty="0"/>
              <a:t>].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9815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851" y="609600"/>
            <a:ext cx="10868297" cy="1706880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Структура была впервые описана Питером </a:t>
            </a:r>
            <a:r>
              <a:rPr lang="ru-RU" dirty="0" err="1"/>
              <a:t>Фенвиком</a:t>
            </a:r>
            <a:r>
              <a:rPr lang="ru-RU" dirty="0"/>
              <a:t> в 1994 году. Схожа по строению с деревом отрезков, и в некоторых задачах заменяет его для большей эффективности.</a:t>
            </a:r>
          </a:p>
        </p:txBody>
      </p:sp>
      <p:pic>
        <p:nvPicPr>
          <p:cNvPr id="1026" name="Picture 2" descr="https://ru.algorithmica.org/cs/range-queries/img/fenwick-ranges.png">
            <a:extLst>
              <a:ext uri="{FF2B5EF4-FFF2-40B4-BE49-F238E27FC236}">
                <a16:creationId xmlns:a16="http://schemas.microsoft.com/office/drawing/2014/main" id="{59709E78-8153-4155-BEAF-2B3E1BCB5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3132" y="2653937"/>
            <a:ext cx="6096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732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Алгоритм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Дерево </a:t>
            </a:r>
            <a:r>
              <a:rPr lang="ru-RU" dirty="0" err="1"/>
              <a:t>Фенвика</a:t>
            </a:r>
            <a:r>
              <a:rPr lang="ru-RU" dirty="0"/>
              <a:t> представляется в виде массива f, в котором f[i] - сумма элементов от F(i) до i. 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F(i) задается формулой: F(i) = i &amp; (i+1), где &amp; — это операция побитового логического AND. При побитовой конъюнкции числа и его значения, увеличенного на единицу, мы получаем это число без последних подряд идущих единиц.</a:t>
            </a:r>
          </a:p>
        </p:txBody>
      </p:sp>
    </p:spTree>
    <p:extLst>
      <p:ext uri="{BB962C8B-B14F-4D97-AF65-F5344CB8AC3E}">
        <p14:creationId xmlns:p14="http://schemas.microsoft.com/office/powerpoint/2010/main" val="2983086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Особенности структуры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0515600" cy="435133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•	Имеет схожую структуру с деревом отрезков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•	Занимает такое же количество памяти как массив на n элементов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•	Можно использовать в работе с обратимыми операциями (XOR, сумма и т.д.)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•	Существует k-мерный вариант структуры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438592D-8E9B-4D86-BDE2-CE69C603A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930" y="4937759"/>
            <a:ext cx="8888140" cy="1433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0221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Сферы применения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Данный алгоритм имеет множество применений, и может помочь во всех задачах, где надо быстро изменять и определять результат операции, например: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Динамические префиксные суммы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Обработка запросов суммы на отрезке [L..R]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Решение задачи инверсий в перестановках (количество инверсий)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Задачи на подсчёт количества элементов в интервале [L, R]</a:t>
            </a:r>
          </a:p>
        </p:txBody>
      </p:sp>
    </p:spTree>
    <p:extLst>
      <p:ext uri="{BB962C8B-B14F-4D97-AF65-F5344CB8AC3E}">
        <p14:creationId xmlns:p14="http://schemas.microsoft.com/office/powerpoint/2010/main" val="1909504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C6C727-6755-4E74-86A1-F52F1E3B9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+mn-lt"/>
              </a:rPr>
              <a:t>Сравнение с деревом отрезков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F5538BE-DDD4-4AB9-9408-D11A396AC0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735286" cy="4351338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ru-RU" dirty="0"/>
              <a:t>Преимущества: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Простота реализации 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Скорость выполнения                   (в сравнении с аналогами быстрее в константу раз) 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Занимает O(N) памяти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91970853-8D91-4225-ACA6-EF0A4723B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35286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ru-RU" dirty="0"/>
              <a:t>Недостатки: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Не поддерживает работу не с обратимыми операциями</a:t>
            </a:r>
          </a:p>
          <a:p>
            <a:pPr algn="just">
              <a:lnSpc>
                <a:spcPct val="100000"/>
              </a:lnSpc>
            </a:pPr>
            <a:r>
              <a:rPr lang="ru-RU" dirty="0"/>
              <a:t>Не работает с некоммутативными операциями (например, матричное умножение)</a:t>
            </a:r>
          </a:p>
        </p:txBody>
      </p:sp>
    </p:spTree>
    <p:extLst>
      <p:ext uri="{BB962C8B-B14F-4D97-AF65-F5344CB8AC3E}">
        <p14:creationId xmlns:p14="http://schemas.microsoft.com/office/powerpoint/2010/main" val="424923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984A8-BEF4-4A8E-9D34-3FCAD3674D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751FB9D-B3DE-44A4-B46A-B0E510E88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7239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rgbClr val="C2DFFD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</TotalTime>
  <Words>329</Words>
  <Application>Microsoft Office PowerPoint</Application>
  <PresentationFormat>Широкоэкранный</PresentationFormat>
  <Paragraphs>30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Тема Office</vt:lpstr>
      <vt:lpstr>Дерево Фенвика</vt:lpstr>
      <vt:lpstr>Определение</vt:lpstr>
      <vt:lpstr>Презентация PowerPoint</vt:lpstr>
      <vt:lpstr>Алгоритм</vt:lpstr>
      <vt:lpstr>Особенности структуры</vt:lpstr>
      <vt:lpstr>Сферы применения</vt:lpstr>
      <vt:lpstr>Сравнение с деревом отрезков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Дерево Фенвика</dc:title>
  <dc:creator>User</dc:creator>
  <cp:lastModifiedBy>User</cp:lastModifiedBy>
  <cp:revision>9</cp:revision>
  <dcterms:created xsi:type="dcterms:W3CDTF">2025-05-22T11:20:59Z</dcterms:created>
  <dcterms:modified xsi:type="dcterms:W3CDTF">2025-05-22T22:11:37Z</dcterms:modified>
</cp:coreProperties>
</file>