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4660"/>
  </p:normalViewPr>
  <p:slideViewPr>
    <p:cSldViewPr snapToGrid="0">
      <p:cViewPr varScale="1">
        <p:scale>
          <a:sx n="49" d="100"/>
          <a:sy n="49" d="100"/>
        </p:scale>
        <p:origin x="51" y="120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7D963-15E9-FD12-9732-E365DEE95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B954F-EE4D-84FF-F422-6C0215572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63D06-C518-F577-C141-398608A4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67CD-EE22-4A83-897C-0D08A3A5FD04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7145A-FCC8-C8CB-1EDA-5BC4B577C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42FD1-DADC-795B-FA43-B5978BA4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0795-99D4-4AD7-BF99-BE65C8CA42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41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A417-E9F9-68E0-0080-46056B24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96F21-78D7-4800-02BC-087D5C9F6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F566B-5F90-2184-F48A-BCAF68AB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67CD-EE22-4A83-897C-0D08A3A5FD04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75E03-DB5B-AB10-7841-B0D323C2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05DD7-97DE-4140-D414-4ABE20AF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0795-99D4-4AD7-BF99-BE65C8CA42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88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23C2F-AEDC-AFDB-62A3-A9743DBF8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1BD8A-8A7C-68AC-0192-764E928ED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531F0-CF63-9F3E-E6E0-B53E4D369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67CD-EE22-4A83-897C-0D08A3A5FD04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5C87F-D1E8-7B66-BC39-9700C7DD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57D7E-090A-0366-1444-BA14968F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0795-99D4-4AD7-BF99-BE65C8CA42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73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266BF-A597-C188-B3C0-8234D612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0D9C9-643E-E445-5C22-58CC89ECE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7FCB7-6438-CA6C-939C-EF9E5ADD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67CD-EE22-4A83-897C-0D08A3A5FD04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36C20-EC6A-B576-D48F-E13916E2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C3D64-4466-0D32-D88F-32FBC9C0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0795-99D4-4AD7-BF99-BE65C8CA42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2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6A17-8337-D4A3-B18E-34C7AF87E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FE9D3-8F15-36DA-7730-1C3363AF1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C0666-B4B6-6461-E7B7-BA06BB45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67CD-EE22-4A83-897C-0D08A3A5FD04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37C6A-AED7-4BD8-18FE-4E140C2F7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E9973-E49B-76BA-5F36-3D504E403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0795-99D4-4AD7-BF99-BE65C8CA42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91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3B145-F851-D9D7-725E-404E48C4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8C11B-64A5-E47A-A154-19F0BB96A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FB545-34C6-FBC2-181E-4D30FC8D2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7B8A5-4F38-D19E-AD21-A9A15161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67CD-EE22-4A83-897C-0D08A3A5FD04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9E3-0F1B-47FB-BDC1-C0DEE470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7C5A3-0EFB-82F4-95B0-F3D2D80C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0795-99D4-4AD7-BF99-BE65C8CA42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85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E120-0C59-21C0-6BE4-79E3E0B16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DD471-512A-1FBD-5E89-7A3FADEFC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B36E9-EE23-46BE-1FD8-D2597B30D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8468B-F4EB-57AF-09C3-C8FDCD635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B95D5-4F15-29E7-1A48-57466E1F6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7F17B5-F61F-EDD6-1DAB-9ACE8E95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67CD-EE22-4A83-897C-0D08A3A5FD04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68E0AD-D57B-3F74-6FA6-238AF8A2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B1E847-0D5E-0F81-0172-2AD128B6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0795-99D4-4AD7-BF99-BE65C8CA42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5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4F7A-FCF3-03C1-C422-1C0BEAD4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7F840-6F6D-580B-E6DF-C285408A0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67CD-EE22-4A83-897C-0D08A3A5FD04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1262C-6F44-8698-A35B-88BFEED86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055EB-D7D2-D2A7-97BD-462683BE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0795-99D4-4AD7-BF99-BE65C8CA42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23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EF8B48-394C-2055-4654-B7FA5A5FA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67CD-EE22-4A83-897C-0D08A3A5FD04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36726-8E54-8C32-0352-C732ECA8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7FE9E-C705-D149-B7EE-9E6EB96F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0795-99D4-4AD7-BF99-BE65C8CA42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31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29F5-ED09-A79A-0B6D-203C00718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0BECD-77F3-42C3-58D4-3BDEF48B3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78ED2-B1C1-ED95-4A9F-9753A10D5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C1890-A3E8-568D-D0F3-E865B642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67CD-EE22-4A83-897C-0D08A3A5FD04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773CA-2602-026D-3C5A-844E203C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9712E-0609-3FED-C3C2-A3747592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0795-99D4-4AD7-BF99-BE65C8CA42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55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6119-FDC9-E387-0145-59D57E63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0DDA08-E929-DDB2-9F9F-31DA27647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58657-6349-3C4E-DF61-541C23948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0D58F-389D-CD79-3BCE-0A48D410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67CD-EE22-4A83-897C-0D08A3A5FD04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CE42D-D20C-C923-9D9A-0B6D32BA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8C2F9-C1B2-E7FE-7078-778227DB7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0795-99D4-4AD7-BF99-BE65C8CA42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5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73520-E812-D0DF-ACB5-4D06794E0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6E31D-0D38-0B6F-699E-E2B6B1413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12B94-305F-9D86-4F4D-E5A45DE3D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167CD-EE22-4A83-897C-0D08A3A5FD04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E8948-7B07-88B7-568A-043EA838A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B5D3D-585F-4CEC-E75D-B18706C9D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50795-99D4-4AD7-BF99-BE65C8CA42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31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BF92-744F-C142-00E7-60149284A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3878"/>
            <a:ext cx="9144000" cy="2387600"/>
          </a:xfrm>
        </p:spPr>
        <p:txBody>
          <a:bodyPr/>
          <a:lstStyle/>
          <a:p>
            <a:r>
              <a:rPr lang="en-US" b="0" i="0" dirty="0">
                <a:effectLst/>
                <a:latin typeface="var(--font-fk-grotesk)"/>
              </a:rPr>
              <a:t>Segment Tree</a:t>
            </a:r>
            <a:br>
              <a:rPr lang="en-US" b="0" i="0" dirty="0">
                <a:effectLst/>
                <a:latin typeface="var(--font-fk-grotesk)"/>
              </a:rPr>
            </a:b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E3AA8-F560-4051-0508-E24CAD268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405" y="6030119"/>
            <a:ext cx="9144000" cy="1655762"/>
          </a:xfrm>
        </p:spPr>
        <p:txBody>
          <a:bodyPr/>
          <a:lstStyle/>
          <a:p>
            <a:pPr algn="l"/>
            <a:r>
              <a:rPr lang="ru-RU" b="1" dirty="0">
                <a:latin typeface="fkGroteskNeue"/>
              </a:rPr>
              <a:t>Просвирнин Д.А</a:t>
            </a:r>
            <a:r>
              <a:rPr lang="ru-RU" b="1" i="0" dirty="0">
                <a:effectLst/>
                <a:latin typeface="fkGroteskNeue"/>
              </a:rPr>
              <a:t>., 11-402</a:t>
            </a:r>
            <a:endParaRPr lang="ru-RU" b="1" dirty="0"/>
          </a:p>
        </p:txBody>
      </p:sp>
      <p:pic>
        <p:nvPicPr>
          <p:cNvPr id="1026" name="Picture 2" descr="Segment Trees - Algorithmica">
            <a:extLst>
              <a:ext uri="{FF2B5EF4-FFF2-40B4-BE49-F238E27FC236}">
                <a16:creationId xmlns:a16="http://schemas.microsoft.com/office/drawing/2014/main" id="{397DD95A-5B80-50FC-ED25-72D7A97E9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492" y="2373548"/>
            <a:ext cx="6614913" cy="331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03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27DAF-271D-76D0-02C8-E2614E2E8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var(--font-fk-grotesk)"/>
              </a:rPr>
              <a:t>Что такое </a:t>
            </a:r>
            <a:r>
              <a:rPr lang="en-US" b="0" i="0" dirty="0">
                <a:effectLst/>
                <a:latin typeface="var(--font-fk-grotesk)"/>
              </a:rPr>
              <a:t>Segment Tree</a:t>
            </a:r>
            <a:r>
              <a:rPr lang="ru-RU" b="0" i="0" dirty="0">
                <a:effectLst/>
                <a:latin typeface="var(--font-fk-grotesk)"/>
              </a:rPr>
              <a:t>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7FCF8-7963-4091-A9AB-97817DB24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fkGroteskNeue"/>
              </a:rPr>
              <a:t> Структура данных для эффективных запросов и изменений на отрезках массива</a:t>
            </a:r>
          </a:p>
          <a:p>
            <a:r>
              <a:rPr lang="ru-RU" b="0" i="0" dirty="0">
                <a:effectLst/>
                <a:latin typeface="fkGroteskNeue"/>
              </a:rPr>
              <a:t> Основное назначение: быстрые вычисления суммы, минимума, максимума и других агрегатных функций на подмассивах</a:t>
            </a:r>
          </a:p>
          <a:p>
            <a:r>
              <a:rPr lang="ru-RU" b="0" i="0" dirty="0">
                <a:effectLst/>
                <a:latin typeface="fkGroteskNeue"/>
              </a:rPr>
              <a:t> Используется, когда нужны частые запросы и обновления на диапазонах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290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26CF-0A61-CD89-F414-8F5A5D333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var(--font-fk-grotesk)"/>
              </a:rPr>
              <a:t>Общая структура </a:t>
            </a:r>
            <a:r>
              <a:rPr lang="en-US" b="0" i="0" dirty="0">
                <a:effectLst/>
                <a:latin typeface="var(--font-fk-grotesk)"/>
              </a:rPr>
              <a:t>Segment Tree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41B3E-335E-297D-8595-24EFCB74C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b="1" i="0" dirty="0">
                <a:effectLst/>
                <a:latin typeface="fkGroteskNeue"/>
              </a:rPr>
              <a:t>Иерархия 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fkGroteskNeue"/>
              </a:rPr>
              <a:t>Корень (root) — отвечает за весь массив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fkGroteskNeue"/>
              </a:rPr>
              <a:t>Внутренние узлы — отвечают за подотрезки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fkGroteskNeue"/>
              </a:rPr>
              <a:t>Листья — соответствуют отдельным элементам массива</a:t>
            </a:r>
          </a:p>
          <a:p>
            <a:pPr marL="0" indent="0" algn="l">
              <a:buNone/>
            </a:pPr>
            <a:r>
              <a:rPr lang="ru-RU" b="1" i="0" dirty="0">
                <a:effectLst/>
                <a:latin typeface="fkGroteskNeue"/>
              </a:rPr>
              <a:t>Правила 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fkGroteskNeue"/>
              </a:rPr>
              <a:t>Каждый узел хранит агрегатную информацию (например, сумму) о своём отрезке.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fkGroteskNeue"/>
              </a:rPr>
              <a:t>Размер дерева — примерно 4n (n — длина массива)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fkGroteskNeue"/>
              </a:rPr>
              <a:t>Обновление и запрос — за O(log n)</a:t>
            </a:r>
          </a:p>
        </p:txBody>
      </p:sp>
    </p:spTree>
    <p:extLst>
      <p:ext uri="{BB962C8B-B14F-4D97-AF65-F5344CB8AC3E}">
        <p14:creationId xmlns:p14="http://schemas.microsoft.com/office/powerpoint/2010/main" val="46000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1E56-4D94-90E4-0B84-94A402FAB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effectLst/>
                <a:latin typeface="var(--font-fk-grotesk)"/>
              </a:rPr>
              <a:t>Плюсы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0A3BB-5F34-7C6B-CFCF-4B6F9C1F9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None/>
            </a:pPr>
            <a:r>
              <a:rPr lang="ru-RU" dirty="0">
                <a:latin typeface="fkGroteskNeue"/>
              </a:rPr>
              <a:t>+ </a:t>
            </a:r>
            <a:r>
              <a:rPr lang="ru-RU" b="1" i="0" dirty="0">
                <a:effectLst/>
                <a:latin typeface="fkGroteskNeue"/>
              </a:rPr>
              <a:t>Быстрые диапазонные запросы :</a:t>
            </a:r>
          </a:p>
          <a:p>
            <a:pPr algn="l">
              <a:buNone/>
            </a:pPr>
            <a:r>
              <a:rPr lang="ru-RU" dirty="0">
                <a:latin typeface="fkGroteskNeue"/>
              </a:rPr>
              <a:t>	</a:t>
            </a:r>
            <a:r>
              <a:rPr lang="ru-RU" b="0" i="0" dirty="0">
                <a:effectLst/>
                <a:latin typeface="fkGroteskNeue"/>
              </a:rPr>
              <a:t>Сумма, минимум, максимум, GCD и др. на любом отрезке за </a:t>
            </a:r>
            <a:r>
              <a:rPr lang="ru-RU" b="1" i="0" dirty="0">
                <a:effectLst/>
                <a:latin typeface="fkGroteskNeue"/>
              </a:rPr>
              <a:t>O(log n)</a:t>
            </a:r>
          </a:p>
          <a:p>
            <a:pPr algn="l">
              <a:buNone/>
            </a:pPr>
            <a:r>
              <a:rPr lang="ru-RU" b="0" i="0" dirty="0">
                <a:effectLst/>
                <a:latin typeface="fkGroteskNeue"/>
              </a:rPr>
              <a:t>+ </a:t>
            </a:r>
            <a:r>
              <a:rPr lang="ru-RU" b="1" i="0" dirty="0">
                <a:effectLst/>
                <a:latin typeface="fkGroteskNeue"/>
              </a:rPr>
              <a:t>Быстрое обновление :</a:t>
            </a:r>
          </a:p>
          <a:p>
            <a:pPr algn="l">
              <a:buNone/>
            </a:pPr>
            <a:r>
              <a:rPr lang="ru-RU" dirty="0">
                <a:latin typeface="fkGroteskNeue"/>
              </a:rPr>
              <a:t>	</a:t>
            </a:r>
            <a:r>
              <a:rPr lang="ru-RU" b="0" i="0" dirty="0">
                <a:effectLst/>
                <a:latin typeface="fkGroteskNeue"/>
              </a:rPr>
              <a:t>Изменение одного элемента или целого диапазона за </a:t>
            </a:r>
            <a:r>
              <a:rPr lang="ru-RU" b="1" i="0" dirty="0">
                <a:effectLst/>
                <a:latin typeface="fkGroteskNeue"/>
              </a:rPr>
              <a:t>O(log n)</a:t>
            </a:r>
          </a:p>
          <a:p>
            <a:pPr algn="l">
              <a:buNone/>
            </a:pPr>
            <a:r>
              <a:rPr lang="ru-RU" dirty="0">
                <a:latin typeface="fkGroteskNeue"/>
              </a:rPr>
              <a:t> </a:t>
            </a:r>
            <a:r>
              <a:rPr lang="ru-RU" b="0" i="0" dirty="0">
                <a:effectLst/>
                <a:latin typeface="fkGroteskNeue"/>
              </a:rPr>
              <a:t>+ </a:t>
            </a:r>
            <a:r>
              <a:rPr lang="ru-RU" b="1" i="0" dirty="0">
                <a:effectLst/>
                <a:latin typeface="fkGroteskNeue"/>
              </a:rPr>
              <a:t>Гибкость :</a:t>
            </a:r>
          </a:p>
          <a:p>
            <a:pPr algn="l">
              <a:buNone/>
            </a:pPr>
            <a:r>
              <a:rPr lang="ru-RU" b="0" i="0" dirty="0">
                <a:effectLst/>
                <a:latin typeface="fkGroteskNeue"/>
              </a:rPr>
              <a:t>	Можно модифицировать под разные задачи (lazy propagation, поддержка различных операций).</a:t>
            </a:r>
          </a:p>
          <a:p>
            <a:pPr marL="0" indent="0" algn="l">
              <a:buNone/>
            </a:pPr>
            <a:r>
              <a:rPr lang="ru-RU" b="0" i="0" dirty="0">
                <a:effectLst/>
                <a:latin typeface="fkGroteskNeue"/>
              </a:rPr>
              <a:t>+ </a:t>
            </a:r>
            <a:r>
              <a:rPr lang="ru-RU" b="1" i="0" dirty="0">
                <a:effectLst/>
                <a:latin typeface="fkGroteskNeue"/>
              </a:rPr>
              <a:t>Простота реализации на массивах :</a:t>
            </a:r>
          </a:p>
          <a:p>
            <a:pPr marL="0" indent="0" algn="l">
              <a:buNone/>
            </a:pPr>
            <a:r>
              <a:rPr lang="ru-RU" dirty="0">
                <a:latin typeface="fkGroteskNeue"/>
              </a:rPr>
              <a:t>   </a:t>
            </a:r>
            <a:r>
              <a:rPr lang="ru-RU" b="0" i="0" dirty="0">
                <a:effectLst/>
                <a:latin typeface="fkGroteskNeue"/>
              </a:rPr>
              <a:t>Не требует сложных структур, легко реализуется через массивы.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015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D84EF-BC97-7A7D-2901-6571A3D2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var(--font-fk-grotesk)"/>
              </a:rPr>
              <a:t>Минусы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E539D-DF03-8925-F3C5-32851EE98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ru-RU" b="1" i="0" dirty="0">
                <a:effectLst/>
                <a:latin typeface="fkGroteskNeue"/>
              </a:rPr>
              <a:t>Избыточность для простых задач :</a:t>
            </a:r>
          </a:p>
          <a:p>
            <a:pPr marL="0" indent="0">
              <a:buNone/>
            </a:pPr>
            <a:r>
              <a:rPr lang="ru-RU" b="0" i="0" dirty="0">
                <a:effectLst/>
                <a:latin typeface="fkGroteskNeue"/>
              </a:rPr>
              <a:t>    Не нужен, если только редкие запросы или нет обновлений.</a:t>
            </a:r>
          </a:p>
          <a:p>
            <a:pPr>
              <a:buFontTx/>
              <a:buChar char="-"/>
            </a:pPr>
            <a:r>
              <a:rPr lang="ru-RU" b="1" i="0" dirty="0">
                <a:effectLst/>
                <a:latin typeface="fkGroteskNeue"/>
              </a:rPr>
              <a:t>Память :</a:t>
            </a:r>
          </a:p>
          <a:p>
            <a:pPr marL="0" indent="0">
              <a:buNone/>
            </a:pPr>
            <a:r>
              <a:rPr lang="ru-RU" b="0" i="0" dirty="0">
                <a:effectLst/>
                <a:latin typeface="fkGroteskNeue"/>
              </a:rPr>
              <a:t>    Требует до 4n памяти для хранения дерева.</a:t>
            </a:r>
          </a:p>
          <a:p>
            <a:pPr marL="0" indent="0">
              <a:buNone/>
            </a:pPr>
            <a:r>
              <a:rPr lang="ru-RU" b="1" i="0" dirty="0">
                <a:effectLst/>
                <a:latin typeface="fkGroteskNeue"/>
              </a:rPr>
              <a:t> - Сложность для новичков :</a:t>
            </a:r>
          </a:p>
          <a:p>
            <a:pPr marL="0" indent="0">
              <a:buNone/>
            </a:pPr>
            <a:r>
              <a:rPr lang="ru-RU" b="0" i="0" dirty="0">
                <a:effectLst/>
                <a:latin typeface="fkGroteskNeue"/>
              </a:rPr>
              <a:t>    Рекурсивная реализация и lazy propagation могут быть непростыми для понимания.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935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7BB80-75DF-F807-6312-DBF77FF2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var(--font-fk-grotesk)"/>
              </a:rPr>
              <a:t>Где используется?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C65A0-DB6C-2CDA-5679-FB58A01B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b="1" i="0" dirty="0">
                <a:effectLst/>
                <a:latin typeface="fkGroteskNeue"/>
              </a:rPr>
              <a:t>Алгоритмические задачи : </a:t>
            </a:r>
          </a:p>
          <a:p>
            <a:pPr>
              <a:buNone/>
            </a:pPr>
            <a:r>
              <a:rPr lang="ru-RU" dirty="0">
                <a:latin typeface="fkGroteskNeue"/>
              </a:rPr>
              <a:t>	</a:t>
            </a:r>
            <a:r>
              <a:rPr lang="ru-RU" b="0" i="0" dirty="0">
                <a:effectLst/>
                <a:latin typeface="fkGroteskNeue"/>
              </a:rPr>
              <a:t>Задачи на отрезки в олимпиадном программировании (Codeforces, LeetCode и др.).</a:t>
            </a:r>
          </a:p>
          <a:p>
            <a:pPr>
              <a:buNone/>
            </a:pPr>
            <a:r>
              <a:rPr lang="ru-RU" b="1" i="0" dirty="0">
                <a:effectLst/>
                <a:latin typeface="fkGroteskNeue"/>
              </a:rPr>
              <a:t>Обработка данных : </a:t>
            </a:r>
          </a:p>
          <a:p>
            <a:pPr>
              <a:buNone/>
            </a:pPr>
            <a:r>
              <a:rPr lang="ru-RU" dirty="0">
                <a:latin typeface="fkGroteskNeue"/>
              </a:rPr>
              <a:t>	</a:t>
            </a:r>
            <a:r>
              <a:rPr lang="ru-RU" b="0" i="0" dirty="0">
                <a:effectLst/>
                <a:latin typeface="fkGroteskNeue"/>
              </a:rPr>
              <a:t>Анализ временных рядов, статистика по диапазонам.</a:t>
            </a:r>
          </a:p>
          <a:p>
            <a:pPr>
              <a:buNone/>
            </a:pPr>
            <a:r>
              <a:rPr lang="ru-RU" b="1" i="0" dirty="0">
                <a:effectLst/>
                <a:latin typeface="fkGroteskNeue"/>
              </a:rPr>
              <a:t>Графика и игры : </a:t>
            </a:r>
          </a:p>
          <a:p>
            <a:pPr>
              <a:buNone/>
            </a:pPr>
            <a:r>
              <a:rPr lang="ru-RU" dirty="0">
                <a:latin typeface="fkGroteskNeue"/>
              </a:rPr>
              <a:t>	</a:t>
            </a:r>
            <a:r>
              <a:rPr lang="ru-RU" b="0" i="0" dirty="0">
                <a:effectLst/>
                <a:latin typeface="fkGroteskNeue"/>
              </a:rPr>
              <a:t>Быстрый подсчёт и обновление параметров на диапазонах (например, освещение, здоровье).</a:t>
            </a:r>
          </a:p>
          <a:p>
            <a:pPr marL="0" indent="0">
              <a:buNone/>
            </a:pPr>
            <a:r>
              <a:rPr lang="ru-RU" b="1" i="0" dirty="0">
                <a:effectLst/>
                <a:latin typeface="fkGroteskNeue"/>
              </a:rPr>
              <a:t>Базы данных : </a:t>
            </a:r>
          </a:p>
          <a:p>
            <a:pPr marL="0" indent="0">
              <a:buNone/>
            </a:pPr>
            <a:r>
              <a:rPr lang="ru-RU" b="0" i="0" dirty="0">
                <a:effectLst/>
                <a:latin typeface="fkGroteskNeue"/>
              </a:rPr>
              <a:t>   Индексация и агрегация по диапазонам.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981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E09F0-31B4-1A97-0BDE-758848C1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var(--font-fk-grotesk)"/>
              </a:rPr>
              <a:t>Отличие от других деревьев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9694A-F1ED-38E0-F3ED-ADE5DAA4C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i="0" dirty="0">
                <a:effectLst/>
                <a:latin typeface="fkGroteskNeue"/>
              </a:rPr>
              <a:t>Segment Tree : </a:t>
            </a:r>
          </a:p>
          <a:p>
            <a:pPr>
              <a:buNone/>
            </a:pPr>
            <a:r>
              <a:rPr lang="ru-RU" dirty="0">
                <a:latin typeface="fkGroteskNeue"/>
              </a:rPr>
              <a:t>	К</a:t>
            </a:r>
            <a:r>
              <a:rPr lang="ru-RU" b="0" i="0" dirty="0">
                <a:effectLst/>
                <a:latin typeface="fkGroteskNeue"/>
              </a:rPr>
              <a:t>аждый узел отвечает за определённый отрезок массива</a:t>
            </a:r>
          </a:p>
          <a:p>
            <a:pPr>
              <a:buNone/>
            </a:pPr>
            <a:r>
              <a:rPr lang="ru-RU" dirty="0">
                <a:latin typeface="fkGroteskNeue"/>
              </a:rPr>
              <a:t>	</a:t>
            </a:r>
            <a:r>
              <a:rPr lang="ru-RU" b="0" i="0" dirty="0">
                <a:effectLst/>
                <a:latin typeface="fkGroteskNeue"/>
              </a:rPr>
              <a:t>Поддерживает любые агрегатные функции (сумма, минимум, максимум и др.)</a:t>
            </a:r>
          </a:p>
          <a:p>
            <a:pPr marL="0" indent="0">
              <a:buNone/>
            </a:pPr>
            <a:r>
              <a:rPr lang="ru-RU" b="1" i="0" dirty="0">
                <a:effectLst/>
                <a:latin typeface="fkGroteskNeue"/>
              </a:rPr>
              <a:t>Деревья поиска (BST, AVL, B-Tree) : </a:t>
            </a:r>
          </a:p>
          <a:p>
            <a:pPr marL="0" indent="0">
              <a:buNone/>
            </a:pPr>
            <a:r>
              <a:rPr lang="ru-RU" b="0" i="0" dirty="0">
                <a:effectLst/>
                <a:latin typeface="fkGroteskNeue"/>
              </a:rPr>
              <a:t>    Каждый узел содержит один ключ</a:t>
            </a:r>
          </a:p>
          <a:p>
            <a:pPr marL="0" indent="0">
              <a:buNone/>
            </a:pPr>
            <a:r>
              <a:rPr lang="ru-RU" b="0" i="0" dirty="0">
                <a:effectLst/>
                <a:latin typeface="fkGroteskNeue"/>
              </a:rPr>
              <a:t>    Ориентированы на поиск по ключу, а не на диапазонные запросы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944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360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fkGroteskNeue</vt:lpstr>
      <vt:lpstr>var(--font-fk-grotesk)</vt:lpstr>
      <vt:lpstr>Office Theme</vt:lpstr>
      <vt:lpstr>Segment Tree </vt:lpstr>
      <vt:lpstr>Что такое Segment Tree?</vt:lpstr>
      <vt:lpstr>Общая структура Segment Tree</vt:lpstr>
      <vt:lpstr>Плюсы</vt:lpstr>
      <vt:lpstr>Минусы</vt:lpstr>
      <vt:lpstr>Где используется?</vt:lpstr>
      <vt:lpstr>Отличие от других деревьев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2025-05-24T06:27:02Z</dcterms:created>
  <dcterms:modified xsi:type="dcterms:W3CDTF">2025-05-24T06:42:18Z</dcterms:modified>
</cp:coreProperties>
</file>