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6" r:id="rId2"/>
    <p:sldId id="260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809AC-E895-48A9-B573-9D46DD666A99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2E70C-BDC7-4795-8ED0-7208DE1D7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50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2E70C-BDC7-4795-8ED0-7208DE1D750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35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35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58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07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60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023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683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779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640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15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60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30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22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81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26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63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22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11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165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BCAE9-FC10-4D5D-AE4D-A0FC9F06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6342" y="799408"/>
            <a:ext cx="8825658" cy="3329581"/>
          </a:xfrm>
        </p:spPr>
        <p:txBody>
          <a:bodyPr/>
          <a:lstStyle/>
          <a:p>
            <a:r>
              <a:rPr lang="en-US" dirty="0"/>
              <a:t>Bucket Sort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83C080-F698-4DD4-8B04-5A1A73D98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08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B2118A8-BC0B-40FE-911D-ABAC9EB3F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7" y="656706"/>
            <a:ext cx="10515600" cy="4351338"/>
          </a:xfrm>
        </p:spPr>
        <p:txBody>
          <a:bodyPr>
            <a:normAutofit/>
          </a:bodyPr>
          <a:lstStyle/>
          <a:p>
            <a:r>
              <a:rPr lang="ru-RU" sz="2800" i="0" dirty="0">
                <a:effectLst/>
                <a:latin typeface="Google Sans"/>
              </a:rPr>
              <a:t>Алгоритм сортировки блоков (</a:t>
            </a:r>
            <a:r>
              <a:rPr lang="ru-RU" sz="2800" i="0" dirty="0" err="1">
                <a:effectLst/>
                <a:latin typeface="Google Sans"/>
              </a:rPr>
              <a:t>bucket</a:t>
            </a:r>
            <a:r>
              <a:rPr lang="ru-RU" sz="2800" i="0" dirty="0">
                <a:effectLst/>
                <a:latin typeface="Google Sans"/>
              </a:rPr>
              <a:t> </a:t>
            </a:r>
            <a:r>
              <a:rPr lang="ru-RU" sz="2800" i="0" dirty="0" err="1">
                <a:effectLst/>
                <a:latin typeface="Google Sans"/>
              </a:rPr>
              <a:t>sort</a:t>
            </a:r>
            <a:r>
              <a:rPr lang="ru-RU" sz="2800" i="0" dirty="0">
                <a:effectLst/>
                <a:latin typeface="Google Sans"/>
              </a:rPr>
              <a:t>) не имеет одного конкретного "создателя". Он был разработан и изучен многими исследователями в области алгоритмов.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3614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18A82E-1BD2-4A41-B4BE-F89F49A0CB65}"/>
              </a:ext>
            </a:extLst>
          </p:cNvPr>
          <p:cNvSpPr txBox="1"/>
          <p:nvPr/>
        </p:nvSpPr>
        <p:spPr>
          <a:xfrm>
            <a:off x="263928" y="371775"/>
            <a:ext cx="933727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Принцип работы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Для карманной сортировки нужно разбить элементы массива входных данных на k блоков (карманов, корзин). Далее каждый из таких блоков сортируется либо другой сортировкой, либо рекурсивно тем же методом разбиения. После сортировок внутри каждых блоков данные записываются в массив в порядке разбиения на блоки. При этом нужно учитывать, что данная сортировка работает только в том случае, если разбиение на блоки производится таким образом, чтобы элементы каждого следующего блока были больше предыдущего.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Карманная сортировка сильно деградирует при большом количестве мало отличных элементов (большинство элементов попадёт в одну корзину). Поэтому такой тип сортировки использовать, когда велика вероятность того, что числа редко повторяются (например, последовательность случайных чисел).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911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0B543-1A99-460F-B078-267E5210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148" y="66502"/>
            <a:ext cx="10515600" cy="1325563"/>
          </a:xfrm>
        </p:spPr>
        <p:txBody>
          <a:bodyPr/>
          <a:lstStyle/>
          <a:p>
            <a:r>
              <a:rPr lang="ru-RU" b="1" dirty="0"/>
              <a:t>Реализация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8120F3-545F-4885-838E-B71D04491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1" y="1090049"/>
            <a:ext cx="5993476" cy="576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9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A5A82-7EB7-4C47-A7CB-E335D502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86453"/>
            <a:ext cx="10515600" cy="1325563"/>
          </a:xfrm>
        </p:spPr>
        <p:txBody>
          <a:bodyPr/>
          <a:lstStyle/>
          <a:p>
            <a:r>
              <a:rPr lang="ru-RU" b="1" dirty="0"/>
              <a:t>Вспомогательная сортировка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667B8C-9C4E-4522-BFE4-E3DA0F38D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178" y="1761892"/>
            <a:ext cx="8011643" cy="3334215"/>
          </a:xfrm>
        </p:spPr>
      </p:pic>
    </p:spTree>
    <p:extLst>
      <p:ext uri="{BB962C8B-B14F-4D97-AF65-F5344CB8AC3E}">
        <p14:creationId xmlns:p14="http://schemas.microsoft.com/office/powerpoint/2010/main" val="258063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4CB9FE9-262D-45F2-BA4A-3B4C8D07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94" y="99428"/>
            <a:ext cx="8946541" cy="4195481"/>
          </a:xfrm>
        </p:spPr>
        <p:txBody>
          <a:bodyPr>
            <a:noAutofit/>
          </a:bodyPr>
          <a:lstStyle/>
          <a:p>
            <a:pPr algn="l"/>
            <a:r>
              <a:rPr lang="ru-RU" sz="3600" b="0" i="0" dirty="0">
                <a:solidFill>
                  <a:srgbClr val="EEF0FF"/>
                </a:solidFill>
                <a:effectLst/>
                <a:latin typeface="Google Sans"/>
              </a:rPr>
              <a:t>Преимущества: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EF0FF"/>
                </a:solidFill>
                <a:effectLst/>
                <a:latin typeface="Google Sans"/>
              </a:rPr>
              <a:t>Высокая скорость:</a:t>
            </a:r>
            <a:endParaRPr lang="ru-RU" b="0" i="0" dirty="0">
              <a:solidFill>
                <a:srgbClr val="EEF0FF"/>
              </a:solidFill>
              <a:effectLst/>
              <a:latin typeface="Google Sans"/>
            </a:endParaRP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C3C6D6"/>
                </a:solidFill>
                <a:effectLst/>
                <a:latin typeface="Google Sans"/>
              </a:rPr>
              <a:t>При хорошем распределении элементов по блокам, может иметь среднюю и лучшую временную сложность O(n + k), где n - количество элементов, а k - количество блоков. </a:t>
            </a:r>
            <a:endParaRPr lang="ru-RU" b="0" i="0" dirty="0">
              <a:solidFill>
                <a:srgbClr val="E8E8E8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EF0FF"/>
                </a:solidFill>
                <a:effectLst/>
                <a:latin typeface="Google Sans"/>
              </a:rPr>
              <a:t>Простота:</a:t>
            </a:r>
            <a:endParaRPr lang="ru-RU" b="0" i="0" dirty="0">
              <a:solidFill>
                <a:srgbClr val="EEF0FF"/>
              </a:solidFill>
              <a:effectLst/>
              <a:latin typeface="Google Sans"/>
            </a:endParaRP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C3C6D6"/>
                </a:solidFill>
                <a:effectLst/>
                <a:latin typeface="Google Sans"/>
              </a:rPr>
              <a:t>Алгоритм относительно легко понять и реализовать. </a:t>
            </a:r>
            <a:endParaRPr lang="ru-RU" b="0" i="0" dirty="0">
              <a:solidFill>
                <a:srgbClr val="E8E8E8"/>
              </a:solidFill>
              <a:effectLst/>
              <a:latin typeface="Google Sans"/>
            </a:endParaRPr>
          </a:p>
          <a:p>
            <a:pPr algn="l"/>
            <a:r>
              <a:rPr lang="ru-RU" sz="3600" b="0" i="0" dirty="0">
                <a:solidFill>
                  <a:srgbClr val="EEF0FF"/>
                </a:solidFill>
                <a:effectLst/>
                <a:latin typeface="Google Sans"/>
              </a:rPr>
              <a:t>Недостатки: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EF0FF"/>
                </a:solidFill>
                <a:effectLst/>
                <a:latin typeface="Google Sans"/>
              </a:rPr>
              <a:t>Необходимость дополнительной памяти:</a:t>
            </a:r>
            <a:endParaRPr lang="ru-RU" b="0" i="0" dirty="0">
              <a:solidFill>
                <a:srgbClr val="EEF0F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C3C6D6"/>
                </a:solidFill>
                <a:effectLst/>
                <a:latin typeface="Google Sans"/>
              </a:rPr>
              <a:t>Для хранения блоков требуется дополнительное пространство, что делает его менее эффективным в условиях ограниченной памяти.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EF0FF"/>
                </a:solidFill>
                <a:effectLst/>
                <a:latin typeface="Google Sans"/>
              </a:rPr>
              <a:t>Худшая временная сложность:</a:t>
            </a:r>
            <a:endParaRPr lang="ru-RU" b="0" i="0" dirty="0">
              <a:solidFill>
                <a:srgbClr val="EEF0F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C3C6D6"/>
                </a:solidFill>
                <a:effectLst/>
                <a:latin typeface="Google Sans"/>
              </a:rPr>
              <a:t>В худшем случае (например, при плохом распределении элементов), может иметь временную сложность O(n²), что сравнимо с менее эффективными алгоритмами сортировки.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024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253</Words>
  <Application>Microsoft Office PowerPoint</Application>
  <PresentationFormat>Широкоэкранный</PresentationFormat>
  <Paragraphs>18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Google Sans</vt:lpstr>
      <vt:lpstr>Wingdings 3</vt:lpstr>
      <vt:lpstr>Ион</vt:lpstr>
      <vt:lpstr>Bucket Sort</vt:lpstr>
      <vt:lpstr>Презентация PowerPoint</vt:lpstr>
      <vt:lpstr>Презентация PowerPoint</vt:lpstr>
      <vt:lpstr>Реализация</vt:lpstr>
      <vt:lpstr>Вспомогательная сортировка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Bucket Sort</dc:title>
  <dc:creator>Тимур Гафаров</dc:creator>
  <cp:lastModifiedBy>Тимур Гафаров</cp:lastModifiedBy>
  <cp:revision>5</cp:revision>
  <dcterms:created xsi:type="dcterms:W3CDTF">2025-06-04T10:00:03Z</dcterms:created>
  <dcterms:modified xsi:type="dcterms:W3CDTF">2025-06-09T14:40:33Z</dcterms:modified>
</cp:coreProperties>
</file>