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0" r:id="rId26"/>
    <p:sldId id="283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43956-D996-44C4-A470-C11D0478E8FE}" v="17" dt="2025-06-09T13:24:55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95B3B-A954-42B5-B8BC-8653496127D5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83D3C337-7209-4DEE-B832-FA7E7EAB2289}">
      <dgm:prSet/>
      <dgm:spPr/>
      <dgm:t>
        <a:bodyPr/>
        <a:lstStyle/>
        <a:p>
          <a:r>
            <a:rPr lang="en-US" b="0" i="0" dirty="0"/>
            <a:t>Shell Sort (Shell):</a:t>
          </a:r>
          <a:br>
            <a:rPr lang="en-US" b="0" i="0" dirty="0"/>
          </a:br>
          <a:r>
            <a:rPr lang="ru-RU" b="0" i="0" dirty="0"/>
            <a:t>Лучший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Средний случай:</a:t>
          </a:r>
          <a:r>
            <a:rPr lang="en-US" b="0" i="0" dirty="0"/>
            <a:t>O(n^1.25)</a:t>
          </a:r>
          <a:br>
            <a:rPr lang="en-US" b="0" i="0" dirty="0"/>
          </a:br>
          <a:r>
            <a:rPr lang="ru-RU" b="0" i="0" dirty="0"/>
            <a:t>Худший случай: </a:t>
          </a:r>
          <a:r>
            <a:rPr lang="en-US" b="0" i="0" dirty="0"/>
            <a:t>O(n²)</a:t>
          </a:r>
          <a:br>
            <a:rPr lang="en-US" b="0" i="0" dirty="0"/>
          </a:br>
          <a:r>
            <a:rPr lang="ru-RU" b="0" i="0" dirty="0"/>
            <a:t>Память: </a:t>
          </a:r>
          <a:r>
            <a:rPr lang="en-US" b="0" i="0" dirty="0"/>
            <a:t>O(1)</a:t>
          </a:r>
          <a:endParaRPr lang="en-US" dirty="0"/>
        </a:p>
      </dgm:t>
    </dgm:pt>
    <dgm:pt modelId="{DEB02CAC-C356-4DC6-94DF-60792A033FD1}" type="parTrans" cxnId="{EB004D66-EB3F-4EA4-A8F7-F8C3555D00E3}">
      <dgm:prSet/>
      <dgm:spPr/>
      <dgm:t>
        <a:bodyPr/>
        <a:lstStyle/>
        <a:p>
          <a:endParaRPr lang="en-US"/>
        </a:p>
      </dgm:t>
    </dgm:pt>
    <dgm:pt modelId="{5C58BF6B-DB1C-4336-9F55-DB6075D46444}" type="sibTrans" cxnId="{EB004D66-EB3F-4EA4-A8F7-F8C3555D00E3}">
      <dgm:prSet/>
      <dgm:spPr/>
      <dgm:t>
        <a:bodyPr/>
        <a:lstStyle/>
        <a:p>
          <a:endParaRPr lang="en-US"/>
        </a:p>
      </dgm:t>
    </dgm:pt>
    <dgm:pt modelId="{6FC931C0-8ADF-4349-A244-86AA54861DB1}">
      <dgm:prSet/>
      <dgm:spPr/>
      <dgm:t>
        <a:bodyPr/>
        <a:lstStyle/>
        <a:p>
          <a:r>
            <a:rPr lang="en-US" b="0" i="0" dirty="0"/>
            <a:t>Shell Sort (</a:t>
          </a:r>
          <a:r>
            <a:rPr lang="ru-RU" b="0" i="0" dirty="0" err="1"/>
            <a:t>Хиббард</a:t>
          </a:r>
          <a:r>
            <a:rPr lang="ru-RU" b="0" i="0" dirty="0"/>
            <a:t>):</a:t>
          </a:r>
          <a:br>
            <a:rPr lang="ru-RU" b="0" i="0" dirty="0"/>
          </a:br>
          <a:r>
            <a:rPr lang="ru-RU" b="0" i="0" dirty="0"/>
            <a:t>Лучший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Средний случай</a:t>
          </a:r>
          <a:r>
            <a:rPr lang="ru-RU" b="0" i="0" dirty="0">
              <a:latin typeface="Aptos Display" panose="02110004020202020204"/>
            </a:rPr>
            <a:t>:</a:t>
          </a:r>
          <a:r>
            <a:rPr lang="en-US" b="0" i="0" dirty="0"/>
            <a:t>O(n^1.25)</a:t>
          </a:r>
          <a:br>
            <a:rPr lang="en-US" b="0" i="0" dirty="0"/>
          </a:br>
          <a:r>
            <a:rPr lang="ru-RU" b="0" i="0" dirty="0"/>
            <a:t>Худший случай: </a:t>
          </a:r>
          <a:r>
            <a:rPr lang="en-US" b="0" i="0" dirty="0"/>
            <a:t>O(n^1.5)</a:t>
          </a:r>
          <a:br>
            <a:rPr lang="en-US" b="0" i="0" dirty="0"/>
          </a:br>
          <a:r>
            <a:rPr lang="ru-RU" b="0" i="0" dirty="0"/>
            <a:t>Память: </a:t>
          </a:r>
          <a:r>
            <a:rPr lang="en-US" b="0" i="0" dirty="0"/>
            <a:t>O(1)</a:t>
          </a:r>
          <a:endParaRPr lang="en-US" dirty="0"/>
        </a:p>
      </dgm:t>
    </dgm:pt>
    <dgm:pt modelId="{24756F33-3997-4994-9DDF-3B751EC64427}" type="parTrans" cxnId="{F01D48BA-1831-47CD-9539-356647B970B4}">
      <dgm:prSet/>
      <dgm:spPr/>
      <dgm:t>
        <a:bodyPr/>
        <a:lstStyle/>
        <a:p>
          <a:endParaRPr lang="en-US"/>
        </a:p>
      </dgm:t>
    </dgm:pt>
    <dgm:pt modelId="{87D77EBF-E486-4A55-AE99-BB37D58FD5DC}" type="sibTrans" cxnId="{F01D48BA-1831-47CD-9539-356647B970B4}">
      <dgm:prSet/>
      <dgm:spPr/>
      <dgm:t>
        <a:bodyPr/>
        <a:lstStyle/>
        <a:p>
          <a:endParaRPr lang="en-US"/>
        </a:p>
      </dgm:t>
    </dgm:pt>
    <dgm:pt modelId="{1F742DAD-1496-4167-B720-357CAE7BFE77}">
      <dgm:prSet/>
      <dgm:spPr/>
      <dgm:t>
        <a:bodyPr/>
        <a:lstStyle/>
        <a:p>
          <a:r>
            <a:rPr lang="ru-RU" b="0" i="0" dirty="0"/>
            <a:t>Быстрая сортировка (</a:t>
          </a:r>
          <a:r>
            <a:rPr lang="en-US" b="0" i="0" dirty="0"/>
            <a:t>Quick Sort):</a:t>
          </a:r>
          <a:br>
            <a:rPr lang="en-US" b="0" i="0" dirty="0"/>
          </a:br>
          <a:r>
            <a:rPr lang="ru-RU" b="0" i="0" dirty="0"/>
            <a:t>Лучший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Средний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Худший случай: </a:t>
          </a:r>
          <a:r>
            <a:rPr lang="en-US" b="0" i="0" dirty="0"/>
            <a:t>O(n²)</a:t>
          </a:r>
          <a:br>
            <a:rPr lang="en-US" b="0" i="0" dirty="0"/>
          </a:br>
          <a:r>
            <a:rPr lang="ru-RU" b="0" i="0" dirty="0"/>
            <a:t>Память: </a:t>
          </a:r>
          <a:r>
            <a:rPr lang="en-US" b="0" i="0" dirty="0"/>
            <a:t>O(log n)</a:t>
          </a:r>
          <a:endParaRPr lang="en-US" dirty="0"/>
        </a:p>
      </dgm:t>
    </dgm:pt>
    <dgm:pt modelId="{75CAB939-4F32-478F-A93D-A896AB208C45}" type="parTrans" cxnId="{FE9F864E-DCA7-4A1A-8090-84638F1524C0}">
      <dgm:prSet/>
      <dgm:spPr/>
      <dgm:t>
        <a:bodyPr/>
        <a:lstStyle/>
        <a:p>
          <a:endParaRPr lang="en-US"/>
        </a:p>
      </dgm:t>
    </dgm:pt>
    <dgm:pt modelId="{B768EF7F-E0E3-4BC0-A312-E84B7838CD69}" type="sibTrans" cxnId="{FE9F864E-DCA7-4A1A-8090-84638F1524C0}">
      <dgm:prSet/>
      <dgm:spPr/>
      <dgm:t>
        <a:bodyPr/>
        <a:lstStyle/>
        <a:p>
          <a:endParaRPr lang="en-US"/>
        </a:p>
      </dgm:t>
    </dgm:pt>
    <dgm:pt modelId="{EE2EBC84-95CF-4C6B-9A4D-B7370715348A}">
      <dgm:prSet/>
      <dgm:spPr/>
      <dgm:t>
        <a:bodyPr/>
        <a:lstStyle/>
        <a:p>
          <a:r>
            <a:rPr lang="ru-RU" b="0" i="0" dirty="0"/>
            <a:t>Сортировка слиянием (</a:t>
          </a:r>
          <a:r>
            <a:rPr lang="en-US" b="0" i="0" dirty="0"/>
            <a:t>Merge Sort):</a:t>
          </a:r>
          <a:br>
            <a:rPr lang="en-US" b="0" i="0" dirty="0"/>
          </a:br>
          <a:r>
            <a:rPr lang="ru-RU" b="0" i="0" dirty="0"/>
            <a:t>Лучший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Средний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Худший случай: </a:t>
          </a:r>
          <a:r>
            <a:rPr lang="en-US" b="0" i="0" dirty="0"/>
            <a:t>O(n log n)</a:t>
          </a:r>
          <a:br>
            <a:rPr lang="en-US" b="0" i="0" dirty="0"/>
          </a:br>
          <a:r>
            <a:rPr lang="ru-RU" b="0" i="0" dirty="0"/>
            <a:t>Память: </a:t>
          </a:r>
          <a:r>
            <a:rPr lang="en-US" b="0" i="0" dirty="0"/>
            <a:t>O(n)</a:t>
          </a:r>
          <a:endParaRPr lang="en-US" dirty="0"/>
        </a:p>
      </dgm:t>
    </dgm:pt>
    <dgm:pt modelId="{D54F81B0-AB1C-4AE8-909B-C2DB7B58D994}" type="parTrans" cxnId="{4D94DB58-7731-4E30-9061-395A014A68DF}">
      <dgm:prSet/>
      <dgm:spPr/>
      <dgm:t>
        <a:bodyPr/>
        <a:lstStyle/>
        <a:p>
          <a:endParaRPr lang="en-US"/>
        </a:p>
      </dgm:t>
    </dgm:pt>
    <dgm:pt modelId="{F253B9B1-CCC9-4FF9-89FC-8C359B1E6220}" type="sibTrans" cxnId="{4D94DB58-7731-4E30-9061-395A014A68DF}">
      <dgm:prSet/>
      <dgm:spPr/>
      <dgm:t>
        <a:bodyPr/>
        <a:lstStyle/>
        <a:p>
          <a:endParaRPr lang="en-US"/>
        </a:p>
      </dgm:t>
    </dgm:pt>
    <dgm:pt modelId="{746670C9-07B4-4F94-ACD2-E1225CB08433}">
      <dgm:prSet/>
      <dgm:spPr/>
      <dgm:t>
        <a:bodyPr/>
        <a:lstStyle/>
        <a:p>
          <a:r>
            <a:rPr lang="ru-RU" b="0" i="0" dirty="0"/>
            <a:t>Сортировка вставками (</a:t>
          </a:r>
          <a:r>
            <a:rPr lang="en-US" b="0" i="0" dirty="0"/>
            <a:t>Insertion Sort):</a:t>
          </a:r>
          <a:br>
            <a:rPr lang="en-US" b="0" i="0" dirty="0"/>
          </a:br>
          <a:r>
            <a:rPr lang="ru-RU" b="0" i="0" dirty="0"/>
            <a:t>Лучший случай: </a:t>
          </a:r>
          <a:r>
            <a:rPr lang="en-US" b="0" i="0" dirty="0"/>
            <a:t>O(n)</a:t>
          </a:r>
          <a:br>
            <a:rPr lang="en-US" b="0" i="0" dirty="0"/>
          </a:br>
          <a:r>
            <a:rPr lang="ru-RU" b="0" i="0" dirty="0"/>
            <a:t>Средний случай: </a:t>
          </a:r>
          <a:r>
            <a:rPr lang="en-US" b="0" i="0" dirty="0"/>
            <a:t>O(n²)</a:t>
          </a:r>
          <a:br>
            <a:rPr lang="en-US" b="0" i="0" dirty="0"/>
          </a:br>
          <a:r>
            <a:rPr lang="ru-RU" b="0" i="0" dirty="0"/>
            <a:t>Худший случай: </a:t>
          </a:r>
          <a:r>
            <a:rPr lang="en-US" b="0" i="0" dirty="0"/>
            <a:t>O(n²)</a:t>
          </a:r>
          <a:br>
            <a:rPr lang="en-US" b="0" i="0" dirty="0"/>
          </a:br>
          <a:r>
            <a:rPr lang="ru-RU" b="0" i="0" dirty="0"/>
            <a:t>Память: </a:t>
          </a:r>
          <a:r>
            <a:rPr lang="en-US" b="0" i="0" dirty="0"/>
            <a:t>O(1)</a:t>
          </a:r>
          <a:endParaRPr lang="en-US" dirty="0"/>
        </a:p>
      </dgm:t>
    </dgm:pt>
    <dgm:pt modelId="{DC1F6E64-3D52-4A76-BD0B-5C16498285B2}" type="parTrans" cxnId="{98FC7B5E-665E-4477-9B16-57D13D1E25B3}">
      <dgm:prSet/>
      <dgm:spPr/>
      <dgm:t>
        <a:bodyPr/>
        <a:lstStyle/>
        <a:p>
          <a:endParaRPr lang="en-US"/>
        </a:p>
      </dgm:t>
    </dgm:pt>
    <dgm:pt modelId="{9CE63497-142B-46E1-ABF8-B980D6A03512}" type="sibTrans" cxnId="{98FC7B5E-665E-4477-9B16-57D13D1E25B3}">
      <dgm:prSet/>
      <dgm:spPr/>
      <dgm:t>
        <a:bodyPr/>
        <a:lstStyle/>
        <a:p>
          <a:endParaRPr lang="en-US"/>
        </a:p>
      </dgm:t>
    </dgm:pt>
    <dgm:pt modelId="{1EE6FB4B-83BF-4A0D-88F3-0D027B5A57E4}">
      <dgm:prSet/>
      <dgm:spPr/>
      <dgm:t>
        <a:bodyPr/>
        <a:lstStyle/>
        <a:p>
          <a:r>
            <a:rPr lang="ru-RU" b="0" i="0" dirty="0"/>
            <a:t>Пузырьковая сортировка (</a:t>
          </a:r>
          <a:r>
            <a:rPr lang="en-US" b="0" i="0" dirty="0"/>
            <a:t>Bubble Sort):</a:t>
          </a:r>
          <a:br>
            <a:rPr lang="en-US" b="0" i="0" dirty="0"/>
          </a:br>
          <a:r>
            <a:rPr lang="ru-RU" b="0" i="0" dirty="0"/>
            <a:t>Лучший случай: </a:t>
          </a:r>
          <a:r>
            <a:rPr lang="en-US" b="0" i="0" dirty="0"/>
            <a:t>O(n)</a:t>
          </a:r>
          <a:br>
            <a:rPr lang="en-US" b="0" i="0" dirty="0"/>
          </a:br>
          <a:r>
            <a:rPr lang="ru-RU" b="0" i="0" dirty="0"/>
            <a:t>Средний случай: </a:t>
          </a:r>
          <a:r>
            <a:rPr lang="en-US" b="0" i="0" dirty="0"/>
            <a:t>O(n²)</a:t>
          </a:r>
          <a:br>
            <a:rPr lang="en-US" b="0" i="0" dirty="0"/>
          </a:br>
          <a:r>
            <a:rPr lang="ru-RU" b="0" i="0" dirty="0"/>
            <a:t>Худший случай: </a:t>
          </a:r>
          <a:r>
            <a:rPr lang="en-US" b="0" i="0" dirty="0"/>
            <a:t>O(n²)</a:t>
          </a:r>
          <a:br>
            <a:rPr lang="en-US" b="0" i="0" dirty="0"/>
          </a:br>
          <a:r>
            <a:rPr lang="ru-RU" b="0" i="0" dirty="0"/>
            <a:t>Память: </a:t>
          </a:r>
          <a:r>
            <a:rPr lang="en-US" b="0" i="0" dirty="0"/>
            <a:t>O(1)</a:t>
          </a:r>
          <a:endParaRPr lang="en-US" dirty="0"/>
        </a:p>
      </dgm:t>
    </dgm:pt>
    <dgm:pt modelId="{510FBD15-D229-4C69-9E28-7161BA388B89}" type="parTrans" cxnId="{6A9D6982-3C3A-43F6-B197-8B6084571890}">
      <dgm:prSet/>
      <dgm:spPr/>
      <dgm:t>
        <a:bodyPr/>
        <a:lstStyle/>
        <a:p>
          <a:endParaRPr lang="en-US"/>
        </a:p>
      </dgm:t>
    </dgm:pt>
    <dgm:pt modelId="{6AA81742-25CA-4A7E-B320-F00A0DFD5CFC}" type="sibTrans" cxnId="{6A9D6982-3C3A-43F6-B197-8B6084571890}">
      <dgm:prSet/>
      <dgm:spPr/>
      <dgm:t>
        <a:bodyPr/>
        <a:lstStyle/>
        <a:p>
          <a:endParaRPr lang="en-US"/>
        </a:p>
      </dgm:t>
    </dgm:pt>
    <dgm:pt modelId="{9CDC1599-1426-4F4B-86BA-E8B1BDD69247}" type="pres">
      <dgm:prSet presAssocID="{4C995B3B-A954-42B5-B8BC-8653496127D5}" presName="diagram" presStyleCnt="0">
        <dgm:presLayoutVars>
          <dgm:dir/>
          <dgm:resizeHandles val="exact"/>
        </dgm:presLayoutVars>
      </dgm:prSet>
      <dgm:spPr/>
    </dgm:pt>
    <dgm:pt modelId="{542F06A0-A3A5-4282-9F3C-E619304330C3}" type="pres">
      <dgm:prSet presAssocID="{83D3C337-7209-4DEE-B832-FA7E7EAB2289}" presName="node" presStyleLbl="node1" presStyleIdx="0" presStyleCnt="6">
        <dgm:presLayoutVars>
          <dgm:bulletEnabled val="1"/>
        </dgm:presLayoutVars>
      </dgm:prSet>
      <dgm:spPr/>
    </dgm:pt>
    <dgm:pt modelId="{ACCDB9FE-FE09-487D-8237-AF486B67044D}" type="pres">
      <dgm:prSet presAssocID="{5C58BF6B-DB1C-4336-9F55-DB6075D46444}" presName="sibTrans" presStyleCnt="0"/>
      <dgm:spPr/>
    </dgm:pt>
    <dgm:pt modelId="{1637CBD9-5CD7-48F7-A09E-4067436CEB3A}" type="pres">
      <dgm:prSet presAssocID="{6FC931C0-8ADF-4349-A244-86AA54861DB1}" presName="node" presStyleLbl="node1" presStyleIdx="1" presStyleCnt="6">
        <dgm:presLayoutVars>
          <dgm:bulletEnabled val="1"/>
        </dgm:presLayoutVars>
      </dgm:prSet>
      <dgm:spPr/>
    </dgm:pt>
    <dgm:pt modelId="{37655AF0-96E7-446E-9400-2884948388EF}" type="pres">
      <dgm:prSet presAssocID="{87D77EBF-E486-4A55-AE99-BB37D58FD5DC}" presName="sibTrans" presStyleCnt="0"/>
      <dgm:spPr/>
    </dgm:pt>
    <dgm:pt modelId="{9CA12A85-AFCD-4285-BE40-B28751635AD6}" type="pres">
      <dgm:prSet presAssocID="{1F742DAD-1496-4167-B720-357CAE7BFE77}" presName="node" presStyleLbl="node1" presStyleIdx="2" presStyleCnt="6">
        <dgm:presLayoutVars>
          <dgm:bulletEnabled val="1"/>
        </dgm:presLayoutVars>
      </dgm:prSet>
      <dgm:spPr/>
    </dgm:pt>
    <dgm:pt modelId="{1A28A71C-BDC0-4DF0-8DEE-C00AF59D048A}" type="pres">
      <dgm:prSet presAssocID="{B768EF7F-E0E3-4BC0-A312-E84B7838CD69}" presName="sibTrans" presStyleCnt="0"/>
      <dgm:spPr/>
    </dgm:pt>
    <dgm:pt modelId="{16729A34-EED9-440B-8107-8D0E79F38916}" type="pres">
      <dgm:prSet presAssocID="{EE2EBC84-95CF-4C6B-9A4D-B7370715348A}" presName="node" presStyleLbl="node1" presStyleIdx="3" presStyleCnt="6">
        <dgm:presLayoutVars>
          <dgm:bulletEnabled val="1"/>
        </dgm:presLayoutVars>
      </dgm:prSet>
      <dgm:spPr/>
    </dgm:pt>
    <dgm:pt modelId="{670916D0-452D-4C09-ADEC-AF117B02EDB0}" type="pres">
      <dgm:prSet presAssocID="{F253B9B1-CCC9-4FF9-89FC-8C359B1E6220}" presName="sibTrans" presStyleCnt="0"/>
      <dgm:spPr/>
    </dgm:pt>
    <dgm:pt modelId="{873C288D-51FE-4B68-89CC-EBB74F7B9B1B}" type="pres">
      <dgm:prSet presAssocID="{746670C9-07B4-4F94-ACD2-E1225CB08433}" presName="node" presStyleLbl="node1" presStyleIdx="4" presStyleCnt="6">
        <dgm:presLayoutVars>
          <dgm:bulletEnabled val="1"/>
        </dgm:presLayoutVars>
      </dgm:prSet>
      <dgm:spPr/>
    </dgm:pt>
    <dgm:pt modelId="{461C9F53-65C4-41BC-9497-9B88F969B7BD}" type="pres">
      <dgm:prSet presAssocID="{9CE63497-142B-46E1-ABF8-B980D6A03512}" presName="sibTrans" presStyleCnt="0"/>
      <dgm:spPr/>
    </dgm:pt>
    <dgm:pt modelId="{A2D81BB7-0637-4203-8099-64C04113E355}" type="pres">
      <dgm:prSet presAssocID="{1EE6FB4B-83BF-4A0D-88F3-0D027B5A57E4}" presName="node" presStyleLbl="node1" presStyleIdx="5" presStyleCnt="6">
        <dgm:presLayoutVars>
          <dgm:bulletEnabled val="1"/>
        </dgm:presLayoutVars>
      </dgm:prSet>
      <dgm:spPr/>
    </dgm:pt>
  </dgm:ptLst>
  <dgm:cxnLst>
    <dgm:cxn modelId="{801FCF1F-90E2-4160-A9E4-4B2F1BDEE597}" type="presOf" srcId="{1EE6FB4B-83BF-4A0D-88F3-0D027B5A57E4}" destId="{A2D81BB7-0637-4203-8099-64C04113E355}" srcOrd="0" destOrd="0" presId="urn:microsoft.com/office/officeart/2005/8/layout/default"/>
    <dgm:cxn modelId="{98FC7B5E-665E-4477-9B16-57D13D1E25B3}" srcId="{4C995B3B-A954-42B5-B8BC-8653496127D5}" destId="{746670C9-07B4-4F94-ACD2-E1225CB08433}" srcOrd="4" destOrd="0" parTransId="{DC1F6E64-3D52-4A76-BD0B-5C16498285B2}" sibTransId="{9CE63497-142B-46E1-ABF8-B980D6A03512}"/>
    <dgm:cxn modelId="{EB004D66-EB3F-4EA4-A8F7-F8C3555D00E3}" srcId="{4C995B3B-A954-42B5-B8BC-8653496127D5}" destId="{83D3C337-7209-4DEE-B832-FA7E7EAB2289}" srcOrd="0" destOrd="0" parTransId="{DEB02CAC-C356-4DC6-94DF-60792A033FD1}" sibTransId="{5C58BF6B-DB1C-4336-9F55-DB6075D46444}"/>
    <dgm:cxn modelId="{47963D67-7D9E-4200-8320-23946571F38C}" type="presOf" srcId="{4C995B3B-A954-42B5-B8BC-8653496127D5}" destId="{9CDC1599-1426-4F4B-86BA-E8B1BDD69247}" srcOrd="0" destOrd="0" presId="urn:microsoft.com/office/officeart/2005/8/layout/default"/>
    <dgm:cxn modelId="{FE9F864E-DCA7-4A1A-8090-84638F1524C0}" srcId="{4C995B3B-A954-42B5-B8BC-8653496127D5}" destId="{1F742DAD-1496-4167-B720-357CAE7BFE77}" srcOrd="2" destOrd="0" parTransId="{75CAB939-4F32-478F-A93D-A896AB208C45}" sibTransId="{B768EF7F-E0E3-4BC0-A312-E84B7838CD69}"/>
    <dgm:cxn modelId="{5EE95B50-2255-4D7E-96E0-4B5642F65F0C}" type="presOf" srcId="{746670C9-07B4-4F94-ACD2-E1225CB08433}" destId="{873C288D-51FE-4B68-89CC-EBB74F7B9B1B}" srcOrd="0" destOrd="0" presId="urn:microsoft.com/office/officeart/2005/8/layout/default"/>
    <dgm:cxn modelId="{4D94DB58-7731-4E30-9061-395A014A68DF}" srcId="{4C995B3B-A954-42B5-B8BC-8653496127D5}" destId="{EE2EBC84-95CF-4C6B-9A4D-B7370715348A}" srcOrd="3" destOrd="0" parTransId="{D54F81B0-AB1C-4AE8-909B-C2DB7B58D994}" sibTransId="{F253B9B1-CCC9-4FF9-89FC-8C359B1E6220}"/>
    <dgm:cxn modelId="{6A9D6982-3C3A-43F6-B197-8B6084571890}" srcId="{4C995B3B-A954-42B5-B8BC-8653496127D5}" destId="{1EE6FB4B-83BF-4A0D-88F3-0D027B5A57E4}" srcOrd="5" destOrd="0" parTransId="{510FBD15-D229-4C69-9E28-7161BA388B89}" sibTransId="{6AA81742-25CA-4A7E-B320-F00A0DFD5CFC}"/>
    <dgm:cxn modelId="{F534B99F-BE79-4EE4-BDB4-89BCC12BE1C4}" type="presOf" srcId="{83D3C337-7209-4DEE-B832-FA7E7EAB2289}" destId="{542F06A0-A3A5-4282-9F3C-E619304330C3}" srcOrd="0" destOrd="0" presId="urn:microsoft.com/office/officeart/2005/8/layout/default"/>
    <dgm:cxn modelId="{6CCAFDA7-9C7C-404C-967F-688DC61D32ED}" type="presOf" srcId="{1F742DAD-1496-4167-B720-357CAE7BFE77}" destId="{9CA12A85-AFCD-4285-BE40-B28751635AD6}" srcOrd="0" destOrd="0" presId="urn:microsoft.com/office/officeart/2005/8/layout/default"/>
    <dgm:cxn modelId="{F01D48BA-1831-47CD-9539-356647B970B4}" srcId="{4C995B3B-A954-42B5-B8BC-8653496127D5}" destId="{6FC931C0-8ADF-4349-A244-86AA54861DB1}" srcOrd="1" destOrd="0" parTransId="{24756F33-3997-4994-9DDF-3B751EC64427}" sibTransId="{87D77EBF-E486-4A55-AE99-BB37D58FD5DC}"/>
    <dgm:cxn modelId="{032E24E6-1531-40A3-9410-9491310F4DD2}" type="presOf" srcId="{6FC931C0-8ADF-4349-A244-86AA54861DB1}" destId="{1637CBD9-5CD7-48F7-A09E-4067436CEB3A}" srcOrd="0" destOrd="0" presId="urn:microsoft.com/office/officeart/2005/8/layout/default"/>
    <dgm:cxn modelId="{1BA318FA-327A-493E-8432-BDE5C410B486}" type="presOf" srcId="{EE2EBC84-95CF-4C6B-9A4D-B7370715348A}" destId="{16729A34-EED9-440B-8107-8D0E79F38916}" srcOrd="0" destOrd="0" presId="urn:microsoft.com/office/officeart/2005/8/layout/default"/>
    <dgm:cxn modelId="{73C8EFC3-D9FB-43EB-9539-EFEA1B5D129E}" type="presParOf" srcId="{9CDC1599-1426-4F4B-86BA-E8B1BDD69247}" destId="{542F06A0-A3A5-4282-9F3C-E619304330C3}" srcOrd="0" destOrd="0" presId="urn:microsoft.com/office/officeart/2005/8/layout/default"/>
    <dgm:cxn modelId="{A3CFC47A-AC42-4B31-9305-069B7766365B}" type="presParOf" srcId="{9CDC1599-1426-4F4B-86BA-E8B1BDD69247}" destId="{ACCDB9FE-FE09-487D-8237-AF486B67044D}" srcOrd="1" destOrd="0" presId="urn:microsoft.com/office/officeart/2005/8/layout/default"/>
    <dgm:cxn modelId="{491924F1-BCBB-4EC9-BBF1-8D4B0D6AA347}" type="presParOf" srcId="{9CDC1599-1426-4F4B-86BA-E8B1BDD69247}" destId="{1637CBD9-5CD7-48F7-A09E-4067436CEB3A}" srcOrd="2" destOrd="0" presId="urn:microsoft.com/office/officeart/2005/8/layout/default"/>
    <dgm:cxn modelId="{20EF04C3-C113-4ECA-BA12-21BC41546A7B}" type="presParOf" srcId="{9CDC1599-1426-4F4B-86BA-E8B1BDD69247}" destId="{37655AF0-96E7-446E-9400-2884948388EF}" srcOrd="3" destOrd="0" presId="urn:microsoft.com/office/officeart/2005/8/layout/default"/>
    <dgm:cxn modelId="{5DDBFB75-0BE5-413F-98BE-090A4EB0D300}" type="presParOf" srcId="{9CDC1599-1426-4F4B-86BA-E8B1BDD69247}" destId="{9CA12A85-AFCD-4285-BE40-B28751635AD6}" srcOrd="4" destOrd="0" presId="urn:microsoft.com/office/officeart/2005/8/layout/default"/>
    <dgm:cxn modelId="{1F641D72-863D-4B84-96A3-9859F6ADE6AC}" type="presParOf" srcId="{9CDC1599-1426-4F4B-86BA-E8B1BDD69247}" destId="{1A28A71C-BDC0-4DF0-8DEE-C00AF59D048A}" srcOrd="5" destOrd="0" presId="urn:microsoft.com/office/officeart/2005/8/layout/default"/>
    <dgm:cxn modelId="{161351A2-EAAB-4508-A4EC-423E284CEAB6}" type="presParOf" srcId="{9CDC1599-1426-4F4B-86BA-E8B1BDD69247}" destId="{16729A34-EED9-440B-8107-8D0E79F38916}" srcOrd="6" destOrd="0" presId="urn:microsoft.com/office/officeart/2005/8/layout/default"/>
    <dgm:cxn modelId="{AD22A4F3-9264-4E54-98D9-4E9F9DE74222}" type="presParOf" srcId="{9CDC1599-1426-4F4B-86BA-E8B1BDD69247}" destId="{670916D0-452D-4C09-ADEC-AF117B02EDB0}" srcOrd="7" destOrd="0" presId="urn:microsoft.com/office/officeart/2005/8/layout/default"/>
    <dgm:cxn modelId="{B9711B02-9002-409C-941F-87D184FCC503}" type="presParOf" srcId="{9CDC1599-1426-4F4B-86BA-E8B1BDD69247}" destId="{873C288D-51FE-4B68-89CC-EBB74F7B9B1B}" srcOrd="8" destOrd="0" presId="urn:microsoft.com/office/officeart/2005/8/layout/default"/>
    <dgm:cxn modelId="{57D29156-FEC5-4236-BAA9-627FD92C1079}" type="presParOf" srcId="{9CDC1599-1426-4F4B-86BA-E8B1BDD69247}" destId="{461C9F53-65C4-41BC-9497-9B88F969B7BD}" srcOrd="9" destOrd="0" presId="urn:microsoft.com/office/officeart/2005/8/layout/default"/>
    <dgm:cxn modelId="{E5180414-A69B-4FA9-BA7E-174A38AABCE8}" type="presParOf" srcId="{9CDC1599-1426-4F4B-86BA-E8B1BDD69247}" destId="{A2D81BB7-0637-4203-8099-64C04113E35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F06A0-A3A5-4282-9F3C-E619304330C3}">
      <dsp:nvSpPr>
        <dsp:cNvPr id="0" name=""/>
        <dsp:cNvSpPr/>
      </dsp:nvSpPr>
      <dsp:spPr>
        <a:xfrm>
          <a:off x="42754" y="1335"/>
          <a:ext cx="3393602" cy="2036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Shell Sort (Shell):</a:t>
          </a:r>
          <a:br>
            <a:rPr lang="en-US" sz="2100" b="0" i="0" kern="1200" dirty="0"/>
          </a:br>
          <a:r>
            <a:rPr lang="ru-RU" sz="2100" b="0" i="0" kern="1200" dirty="0"/>
            <a:t>Лучший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Средний случай:</a:t>
          </a:r>
          <a:r>
            <a:rPr lang="en-US" sz="2100" b="0" i="0" kern="1200" dirty="0"/>
            <a:t>O(n^1.25)</a:t>
          </a:r>
          <a:br>
            <a:rPr lang="en-US" sz="2100" b="0" i="0" kern="1200" dirty="0"/>
          </a:br>
          <a:r>
            <a:rPr lang="ru-RU" sz="2100" b="0" i="0" kern="1200" dirty="0"/>
            <a:t>Худший случай: </a:t>
          </a:r>
          <a:r>
            <a:rPr lang="en-US" sz="2100" b="0" i="0" kern="1200" dirty="0"/>
            <a:t>O(n²)</a:t>
          </a:r>
          <a:br>
            <a:rPr lang="en-US" sz="2100" b="0" i="0" kern="1200" dirty="0"/>
          </a:br>
          <a:r>
            <a:rPr lang="ru-RU" sz="2100" b="0" i="0" kern="1200" dirty="0"/>
            <a:t>Память: </a:t>
          </a:r>
          <a:r>
            <a:rPr lang="en-US" sz="2100" b="0" i="0" kern="1200" dirty="0"/>
            <a:t>O(1)</a:t>
          </a:r>
          <a:endParaRPr lang="en-US" sz="2100" kern="1200" dirty="0"/>
        </a:p>
      </dsp:txBody>
      <dsp:txXfrm>
        <a:off x="42754" y="1335"/>
        <a:ext cx="3393602" cy="2036161"/>
      </dsp:txXfrm>
    </dsp:sp>
    <dsp:sp modelId="{1637CBD9-5CD7-48F7-A09E-4067436CEB3A}">
      <dsp:nvSpPr>
        <dsp:cNvPr id="0" name=""/>
        <dsp:cNvSpPr/>
      </dsp:nvSpPr>
      <dsp:spPr>
        <a:xfrm>
          <a:off x="3775717" y="1335"/>
          <a:ext cx="3393602" cy="2036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Shell Sort (</a:t>
          </a:r>
          <a:r>
            <a:rPr lang="ru-RU" sz="2100" b="0" i="0" kern="1200" dirty="0" err="1"/>
            <a:t>Хиббард</a:t>
          </a:r>
          <a:r>
            <a:rPr lang="ru-RU" sz="2100" b="0" i="0" kern="1200" dirty="0"/>
            <a:t>):</a:t>
          </a:r>
          <a:br>
            <a:rPr lang="ru-RU" sz="2100" b="0" i="0" kern="1200" dirty="0"/>
          </a:br>
          <a:r>
            <a:rPr lang="ru-RU" sz="2100" b="0" i="0" kern="1200" dirty="0"/>
            <a:t>Лучший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Средний случай</a:t>
          </a:r>
          <a:r>
            <a:rPr lang="ru-RU" sz="2100" b="0" i="0" kern="1200" dirty="0">
              <a:latin typeface="Aptos Display" panose="02110004020202020204"/>
            </a:rPr>
            <a:t>:</a:t>
          </a:r>
          <a:r>
            <a:rPr lang="en-US" sz="2100" b="0" i="0" kern="1200" dirty="0"/>
            <a:t>O(n^1.25)</a:t>
          </a:r>
          <a:br>
            <a:rPr lang="en-US" sz="2100" b="0" i="0" kern="1200" dirty="0"/>
          </a:br>
          <a:r>
            <a:rPr lang="ru-RU" sz="2100" b="0" i="0" kern="1200" dirty="0"/>
            <a:t>Худший случай: </a:t>
          </a:r>
          <a:r>
            <a:rPr lang="en-US" sz="2100" b="0" i="0" kern="1200" dirty="0"/>
            <a:t>O(n^1.5)</a:t>
          </a:r>
          <a:br>
            <a:rPr lang="en-US" sz="2100" b="0" i="0" kern="1200" dirty="0"/>
          </a:br>
          <a:r>
            <a:rPr lang="ru-RU" sz="2100" b="0" i="0" kern="1200" dirty="0"/>
            <a:t>Память: </a:t>
          </a:r>
          <a:r>
            <a:rPr lang="en-US" sz="2100" b="0" i="0" kern="1200" dirty="0"/>
            <a:t>O(1)</a:t>
          </a:r>
          <a:endParaRPr lang="en-US" sz="2100" kern="1200" dirty="0"/>
        </a:p>
      </dsp:txBody>
      <dsp:txXfrm>
        <a:off x="3775717" y="1335"/>
        <a:ext cx="3393602" cy="2036161"/>
      </dsp:txXfrm>
    </dsp:sp>
    <dsp:sp modelId="{9CA12A85-AFCD-4285-BE40-B28751635AD6}">
      <dsp:nvSpPr>
        <dsp:cNvPr id="0" name=""/>
        <dsp:cNvSpPr/>
      </dsp:nvSpPr>
      <dsp:spPr>
        <a:xfrm>
          <a:off x="7508680" y="1335"/>
          <a:ext cx="3393602" cy="2036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dirty="0"/>
            <a:t>Быстрая сортировка (</a:t>
          </a:r>
          <a:r>
            <a:rPr lang="en-US" sz="2100" b="0" i="0" kern="1200" dirty="0"/>
            <a:t>Quick Sort):</a:t>
          </a:r>
          <a:br>
            <a:rPr lang="en-US" sz="2100" b="0" i="0" kern="1200" dirty="0"/>
          </a:br>
          <a:r>
            <a:rPr lang="ru-RU" sz="2100" b="0" i="0" kern="1200" dirty="0"/>
            <a:t>Лучший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Средний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Худший случай: </a:t>
          </a:r>
          <a:r>
            <a:rPr lang="en-US" sz="2100" b="0" i="0" kern="1200" dirty="0"/>
            <a:t>O(n²)</a:t>
          </a:r>
          <a:br>
            <a:rPr lang="en-US" sz="2100" b="0" i="0" kern="1200" dirty="0"/>
          </a:br>
          <a:r>
            <a:rPr lang="ru-RU" sz="2100" b="0" i="0" kern="1200" dirty="0"/>
            <a:t>Память: </a:t>
          </a:r>
          <a:r>
            <a:rPr lang="en-US" sz="2100" b="0" i="0" kern="1200" dirty="0"/>
            <a:t>O(log n)</a:t>
          </a:r>
          <a:endParaRPr lang="en-US" sz="2100" kern="1200" dirty="0"/>
        </a:p>
      </dsp:txBody>
      <dsp:txXfrm>
        <a:off x="7508680" y="1335"/>
        <a:ext cx="3393602" cy="2036161"/>
      </dsp:txXfrm>
    </dsp:sp>
    <dsp:sp modelId="{16729A34-EED9-440B-8107-8D0E79F38916}">
      <dsp:nvSpPr>
        <dsp:cNvPr id="0" name=""/>
        <dsp:cNvSpPr/>
      </dsp:nvSpPr>
      <dsp:spPr>
        <a:xfrm>
          <a:off x="42754" y="2376857"/>
          <a:ext cx="3393602" cy="2036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dirty="0"/>
            <a:t>Сортировка слиянием (</a:t>
          </a:r>
          <a:r>
            <a:rPr lang="en-US" sz="2100" b="0" i="0" kern="1200" dirty="0"/>
            <a:t>Merge Sort):</a:t>
          </a:r>
          <a:br>
            <a:rPr lang="en-US" sz="2100" b="0" i="0" kern="1200" dirty="0"/>
          </a:br>
          <a:r>
            <a:rPr lang="ru-RU" sz="2100" b="0" i="0" kern="1200" dirty="0"/>
            <a:t>Лучший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Средний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Худший случай: </a:t>
          </a:r>
          <a:r>
            <a:rPr lang="en-US" sz="2100" b="0" i="0" kern="1200" dirty="0"/>
            <a:t>O(n log n)</a:t>
          </a:r>
          <a:br>
            <a:rPr lang="en-US" sz="2100" b="0" i="0" kern="1200" dirty="0"/>
          </a:br>
          <a:r>
            <a:rPr lang="ru-RU" sz="2100" b="0" i="0" kern="1200" dirty="0"/>
            <a:t>Память: </a:t>
          </a:r>
          <a:r>
            <a:rPr lang="en-US" sz="2100" b="0" i="0" kern="1200" dirty="0"/>
            <a:t>O(n)</a:t>
          </a:r>
          <a:endParaRPr lang="en-US" sz="2100" kern="1200" dirty="0"/>
        </a:p>
      </dsp:txBody>
      <dsp:txXfrm>
        <a:off x="42754" y="2376857"/>
        <a:ext cx="3393602" cy="2036161"/>
      </dsp:txXfrm>
    </dsp:sp>
    <dsp:sp modelId="{873C288D-51FE-4B68-89CC-EBB74F7B9B1B}">
      <dsp:nvSpPr>
        <dsp:cNvPr id="0" name=""/>
        <dsp:cNvSpPr/>
      </dsp:nvSpPr>
      <dsp:spPr>
        <a:xfrm>
          <a:off x="3775717" y="2376857"/>
          <a:ext cx="3393602" cy="2036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dirty="0"/>
            <a:t>Сортировка вставками (</a:t>
          </a:r>
          <a:r>
            <a:rPr lang="en-US" sz="2100" b="0" i="0" kern="1200" dirty="0"/>
            <a:t>Insertion Sort):</a:t>
          </a:r>
          <a:br>
            <a:rPr lang="en-US" sz="2100" b="0" i="0" kern="1200" dirty="0"/>
          </a:br>
          <a:r>
            <a:rPr lang="ru-RU" sz="2100" b="0" i="0" kern="1200" dirty="0"/>
            <a:t>Лучший случай: </a:t>
          </a:r>
          <a:r>
            <a:rPr lang="en-US" sz="2100" b="0" i="0" kern="1200" dirty="0"/>
            <a:t>O(n)</a:t>
          </a:r>
          <a:br>
            <a:rPr lang="en-US" sz="2100" b="0" i="0" kern="1200" dirty="0"/>
          </a:br>
          <a:r>
            <a:rPr lang="ru-RU" sz="2100" b="0" i="0" kern="1200" dirty="0"/>
            <a:t>Средний случай: </a:t>
          </a:r>
          <a:r>
            <a:rPr lang="en-US" sz="2100" b="0" i="0" kern="1200" dirty="0"/>
            <a:t>O(n²)</a:t>
          </a:r>
          <a:br>
            <a:rPr lang="en-US" sz="2100" b="0" i="0" kern="1200" dirty="0"/>
          </a:br>
          <a:r>
            <a:rPr lang="ru-RU" sz="2100" b="0" i="0" kern="1200" dirty="0"/>
            <a:t>Худший случай: </a:t>
          </a:r>
          <a:r>
            <a:rPr lang="en-US" sz="2100" b="0" i="0" kern="1200" dirty="0"/>
            <a:t>O(n²)</a:t>
          </a:r>
          <a:br>
            <a:rPr lang="en-US" sz="2100" b="0" i="0" kern="1200" dirty="0"/>
          </a:br>
          <a:r>
            <a:rPr lang="ru-RU" sz="2100" b="0" i="0" kern="1200" dirty="0"/>
            <a:t>Память: </a:t>
          </a:r>
          <a:r>
            <a:rPr lang="en-US" sz="2100" b="0" i="0" kern="1200" dirty="0"/>
            <a:t>O(1)</a:t>
          </a:r>
          <a:endParaRPr lang="en-US" sz="2100" kern="1200" dirty="0"/>
        </a:p>
      </dsp:txBody>
      <dsp:txXfrm>
        <a:off x="3775717" y="2376857"/>
        <a:ext cx="3393602" cy="2036161"/>
      </dsp:txXfrm>
    </dsp:sp>
    <dsp:sp modelId="{A2D81BB7-0637-4203-8099-64C04113E355}">
      <dsp:nvSpPr>
        <dsp:cNvPr id="0" name=""/>
        <dsp:cNvSpPr/>
      </dsp:nvSpPr>
      <dsp:spPr>
        <a:xfrm>
          <a:off x="7508680" y="2376857"/>
          <a:ext cx="3393602" cy="20361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b="0" i="0" kern="1200" dirty="0"/>
            <a:t>Пузырьковая сортировка (</a:t>
          </a:r>
          <a:r>
            <a:rPr lang="en-US" sz="2100" b="0" i="0" kern="1200" dirty="0"/>
            <a:t>Bubble Sort):</a:t>
          </a:r>
          <a:br>
            <a:rPr lang="en-US" sz="2100" b="0" i="0" kern="1200" dirty="0"/>
          </a:br>
          <a:r>
            <a:rPr lang="ru-RU" sz="2100" b="0" i="0" kern="1200" dirty="0"/>
            <a:t>Лучший случай: </a:t>
          </a:r>
          <a:r>
            <a:rPr lang="en-US" sz="2100" b="0" i="0" kern="1200" dirty="0"/>
            <a:t>O(n)</a:t>
          </a:r>
          <a:br>
            <a:rPr lang="en-US" sz="2100" b="0" i="0" kern="1200" dirty="0"/>
          </a:br>
          <a:r>
            <a:rPr lang="ru-RU" sz="2100" b="0" i="0" kern="1200" dirty="0"/>
            <a:t>Средний случай: </a:t>
          </a:r>
          <a:r>
            <a:rPr lang="en-US" sz="2100" b="0" i="0" kern="1200" dirty="0"/>
            <a:t>O(n²)</a:t>
          </a:r>
          <a:br>
            <a:rPr lang="en-US" sz="2100" b="0" i="0" kern="1200" dirty="0"/>
          </a:br>
          <a:r>
            <a:rPr lang="ru-RU" sz="2100" b="0" i="0" kern="1200" dirty="0"/>
            <a:t>Худший случай: </a:t>
          </a:r>
          <a:r>
            <a:rPr lang="en-US" sz="2100" b="0" i="0" kern="1200" dirty="0"/>
            <a:t>O(n²)</a:t>
          </a:r>
          <a:br>
            <a:rPr lang="en-US" sz="2100" b="0" i="0" kern="1200" dirty="0"/>
          </a:br>
          <a:r>
            <a:rPr lang="ru-RU" sz="2100" b="0" i="0" kern="1200" dirty="0"/>
            <a:t>Память: </a:t>
          </a:r>
          <a:r>
            <a:rPr lang="en-US" sz="2100" b="0" i="0" kern="1200" dirty="0"/>
            <a:t>O(1)</a:t>
          </a:r>
          <a:endParaRPr lang="en-US" sz="2100" kern="1200" dirty="0"/>
        </a:p>
      </dsp:txBody>
      <dsp:txXfrm>
        <a:off x="7508680" y="2376857"/>
        <a:ext cx="3393602" cy="2036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E438-50CA-2C06-A8E5-AAA7AE9D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4886D-DBCD-30AB-B8BE-241B359B2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57D9B-E2C7-69E2-68C1-E6262B40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5BD60-E4A2-0286-6056-91271808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23C23-1D63-E3A7-0127-1F42E5B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FB2A-D04E-2A4C-4366-484CC411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BD1B4C-DEB7-FDA8-D471-1770814FD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FEE7C-799A-4674-42A1-B66B4076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0A08DE-7105-6D28-72BD-5415C1CC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149A8-9CFB-9D2B-2600-34CBF181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D3CBDB-6F28-78D4-DE7D-703298290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6AD486-90C2-2EA9-81C7-3596694E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0F6BB-72E3-E70B-5AED-91B3A1C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F4F95-1FB3-0E9C-65F5-12E1836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75D59-E0A2-CA80-69EF-509FABB1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6A33D-C282-BF14-FCDD-B6C6DDF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F87F1-F493-FED4-F6A9-1CB4402F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444C5-572F-721E-4581-5A179AE2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D6200-50E4-8777-3BA5-5CA1F115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14E2F-82B4-BBF8-B97C-96B800F9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65B97-40EB-17C2-930D-84798150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B0B23-6983-A3D0-B9F4-0EC7C97E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1CEF5-D20C-A1B2-C22F-F9C3AD00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22007-6627-0164-4060-962D4FE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3E81D-6503-27DF-BEAF-560F0C39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7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A4463-5406-4351-5371-6C01335C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18D4B-1A9B-E0AB-F0C9-BF2728E3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E3030-EC56-3DAC-BFCB-66062B1C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657F06-2F18-C2D0-4EB9-60E69C7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1D41D-B9B3-2F49-82B5-680E75F9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CE3BD-20AA-5C8C-1EBB-19C6DCFB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7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DF09D-CCD5-6A03-062A-0B6FB952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D5C72-F0D4-8B22-76B9-A4F1117C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E790D7-B8D9-4BA3-B10A-D23193D0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F3BA1F-C88E-E4F7-0250-BC116E90B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BE99E4-3FAD-9D7F-BDBD-A9A492A38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1FB26F-7398-6E8B-61ED-480139C8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0E83AF-99E7-92B7-4D55-C4DD2AE2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726D34-BB99-B705-ED57-3F7D2DE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20074-CEE2-A141-4506-2B71C66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89A21-AE14-6BF2-F03A-21EBC278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AF3D44-213A-4762-58A8-DC4E128C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9923A-AB60-9D9C-E3AA-7FDA55A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45303B-F795-A111-32C0-69C519EF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5BF98-43C2-002D-4B02-B780E392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7164B3-0BBD-F438-7A0D-C79A1E2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CEDAA-AD91-ADA1-F405-C65969B4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88BCC-9032-A35F-AF5A-871DBCE9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9A125-0A13-18CA-E6DA-FD8B7CE5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5ADC3-AD00-95B3-42A0-36D6CC4A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B78AC4-D20E-00E9-2327-D91C28B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87B7C-5DE0-309A-E8AB-288D02F5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2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AE6E6-72A7-64A4-6009-8600908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D00DC0-24A9-168C-3D15-8784147E2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679AB-0826-EEDF-17FD-61B7ED7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A1F26-D53E-4E43-D7E4-36F8EB61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ED16D7-5231-3698-61CD-1A75773E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8B899-2665-FB6D-1C7C-51178FB5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D1D6E-6BE2-E29F-56EC-D8529E2B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E3481-D08D-132D-2F1C-603B7470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69264-AF54-08AB-2226-AA837183C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EB3F0-BFC0-007A-75C2-AC7AD9A2C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F591C-87AC-D73F-A086-D9269EDB3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5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64AC6-461E-E55D-E639-0434EAC8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315"/>
            <a:ext cx="9144000" cy="2045111"/>
          </a:xfrm>
        </p:spPr>
        <p:txBody>
          <a:bodyPr/>
          <a:lstStyle/>
          <a:p>
            <a:r>
              <a:rPr lang="ru-RU" dirty="0"/>
              <a:t>СОРТИРОВКА ШЕЛЛА</a:t>
            </a:r>
            <a:br>
              <a:rPr lang="ru-RU" dirty="0"/>
            </a:br>
            <a:r>
              <a:rPr lang="en-US" dirty="0"/>
              <a:t>SHELLSORT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6F811E-D612-58BD-DD8F-088C517D3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994"/>
            <a:ext cx="9144000" cy="545692"/>
          </a:xfrm>
        </p:spPr>
        <p:txBody>
          <a:bodyPr>
            <a:normAutofit/>
          </a:bodyPr>
          <a:lstStyle/>
          <a:p>
            <a:r>
              <a:rPr lang="ru-RU" dirty="0"/>
              <a:t>Нуриев А</a:t>
            </a:r>
            <a:r>
              <a:rPr lang="en-US" dirty="0"/>
              <a:t>.</a:t>
            </a:r>
            <a:r>
              <a:rPr lang="ru-RU" dirty="0"/>
              <a:t>И</a:t>
            </a:r>
            <a:r>
              <a:rPr lang="en-US" dirty="0"/>
              <a:t>, </a:t>
            </a:r>
            <a:r>
              <a:rPr lang="ru-RU" dirty="0"/>
              <a:t>Щукин Г</a:t>
            </a:r>
            <a:r>
              <a:rPr lang="en-US" dirty="0"/>
              <a:t>.</a:t>
            </a:r>
            <a:r>
              <a:rPr lang="ru-RU" dirty="0"/>
              <a:t>А</a:t>
            </a:r>
            <a:r>
              <a:rPr lang="en-US" dirty="0"/>
              <a:t>, </a:t>
            </a:r>
            <a:r>
              <a:rPr lang="ru-RU" dirty="0"/>
              <a:t>Яруллин А</a:t>
            </a:r>
            <a:r>
              <a:rPr lang="en-US" dirty="0"/>
              <a:t>.</a:t>
            </a:r>
            <a:r>
              <a:rPr lang="ru-RU" dirty="0"/>
              <a:t>Ф</a:t>
            </a:r>
            <a:r>
              <a:rPr lang="en-US" dirty="0"/>
              <a:t>.</a:t>
            </a:r>
            <a:r>
              <a:rPr lang="ru-RU" dirty="0"/>
              <a:t>11-401</a:t>
            </a:r>
          </a:p>
        </p:txBody>
      </p:sp>
    </p:spTree>
    <p:extLst>
      <p:ext uri="{BB962C8B-B14F-4D97-AF65-F5344CB8AC3E}">
        <p14:creationId xmlns:p14="http://schemas.microsoft.com/office/powerpoint/2010/main" val="197711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E7E22-D846-7B40-7EAC-4B0D1945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7" y="2447656"/>
            <a:ext cx="681132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E70E2-2794-0CA8-5562-B436CEB8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01" y="2434896"/>
            <a:ext cx="69351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3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B27C6-2889-3CA7-7E86-8C6017EF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9" y="2407498"/>
            <a:ext cx="689706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ABD87-1DA5-C3BC-D936-38742821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56" y="2445909"/>
            <a:ext cx="682085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1A31A-8298-5535-19E4-87411310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67" y="2455739"/>
            <a:ext cx="683990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C6091-27DA-B73C-2657-B977D9D5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34" y="2445605"/>
            <a:ext cx="684943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D9AFDB-24B6-C08F-AFE3-8FEE5A22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25" y="2436690"/>
            <a:ext cx="681132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1FA12-4D52-83C6-0E78-8F059AF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58" y="2355714"/>
            <a:ext cx="703995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4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83975-22EF-918A-0C78-24A1BD70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947920"/>
            <a:ext cx="686848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0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C48024-5E18-8629-BE21-EE8428E6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2943157"/>
            <a:ext cx="697327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7CF3DC-FBF1-2F1B-1AE1-8154A32E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4" y="1445342"/>
            <a:ext cx="10756491" cy="47316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500" b="1" dirty="0"/>
              <a:t>Сортировка Шелла </a:t>
            </a:r>
            <a:r>
              <a:rPr lang="ru-RU" sz="3500" dirty="0"/>
              <a:t>– это алгоритм сортировки</a:t>
            </a:r>
            <a:r>
              <a:rPr lang="en-US" sz="3500" dirty="0"/>
              <a:t>, </a:t>
            </a:r>
            <a:r>
              <a:rPr lang="ru-RU" sz="3500" dirty="0"/>
              <a:t>который является усовершенствованной версией сортировки вставками </a:t>
            </a:r>
            <a:r>
              <a:rPr lang="en-US" sz="3500" dirty="0"/>
              <a:t>(Insertion Sort), </a:t>
            </a:r>
            <a:r>
              <a:rPr lang="ru-RU" sz="3500" dirty="0"/>
              <a:t>разбивая массив на подмассивы с определённым шагом (</a:t>
            </a:r>
            <a:r>
              <a:rPr lang="en-US" sz="3500" dirty="0"/>
              <a:t>gap).</a:t>
            </a:r>
          </a:p>
          <a:p>
            <a:pPr marL="0" indent="0">
              <a:buNone/>
            </a:pPr>
            <a:r>
              <a:rPr lang="ru-RU" sz="3500" dirty="0"/>
              <a:t>	Алгоритм был разработан Дональдом Шеллом в 1959 году</a:t>
            </a:r>
            <a:r>
              <a:rPr lang="en-US" sz="3500" dirty="0"/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81883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E0E42A-C2A4-777C-5E04-C112D5E4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897231"/>
            <a:ext cx="683990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7E65FB-AA42-98DE-30A8-B7FB2693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2845446"/>
            <a:ext cx="679227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DA7BA-41DC-52C7-34C0-BE49907A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8" y="791689"/>
            <a:ext cx="10423500" cy="57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2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124923-0778-5271-3607-22730C06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6" y="1484670"/>
            <a:ext cx="11690554" cy="5279923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Шелла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Первый интервал между элементами равен длине массива. На каждом следующем шаге интервал уменьшается вдвое. Вычислительная сложность в худшем случае — 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Хиббарда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Берутся конкретные расстояния между элементами, вычисляемые по формуле 2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k</a:t>
            </a:r>
            <a:r>
              <a:rPr lang="ru-RU" b="0" i="0" dirty="0">
                <a:solidFill>
                  <a:srgbClr val="000000"/>
                </a:solidFill>
                <a:effectLst/>
              </a:rPr>
              <a:t>-1. В худшем случае получаем 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1.5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Седжвика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Вычислительная сложность в худшем случае — 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4/3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Пратта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Все произведения степеней двойки и тройки. Вычислительная сложность в худшем случае — O(n log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</a:rPr>
              <a:t>n).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</a:t>
            </a:r>
            <a:r>
              <a:rPr lang="ru-RU" b="1" i="0" dirty="0" err="1">
                <a:solidFill>
                  <a:srgbClr val="000000"/>
                </a:solidFill>
                <a:effectLst/>
              </a:rPr>
              <a:t>Циура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Inter"/>
              </a:rPr>
              <a:t>	</a:t>
            </a:r>
            <a:r>
              <a:rPr lang="ru-RU" b="0" i="1" dirty="0">
                <a:solidFill>
                  <a:srgbClr val="666666"/>
                </a:solidFill>
                <a:effectLst/>
              </a:rPr>
              <a:t>{1, 4, 10, 23, 57, 132, 301, 701, 1750}  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Считается лучшим предложенным рядом. Получена экспериментально, и данных о вычислительной сложности нет, но она должна быть близка к </a:t>
            </a:r>
            <a:r>
              <a:rPr lang="en" b="0" i="0" dirty="0">
                <a:solidFill>
                  <a:srgbClr val="000000"/>
                </a:solidFill>
                <a:effectLst/>
              </a:rPr>
              <a:t>O(n log n).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8A062-EDC6-06F7-EE0A-4690004E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pPr algn="ctr"/>
            <a:r>
              <a:rPr lang="ru-RU" dirty="0"/>
              <a:t>Различные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5733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25049-BAF0-644A-8056-D6DECB7E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Преимущества алгоритма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EBD1A35-9E34-AB15-180C-0D8AC5A420C6}"/>
              </a:ext>
            </a:extLst>
          </p:cNvPr>
          <p:cNvSpPr txBox="1">
            <a:spLocks/>
          </p:cNvSpPr>
          <p:nvPr/>
        </p:nvSpPr>
        <p:spPr>
          <a:xfrm>
            <a:off x="838200" y="1450744"/>
            <a:ext cx="10515600" cy="52110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Простота реализации</a:t>
            </a:r>
            <a:br>
              <a:rPr lang="ru-RU" sz="2800" b="0" i="0" dirty="0">
                <a:effectLst/>
              </a:rPr>
            </a:br>
            <a:r>
              <a:rPr lang="ru-RU" sz="2800" b="0" i="0" dirty="0">
                <a:effectLst/>
              </a:rPr>
              <a:t> Код легко понять и быстро внедрить, не требует сложных структур данных или рекурсии.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Экономия памяти</a:t>
            </a:r>
            <a:br>
              <a:rPr lang="ru-RU" sz="2800" b="0" i="0" dirty="0">
                <a:effectLst/>
              </a:rPr>
            </a:br>
            <a:r>
              <a:rPr lang="ru-RU" sz="2800" b="0" i="0" dirty="0">
                <a:effectLst/>
              </a:rPr>
              <a:t> Сортировка происходит на месте, дополнительная память практически не используется (</a:t>
            </a:r>
            <a:r>
              <a:rPr lang="en" sz="2800" b="0" i="0" dirty="0">
                <a:effectLst/>
              </a:rPr>
              <a:t>O(1)).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Устойчивость к неудачным данным</a:t>
            </a:r>
            <a:br>
              <a:rPr lang="ru-RU" sz="2800" b="0" i="0" dirty="0">
                <a:effectLst/>
              </a:rPr>
            </a:br>
            <a:r>
              <a:rPr lang="ru-RU" sz="2800" b="0" i="0" dirty="0">
                <a:effectLst/>
              </a:rPr>
              <a:t> В отличие от </a:t>
            </a:r>
            <a:r>
              <a:rPr lang="en" sz="2800" b="0" i="0" dirty="0" err="1">
                <a:effectLst/>
              </a:rPr>
              <a:t>QuickSort</a:t>
            </a:r>
            <a:r>
              <a:rPr lang="en" sz="2800" b="0" i="0" dirty="0">
                <a:effectLst/>
              </a:rPr>
              <a:t>, </a:t>
            </a:r>
            <a:r>
              <a:rPr lang="ru-RU" sz="2800" b="0" i="0" dirty="0">
                <a:effectLst/>
              </a:rPr>
              <a:t>не деградирует из-за неудачного выбора опорного элемента — производительность более стабильна.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</a:rPr>
              <a:t>Хорош для средних массивов</a:t>
            </a:r>
            <a:br>
              <a:rPr lang="ru-RU" sz="2800" b="0" i="0" dirty="0">
                <a:effectLst/>
              </a:rPr>
            </a:br>
            <a:r>
              <a:rPr lang="ru-RU" sz="2800" b="0" i="0" dirty="0">
                <a:effectLst/>
              </a:rPr>
              <a:t> На массивах среднего размера часто работает быстрее простых сортировок (</a:t>
            </a:r>
            <a:r>
              <a:rPr lang="en" sz="2800" b="0" i="0" dirty="0">
                <a:effectLst/>
              </a:rPr>
              <a:t>Bubble, Insertion).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549388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469A-618B-988F-E31B-0652F82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255794"/>
            <a:ext cx="10515600" cy="991727"/>
          </a:xfrm>
        </p:spPr>
        <p:txBody>
          <a:bodyPr/>
          <a:lstStyle/>
          <a:p>
            <a:pPr algn="ctr"/>
            <a:r>
              <a:rPr lang="ru-RU" dirty="0"/>
              <a:t>Недостатки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CA995-BC43-CD18-342A-4E1F021B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391110"/>
            <a:ext cx="10515600" cy="5211096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</a:rPr>
              <a:t>Непредсказуемая временная сложность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Для плохих последовательностей сложность деградирует до </a:t>
            </a:r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ru-RU" dirty="0">
                <a:solidFill>
                  <a:srgbClr val="000000"/>
                </a:solidFill>
              </a:rPr>
              <a:t> Даже для хороших последовательностей точная оценка сложности – проблема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b="0" i="0" baseline="30000" dirty="0">
                <a:solidFill>
                  <a:srgbClr val="34384A"/>
                </a:solidFill>
                <a:effectLst/>
              </a:rPr>
              <a:t> 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Эффективность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Часто уступает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QuickSort, MergeSort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у которых сложность по времени </a:t>
            </a:r>
            <a:r>
              <a:rPr lang="en-US" dirty="0">
                <a:solidFill>
                  <a:srgbClr val="000000"/>
                </a:solidFill>
              </a:rPr>
              <a:t>O(nlogn) </a:t>
            </a:r>
            <a:r>
              <a:rPr lang="ru-RU" dirty="0">
                <a:solidFill>
                  <a:srgbClr val="000000"/>
                </a:solidFill>
              </a:rPr>
              <a:t>в среднем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Сложность выбора оптимального разделения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Не существует универсально лучшей последовательности шагов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для разных данных подходят разные вариации (Хиббарда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Седжвика и т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.)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49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7ADBC-5973-4ADD-189E-FFAEC275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dirty="0"/>
              <a:t>Сравнение с другими сортировками</a:t>
            </a:r>
            <a:endParaRPr lang="en-US"/>
          </a:p>
        </p:txBody>
      </p:sp>
      <p:graphicFrame>
        <p:nvGraphicFramePr>
          <p:cNvPr id="48" name="Объект 2">
            <a:extLst>
              <a:ext uri="{FF2B5EF4-FFF2-40B4-BE49-F238E27FC236}">
                <a16:creationId xmlns:a16="http://schemas.microsoft.com/office/drawing/2014/main" id="{44B0B83B-CEA6-DEBD-585D-53E79040B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52307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9841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31CB0-049B-AAD2-CF32-61BB725A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9340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Область применения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985CD31-360A-2A57-0951-553EBA7ACEBC}"/>
              </a:ext>
            </a:extLst>
          </p:cNvPr>
          <p:cNvSpPr txBox="1">
            <a:spLocks/>
          </p:cNvSpPr>
          <p:nvPr/>
        </p:nvSpPr>
        <p:spPr>
          <a:xfrm>
            <a:off x="835742" y="1418969"/>
            <a:ext cx="10515600" cy="5211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Ограниченные ресурсы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	Используется в встроенных системах и устройствах с малой памятью.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Образование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	Часто применяется для изучения и демонстрации алгоритмов сортировки.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Средние массивы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	Эффективен для сортировки массивов среднего размера, быстрее простых алгоритмов.</a:t>
            </a:r>
          </a:p>
          <a:p>
            <a:pPr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Системы реального времени</a:t>
            </a:r>
            <a:br>
              <a:rPr lang="ru-RU" b="0" i="0" dirty="0">
                <a:effectLst/>
              </a:rPr>
            </a:br>
            <a:r>
              <a:rPr lang="ru-RU" b="0" i="0" dirty="0">
                <a:effectLst/>
              </a:rPr>
              <a:t>	Подходит там, где важно предсказуемое время выполнения.</a:t>
            </a:r>
          </a:p>
          <a:p>
            <a:pPr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15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96CCB1-D7DA-F1AB-0BF3-C67837E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40" y="1813409"/>
            <a:ext cx="835459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0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EF78B4-C568-AA11-F3A2-71EF2AB2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42" y="2071981"/>
            <a:ext cx="720190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D6AA40-64B7-825E-ABDA-73BEC1CF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0" y="2351870"/>
            <a:ext cx="743053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56F843-B89D-2D0B-1968-E82D9FCD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64" y="2245551"/>
            <a:ext cx="680179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E8992-81DC-642B-770A-99F6269F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23" y="2408505"/>
            <a:ext cx="707806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6D6E1-045C-D08B-1B42-3A6DAF19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47" y="2291742"/>
            <a:ext cx="733527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A9852-C153-ED8D-7E65-64836D39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22" y="2271767"/>
            <a:ext cx="689706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08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655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Тема Office</vt:lpstr>
      <vt:lpstr>СОРТИРОВКА ШЕЛЛА SHELLSORT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Различные последовательности</vt:lpstr>
      <vt:lpstr>Преимущества алгоритма</vt:lpstr>
      <vt:lpstr>Недостатки алгоритма</vt:lpstr>
      <vt:lpstr>Сравнение с другими сортировками</vt:lpstr>
      <vt:lpstr>Область применения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Адель Яруллин</dc:creator>
  <cp:lastModifiedBy>Georgiy Shchukin</cp:lastModifiedBy>
  <cp:revision>32</cp:revision>
  <dcterms:created xsi:type="dcterms:W3CDTF">2025-06-09T06:54:00Z</dcterms:created>
  <dcterms:modified xsi:type="dcterms:W3CDTF">2025-06-09T13:27:42Z</dcterms:modified>
</cp:coreProperties>
</file>