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талина Назарова" userId="fdea56b4d3e8c714" providerId="LiveId" clId="{B4B5241C-68F4-42AB-A40B-0F16BF7AB904}"/>
    <pc:docChg chg="undo custSel addSld modSld">
      <pc:chgData name="Виталина Назарова" userId="fdea56b4d3e8c714" providerId="LiveId" clId="{B4B5241C-68F4-42AB-A40B-0F16BF7AB904}" dt="2025-06-07T11:34:22.171" v="381" actId="20577"/>
      <pc:docMkLst>
        <pc:docMk/>
      </pc:docMkLst>
      <pc:sldChg chg="addSp delSp modSp new mod">
        <pc:chgData name="Виталина Назарова" userId="fdea56b4d3e8c714" providerId="LiveId" clId="{B4B5241C-68F4-42AB-A40B-0F16BF7AB904}" dt="2025-06-07T11:26:18.628" v="208"/>
        <pc:sldMkLst>
          <pc:docMk/>
          <pc:sldMk cId="2029699050" sldId="259"/>
        </pc:sldMkLst>
        <pc:spChg chg="mod">
          <ac:chgData name="Виталина Назарова" userId="fdea56b4d3e8c714" providerId="LiveId" clId="{B4B5241C-68F4-42AB-A40B-0F16BF7AB904}" dt="2025-06-07T11:22:35.714" v="27" actId="20577"/>
          <ac:spMkLst>
            <pc:docMk/>
            <pc:sldMk cId="2029699050" sldId="259"/>
            <ac:spMk id="2" creationId="{01FA3F3F-7EEF-AEAB-97E3-29DBD91D083E}"/>
          </ac:spMkLst>
        </pc:spChg>
        <pc:spChg chg="del">
          <ac:chgData name="Виталина Назарова" userId="fdea56b4d3e8c714" providerId="LiveId" clId="{B4B5241C-68F4-42AB-A40B-0F16BF7AB904}" dt="2025-06-07T11:23:43.630" v="28" actId="3680"/>
          <ac:spMkLst>
            <pc:docMk/>
            <pc:sldMk cId="2029699050" sldId="259"/>
            <ac:spMk id="3" creationId="{8BFD87D7-7AC8-4F5E-2CC8-680474651B10}"/>
          </ac:spMkLst>
        </pc:spChg>
        <pc:graphicFrameChg chg="add mod ord modGraphic">
          <ac:chgData name="Виталина Назарова" userId="fdea56b4d3e8c714" providerId="LiveId" clId="{B4B5241C-68F4-42AB-A40B-0F16BF7AB904}" dt="2025-06-07T11:26:18.628" v="208"/>
          <ac:graphicFrameMkLst>
            <pc:docMk/>
            <pc:sldMk cId="2029699050" sldId="259"/>
            <ac:graphicFrameMk id="4" creationId="{98E26391-771B-3919-D9DA-27B304D7232C}"/>
          </ac:graphicFrameMkLst>
        </pc:graphicFrameChg>
      </pc:sldChg>
      <pc:sldChg chg="modSp new mod">
        <pc:chgData name="Виталина Назарова" userId="fdea56b4d3e8c714" providerId="LiveId" clId="{B4B5241C-68F4-42AB-A40B-0F16BF7AB904}" dt="2025-06-07T11:27:37.357" v="217" actId="5793"/>
        <pc:sldMkLst>
          <pc:docMk/>
          <pc:sldMk cId="2675913644" sldId="260"/>
        </pc:sldMkLst>
        <pc:spChg chg="mod">
          <ac:chgData name="Виталина Назарова" userId="fdea56b4d3e8c714" providerId="LiveId" clId="{B4B5241C-68F4-42AB-A40B-0F16BF7AB904}" dt="2025-06-07T11:27:19.673" v="212" actId="113"/>
          <ac:spMkLst>
            <pc:docMk/>
            <pc:sldMk cId="2675913644" sldId="260"/>
            <ac:spMk id="2" creationId="{AB3CB8A8-DD2B-035B-E923-D49A4EE45E04}"/>
          </ac:spMkLst>
        </pc:spChg>
        <pc:spChg chg="mod">
          <ac:chgData name="Виталина Назарова" userId="fdea56b4d3e8c714" providerId="LiveId" clId="{B4B5241C-68F4-42AB-A40B-0F16BF7AB904}" dt="2025-06-07T11:27:37.357" v="217" actId="5793"/>
          <ac:spMkLst>
            <pc:docMk/>
            <pc:sldMk cId="2675913644" sldId="260"/>
            <ac:spMk id="3" creationId="{9112131B-0196-8A21-E4E9-58985CFAAD70}"/>
          </ac:spMkLst>
        </pc:spChg>
      </pc:sldChg>
      <pc:sldChg chg="addSp modSp new mod">
        <pc:chgData name="Виталина Назарова" userId="fdea56b4d3e8c714" providerId="LiveId" clId="{B4B5241C-68F4-42AB-A40B-0F16BF7AB904}" dt="2025-06-07T11:32:59.357" v="326" actId="1076"/>
        <pc:sldMkLst>
          <pc:docMk/>
          <pc:sldMk cId="2558400967" sldId="261"/>
        </pc:sldMkLst>
        <pc:spChg chg="mod">
          <ac:chgData name="Виталина Назарова" userId="fdea56b4d3e8c714" providerId="LiveId" clId="{B4B5241C-68F4-42AB-A40B-0F16BF7AB904}" dt="2025-06-07T11:32:55.701" v="325" actId="20577"/>
          <ac:spMkLst>
            <pc:docMk/>
            <pc:sldMk cId="2558400967" sldId="261"/>
            <ac:spMk id="2" creationId="{F9667769-2DD2-B185-7F01-D7FF23FEAC73}"/>
          </ac:spMkLst>
        </pc:spChg>
        <pc:spChg chg="mod">
          <ac:chgData name="Виталина Назарова" userId="fdea56b4d3e8c714" providerId="LiveId" clId="{B4B5241C-68F4-42AB-A40B-0F16BF7AB904}" dt="2025-06-07T11:32:59.357" v="326" actId="1076"/>
          <ac:spMkLst>
            <pc:docMk/>
            <pc:sldMk cId="2558400967" sldId="261"/>
            <ac:spMk id="3" creationId="{2F928830-C5BF-2AFB-A41A-4CB3FA26ECD3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5" creationId="{3BE74684-C60E-525F-FB72-DA743FD32B41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6" creationId="{68F356A6-5299-90E6-1285-2763D81117E9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7" creationId="{7C596DFF-BF95-0F34-3534-37A548002600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8" creationId="{E4CE2E44-9036-DC47-C321-FF1BEB186B50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9" creationId="{DF5C08FA-1198-3B45-1DB6-428AB8CEDAA0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10" creationId="{0A4F52A8-D76E-F046-C956-859326ED68F1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11" creationId="{C4053F31-7E79-D138-8AE5-63782DFA6B5D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12" creationId="{E13C6D3D-22EB-E8EC-66F1-873778F05AD2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13" creationId="{B54DB5E9-C124-B5E1-62AA-FD475814BD72}"/>
          </ac:spMkLst>
        </pc:spChg>
        <pc:spChg chg="add mod">
          <ac:chgData name="Виталина Назарова" userId="fdea56b4d3e8c714" providerId="LiveId" clId="{B4B5241C-68F4-42AB-A40B-0F16BF7AB904}" dt="2025-06-07T11:30:08.535" v="261"/>
          <ac:spMkLst>
            <pc:docMk/>
            <pc:sldMk cId="2558400967" sldId="261"/>
            <ac:spMk id="14" creationId="{117AF726-5294-9F0F-0CD8-4AC8E2FC777B}"/>
          </ac:spMkLst>
        </pc:spChg>
      </pc:sldChg>
      <pc:sldChg chg="modSp new mod">
        <pc:chgData name="Виталина Назарова" userId="fdea56b4d3e8c714" providerId="LiveId" clId="{B4B5241C-68F4-42AB-A40B-0F16BF7AB904}" dt="2025-06-07T11:34:22.171" v="381" actId="20577"/>
        <pc:sldMkLst>
          <pc:docMk/>
          <pc:sldMk cId="3002590229" sldId="262"/>
        </pc:sldMkLst>
        <pc:spChg chg="mod">
          <ac:chgData name="Виталина Назарова" userId="fdea56b4d3e8c714" providerId="LiveId" clId="{B4B5241C-68F4-42AB-A40B-0F16BF7AB904}" dt="2025-06-07T11:33:07.588" v="351" actId="20577"/>
          <ac:spMkLst>
            <pc:docMk/>
            <pc:sldMk cId="3002590229" sldId="262"/>
            <ac:spMk id="2" creationId="{9190D3EF-2430-BD6B-EB72-1EA379E76768}"/>
          </ac:spMkLst>
        </pc:spChg>
        <pc:spChg chg="mod">
          <ac:chgData name="Виталина Назарова" userId="fdea56b4d3e8c714" providerId="LiveId" clId="{B4B5241C-68F4-42AB-A40B-0F16BF7AB904}" dt="2025-06-07T11:34:22.171" v="381" actId="20577"/>
          <ac:spMkLst>
            <pc:docMk/>
            <pc:sldMk cId="3002590229" sldId="262"/>
            <ac:spMk id="3" creationId="{2D5EB502-C074-AD37-914D-D414D8EBDC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A4596-EAED-931C-C4B1-47CA14F1F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Алгоритм Чана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BE990-EE3C-106A-8FB0-892327AAF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 выпуклой оболочки конечного множества точек на плоскости.</a:t>
            </a:r>
          </a:p>
        </p:txBody>
      </p:sp>
    </p:spTree>
    <p:extLst>
      <p:ext uri="{BB962C8B-B14F-4D97-AF65-F5344CB8AC3E}">
        <p14:creationId xmlns:p14="http://schemas.microsoft.com/office/powerpoint/2010/main" val="34856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216C7-6A59-D9F8-4640-A180DED9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791AC-C2DB-6E03-F2F6-AADCDD6E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95" y="1905000"/>
            <a:ext cx="4388363" cy="3777622"/>
          </a:xfrm>
        </p:spPr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Он был предложен в 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1996 году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 канадским учёным 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Тимоти Чаном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 (Timothy M. Chan)</a:t>
            </a:r>
          </a:p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алгоритма: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- Оптимальная асимптотическая сложность — 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O(n log h)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- Комбинирует идеи 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Джарвиса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Грэхема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- Эффективен как для маленьких, так и для больших выпуклых оболочек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99A918-8CA7-5F68-30E9-65E3B904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98" y="1905000"/>
            <a:ext cx="3876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7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964BD-1ABA-220D-656A-DE43D4ED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алгоритма Чана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BA70B-8D4E-9566-31B8-007CBA3A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759" y="1617784"/>
            <a:ext cx="8915400" cy="4881489"/>
          </a:xfrm>
        </p:spPr>
        <p:txBody>
          <a:bodyPr>
            <a:normAutofit fontScale="92500" lnSpcReduction="10000"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Чана решает задачу построения минимальной выпуклой оболочки (Convex Hull) для заданного множества точек на плоскости.</a:t>
            </a:r>
          </a:p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Этап 1: Разбиение на подгруппы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Исходное множество из n точек делится на m подгрупп по n/m точек.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выбора m: обычно берут m = h (но h заранее неизвестно → используют оценку).</a:t>
            </a:r>
          </a:p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Этап 2: Построение частичных оболочек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подгруппы отдельно строится выпуклая оболочка с помощью алгоритма Грэхема (Graham Scan).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этапа: O(n log m).</a:t>
            </a:r>
          </a:p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Этап 3: Объединение оболочек (Jarvis March)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Из всех вершин частичных оболочек выбирается самая левая нижняя точка (стартовая).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применяется метод заворачивания подарка (Jarvis March):</a:t>
            </a:r>
          </a:p>
          <a:p>
            <a:pPr marL="457200" lvl="1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-На каждом шаге ищется точка с минимальным полярным углом относительно текущей.</a:t>
            </a:r>
          </a:p>
          <a:p>
            <a:pPr marL="457200" lvl="1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-Процесс повторяется, пока не замкнётся оболочка.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3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A3F3F-7EEF-AEAB-97E3-29DBD91D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Ключевые свойства алгоритма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8E26391-771B-3919-D9DA-27B304D7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631693"/>
              </p:ext>
            </p:extLst>
          </p:nvPr>
        </p:nvGraphicFramePr>
        <p:xfrm>
          <a:off x="2589213" y="2133600"/>
          <a:ext cx="8915400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03964608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091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Сложность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О(</a:t>
                      </a:r>
                      <a:r>
                        <a:rPr lang="en-US"/>
                        <a:t>n*logh) 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 – </a:t>
                      </a:r>
                      <a:r>
                        <a:rPr lang="ru-RU"/>
                        <a:t>число точек, </a:t>
                      </a:r>
                      <a:r>
                        <a:rPr lang="en-US"/>
                        <a:t>h – </a:t>
                      </a:r>
                      <a:r>
                        <a:rPr lang="ru-RU"/>
                        <a:t>точек в оболочке)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Тип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Гибридный (комбинация методов)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Устойчивость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Корректно обрабатывает дубликаты и коллинеарные точки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7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Оптимальность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Лучший возможный результат в худшем случае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3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CB8A8-DD2B-035B-E923-D49A4EE4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Применение в реальных задачах</a:t>
            </a:r>
            <a:br>
              <a:rPr lang="ru-RU" b="1"/>
            </a:br>
            <a:br>
              <a:rPr lang="ru-RU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2131B-0196-8A21-E4E9-58985CFA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/>
              <a:t>Компьютерное зрение</a:t>
            </a:r>
            <a:r>
              <a:rPr lang="ru-RU"/>
              <a:t>: Определение границ объектов.</a:t>
            </a:r>
          </a:p>
          <a:p>
            <a:pPr marL="0" indent="0">
              <a:buNone/>
            </a:pPr>
            <a:r>
              <a:rPr lang="ru-RU" b="1"/>
              <a:t>ГИС-системы</a:t>
            </a:r>
            <a:r>
              <a:rPr lang="ru-RU"/>
              <a:t>: Анализ географических данных.</a:t>
            </a:r>
          </a:p>
          <a:p>
            <a:pPr marL="0" indent="0">
              <a:buNone/>
            </a:pPr>
            <a:r>
              <a:rPr lang="ru-RU" b="1"/>
              <a:t>Робототехника</a:t>
            </a:r>
            <a:r>
              <a:rPr lang="ru-RU"/>
              <a:t>: Построение траекторий без столкновений.</a:t>
            </a:r>
          </a:p>
          <a:p>
            <a:pPr marL="0" indent="0">
              <a:buNone/>
            </a:pPr>
            <a:r>
              <a:rPr lang="ru-RU" b="1"/>
              <a:t>Игровые движки</a:t>
            </a:r>
            <a:r>
              <a:rPr lang="ru-RU"/>
              <a:t>: Физика столкновений (Collision Detection).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67769-2DD2-B185-7F01-D7FF23F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Преимущества алгоритма Чана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28830-C5BF-2AFB-A41A-4CB3FA26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264" y="1727539"/>
            <a:ext cx="8915400" cy="45063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/>
              <a:t>«+»</a:t>
            </a:r>
          </a:p>
          <a:p>
            <a:r>
              <a:rPr lang="ru-RU" b="1"/>
              <a:t>1. Оптимальная асимптотическая сложность</a:t>
            </a:r>
          </a:p>
          <a:p>
            <a:pPr marL="0" indent="0">
              <a:buNone/>
            </a:pPr>
            <a:r>
              <a:rPr lang="ru-RU" b="1"/>
              <a:t>O(n log h)</a:t>
            </a:r>
            <a:r>
              <a:rPr lang="ru-RU"/>
              <a:t> — лучшая возможная сложность для задачи выпуклой оболочки.</a:t>
            </a:r>
          </a:p>
          <a:p>
            <a:pPr marL="0" indent="0">
              <a:buNone/>
            </a:pPr>
            <a:r>
              <a:rPr lang="ru-RU"/>
              <a:t> Эффективнее алгоритмов Грэхема (O(n log n)) и Джарвиса (O(nh)) в большинстве случаев.</a:t>
            </a:r>
          </a:p>
          <a:p>
            <a:r>
              <a:rPr lang="ru-RU" b="1"/>
              <a:t>2. Адаптивность</a:t>
            </a:r>
          </a:p>
          <a:p>
            <a:pPr marL="0" indent="0">
              <a:buNone/>
            </a:pPr>
            <a:r>
              <a:rPr lang="ru-RU"/>
              <a:t>Автоматически подстраивается под размер оболочки (h).</a:t>
            </a:r>
            <a:br>
              <a:rPr lang="ru-RU"/>
            </a:br>
            <a:r>
              <a:rPr lang="ru-RU"/>
              <a:t>Не требует заранее знать количество точек в выпуклой оболочке.</a:t>
            </a:r>
          </a:p>
          <a:p>
            <a:r>
              <a:rPr lang="ru-RU" b="1"/>
              <a:t>3. Гибридный подход</a:t>
            </a:r>
          </a:p>
          <a:p>
            <a:pPr marL="0" indent="0">
              <a:buNone/>
            </a:pPr>
            <a:r>
              <a:rPr lang="ru-RU"/>
              <a:t>Комбинирует </a:t>
            </a:r>
            <a:r>
              <a:rPr lang="ru-RU" b="1"/>
              <a:t>алгоритм Грэхема</a:t>
            </a:r>
            <a:r>
              <a:rPr lang="ru-RU"/>
              <a:t> (для подгрупп) и </a:t>
            </a:r>
            <a:r>
              <a:rPr lang="ru-RU" b="1"/>
              <a:t>алгоритм Джарвиса</a:t>
            </a:r>
            <a:r>
              <a:rPr lang="ru-RU"/>
              <a:t> (для финального объединения).</a:t>
            </a:r>
          </a:p>
          <a:p>
            <a:pPr marL="0" indent="0">
              <a:buNone/>
            </a:pPr>
            <a:r>
              <a:rPr lang="ru-RU"/>
              <a:t>Использует сильные стороны обоих методов.</a:t>
            </a:r>
          </a:p>
          <a:p>
            <a:r>
              <a:rPr lang="ru-RU" b="1"/>
              <a:t>4. Устойчивость к особенностям данных</a:t>
            </a:r>
          </a:p>
          <a:p>
            <a:pPr marL="0" indent="0">
              <a:buNone/>
            </a:pPr>
            <a:r>
              <a:rPr lang="ru-RU"/>
              <a:t>Корректно обрабатывает:</a:t>
            </a:r>
          </a:p>
          <a:p>
            <a:pPr marL="0" indent="0">
              <a:buNone/>
            </a:pPr>
            <a:r>
              <a:rPr lang="ru-RU" b="1"/>
              <a:t>- Коллинеарные точки</a:t>
            </a:r>
            <a:r>
              <a:rPr lang="ru-RU"/>
              <a:t> (лежащие на одной прямой).</a:t>
            </a:r>
          </a:p>
          <a:p>
            <a:pPr marL="0" indent="0">
              <a:buNone/>
            </a:pPr>
            <a:r>
              <a:rPr lang="ru-RU" b="1"/>
              <a:t>- Дубликаты</a:t>
            </a:r>
            <a:r>
              <a:rPr lang="ru-RU"/>
              <a:t> (одинаковые точки).</a:t>
            </a:r>
          </a:p>
          <a:p>
            <a:pPr marL="0" indent="0">
              <a:buNone/>
            </a:pPr>
            <a:r>
              <a:rPr lang="ru-RU" b="1"/>
              <a:t>- Вырожденные случаи</a:t>
            </a:r>
            <a:r>
              <a:rPr lang="ru-RU"/>
              <a:t> (например, все точки на одной линии).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D3EF-2430-BD6B-EB72-1EA379E7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 алгоритма Чана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EB502-C074-AD37-914D-D414D8EB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385" y="1905000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/>
              <a:t>«-»</a:t>
            </a:r>
          </a:p>
          <a:p>
            <a:r>
              <a:rPr lang="ru-RU" b="1"/>
              <a:t>1. Сложность реализации</a:t>
            </a:r>
          </a:p>
          <a:p>
            <a:pPr marL="0" indent="0">
              <a:buNone/>
            </a:pPr>
            <a:r>
              <a:rPr lang="ru-RU"/>
              <a:t>Требует </a:t>
            </a:r>
            <a:r>
              <a:rPr lang="ru-RU" b="1"/>
              <a:t>дополнительных усилий</a:t>
            </a:r>
            <a:r>
              <a:rPr lang="ru-RU"/>
              <a:t> по сравнению с алгоритмами Грэхема или Джарвиса.</a:t>
            </a:r>
            <a:br>
              <a:rPr lang="ru-RU"/>
            </a:br>
            <a:r>
              <a:rPr lang="ru-RU"/>
              <a:t>Нужно правильно реализовать </a:t>
            </a:r>
            <a:r>
              <a:rPr lang="ru-RU" b="1"/>
              <a:t>разбиение на группы</a:t>
            </a:r>
            <a:r>
              <a:rPr lang="ru-RU"/>
              <a:t> и </a:t>
            </a:r>
            <a:r>
              <a:rPr lang="ru-RU" b="1"/>
              <a:t>адаптивный выбор m</a:t>
            </a:r>
            <a:r>
              <a:rPr lang="ru-RU"/>
              <a:t>.</a:t>
            </a:r>
          </a:p>
          <a:p>
            <a:r>
              <a:rPr lang="ru-RU" b="1"/>
              <a:t>2. Накладные расходы на организацию</a:t>
            </a:r>
          </a:p>
          <a:p>
            <a:pPr marL="0" indent="0">
              <a:buNone/>
            </a:pPr>
            <a:r>
              <a:rPr lang="ru-RU"/>
              <a:t> Разбиение на подгруппы и объединение оболочек добавляет </a:t>
            </a:r>
            <a:r>
              <a:rPr lang="ru-RU" b="1"/>
              <a:t>дополнительные вычисления</a:t>
            </a:r>
            <a:r>
              <a:rPr lang="ru-RU"/>
              <a:t>.</a:t>
            </a:r>
            <a:br>
              <a:rPr lang="ru-RU"/>
            </a:br>
            <a:r>
              <a:rPr lang="ru-RU"/>
              <a:t> В некоторых случаях может быть </a:t>
            </a:r>
            <a:r>
              <a:rPr lang="ru-RU" b="1"/>
              <a:t>медленнее</a:t>
            </a:r>
            <a:r>
              <a:rPr lang="ru-RU"/>
              <a:t>, чем чистый алгоритм Грэхема (если h ≈ n).</a:t>
            </a:r>
          </a:p>
          <a:p>
            <a:r>
              <a:rPr lang="ru-RU" b="1"/>
              <a:t>4. Требует дополнительной памяти</a:t>
            </a:r>
          </a:p>
          <a:p>
            <a:pPr marL="0" indent="0">
              <a:buNone/>
            </a:pPr>
            <a:r>
              <a:rPr lang="ru-RU"/>
              <a:t> Нужно хранить </a:t>
            </a:r>
            <a:r>
              <a:rPr lang="ru-RU" b="1"/>
              <a:t>частичные оболочки</a:t>
            </a:r>
            <a:r>
              <a:rPr lang="ru-RU"/>
              <a:t> перед объединением.</a:t>
            </a:r>
            <a:br>
              <a:rPr lang="ru-RU"/>
            </a:br>
            <a:r>
              <a:rPr lang="ru-RU"/>
              <a:t>В худшем случае может потреблять </a:t>
            </a:r>
            <a:r>
              <a:rPr lang="ru-RU" b="1"/>
              <a:t>O(n) дополнительной памяти</a:t>
            </a:r>
            <a:r>
              <a:rPr lang="ru-RU"/>
              <a:t>.</a:t>
            </a:r>
            <a:br>
              <a:rPr lang="ru-RU"/>
            </a:b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9022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514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Алгоритм Чана</vt:lpstr>
      <vt:lpstr>Особенности алгоритма</vt:lpstr>
      <vt:lpstr>Работа алгоритма Чана</vt:lpstr>
      <vt:lpstr>Ключевые свойства алгоритма</vt:lpstr>
      <vt:lpstr>Применение в реальных задачах  </vt:lpstr>
      <vt:lpstr>Преимущества алгоритма Чана</vt:lpstr>
      <vt:lpstr>Недостатки алгоритма Чана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Виталина Назарова</dc:creator>
  <cp:lastModifiedBy>Виталина Назарова</cp:lastModifiedBy>
  <cp:revision>1</cp:revision>
  <dcterms:created xsi:type="dcterms:W3CDTF">2025-06-07T11:06:48Z</dcterms:created>
  <dcterms:modified xsi:type="dcterms:W3CDTF">2025-06-07T11:34:24Z</dcterms:modified>
</cp:coreProperties>
</file>