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9" r:id="rId5"/>
    <p:sldId id="268" r:id="rId6"/>
    <p:sldId id="261" r:id="rId7"/>
    <p:sldId id="257" r:id="rId8"/>
    <p:sldId id="259" r:id="rId9"/>
    <p:sldId id="264" r:id="rId10"/>
    <p:sldId id="270" r:id="rId11"/>
    <p:sldId id="271" r:id="rId12"/>
    <p:sldId id="272" r:id="rId13"/>
    <p:sldId id="263" r:id="rId14"/>
    <p:sldId id="258" r:id="rId15"/>
    <p:sldId id="260" r:id="rId16"/>
    <p:sldId id="265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427D8A5-3C69-4ACA-844E-B400DD230538}">
          <p14:sldIdLst>
            <p14:sldId id="256"/>
            <p14:sldId id="266"/>
            <p14:sldId id="267"/>
            <p14:sldId id="269"/>
            <p14:sldId id="268"/>
            <p14:sldId id="261"/>
            <p14:sldId id="257"/>
            <p14:sldId id="259"/>
            <p14:sldId id="264"/>
            <p14:sldId id="270"/>
            <p14:sldId id="271"/>
            <p14:sldId id="272"/>
            <p14:sldId id="263"/>
            <p14:sldId id="258"/>
            <p14:sldId id="260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98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37977-6AF2-40DB-A37C-9A518389E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92B49C-DE3A-4181-BB5D-EB88C160D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F74061-5837-42EA-A2FE-515FD739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9887-676B-45A2-83B7-5AA2CDF9984E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138C53-A5A7-43A7-8A1F-977B5686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9D65BD-CD44-43F2-9C00-81350955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5CC-2D5C-49AB-912C-2A30DAE1AC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90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0E1F6-FABA-417B-ABD6-11F2CFA4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8C26F4-3D2D-4EF8-AE1F-65A6D5DF7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D94698-BC14-4476-ADF0-7EB10626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9887-676B-45A2-83B7-5AA2CDF9984E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963215-6F70-47B7-8254-E79A3F66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C25056-D44E-40FF-A0E9-837DD94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5CC-2D5C-49AB-912C-2A30DAE1AC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71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3EC724D-6795-4137-B677-D0B3E3256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954959-F922-4B6D-9CB8-C709790E3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19EC77-5C9A-4D42-A184-59E7204A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9887-676B-45A2-83B7-5AA2CDF9984E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C1190F-FEFA-4497-8990-BE9EBC84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17258E-C5FA-4365-954A-150D7726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5CC-2D5C-49AB-912C-2A30DAE1AC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90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5A8A2-461D-4DB4-855D-427320C2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0B570-74E1-424C-BA5B-0B50FD413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F5D053-5180-4A76-BBE6-892A7A4F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9887-676B-45A2-83B7-5AA2CDF9984E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704D57-DA59-4716-8C76-66CD131DB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4E361A-A96D-45DB-B74A-DB4D8979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5CC-2D5C-49AB-912C-2A30DAE1AC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22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F9389-07D3-416F-B3CE-92F355C4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68CA6C-8CC8-4667-9454-954B7EAB1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D2ECA4-D35D-488E-80F0-59091611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9887-676B-45A2-83B7-5AA2CDF9984E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A68468-885F-4C60-B08B-E12B4F6C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E1A709-F326-44D4-A886-DF11C6EA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5CC-2D5C-49AB-912C-2A30DAE1AC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31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5526A-09AB-4DDD-B408-9BEA4342B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D368C0-B135-4B5A-A63F-778CDC0CE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C52808-0BCE-4E86-A98D-00CD3D6C9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C76040-DE30-42D8-9BE1-F82526AB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9887-676B-45A2-83B7-5AA2CDF9984E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3610EF-CE80-4B7A-A10A-72789045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9A11FC-8CE5-4923-9715-8D8F2B71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5CC-2D5C-49AB-912C-2A30DAE1AC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63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8AACE6-CDFD-4CFB-B384-5B247DCA0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1D6A73-0145-4FC8-BE92-CE5E810F6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4A232C-4E7C-4A35-82B5-73E97F0C3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287393B-6198-49F0-8B22-5846AF3E5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C8E194A-C527-4136-92E2-8E5629793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F81D0B5-8717-4CE8-AF90-0AC3815F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9887-676B-45A2-83B7-5AA2CDF9984E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CBFC0D-566F-45ED-8A07-7C86347B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C4B39F7-01FC-4E85-BD14-5137FC41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5CC-2D5C-49AB-912C-2A30DAE1AC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78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674C9-8B88-46EC-BC83-FE54FEF7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D4DAE05-C7CE-43DE-B0B3-E7F171E1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9887-676B-45A2-83B7-5AA2CDF9984E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A04E8DF-71A2-4905-8ADB-7D0D5B72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AD5042-632B-4DE0-A8CC-9D5E49C5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5CC-2D5C-49AB-912C-2A30DAE1AC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11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8CF30E0-9FFA-4FB7-9FEA-ECD9A9CC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9887-676B-45A2-83B7-5AA2CDF9984E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D9317E6-A29B-49D8-BE21-A322149D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D5DA07-09FC-44A2-B6BE-B6FE9133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5CC-2D5C-49AB-912C-2A30DAE1AC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7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3525E0-6AF1-453A-B998-63CE2625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1EF6CC-3330-4666-AE95-D61A64BCB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E9DB49-6884-4A6C-A76B-59B89E50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63A3F9-635C-4DA4-89C9-0DEFCE81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9887-676B-45A2-83B7-5AA2CDF9984E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4DC9DD-20D3-4B8A-8096-F02BB9A8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F27C12-82AC-4F43-B1A8-1C5C19A3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5CC-2D5C-49AB-912C-2A30DAE1AC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95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83C41-3631-461E-9C83-417FF6C1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D946DF5-1CE7-4409-A691-433B50673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F7CDD0-96EA-4C14-BB41-2573A3300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3AD71A-F19D-4292-AF8F-51CA6D2D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9887-676B-45A2-83B7-5AA2CDF9984E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BF0754-F393-4AFE-AAF0-8167012B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D93F42-A626-4677-980E-AE9201F7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5CC-2D5C-49AB-912C-2A30DAE1AC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46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81DC6-4403-4200-93D5-BE59F8C9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C21C34-9A1A-4118-9C25-0319B8FFA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312B8B-2A15-4088-A48A-66FDDE843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F9887-676B-45A2-83B7-5AA2CDF9984E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F62061-6BC1-4BFC-9755-121A41B39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DD39DE-B84D-4A0F-B483-A5EE58DF3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A45CC-2D5C-49AB-912C-2A30DAE1AC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56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u.wikipedia.org/wiki/%D0%9F%D0%BE%D1%80%D0%B0%D0%B7%D1%80%D1%8F%D0%B4%D0%BD%D0%B0%D1%8F_%D1%81%D0%BE%D1%80%D1%82%D0%B8%D1%80%D0%BE%D0%B2%D0%BA%D0%B0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EE423-0B97-477F-8FAD-F6E461424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5163"/>
            <a:ext cx="9144000" cy="2387600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Radix Sort + Bucket Sort</a:t>
            </a:r>
            <a:br>
              <a:rPr lang="en-US" dirty="0">
                <a:latin typeface="Century Gothic" panose="020B0502020202020204" pitchFamily="34" charset="0"/>
              </a:rPr>
            </a:b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2DC492-3B6F-4288-9028-E41DF26EE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7891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745182" y="2646507"/>
            <a:ext cx="10515600" cy="1325563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Century Gothic" panose="020B0502020202020204" pitchFamily="34" charset="0"/>
              </a:rPr>
              <a:t>Bucket sort</a:t>
            </a:r>
            <a:endParaRPr lang="ru-RU" sz="9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058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03678" y="490585"/>
            <a:ext cx="95707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err="1">
                <a:latin typeface="Century Gothic" panose="020B0502020202020204" pitchFamily="34" charset="0"/>
              </a:rPr>
              <a:t>Bucket</a:t>
            </a:r>
            <a:r>
              <a:rPr lang="ru-RU" sz="2400" b="1" dirty="0">
                <a:latin typeface="Century Gothic" panose="020B0502020202020204" pitchFamily="34" charset="0"/>
              </a:rPr>
              <a:t> </a:t>
            </a:r>
            <a:r>
              <a:rPr lang="ru-RU" sz="2400" b="1" dirty="0" err="1">
                <a:latin typeface="Century Gothic" panose="020B0502020202020204" pitchFamily="34" charset="0"/>
              </a:rPr>
              <a:t>sort</a:t>
            </a:r>
            <a:r>
              <a:rPr lang="ru-RU" sz="2400" dirty="0">
                <a:latin typeface="Century Gothic" panose="020B0502020202020204" pitchFamily="34" charset="0"/>
              </a:rPr>
              <a:t> (другие названия — «блочная сортировка», «карманная сортировка») — </a:t>
            </a:r>
            <a:r>
              <a:rPr lang="ru-RU" sz="2400" b="1" dirty="0">
                <a:latin typeface="Century Gothic" panose="020B0502020202020204" pitchFamily="34" charset="0"/>
              </a:rPr>
              <a:t>алгоритм сортировки, который распределяет элементы по группам (блокам, корзинам), а затем сортирует каждый блок отдельно</a:t>
            </a:r>
            <a:endParaRPr lang="ru-RU" sz="3200" dirty="0">
              <a:latin typeface="Century Gothic" panose="020B0502020202020204" pitchFamily="34" charset="0"/>
            </a:endParaRPr>
          </a:p>
        </p:txBody>
      </p:sp>
      <p:sp>
        <p:nvSpPr>
          <p:cNvPr id="2" name="AutoShape 2" descr="Pictur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060245"/>
            <a:ext cx="6061240" cy="416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82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 txBox="1">
            <a:spLocks/>
          </p:cNvSpPr>
          <p:nvPr/>
        </p:nvSpPr>
        <p:spPr>
          <a:xfrm>
            <a:off x="751840" y="446405"/>
            <a:ext cx="10703560" cy="151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atin typeface="Century Gothic" panose="020B0502020202020204" pitchFamily="34" charset="0"/>
              </a:rPr>
              <a:t>Принцип работы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5" name="Объект 3"/>
          <p:cNvSpPr txBox="1">
            <a:spLocks/>
          </p:cNvSpPr>
          <p:nvPr/>
        </p:nvSpPr>
        <p:spPr>
          <a:xfrm>
            <a:off x="670560" y="1960880"/>
            <a:ext cx="10866120" cy="5618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latin typeface="Century Gothic" panose="020B0502020202020204" pitchFamily="34" charset="0"/>
              </a:rPr>
              <a:t>Создание блоков</a:t>
            </a:r>
            <a:r>
              <a:rPr lang="ru-RU" sz="2400" dirty="0">
                <a:latin typeface="Century Gothic" panose="020B0502020202020204" pitchFamily="34" charset="0"/>
              </a:rPr>
              <a:t>. Количество блоков зависит от типа данных. </a:t>
            </a:r>
            <a:endParaRPr lang="ru-RU" sz="2400" dirty="0" smtClean="0">
              <a:latin typeface="Century Gothic" panose="020B0502020202020204" pitchFamily="34" charset="0"/>
            </a:endParaRPr>
          </a:p>
          <a:p>
            <a:r>
              <a:rPr lang="ru-RU" sz="2400" b="1" dirty="0" smtClean="0">
                <a:latin typeface="Century Gothic" panose="020B0502020202020204" pitchFamily="34" charset="0"/>
              </a:rPr>
              <a:t>Распределение </a:t>
            </a:r>
            <a:r>
              <a:rPr lang="ru-RU" sz="2400" b="1" dirty="0">
                <a:latin typeface="Century Gothic" panose="020B0502020202020204" pitchFamily="34" charset="0"/>
              </a:rPr>
              <a:t>элементов</a:t>
            </a:r>
            <a:r>
              <a:rPr lang="ru-RU" sz="2400" dirty="0">
                <a:latin typeface="Century Gothic" panose="020B0502020202020204" pitchFamily="34" charset="0"/>
              </a:rPr>
              <a:t>. Каждый элемент помещается в соответствующий блок на основе рассчитанного индекса. </a:t>
            </a:r>
            <a:endParaRPr lang="ru-RU" sz="2400" dirty="0" smtClean="0">
              <a:latin typeface="Century Gothic" panose="020B0502020202020204" pitchFamily="34" charset="0"/>
            </a:endParaRPr>
          </a:p>
          <a:p>
            <a:r>
              <a:rPr lang="ru-RU" sz="2400" b="1" dirty="0" smtClean="0">
                <a:latin typeface="Century Gothic" panose="020B0502020202020204" pitchFamily="34" charset="0"/>
              </a:rPr>
              <a:t>Сортировка </a:t>
            </a:r>
            <a:r>
              <a:rPr lang="ru-RU" sz="2400" b="1" dirty="0">
                <a:latin typeface="Century Gothic" panose="020B0502020202020204" pitchFamily="34" charset="0"/>
              </a:rPr>
              <a:t>блоков</a:t>
            </a:r>
            <a:r>
              <a:rPr lang="ru-RU" sz="2400" dirty="0">
                <a:latin typeface="Century Gothic" panose="020B0502020202020204" pitchFamily="34" charset="0"/>
              </a:rPr>
              <a:t>. Для сортировки каждого блока используется подходящий алгоритм (например, сортировка вставками, слиянием или быстрая сортировка). </a:t>
            </a:r>
            <a:endParaRPr lang="ru-RU" sz="2400" dirty="0" smtClean="0">
              <a:latin typeface="Century Gothic" panose="020B0502020202020204" pitchFamily="34" charset="0"/>
            </a:endParaRPr>
          </a:p>
          <a:p>
            <a:r>
              <a:rPr lang="ru-RU" sz="2400" b="1" dirty="0" smtClean="0">
                <a:latin typeface="Century Gothic" panose="020B0502020202020204" pitchFamily="34" charset="0"/>
              </a:rPr>
              <a:t>Объединение </a:t>
            </a:r>
            <a:r>
              <a:rPr lang="ru-RU" sz="2400" b="1" dirty="0">
                <a:latin typeface="Century Gothic" panose="020B0502020202020204" pitchFamily="34" charset="0"/>
              </a:rPr>
              <a:t>блоков</a:t>
            </a:r>
            <a:r>
              <a:rPr lang="ru-RU" sz="2400" dirty="0">
                <a:latin typeface="Century Gothic" panose="020B0502020202020204" pitchFamily="34" charset="0"/>
              </a:rPr>
              <a:t>. Отсортированные блоки объединяются в единый отсортированный массив.</a:t>
            </a:r>
          </a:p>
        </p:txBody>
      </p:sp>
    </p:spTree>
    <p:extLst>
      <p:ext uri="{BB962C8B-B14F-4D97-AF65-F5344CB8AC3E}">
        <p14:creationId xmlns:p14="http://schemas.microsoft.com/office/powerpoint/2010/main" val="2222390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0FDF37-6A05-4543-BE81-E1F9F721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Century Gothic" panose="020B0502020202020204" pitchFamily="34" charset="0"/>
              </a:rPr>
              <a:t>Особенности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8FF5CC-BC36-4452-A57B-A9EFE83B5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0" y="1838960"/>
            <a:ext cx="10866120" cy="4571683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Century Gothic" panose="020B0502020202020204" pitchFamily="34" charset="0"/>
              </a:rPr>
              <a:t>Работает </a:t>
            </a:r>
            <a:r>
              <a:rPr lang="ru-RU" sz="2400" dirty="0">
                <a:latin typeface="Century Gothic" panose="020B0502020202020204" pitchFamily="34" charset="0"/>
              </a:rPr>
              <a:t>лучше всего с равномерно распределенными данными – Идеально подходит для случайных чисел в известном </a:t>
            </a:r>
            <a:r>
              <a:rPr lang="ru-RU" sz="2400" dirty="0" smtClean="0">
                <a:latin typeface="Century Gothic" panose="020B0502020202020204" pitchFamily="34" charset="0"/>
              </a:rPr>
              <a:t>диапазоне.</a:t>
            </a:r>
          </a:p>
          <a:p>
            <a:endParaRPr lang="ru-RU" sz="2400" dirty="0" smtClean="0">
              <a:latin typeface="Century Gothic" panose="020B0502020202020204" pitchFamily="34" charset="0"/>
            </a:endParaRPr>
          </a:p>
          <a:p>
            <a:r>
              <a:rPr lang="ru-RU" sz="2400" dirty="0" smtClean="0">
                <a:latin typeface="Century Gothic" panose="020B0502020202020204" pitchFamily="34" charset="0"/>
              </a:rPr>
              <a:t>Использует </a:t>
            </a:r>
            <a:r>
              <a:rPr lang="ru-RU" sz="2400" dirty="0">
                <a:latin typeface="Century Gothic" panose="020B0502020202020204" pitchFamily="34" charset="0"/>
              </a:rPr>
              <a:t>другой алгоритм для сортировки ведер – Обычно внутри ведер применяют </a:t>
            </a:r>
            <a:r>
              <a:rPr lang="ru-RU" sz="2400" b="1" dirty="0" err="1">
                <a:latin typeface="Century Gothic" panose="020B0502020202020204" pitchFamily="34" charset="0"/>
              </a:rPr>
              <a:t>Insertion</a:t>
            </a:r>
            <a:r>
              <a:rPr lang="ru-RU" sz="2400" b="1" dirty="0">
                <a:latin typeface="Century Gothic" panose="020B0502020202020204" pitchFamily="34" charset="0"/>
              </a:rPr>
              <a:t> Sort </a:t>
            </a:r>
            <a:r>
              <a:rPr lang="ru-RU" sz="2400" dirty="0">
                <a:latin typeface="Century Gothic" panose="020B0502020202020204" pitchFamily="34" charset="0"/>
              </a:rPr>
              <a:t>(для малых данных) или </a:t>
            </a:r>
            <a:r>
              <a:rPr lang="ru-RU" sz="2400" b="1" dirty="0" err="1">
                <a:latin typeface="Century Gothic" panose="020B0502020202020204" pitchFamily="34" charset="0"/>
              </a:rPr>
              <a:t>QuickSort</a:t>
            </a:r>
            <a:r>
              <a:rPr lang="ru-RU" sz="2400" dirty="0">
                <a:latin typeface="Century Gothic" panose="020B0502020202020204" pitchFamily="34" charset="0"/>
              </a:rPr>
              <a:t> (для больших</a:t>
            </a:r>
            <a:r>
              <a:rPr lang="ru-RU" sz="2400" dirty="0" smtClean="0">
                <a:latin typeface="Century Gothic" panose="020B0502020202020204" pitchFamily="34" charset="0"/>
              </a:rPr>
              <a:t>).</a:t>
            </a:r>
          </a:p>
          <a:p>
            <a:endParaRPr lang="ru-RU" sz="2400" dirty="0">
              <a:latin typeface="Century Gothic" panose="020B0502020202020204" pitchFamily="34" charset="0"/>
            </a:endParaRPr>
          </a:p>
          <a:p>
            <a:r>
              <a:rPr lang="ru-RU" sz="2400" dirty="0" smtClean="0">
                <a:latin typeface="Century Gothic" panose="020B0502020202020204" pitchFamily="34" charset="0"/>
              </a:rPr>
              <a:t>Может </a:t>
            </a:r>
            <a:r>
              <a:rPr lang="ru-RU" sz="2400" dirty="0">
                <a:latin typeface="Century Gothic" panose="020B0502020202020204" pitchFamily="34" charset="0"/>
              </a:rPr>
              <a:t>быть адаптивным – Если данные частично отсортированы, некоторые ведра могут обрабатываться быстрее.</a:t>
            </a:r>
          </a:p>
        </p:txBody>
      </p:sp>
    </p:spTree>
    <p:extLst>
      <p:ext uri="{BB962C8B-B14F-4D97-AF65-F5344CB8AC3E}">
        <p14:creationId xmlns:p14="http://schemas.microsoft.com/office/powerpoint/2010/main" val="1498202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170D8-4DF9-4DC1-A780-1B972A04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Century Gothic" panose="020B0502020202020204" pitchFamily="34" charset="0"/>
              </a:rPr>
              <a:t>Преимущества 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992E15-FFDC-4BFD-B0AB-81AE6CDCC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120" y="176466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Эффективен при равномерном распределении данных – Если элементы распределены равномерно, время работы близко к O(n</a:t>
            </a:r>
            <a:r>
              <a:rPr lang="ru-RU" dirty="0" smtClean="0">
                <a:latin typeface="Century Gothic" panose="020B0502020202020204" pitchFamily="34" charset="0"/>
              </a:rPr>
              <a:t>).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Хорошо </a:t>
            </a:r>
            <a:r>
              <a:rPr lang="ru-RU" dirty="0">
                <a:latin typeface="Century Gothic" panose="020B0502020202020204" pitchFamily="34" charset="0"/>
              </a:rPr>
              <a:t>работает с дробными числами – В отличие от Radix Sort, </a:t>
            </a:r>
            <a:r>
              <a:rPr lang="ru-RU" dirty="0" err="1">
                <a:latin typeface="Century Gothic" panose="020B0502020202020204" pitchFamily="34" charset="0"/>
              </a:rPr>
              <a:t>Bucket</a:t>
            </a:r>
            <a:r>
              <a:rPr lang="ru-RU" dirty="0">
                <a:latin typeface="Century Gothic" panose="020B0502020202020204" pitchFamily="34" charset="0"/>
              </a:rPr>
              <a:t> Sort легко применяется к числам в диапазоне [0, 1</a:t>
            </a:r>
            <a:r>
              <a:rPr lang="ru-RU" dirty="0" smtClean="0">
                <a:latin typeface="Century Gothic" panose="020B0502020202020204" pitchFamily="34" charset="0"/>
              </a:rPr>
              <a:t>).</a:t>
            </a:r>
          </a:p>
          <a:p>
            <a:r>
              <a:rPr lang="ru-RU" dirty="0" err="1" smtClean="0">
                <a:latin typeface="Century Gothic" panose="020B0502020202020204" pitchFamily="34" charset="0"/>
              </a:rPr>
              <a:t>Параллелизация</a:t>
            </a:r>
            <a:r>
              <a:rPr lang="ru-RU" dirty="0" smtClean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– Ведра можно сортировать независимо, что полезно в многопоточной </a:t>
            </a:r>
            <a:r>
              <a:rPr lang="ru-RU" dirty="0" smtClean="0">
                <a:latin typeface="Century Gothic" panose="020B0502020202020204" pitchFamily="34" charset="0"/>
              </a:rPr>
              <a:t>обработке.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Гибкость </a:t>
            </a:r>
            <a:r>
              <a:rPr lang="ru-RU" dirty="0">
                <a:latin typeface="Century Gothic" panose="020B0502020202020204" pitchFamily="34" charset="0"/>
              </a:rPr>
              <a:t>– Можно комбинировать с другими алгоритмами (например, внутри ведер использовать </a:t>
            </a:r>
            <a:r>
              <a:rPr lang="ru-RU" dirty="0" err="1">
                <a:latin typeface="Century Gothic" panose="020B0502020202020204" pitchFamily="34" charset="0"/>
              </a:rPr>
              <a:t>QuickSort</a:t>
            </a:r>
            <a:r>
              <a:rPr lang="ru-RU" dirty="0">
                <a:latin typeface="Century Gothic" panose="020B0502020202020204" pitchFamily="34" charset="0"/>
              </a:rPr>
              <a:t> или </a:t>
            </a:r>
            <a:r>
              <a:rPr lang="ru-RU" dirty="0" err="1">
                <a:latin typeface="Century Gothic" panose="020B0502020202020204" pitchFamily="34" charset="0"/>
              </a:rPr>
              <a:t>Insertion</a:t>
            </a:r>
            <a:r>
              <a:rPr lang="ru-RU" dirty="0">
                <a:latin typeface="Century Gothic" panose="020B0502020202020204" pitchFamily="34" charset="0"/>
              </a:rPr>
              <a:t> Sort).</a:t>
            </a:r>
          </a:p>
        </p:txBody>
      </p:sp>
    </p:spTree>
    <p:extLst>
      <p:ext uri="{BB962C8B-B14F-4D97-AF65-F5344CB8AC3E}">
        <p14:creationId xmlns:p14="http://schemas.microsoft.com/office/powerpoint/2010/main" val="1172474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9CAE1E-92F6-4341-B812-0C82707C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Century Gothic" panose="020B0502020202020204" pitchFamily="34" charset="0"/>
              </a:rPr>
              <a:t>Недостатки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F83BCE-FDE1-41A2-AF13-79DAC8966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Зависит от распределения данных – При неравномерном распределении (например, все элементы попадают в одно ведро) сложность ухудшается до O(n²</a:t>
            </a:r>
            <a:r>
              <a:rPr lang="ru-RU" dirty="0" smtClean="0">
                <a:latin typeface="Century Gothic" panose="020B0502020202020204" pitchFamily="34" charset="0"/>
              </a:rPr>
              <a:t>).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Требует </a:t>
            </a:r>
            <a:r>
              <a:rPr lang="ru-RU" dirty="0">
                <a:latin typeface="Century Gothic" panose="020B0502020202020204" pitchFamily="34" charset="0"/>
              </a:rPr>
              <a:t>дополнительной памяти – Нужно хранить ведра, что может быть затратно при большом </a:t>
            </a:r>
            <a:r>
              <a:rPr lang="ru-RU" dirty="0" smtClean="0">
                <a:latin typeface="Century Gothic" panose="020B0502020202020204" pitchFamily="34" charset="0"/>
              </a:rPr>
              <a:t>n.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Неэффективен </a:t>
            </a:r>
            <a:r>
              <a:rPr lang="ru-RU" dirty="0">
                <a:latin typeface="Century Gothic" panose="020B0502020202020204" pitchFamily="34" charset="0"/>
              </a:rPr>
              <a:t>для малых данных – Если n мало, накладные расходы на создание ведер могут перевесить </a:t>
            </a:r>
            <a:r>
              <a:rPr lang="ru-RU" dirty="0" smtClean="0">
                <a:latin typeface="Century Gothic" panose="020B0502020202020204" pitchFamily="34" charset="0"/>
              </a:rPr>
              <a:t>выгоду.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Нестабильность </a:t>
            </a:r>
            <a:r>
              <a:rPr lang="ru-RU" dirty="0">
                <a:latin typeface="Century Gothic" panose="020B0502020202020204" pitchFamily="34" charset="0"/>
              </a:rPr>
              <a:t>– В стандартной реализации порядок равных элементов может не сохраняться (но можно сделать стабильным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28576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46AD2-DD44-4598-B7E4-AE94223D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entury Gothic" panose="020B0502020202020204" pitchFamily="34" charset="0"/>
              </a:rPr>
              <a:t>Для чего </a:t>
            </a:r>
            <a:r>
              <a:rPr lang="ru-RU" b="1" dirty="0" smtClean="0">
                <a:latin typeface="Century Gothic" panose="020B0502020202020204" pitchFamily="34" charset="0"/>
              </a:rPr>
              <a:t>используется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10592-E409-438E-B73B-8D2D092E3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Сортировка дробных чисел (например, в диапазоне [0, 1</a:t>
            </a:r>
            <a:r>
              <a:rPr lang="ru-RU" dirty="0" smtClean="0">
                <a:latin typeface="Century Gothic" panose="020B0502020202020204" pitchFamily="34" charset="0"/>
              </a:rPr>
              <a:t>)).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Обработка </a:t>
            </a:r>
            <a:r>
              <a:rPr lang="ru-RU" dirty="0">
                <a:latin typeface="Century Gothic" panose="020B0502020202020204" pitchFamily="34" charset="0"/>
              </a:rPr>
              <a:t>данных с равномерным распределением (например, случайные значения, </a:t>
            </a:r>
            <a:r>
              <a:rPr lang="ru-RU" dirty="0" err="1">
                <a:latin typeface="Century Gothic" panose="020B0502020202020204" pitchFamily="34" charset="0"/>
              </a:rPr>
              <a:t>хэш</a:t>
            </a:r>
            <a:r>
              <a:rPr lang="ru-RU" dirty="0">
                <a:latin typeface="Century Gothic" panose="020B0502020202020204" pitchFamily="34" charset="0"/>
              </a:rPr>
              <a:t>-ключи</a:t>
            </a:r>
            <a:r>
              <a:rPr lang="ru-RU" dirty="0" smtClean="0">
                <a:latin typeface="Century Gothic" panose="020B0502020202020204" pitchFamily="34" charset="0"/>
              </a:rPr>
              <a:t>).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Внешняя </a:t>
            </a:r>
            <a:r>
              <a:rPr lang="ru-RU" dirty="0">
                <a:latin typeface="Century Gothic" panose="020B0502020202020204" pitchFamily="34" charset="0"/>
              </a:rPr>
              <a:t>сортировка – Может применяться для больших данных, не помещающихся в оперативную </a:t>
            </a:r>
            <a:r>
              <a:rPr lang="ru-RU" dirty="0" smtClean="0">
                <a:latin typeface="Century Gothic" panose="020B0502020202020204" pitchFamily="34" charset="0"/>
              </a:rPr>
              <a:t>память.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Гибридные </a:t>
            </a:r>
            <a:r>
              <a:rPr lang="ru-RU" dirty="0">
                <a:latin typeface="Century Gothic" panose="020B0502020202020204" pitchFamily="34" charset="0"/>
              </a:rPr>
              <a:t>алгоритмы – Часто комбинируется с другими методами (например, после разбиения на ведра используется </a:t>
            </a:r>
            <a:r>
              <a:rPr lang="ru-RU" dirty="0" err="1">
                <a:latin typeface="Century Gothic" panose="020B0502020202020204" pitchFamily="34" charset="0"/>
              </a:rPr>
              <a:t>QuickSort</a:t>
            </a:r>
            <a:r>
              <a:rPr lang="ru-RU" dirty="0">
                <a:latin typeface="Century Gothic" panose="020B0502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7908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745182" y="2646507"/>
            <a:ext cx="10515600" cy="1325563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Century Gothic" panose="020B0502020202020204" pitchFamily="34" charset="0"/>
              </a:rPr>
              <a:t>Radix sort</a:t>
            </a:r>
            <a:endParaRPr lang="ru-RU" sz="9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66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22398" y="775065"/>
            <a:ext cx="95707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i="0" dirty="0" smtClean="0">
                <a:effectLst/>
                <a:latin typeface="Century Gothic" panose="020B0502020202020204" pitchFamily="34" charset="0"/>
              </a:rPr>
              <a:t>Radix Sort</a:t>
            </a:r>
            <a:r>
              <a:rPr lang="ru-RU" sz="2400" b="0" i="0" dirty="0" smtClean="0">
                <a:effectLst/>
                <a:latin typeface="Century Gothic" panose="020B0502020202020204" pitchFamily="34" charset="0"/>
              </a:rPr>
              <a:t> (поразрядная сортировка) — алгоритм сортировки, который обрабатывает элементы по отдельности, обрабатывая каждую цифру или символ. </a:t>
            </a:r>
            <a:r>
              <a:rPr lang="ru-RU" sz="2400" b="0" i="0" u="none" strike="noStrike" dirty="0" smtClean="0">
                <a:effectLst/>
                <a:latin typeface="Century Gothic" panose="020B0502020202020204" pitchFamily="34" charset="0"/>
                <a:hlinkClick r:id="rId2"/>
              </a:rPr>
              <a:t/>
            </a:r>
            <a:br>
              <a:rPr lang="ru-RU" sz="2400" b="0" i="0" u="none" strike="noStrike" dirty="0" smtClean="0">
                <a:effectLst/>
                <a:latin typeface="Century Gothic" panose="020B0502020202020204" pitchFamily="34" charset="0"/>
                <a:hlinkClick r:id="rId2"/>
              </a:rPr>
            </a:br>
            <a:endParaRPr lang="ru-RU" sz="2400" dirty="0">
              <a:latin typeface="Century Gothic" panose="020B0502020202020204" pitchFamily="34" charset="0"/>
            </a:endParaRPr>
          </a:p>
        </p:txBody>
      </p:sp>
      <p:pic>
        <p:nvPicPr>
          <p:cNvPr id="4" name="Picture 2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78" y="2344725"/>
            <a:ext cx="7810781" cy="374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87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 txBox="1">
            <a:spLocks/>
          </p:cNvSpPr>
          <p:nvPr/>
        </p:nvSpPr>
        <p:spPr>
          <a:xfrm>
            <a:off x="751840" y="446405"/>
            <a:ext cx="10703560" cy="151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atin typeface="Century Gothic" panose="020B0502020202020204" pitchFamily="34" charset="0"/>
              </a:rPr>
              <a:t>Принцип работы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5" name="Объект 3"/>
          <p:cNvSpPr txBox="1">
            <a:spLocks/>
          </p:cNvSpPr>
          <p:nvPr/>
        </p:nvSpPr>
        <p:spPr>
          <a:xfrm>
            <a:off x="542834" y="2168161"/>
            <a:ext cx="10703560" cy="4971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 smtClean="0">
                <a:latin typeface="Century Gothic" panose="020B0502020202020204" pitchFamily="34" charset="0"/>
              </a:rPr>
              <a:t>Определить количество разрядов</a:t>
            </a:r>
            <a:r>
              <a:rPr lang="ru-RU" sz="2400" dirty="0" smtClean="0">
                <a:latin typeface="Century Gothic" panose="020B0502020202020204" pitchFamily="34" charset="0"/>
              </a:rPr>
              <a:t> в наибольшем элементе массива. </a:t>
            </a:r>
          </a:p>
          <a:p>
            <a:r>
              <a:rPr lang="ru-RU" sz="2400" b="1" dirty="0" smtClean="0">
                <a:latin typeface="Century Gothic" panose="020B0502020202020204" pitchFamily="34" charset="0"/>
              </a:rPr>
              <a:t>Начать с наименьшего разряда</a:t>
            </a:r>
            <a:r>
              <a:rPr lang="ru-RU" sz="2400" dirty="0" smtClean="0">
                <a:latin typeface="Century Gothic" panose="020B0502020202020204" pitchFamily="34" charset="0"/>
              </a:rPr>
              <a:t> (для чисел — с правой цифры) и отсортировать элементы по этому разряду. </a:t>
            </a:r>
          </a:p>
          <a:p>
            <a:r>
              <a:rPr lang="ru-RU" sz="2400" b="1" dirty="0" smtClean="0">
                <a:latin typeface="Century Gothic" panose="020B0502020202020204" pitchFamily="34" charset="0"/>
              </a:rPr>
              <a:t>Перейти к следующему разряду</a:t>
            </a:r>
            <a:r>
              <a:rPr lang="ru-RU" sz="2400" dirty="0" smtClean="0">
                <a:latin typeface="Century Gothic" panose="020B0502020202020204" pitchFamily="34" charset="0"/>
              </a:rPr>
              <a:t> (десяткам, сотням и т. д.) и отсортировать массив по этому разряду, сохраняя порядок, достигнутый на предыдущем шаге. </a:t>
            </a:r>
          </a:p>
          <a:p>
            <a:r>
              <a:rPr lang="ru-RU" sz="2400" b="1" dirty="0" smtClean="0">
                <a:latin typeface="Century Gothic" panose="020B0502020202020204" pitchFamily="34" charset="0"/>
              </a:rPr>
              <a:t>Повторять процесс</a:t>
            </a:r>
            <a:r>
              <a:rPr lang="ru-RU" sz="2400" dirty="0" smtClean="0">
                <a:latin typeface="Century Gothic" panose="020B0502020202020204" pitchFamily="34" charset="0"/>
              </a:rPr>
              <a:t> до сортировки по самому значимому разряду (левой цифре). </a:t>
            </a:r>
            <a:endParaRPr lang="ru-RU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5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7080" y="212725"/>
            <a:ext cx="10515600" cy="1325563"/>
          </a:xfrm>
        </p:spPr>
        <p:txBody>
          <a:bodyPr/>
          <a:lstStyle/>
          <a:p>
            <a:r>
              <a:rPr lang="ru-RU" b="1" smtClean="0">
                <a:latin typeface="Century Gothic" panose="020B0502020202020204" pitchFamily="34" charset="0"/>
              </a:rPr>
              <a:t>Особенности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pic>
        <p:nvPicPr>
          <p:cNvPr id="4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61" y="3006348"/>
            <a:ext cx="8281694" cy="352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638631" y="1436688"/>
            <a:ext cx="94045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Century Gothic" panose="020B0502020202020204" pitchFamily="34" charset="0"/>
              </a:rPr>
              <a:t>Существует два варианта </a:t>
            </a:r>
            <a:r>
              <a:rPr lang="en-US" sz="2400" dirty="0">
                <a:latin typeface="Century Gothic" panose="020B0502020202020204" pitchFamily="34" charset="0"/>
              </a:rPr>
              <a:t>Radix Sort: </a:t>
            </a:r>
            <a:r>
              <a:rPr lang="en-US" sz="2400" b="1" dirty="0">
                <a:latin typeface="Century Gothic" panose="020B0502020202020204" pitchFamily="34" charset="0"/>
              </a:rPr>
              <a:t>LSD</a:t>
            </a:r>
            <a:r>
              <a:rPr lang="en-US" sz="2400" dirty="0">
                <a:latin typeface="Century Gothic" panose="020B0502020202020204" pitchFamily="34" charset="0"/>
              </a:rPr>
              <a:t> (</a:t>
            </a:r>
            <a:r>
              <a:rPr lang="ru-RU" sz="2400" dirty="0">
                <a:latin typeface="Century Gothic" panose="020B0502020202020204" pitchFamily="34" charset="0"/>
              </a:rPr>
              <a:t>от англ. </a:t>
            </a:r>
            <a:r>
              <a:rPr lang="en-US" sz="2400" dirty="0">
                <a:latin typeface="Century Gothic" panose="020B0502020202020204" pitchFamily="34" charset="0"/>
              </a:rPr>
              <a:t>least significant digit) — </a:t>
            </a:r>
            <a:r>
              <a:rPr lang="ru-RU" sz="2400" dirty="0">
                <a:latin typeface="Century Gothic" panose="020B0502020202020204" pitchFamily="34" charset="0"/>
              </a:rPr>
              <a:t>сортировка по младшим разрядам, и </a:t>
            </a:r>
            <a:r>
              <a:rPr lang="en-US" sz="2400" b="1" dirty="0">
                <a:latin typeface="Century Gothic" panose="020B0502020202020204" pitchFamily="34" charset="0"/>
              </a:rPr>
              <a:t>MSD</a:t>
            </a:r>
            <a:r>
              <a:rPr lang="en-US" sz="2400" dirty="0">
                <a:latin typeface="Century Gothic" panose="020B0502020202020204" pitchFamily="34" charset="0"/>
              </a:rPr>
              <a:t> (</a:t>
            </a:r>
            <a:r>
              <a:rPr lang="ru-RU" sz="2400" dirty="0">
                <a:latin typeface="Century Gothic" panose="020B0502020202020204" pitchFamily="34" charset="0"/>
              </a:rPr>
              <a:t>от англ. </a:t>
            </a:r>
            <a:r>
              <a:rPr lang="en-US" sz="2400" dirty="0">
                <a:latin typeface="Century Gothic" panose="020B0502020202020204" pitchFamily="34" charset="0"/>
              </a:rPr>
              <a:t>most significant digit) — </a:t>
            </a:r>
            <a:r>
              <a:rPr lang="ru-RU" sz="2400" dirty="0">
                <a:latin typeface="Century Gothic" panose="020B0502020202020204" pitchFamily="34" charset="0"/>
              </a:rPr>
              <a:t>по старшим разрядам</a:t>
            </a:r>
            <a:r>
              <a:rPr lang="ru-RU" sz="2400" dirty="0">
                <a:latin typeface="YS Text"/>
              </a:rPr>
              <a:t>. 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2520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B9A8010-CB36-455F-91A8-10DDA5EDC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>
                <a:latin typeface="Century Gothic" panose="020B0502020202020204" pitchFamily="34" charset="0"/>
              </a:rPr>
              <a:t>LSD</a:t>
            </a:r>
            <a:r>
              <a:rPr lang="ru-RU" dirty="0">
                <a:latin typeface="Century Gothic" panose="020B0502020202020204" pitchFamily="34" charset="0"/>
              </a:rPr>
              <a:t> начинается с младшего разряда, подходит для чисел и строк фиксированной длины.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b="1" dirty="0">
                <a:latin typeface="Century Gothic" panose="020B0502020202020204" pitchFamily="34" charset="0"/>
              </a:rPr>
              <a:t>MSD</a:t>
            </a:r>
            <a:r>
              <a:rPr lang="ru-RU" dirty="0">
                <a:latin typeface="Century Gothic" panose="020B0502020202020204" pitchFamily="34" charset="0"/>
              </a:rPr>
              <a:t> начинается со старшего разряда, может быть быстрее для строк переменной длины (как в словарной сортировке).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b="1" dirty="0">
                <a:latin typeface="Century Gothic" panose="020B0502020202020204" pitchFamily="34" charset="0"/>
              </a:rPr>
              <a:t>Использует подсчет (</a:t>
            </a:r>
            <a:r>
              <a:rPr lang="ru-RU" b="1" dirty="0" err="1">
                <a:latin typeface="Century Gothic" panose="020B0502020202020204" pitchFamily="34" charset="0"/>
              </a:rPr>
              <a:t>Counting</a:t>
            </a:r>
            <a:r>
              <a:rPr lang="ru-RU" b="1" dirty="0">
                <a:latin typeface="Century Gothic" panose="020B0502020202020204" pitchFamily="34" charset="0"/>
              </a:rPr>
              <a:t> </a:t>
            </a:r>
            <a:r>
              <a:rPr lang="ru-RU" b="1" dirty="0" err="1">
                <a:latin typeface="Century Gothic" panose="020B0502020202020204" pitchFamily="34" charset="0"/>
              </a:rPr>
              <a:t>Sort</a:t>
            </a:r>
            <a:r>
              <a:rPr lang="ru-RU" b="1" dirty="0">
                <a:latin typeface="Century Gothic" panose="020B0502020202020204" pitchFamily="34" charset="0"/>
              </a:rPr>
              <a:t>)</a:t>
            </a:r>
            <a:r>
              <a:rPr lang="ru-RU" dirty="0">
                <a:latin typeface="Century Gothic" panose="020B0502020202020204" pitchFamily="34" charset="0"/>
              </a:rPr>
              <a:t> – Обычно </a:t>
            </a:r>
            <a:r>
              <a:rPr lang="ru-RU" dirty="0" err="1">
                <a:latin typeface="Century Gothic" panose="020B0502020202020204" pitchFamily="34" charset="0"/>
              </a:rPr>
              <a:t>Radix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</a:rPr>
              <a:t>Sort</a:t>
            </a:r>
            <a:r>
              <a:rPr lang="ru-RU" dirty="0">
                <a:latin typeface="Century Gothic" panose="020B0502020202020204" pitchFamily="34" charset="0"/>
              </a:rPr>
              <a:t> применяет </a:t>
            </a:r>
            <a:r>
              <a:rPr lang="ru-RU" dirty="0" err="1">
                <a:latin typeface="Century Gothic" panose="020B0502020202020204" pitchFamily="34" charset="0"/>
              </a:rPr>
              <a:t>Counting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</a:rPr>
              <a:t>Sort</a:t>
            </a:r>
            <a:r>
              <a:rPr lang="ru-RU" dirty="0">
                <a:latin typeface="Century Gothic" panose="020B0502020202020204" pitchFamily="34" charset="0"/>
              </a:rPr>
              <a:t> для сортировки по каждому разряду.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2736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atin typeface="Century Gothic" panose="020B0502020202020204" pitchFamily="34" charset="0"/>
              </a:rPr>
              <a:t>Особенности</a:t>
            </a:r>
            <a:endParaRPr lang="ru-RU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17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006D3-63A3-4FA2-8DD9-7F51CDBC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568325"/>
            <a:ext cx="10515600" cy="1325563"/>
          </a:xfrm>
        </p:spPr>
        <p:txBody>
          <a:bodyPr/>
          <a:lstStyle/>
          <a:p>
            <a:r>
              <a:rPr lang="ru-RU" b="1" dirty="0" smtClean="0">
                <a:latin typeface="Century Gothic" panose="020B0502020202020204" pitchFamily="34" charset="0"/>
              </a:rPr>
              <a:t>Преимущества</a:t>
            </a:r>
            <a:r>
              <a:rPr lang="en-US" b="1" dirty="0">
                <a:latin typeface="Century Gothic" panose="020B0502020202020204" pitchFamily="34" charset="0"/>
              </a:rPr>
              <a:t/>
            </a:r>
            <a:br>
              <a:rPr lang="en-US" b="1" dirty="0">
                <a:latin typeface="Century Gothic" panose="020B0502020202020204" pitchFamily="34" charset="0"/>
              </a:rPr>
            </a:b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9D18E2-5B61-47F1-8AE8-1A38FC31E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640" y="1502076"/>
            <a:ext cx="10515600" cy="4989847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Century Gothic" panose="020B0502020202020204" pitchFamily="34" charset="0"/>
              </a:rPr>
              <a:t>Линейная </a:t>
            </a:r>
            <a:r>
              <a:rPr lang="ru-RU" sz="2400" dirty="0">
                <a:latin typeface="Century Gothic" panose="020B0502020202020204" pitchFamily="34" charset="0"/>
              </a:rPr>
              <a:t>временная сложность – Время работы O(n * k), где n — количество элементов, а k — количество разрядов. Это быстрее, чем O(n </a:t>
            </a:r>
            <a:r>
              <a:rPr lang="ru-RU" sz="2400" dirty="0" err="1">
                <a:latin typeface="Century Gothic" panose="020B0502020202020204" pitchFamily="34" charset="0"/>
              </a:rPr>
              <a:t>log</a:t>
            </a:r>
            <a:r>
              <a:rPr lang="ru-RU" sz="2400" dirty="0">
                <a:latin typeface="Century Gothic" panose="020B0502020202020204" pitchFamily="34" charset="0"/>
              </a:rPr>
              <a:t> n) у сравнимых алгоритмов (</a:t>
            </a:r>
            <a:r>
              <a:rPr lang="ru-RU" sz="2400" dirty="0" err="1">
                <a:latin typeface="Century Gothic" panose="020B0502020202020204" pitchFamily="34" charset="0"/>
              </a:rPr>
              <a:t>QuickSort</a:t>
            </a:r>
            <a:r>
              <a:rPr lang="ru-RU" sz="2400" dirty="0">
                <a:latin typeface="Century Gothic" panose="020B0502020202020204" pitchFamily="34" charset="0"/>
              </a:rPr>
              <a:t>, </a:t>
            </a:r>
            <a:r>
              <a:rPr lang="ru-RU" sz="2400" dirty="0" err="1">
                <a:latin typeface="Century Gothic" panose="020B0502020202020204" pitchFamily="34" charset="0"/>
              </a:rPr>
              <a:t>MergeSort</a:t>
            </a:r>
            <a:r>
              <a:rPr lang="ru-RU" sz="2400" dirty="0">
                <a:latin typeface="Century Gothic" panose="020B0502020202020204" pitchFamily="34" charset="0"/>
              </a:rPr>
              <a:t>) при небольших k.</a:t>
            </a:r>
          </a:p>
          <a:p>
            <a:r>
              <a:rPr lang="ru-RU" sz="2400" dirty="0">
                <a:latin typeface="Century Gothic" panose="020B0502020202020204" pitchFamily="34" charset="0"/>
              </a:rPr>
              <a:t>Стабильность – Если реализован с использованием стабильной сортировки (например, </a:t>
            </a:r>
            <a:r>
              <a:rPr lang="ru-RU" sz="2400" dirty="0" err="1">
                <a:latin typeface="Century Gothic" panose="020B0502020202020204" pitchFamily="34" charset="0"/>
              </a:rPr>
              <a:t>Counting</a:t>
            </a:r>
            <a:r>
              <a:rPr lang="ru-RU" sz="2400" dirty="0">
                <a:latin typeface="Century Gothic" panose="020B0502020202020204" pitchFamily="34" charset="0"/>
              </a:rPr>
              <a:t> Sort для цифр), сохраняет порядок равных </a:t>
            </a:r>
            <a:r>
              <a:rPr lang="ru-RU" sz="2400" dirty="0" smtClean="0">
                <a:latin typeface="Century Gothic" panose="020B0502020202020204" pitchFamily="34" charset="0"/>
              </a:rPr>
              <a:t>элементов.</a:t>
            </a:r>
          </a:p>
          <a:p>
            <a:r>
              <a:rPr lang="ru-RU" sz="2400" dirty="0" smtClean="0">
                <a:latin typeface="Century Gothic" panose="020B0502020202020204" pitchFamily="34" charset="0"/>
              </a:rPr>
              <a:t>Эффективен </a:t>
            </a:r>
            <a:r>
              <a:rPr lang="ru-RU" sz="2400" dirty="0">
                <a:latin typeface="Century Gothic" panose="020B0502020202020204" pitchFamily="34" charset="0"/>
              </a:rPr>
              <a:t>для больших данных – Хорошо работает на больших массивах, особенно если разряды чисел </a:t>
            </a:r>
            <a:r>
              <a:rPr lang="ru-RU" sz="2400" dirty="0" smtClean="0">
                <a:latin typeface="Century Gothic" panose="020B0502020202020204" pitchFamily="34" charset="0"/>
              </a:rPr>
              <a:t>ограничены.</a:t>
            </a:r>
          </a:p>
          <a:p>
            <a:r>
              <a:rPr lang="ru-RU" sz="2400" dirty="0" smtClean="0">
                <a:latin typeface="Century Gothic" panose="020B0502020202020204" pitchFamily="34" charset="0"/>
              </a:rPr>
              <a:t>Подходит </a:t>
            </a:r>
            <a:r>
              <a:rPr lang="ru-RU" sz="2400" dirty="0">
                <a:latin typeface="Century Gothic" panose="020B0502020202020204" pitchFamily="34" charset="0"/>
              </a:rPr>
              <a:t>для чисел и строк – Может сортировать не только числа, но и строки (по символам), IP-адреса и другие данные с фиксированной длиной.</a:t>
            </a:r>
          </a:p>
        </p:txBody>
      </p:sp>
    </p:spTree>
    <p:extLst>
      <p:ext uri="{BB962C8B-B14F-4D97-AF65-F5344CB8AC3E}">
        <p14:creationId xmlns:p14="http://schemas.microsoft.com/office/powerpoint/2010/main" val="1079089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69CC8-4106-4F0E-8631-15B6B59E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Century Gothic" panose="020B0502020202020204" pitchFamily="34" charset="0"/>
              </a:rPr>
              <a:t>Недостатки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D71A0F-A2DF-4241-A6F4-186ABAEB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" y="1795145"/>
            <a:ext cx="10515600" cy="435133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Century Gothic" panose="020B0502020202020204" pitchFamily="34" charset="0"/>
              </a:rPr>
              <a:t>Ограниченная применимость – Работает только с данными, которые можно разбить на сравнимые разряды (целые числа, строки фиксированной длины). Не подходит для сортировки дробных чисел без </a:t>
            </a:r>
            <a:r>
              <a:rPr lang="ru-RU" sz="2400" dirty="0" smtClean="0">
                <a:latin typeface="Century Gothic" panose="020B0502020202020204" pitchFamily="34" charset="0"/>
              </a:rPr>
              <a:t>модификаций.</a:t>
            </a:r>
          </a:p>
          <a:p>
            <a:r>
              <a:rPr lang="ru-RU" sz="2400" dirty="0" smtClean="0">
                <a:latin typeface="Century Gothic" panose="020B0502020202020204" pitchFamily="34" charset="0"/>
              </a:rPr>
              <a:t>Требует </a:t>
            </a:r>
            <a:r>
              <a:rPr lang="ru-RU" sz="2400" dirty="0">
                <a:latin typeface="Century Gothic" panose="020B0502020202020204" pitchFamily="34" charset="0"/>
              </a:rPr>
              <a:t>дополнительной памяти – В классической реализации (LSD) нужен временный массив размером </a:t>
            </a:r>
            <a:r>
              <a:rPr lang="ru-RU" sz="2400" dirty="0" smtClean="0">
                <a:latin typeface="Century Gothic" panose="020B0502020202020204" pitchFamily="34" charset="0"/>
              </a:rPr>
              <a:t>O(n).</a:t>
            </a:r>
          </a:p>
          <a:p>
            <a:r>
              <a:rPr lang="ru-RU" sz="2400" dirty="0" smtClean="0">
                <a:latin typeface="Century Gothic" panose="020B0502020202020204" pitchFamily="34" charset="0"/>
              </a:rPr>
              <a:t>Неэффективен при больших k – Если максимальное число имеет много разрядов (например, 2³²), производительность ухудшается.</a:t>
            </a:r>
          </a:p>
          <a:p>
            <a:r>
              <a:rPr lang="ru-RU" sz="2400" dirty="0" smtClean="0">
                <a:latin typeface="Century Gothic" panose="020B0502020202020204" pitchFamily="34" charset="0"/>
              </a:rPr>
              <a:t>Не </a:t>
            </a:r>
            <a:r>
              <a:rPr lang="ru-RU" sz="2400" dirty="0">
                <a:latin typeface="Century Gothic" panose="020B0502020202020204" pitchFamily="34" charset="0"/>
              </a:rPr>
              <a:t>адаптивный – Время работы всегда O(n * k), даже если массив почти отсортирован.</a:t>
            </a:r>
          </a:p>
        </p:txBody>
      </p:sp>
    </p:spTree>
    <p:extLst>
      <p:ext uri="{BB962C8B-B14F-4D97-AF65-F5344CB8AC3E}">
        <p14:creationId xmlns:p14="http://schemas.microsoft.com/office/powerpoint/2010/main" val="150592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7C6E9-B903-40F5-84BF-6513C79A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entury Gothic" panose="020B0502020202020204" pitchFamily="34" charset="0"/>
              </a:rPr>
              <a:t>Для чего </a:t>
            </a:r>
            <a:r>
              <a:rPr lang="ru-RU" b="1" dirty="0" smtClean="0">
                <a:latin typeface="Century Gothic" panose="020B0502020202020204" pitchFamily="34" charset="0"/>
              </a:rPr>
              <a:t>используется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DFDA64-FF42-45B6-9B7B-D917C64C9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>
                <a:latin typeface="Century Gothic" panose="020B0502020202020204" pitchFamily="34" charset="0"/>
              </a:rPr>
              <a:t>Сортировка </a:t>
            </a:r>
            <a:r>
              <a:rPr lang="ru-RU" b="1" dirty="0">
                <a:latin typeface="Century Gothic" panose="020B0502020202020204" pitchFamily="34" charset="0"/>
              </a:rPr>
              <a:t>больших целочисленных массивов</a:t>
            </a:r>
            <a:r>
              <a:rPr lang="ru-RU" dirty="0">
                <a:latin typeface="Century Gothic" panose="020B0502020202020204" pitchFamily="34" charset="0"/>
              </a:rPr>
              <a:t> (например, ключи в БД</a:t>
            </a:r>
            <a:r>
              <a:rPr lang="ru-RU" dirty="0" smtClean="0">
                <a:latin typeface="Century Gothic" panose="020B0502020202020204" pitchFamily="34" charset="0"/>
              </a:rPr>
              <a:t>).</a:t>
            </a:r>
          </a:p>
          <a:p>
            <a:r>
              <a:rPr lang="ru-RU" b="1" dirty="0" smtClean="0">
                <a:latin typeface="Century Gothic" panose="020B0502020202020204" pitchFamily="34" charset="0"/>
              </a:rPr>
              <a:t>Сортировка </a:t>
            </a:r>
            <a:r>
              <a:rPr lang="ru-RU" b="1" dirty="0">
                <a:latin typeface="Century Gothic" panose="020B0502020202020204" pitchFamily="34" charset="0"/>
              </a:rPr>
              <a:t>строк фиксированной длины</a:t>
            </a:r>
            <a:r>
              <a:rPr lang="ru-RU" dirty="0">
                <a:latin typeface="Century Gothic" panose="020B0502020202020204" pitchFamily="34" charset="0"/>
              </a:rPr>
              <a:t> (например, телефонные номера, серийные коды</a:t>
            </a:r>
            <a:r>
              <a:rPr lang="ru-RU" dirty="0" smtClean="0">
                <a:latin typeface="Century Gothic" panose="020B0502020202020204" pitchFamily="34" charset="0"/>
              </a:rPr>
              <a:t>).</a:t>
            </a:r>
            <a:endParaRPr lang="ru-RU" dirty="0">
              <a:latin typeface="Century Gothic" panose="020B0502020202020204" pitchFamily="34" charset="0"/>
            </a:endParaRPr>
          </a:p>
          <a:p>
            <a:r>
              <a:rPr lang="ru-RU" b="1" dirty="0" smtClean="0">
                <a:latin typeface="Century Gothic" panose="020B0502020202020204" pitchFamily="34" charset="0"/>
              </a:rPr>
              <a:t>Внешняя </a:t>
            </a:r>
            <a:r>
              <a:rPr lang="ru-RU" b="1" dirty="0">
                <a:latin typeface="Century Gothic" panose="020B0502020202020204" pitchFamily="34" charset="0"/>
              </a:rPr>
              <a:t>сортировка</a:t>
            </a:r>
            <a:r>
              <a:rPr lang="ru-RU" dirty="0">
                <a:latin typeface="Century Gothic" panose="020B0502020202020204" pitchFamily="34" charset="0"/>
              </a:rPr>
              <a:t> – Может быть адаптирован для работы с данными на </a:t>
            </a:r>
            <a:r>
              <a:rPr lang="ru-RU" dirty="0" smtClean="0">
                <a:latin typeface="Century Gothic" panose="020B0502020202020204" pitchFamily="34" charset="0"/>
              </a:rPr>
              <a:t>диске.</a:t>
            </a:r>
          </a:p>
          <a:p>
            <a:r>
              <a:rPr lang="ru-RU" b="1" dirty="0" smtClean="0">
                <a:latin typeface="Century Gothic" panose="020B0502020202020204" pitchFamily="34" charset="0"/>
              </a:rPr>
              <a:t>В </a:t>
            </a:r>
            <a:r>
              <a:rPr lang="ru-RU" b="1" dirty="0">
                <a:latin typeface="Century Gothic" panose="020B0502020202020204" pitchFamily="34" charset="0"/>
              </a:rPr>
              <a:t>комбинации с другими алгоритмами</a:t>
            </a:r>
            <a:r>
              <a:rPr lang="ru-RU" dirty="0">
                <a:latin typeface="Century Gothic" panose="020B0502020202020204" pitchFamily="34" charset="0"/>
              </a:rPr>
              <a:t> – Например, для ускорения </a:t>
            </a:r>
            <a:r>
              <a:rPr lang="ru-RU" dirty="0" err="1">
                <a:latin typeface="Century Gothic" panose="020B0502020202020204" pitchFamily="34" charset="0"/>
              </a:rPr>
              <a:t>Bucket</a:t>
            </a:r>
            <a:r>
              <a:rPr lang="ru-RU" dirty="0">
                <a:latin typeface="Century Gothic" panose="020B0502020202020204" pitchFamily="34" charset="0"/>
              </a:rPr>
              <a:t> Sort.</a:t>
            </a:r>
          </a:p>
        </p:txBody>
      </p:sp>
    </p:spTree>
    <p:extLst>
      <p:ext uri="{BB962C8B-B14F-4D97-AF65-F5344CB8AC3E}">
        <p14:creationId xmlns:p14="http://schemas.microsoft.com/office/powerpoint/2010/main" val="3150497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505</Words>
  <Application>Microsoft Office PowerPoint</Application>
  <PresentationFormat>Широкоэкранный</PresentationFormat>
  <Paragraphs>59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YS Text</vt:lpstr>
      <vt:lpstr>Тема Office</vt:lpstr>
      <vt:lpstr>Radix Sort + Bucket Sort </vt:lpstr>
      <vt:lpstr>Radix sort</vt:lpstr>
      <vt:lpstr>Презентация PowerPoint</vt:lpstr>
      <vt:lpstr>Презентация PowerPoint</vt:lpstr>
      <vt:lpstr>Особенности</vt:lpstr>
      <vt:lpstr>Презентация PowerPoint</vt:lpstr>
      <vt:lpstr>Преимущества </vt:lpstr>
      <vt:lpstr>Недостатки</vt:lpstr>
      <vt:lpstr>Для чего используется</vt:lpstr>
      <vt:lpstr>Bucket sort</vt:lpstr>
      <vt:lpstr>Презентация PowerPoint</vt:lpstr>
      <vt:lpstr>Презентация PowerPoint</vt:lpstr>
      <vt:lpstr>Особенности</vt:lpstr>
      <vt:lpstr>Преимущества </vt:lpstr>
      <vt:lpstr>Недостатки</vt:lpstr>
      <vt:lpstr>Для чего используется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bulathh1 .</dc:creator>
  <cp:lastModifiedBy>Айлина</cp:lastModifiedBy>
  <cp:revision>9</cp:revision>
  <dcterms:created xsi:type="dcterms:W3CDTF">2025-06-13T15:49:59Z</dcterms:created>
  <dcterms:modified xsi:type="dcterms:W3CDTF">2025-06-13T17:24:27Z</dcterms:modified>
</cp:coreProperties>
</file>