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6" r:id="rId5"/>
    <p:sldId id="258" r:id="rId6"/>
    <p:sldId id="264" r:id="rId7"/>
    <p:sldId id="259" r:id="rId8"/>
    <p:sldId id="261" r:id="rId9"/>
    <p:sldId id="267" r:id="rId10"/>
    <p:sldId id="262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124" autoAdjust="0"/>
  </p:normalViewPr>
  <p:slideViewPr>
    <p:cSldViewPr snapToGrid="0">
      <p:cViewPr varScale="1">
        <p:scale>
          <a:sx n="90" d="100"/>
          <a:sy n="90" d="100"/>
        </p:scale>
        <p:origin x="3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50D-EB18-49F6-BC31-BDF88DB60854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4A8-ABD3-4DF7-839A-B5B6E6E31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24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50D-EB18-49F6-BC31-BDF88DB60854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4A8-ABD3-4DF7-839A-B5B6E6E31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93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50D-EB18-49F6-BC31-BDF88DB60854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4A8-ABD3-4DF7-839A-B5B6E6E3165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1482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50D-EB18-49F6-BC31-BDF88DB60854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4A8-ABD3-4DF7-839A-B5B6E6E31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672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50D-EB18-49F6-BC31-BDF88DB60854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4A8-ABD3-4DF7-839A-B5B6E6E3165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9016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50D-EB18-49F6-BC31-BDF88DB60854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4A8-ABD3-4DF7-839A-B5B6E6E31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335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50D-EB18-49F6-BC31-BDF88DB60854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4A8-ABD3-4DF7-839A-B5B6E6E31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001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50D-EB18-49F6-BC31-BDF88DB60854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4A8-ABD3-4DF7-839A-B5B6E6E31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8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50D-EB18-49F6-BC31-BDF88DB60854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4A8-ABD3-4DF7-839A-B5B6E6E31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69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50D-EB18-49F6-BC31-BDF88DB60854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4A8-ABD3-4DF7-839A-B5B6E6E31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31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50D-EB18-49F6-BC31-BDF88DB60854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4A8-ABD3-4DF7-839A-B5B6E6E31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95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50D-EB18-49F6-BC31-BDF88DB60854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4A8-ABD3-4DF7-839A-B5B6E6E31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6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50D-EB18-49F6-BC31-BDF88DB60854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4A8-ABD3-4DF7-839A-B5B6E6E31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70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50D-EB18-49F6-BC31-BDF88DB60854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4A8-ABD3-4DF7-839A-B5B6E6E31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32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50D-EB18-49F6-BC31-BDF88DB60854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4A8-ABD3-4DF7-839A-B5B6E6E31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44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C50D-EB18-49F6-BC31-BDF88DB60854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C4A8-ABD3-4DF7-839A-B5B6E6E31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87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0C50D-EB18-49F6-BC31-BDF88DB60854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21C4A8-ABD3-4DF7-839A-B5B6E6E31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12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7E970-E813-964E-491D-831E50DD2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734" y="1782698"/>
            <a:ext cx="7766936" cy="1646302"/>
          </a:xfrm>
        </p:spPr>
        <p:txBody>
          <a:bodyPr/>
          <a:lstStyle/>
          <a:p>
            <a:r>
              <a:rPr lang="en-US" dirty="0"/>
              <a:t>Stooge + comb sort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3AE2E4-A846-3BC6-B338-953884D61B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Участники: Газизянов Георгий, </a:t>
            </a:r>
            <a:r>
              <a:rPr lang="ru-RU" dirty="0" err="1"/>
              <a:t>Гайфутдинова</a:t>
            </a:r>
            <a:r>
              <a:rPr lang="ru-RU" dirty="0"/>
              <a:t> Алия, Бадиков Алмаз</a:t>
            </a:r>
          </a:p>
        </p:txBody>
      </p:sp>
    </p:spTree>
    <p:extLst>
      <p:ext uri="{BB962C8B-B14F-4D97-AF65-F5344CB8AC3E}">
        <p14:creationId xmlns:p14="http://schemas.microsoft.com/office/powerpoint/2010/main" val="8372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377B9BF5-B813-8F68-32DA-FDEEB0759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История создания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4E5660-6D9D-4CD8-935B-4247360BAF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YS Text"/>
              </a:rPr>
              <a:t>Алгоритм сортировки расчёской (англ. </a:t>
            </a:r>
            <a:r>
              <a:rPr lang="ru-RU" b="1" i="0" dirty="0" err="1">
                <a:solidFill>
                  <a:schemeClr val="tx1"/>
                </a:solidFill>
                <a:effectLst/>
                <a:latin typeface="YS Text"/>
              </a:rPr>
              <a:t>comb</a:t>
            </a:r>
            <a:r>
              <a:rPr lang="ru-RU" b="1" i="0" dirty="0">
                <a:solidFill>
                  <a:schemeClr val="tx1"/>
                </a:solidFill>
                <a:effectLst/>
                <a:latin typeface="YS Text"/>
              </a:rPr>
              <a:t> </a:t>
            </a:r>
            <a:r>
              <a:rPr lang="ru-RU" b="1" i="0" dirty="0" err="1">
                <a:solidFill>
                  <a:schemeClr val="tx1"/>
                </a:solidFill>
                <a:effectLst/>
                <a:latin typeface="YS Text"/>
              </a:rPr>
              <a:t>sort</a:t>
            </a:r>
            <a:r>
              <a:rPr lang="ru-RU" b="1" i="0" dirty="0">
                <a:solidFill>
                  <a:schemeClr val="tx1"/>
                </a:solidFill>
                <a:effectLst/>
                <a:latin typeface="YS Text"/>
              </a:rPr>
              <a:t>)</a:t>
            </a:r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 был изначально спроектирован </a:t>
            </a:r>
            <a:r>
              <a:rPr lang="ru-RU" b="1" i="0" dirty="0" err="1">
                <a:solidFill>
                  <a:schemeClr val="tx1"/>
                </a:solidFill>
                <a:effectLst/>
                <a:latin typeface="YS Text"/>
              </a:rPr>
              <a:t>Влодзимежом</a:t>
            </a:r>
            <a:r>
              <a:rPr lang="ru-RU" b="1" i="0" dirty="0">
                <a:solidFill>
                  <a:schemeClr val="tx1"/>
                </a:solidFill>
                <a:effectLst/>
                <a:latin typeface="YS Text"/>
              </a:rPr>
              <a:t> </a:t>
            </a:r>
            <a:r>
              <a:rPr lang="ru-RU" b="1" i="0" dirty="0" err="1">
                <a:solidFill>
                  <a:schemeClr val="tx1"/>
                </a:solidFill>
                <a:effectLst/>
                <a:latin typeface="YS Text"/>
              </a:rPr>
              <a:t>Добосевичем</a:t>
            </a:r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 в </a:t>
            </a:r>
            <a:r>
              <a:rPr lang="ru-RU" b="1" i="0" dirty="0">
                <a:solidFill>
                  <a:schemeClr val="tx1"/>
                </a:solidFill>
                <a:effectLst/>
                <a:latin typeface="YS Text"/>
              </a:rPr>
              <a:t>1980 году</a:t>
            </a:r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.</a:t>
            </a:r>
            <a:r>
              <a:rPr lang="en-US" b="0" i="0" dirty="0">
                <a:solidFill>
                  <a:schemeClr val="tx1"/>
                </a:solidFill>
                <a:effectLst/>
                <a:latin typeface="YS Text"/>
              </a:rPr>
              <a:t> </a:t>
            </a:r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Позднее алгоритм был переоткрыт и популяризован в статье </a:t>
            </a:r>
            <a:r>
              <a:rPr lang="ru-RU" b="1" i="0" dirty="0">
                <a:solidFill>
                  <a:schemeClr val="tx1"/>
                </a:solidFill>
                <a:effectLst/>
                <a:latin typeface="YS Text"/>
              </a:rPr>
              <a:t>Стивена Лэйси</a:t>
            </a:r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 и </a:t>
            </a:r>
            <a:r>
              <a:rPr lang="ru-RU" b="1" i="0" dirty="0">
                <a:solidFill>
                  <a:schemeClr val="tx1"/>
                </a:solidFill>
                <a:effectLst/>
                <a:latin typeface="YS Text"/>
              </a:rPr>
              <a:t>Ричарда Бокса</a:t>
            </a:r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 в журнале </a:t>
            </a:r>
            <a:r>
              <a:rPr lang="ru-RU" b="1" i="0" dirty="0" err="1">
                <a:solidFill>
                  <a:schemeClr val="tx1"/>
                </a:solidFill>
                <a:effectLst/>
                <a:latin typeface="YS Text"/>
              </a:rPr>
              <a:t>Byte</a:t>
            </a:r>
            <a:r>
              <a:rPr lang="ru-RU" b="1" i="0" dirty="0">
                <a:solidFill>
                  <a:schemeClr val="tx1"/>
                </a:solidFill>
                <a:effectLst/>
                <a:latin typeface="YS Text"/>
              </a:rPr>
              <a:t> Magazine</a:t>
            </a:r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 в апреле </a:t>
            </a:r>
            <a:r>
              <a:rPr lang="ru-RU" b="1" i="0" dirty="0">
                <a:solidFill>
                  <a:schemeClr val="tx1"/>
                </a:solidFill>
                <a:effectLst/>
                <a:latin typeface="YS Text"/>
              </a:rPr>
              <a:t>1991 года</a:t>
            </a:r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. Они назвали алгоритм «</a:t>
            </a:r>
            <a:r>
              <a:rPr lang="ru-RU" b="0" i="0" dirty="0" err="1">
                <a:solidFill>
                  <a:schemeClr val="tx1"/>
                </a:solidFill>
                <a:effectLst/>
                <a:latin typeface="YS Text"/>
              </a:rPr>
              <a:t>comb</a:t>
            </a:r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 </a:t>
            </a:r>
            <a:r>
              <a:rPr lang="ru-RU" b="0" i="0" dirty="0" err="1">
                <a:solidFill>
                  <a:schemeClr val="tx1"/>
                </a:solidFill>
                <a:effectLst/>
                <a:latin typeface="YS Text"/>
              </a:rPr>
              <a:t>sort</a:t>
            </a:r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», что связано с визуальным образом итеративных проходов данных, «где касаются зубы расчёски». 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6FE1B2-04F3-A0F4-73EB-210368A82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Сферы применения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8AF567-2E36-DED8-8CD2-45F3BA802F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основном только для работы с массивами.</a:t>
            </a:r>
          </a:p>
        </p:txBody>
      </p:sp>
    </p:spTree>
    <p:extLst>
      <p:ext uri="{BB962C8B-B14F-4D97-AF65-F5344CB8AC3E}">
        <p14:creationId xmlns:p14="http://schemas.microsoft.com/office/powerpoint/2010/main" val="203372134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E07AB-5FF7-6ABD-5E40-DBE8ADA2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 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5F01D-1B57-55D1-478E-46716F8283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улучшенная сортировка пузырьком</a:t>
            </a:r>
          </a:p>
          <a:p>
            <a:r>
              <a:rPr lang="ru-RU" dirty="0"/>
              <a:t>простота реализации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198BF3-C570-1488-2D24-D49110CA5D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низкая эффективность</a:t>
            </a:r>
          </a:p>
          <a:p>
            <a:r>
              <a:rPr lang="ru-RU" dirty="0"/>
              <a:t>неустойчивость</a:t>
            </a:r>
          </a:p>
        </p:txBody>
      </p:sp>
    </p:spTree>
    <p:extLst>
      <p:ext uri="{BB962C8B-B14F-4D97-AF65-F5344CB8AC3E}">
        <p14:creationId xmlns:p14="http://schemas.microsoft.com/office/powerpoint/2010/main" val="18192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FE46D-E143-395F-0FF0-486963DEF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295399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971989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C2144-C14E-2494-55DC-B3E4D1270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733" y="1964267"/>
            <a:ext cx="5689600" cy="1646302"/>
          </a:xfrm>
        </p:spPr>
        <p:txBody>
          <a:bodyPr/>
          <a:lstStyle/>
          <a:p>
            <a:r>
              <a:rPr lang="en-US" dirty="0"/>
              <a:t>Stooge Sort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487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2D344-DCCF-2EA9-BF4F-36381734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6555A9-66E5-57BF-41C5-ECB720A5A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5" y="2013484"/>
            <a:ext cx="7128933" cy="3880773"/>
          </a:xfrm>
        </p:spPr>
        <p:txBody>
          <a:bodyPr/>
          <a:lstStyle/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Алгоритм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Stooge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sort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заключается в следующем: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Если значение элемента в конце списка меньше, чем значение элемента в начале, то поменять их местами.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Если есть 3 или более элементов в текущем подмножестве списка, то: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Рекурсивно вызвать сортировку для первых 2/3 списка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Рекурсивно вызвать сортировку для последних 2/3 списка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Рекурсивно вызвать сортировку для первых 2/3 списка снова</a:t>
            </a:r>
          </a:p>
          <a:p>
            <a:endParaRPr lang="ru-RU" dirty="0"/>
          </a:p>
        </p:txBody>
      </p:sp>
      <p:pic>
        <p:nvPicPr>
          <p:cNvPr id="1035" name="Picture 11" descr="Picture background">
            <a:extLst>
              <a:ext uri="{FF2B5EF4-FFF2-40B4-BE49-F238E27FC236}">
                <a16:creationId xmlns:a16="http://schemas.microsoft.com/office/drawing/2014/main" id="{47A87E60-E9C5-8E79-A0C5-1527C2AA0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707" y="2013484"/>
            <a:ext cx="4600575" cy="388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30872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A8FFF-3892-1ACE-1303-541A97F0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ECC8E4-AF4B-8DF3-5416-B386C31C7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82" y="1270001"/>
            <a:ext cx="4125168" cy="558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BF4816-45C7-FA59-531A-F1591E358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928" y="1270000"/>
            <a:ext cx="3741744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1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3B2825B7-C1DD-CEDE-CDDD-B41DBB911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История создания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650D04-9568-3701-976A-D1095A413F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YS Text"/>
              </a:rPr>
              <a:t>Алгоритм </a:t>
            </a:r>
            <a:r>
              <a:rPr lang="ru-RU" b="1" i="0" dirty="0" err="1">
                <a:effectLst/>
                <a:latin typeface="YS Text"/>
              </a:rPr>
              <a:t>Stooge</a:t>
            </a:r>
            <a:r>
              <a:rPr lang="ru-RU" b="1" i="0" dirty="0">
                <a:effectLst/>
                <a:latin typeface="YS Text"/>
              </a:rPr>
              <a:t> </a:t>
            </a:r>
            <a:r>
              <a:rPr lang="ru-RU" b="1" i="0" dirty="0" err="1">
                <a:effectLst/>
                <a:latin typeface="YS Text"/>
              </a:rPr>
              <a:t>Sort</a:t>
            </a:r>
            <a:r>
              <a:rPr lang="ru-RU" b="1" i="0" dirty="0">
                <a:effectLst/>
                <a:latin typeface="YS Text"/>
              </a:rPr>
              <a:t> был придуман как шутка</a:t>
            </a:r>
            <a:r>
              <a:rPr lang="ru-RU" b="0" i="0" dirty="0">
                <a:effectLst/>
                <a:latin typeface="YS Text"/>
              </a:rPr>
              <a:t>. </a:t>
            </a:r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Он не используется в практических приложениях из-за низкой производительности, но интересен с точки зрения теории алгоритмов. </a:t>
            </a:r>
            <a:r>
              <a:rPr lang="ru-RU" dirty="0">
                <a:solidFill>
                  <a:schemeClr val="tx1"/>
                </a:solidFill>
                <a:latin typeface="YS Text"/>
              </a:rPr>
              <a:t>Сортировка названа в честь комик-труппы «</a:t>
            </a:r>
            <a:r>
              <a:rPr lang="ru-RU" dirty="0" err="1">
                <a:solidFill>
                  <a:schemeClr val="tx1"/>
                </a:solidFill>
                <a:latin typeface="YS Text"/>
              </a:rPr>
              <a:t>Three</a:t>
            </a:r>
            <a:r>
              <a:rPr lang="ru-RU" dirty="0">
                <a:solidFill>
                  <a:schemeClr val="tx1"/>
                </a:solidFill>
                <a:latin typeface="YS Text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YS Text"/>
              </a:rPr>
              <a:t>Stooges</a:t>
            </a:r>
            <a:r>
              <a:rPr lang="ru-RU" dirty="0">
                <a:solidFill>
                  <a:schemeClr val="tx1"/>
                </a:solidFill>
                <a:latin typeface="YS Text"/>
              </a:rPr>
              <a:t>» («Три недоумка») веселившей американскую публику в прошлом веке: с начала 30-х по конец 60-х</a:t>
            </a:r>
            <a:r>
              <a:rPr lang="ru-RU" b="0" i="0" dirty="0">
                <a:solidFill>
                  <a:schemeClr val="tx1"/>
                </a:solidFill>
                <a:effectLst/>
                <a:latin typeface="YS Text"/>
              </a:rPr>
              <a:t>.</a:t>
            </a:r>
            <a:endParaRPr lang="ru-RU" b="1" dirty="0">
              <a:solidFill>
                <a:schemeClr val="tx1"/>
              </a:solidFill>
              <a:latin typeface="YS Text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D086CD-E372-9808-31C9-B74CC237C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Сферы применения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7BB60F-8B5B-4E8E-67B9-5E67703A6B6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числовой анализ и управление БД</a:t>
            </a:r>
          </a:p>
        </p:txBody>
      </p:sp>
    </p:spTree>
    <p:extLst>
      <p:ext uri="{BB962C8B-B14F-4D97-AF65-F5344CB8AC3E}">
        <p14:creationId xmlns:p14="http://schemas.microsoft.com/office/powerpoint/2010/main" val="225533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7FBDB-DBB6-B7D7-85EA-0A3E008E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и 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0F3517-00DC-1FDD-DC2A-85474D45AF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Простота реализации</a:t>
            </a:r>
          </a:p>
          <a:p>
            <a:r>
              <a:rPr lang="ru-RU" dirty="0"/>
              <a:t>Образовательная ценность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AA94FA-A565-FC42-D04B-48FCC33DDD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высокая временная сложность</a:t>
            </a:r>
          </a:p>
          <a:p>
            <a:pPr marL="0" indent="0">
              <a:buNone/>
            </a:pPr>
            <a:r>
              <a:rPr lang="ru-RU" dirty="0"/>
              <a:t>неустойчивость</a:t>
            </a:r>
          </a:p>
        </p:txBody>
      </p:sp>
    </p:spTree>
    <p:extLst>
      <p:ext uri="{BB962C8B-B14F-4D97-AF65-F5344CB8AC3E}">
        <p14:creationId xmlns:p14="http://schemas.microsoft.com/office/powerpoint/2010/main" val="46876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98AB0-5097-DC23-C3DB-9F0C43E1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67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/>
              <a:t>Comb Sort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68923146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4333F-690B-97FD-0123-9F45ECB2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D7FFF3-8CA5-34CD-49F9-0EC7B8E51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5833533" cy="4377267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spcBef>
                <a:spcPts val="1800"/>
              </a:spcBef>
              <a:spcAft>
                <a:spcPts val="600"/>
              </a:spcAft>
              <a:buNone/>
            </a:pPr>
            <a:endParaRPr lang="ru-RU" b="1" i="0" dirty="0">
              <a:effectLst/>
              <a:latin typeface="YS Text"/>
            </a:endParaRPr>
          </a:p>
          <a:p>
            <a:pPr algn="l">
              <a:spcAft>
                <a:spcPts val="600"/>
              </a:spcAft>
            </a:pPr>
            <a:r>
              <a:rPr lang="ru-RU" b="0" i="0" dirty="0">
                <a:effectLst/>
                <a:latin typeface="YS Text"/>
              </a:rPr>
              <a:t>Процесс работы </a:t>
            </a:r>
            <a:r>
              <a:rPr lang="ru-RU" b="0" i="0" dirty="0" err="1">
                <a:effectLst/>
                <a:latin typeface="YS Text"/>
              </a:rPr>
              <a:t>Comb</a:t>
            </a:r>
            <a:r>
              <a:rPr lang="ru-RU" b="0" i="0" dirty="0">
                <a:effectLst/>
                <a:latin typeface="YS Text"/>
              </a:rPr>
              <a:t> </a:t>
            </a:r>
            <a:r>
              <a:rPr lang="ru-RU" b="0" i="0" dirty="0" err="1">
                <a:effectLst/>
                <a:latin typeface="YS Text"/>
              </a:rPr>
              <a:t>Sort</a:t>
            </a:r>
            <a:r>
              <a:rPr lang="ru-RU" b="0" i="0" dirty="0">
                <a:effectLst/>
                <a:latin typeface="YS Text"/>
              </a:rPr>
              <a:t> включает следующие этапы: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Инициализация промежутка</a:t>
            </a:r>
            <a:r>
              <a:rPr lang="ru-RU" b="0" i="0" dirty="0">
                <a:effectLst/>
                <a:latin typeface="YS Text"/>
              </a:rPr>
              <a:t>. Изначально он равен размеру массива.</a:t>
            </a:r>
          </a:p>
          <a:p>
            <a:pPr algn="l">
              <a:spcAft>
                <a:spcPts val="600"/>
              </a:spcAft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Уменьшение промежутка</a:t>
            </a:r>
            <a:r>
              <a:rPr lang="ru-RU" b="0" i="0" dirty="0">
                <a:effectLst/>
                <a:latin typeface="YS Text"/>
              </a:rPr>
              <a:t>. На каждой итерации промежуток делится на специальный коэффициент уменьшения (обычно 1,3).</a:t>
            </a:r>
          </a:p>
          <a:p>
            <a:pPr algn="l">
              <a:spcAft>
                <a:spcPts val="600"/>
              </a:spcAft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Сравнение элементов</a:t>
            </a:r>
            <a:r>
              <a:rPr lang="ru-RU" b="0" i="0" dirty="0">
                <a:effectLst/>
                <a:latin typeface="YS Text"/>
              </a:rPr>
              <a:t>. Сравниваются элементы, расположенные на текущем промежутке, и, если они в неправильном порядке, меняются местами.</a:t>
            </a:r>
          </a:p>
          <a:p>
            <a:pPr algn="l">
              <a:spcAft>
                <a:spcPts val="600"/>
              </a:spcAft>
              <a:buFont typeface="+mj-lt"/>
              <a:buAutoNum type="arabicPeriod"/>
            </a:pPr>
            <a:r>
              <a:rPr lang="ru-RU" b="1" i="0" dirty="0">
                <a:effectLst/>
                <a:latin typeface="YS Text"/>
              </a:rPr>
              <a:t>Повторение процесса</a:t>
            </a:r>
            <a:r>
              <a:rPr lang="ru-RU" b="0" i="0" dirty="0">
                <a:effectLst/>
                <a:latin typeface="YS Text"/>
              </a:rPr>
              <a:t>. Процесс повторяется, пока промежуток не достигнет 1. В этом случае алгоритм ведёт себя как пузырьковая сортировка, чтобы окончательно отсортировать массив.</a:t>
            </a:r>
          </a:p>
          <a:p>
            <a:endParaRPr lang="ru-RU" dirty="0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4A481831-6376-F362-9286-646102B1B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1930399"/>
            <a:ext cx="5156200" cy="437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66711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5890F-16B0-4F3A-7AA3-3FF97B23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F64758-19FD-706E-389F-2E80DB89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061" y="1337732"/>
            <a:ext cx="4319941" cy="55202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18A8C5-C98C-06B4-9926-223AEAA88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26" y="1337732"/>
            <a:ext cx="4480948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3199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330</Words>
  <Application>Microsoft Office PowerPoint</Application>
  <PresentationFormat>Широкоэкранный</PresentationFormat>
  <Paragraphs>39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 3</vt:lpstr>
      <vt:lpstr>YS Text</vt:lpstr>
      <vt:lpstr>Аспект</vt:lpstr>
      <vt:lpstr>Stooge + comb sort</vt:lpstr>
      <vt:lpstr>Stooge Sort</vt:lpstr>
      <vt:lpstr>Принцип работы</vt:lpstr>
      <vt:lpstr>Пример кода</vt:lpstr>
      <vt:lpstr>Презентация PowerPoint</vt:lpstr>
      <vt:lpstr>Плюсы и минусы</vt:lpstr>
      <vt:lpstr>Comb Sort</vt:lpstr>
      <vt:lpstr>Принцип работы</vt:lpstr>
      <vt:lpstr>Пример кода</vt:lpstr>
      <vt:lpstr>Презентация PowerPoint</vt:lpstr>
      <vt:lpstr>Плюсы и минусы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Георгий Газизянов</dc:creator>
  <cp:lastModifiedBy>Георгий Газизянов</cp:lastModifiedBy>
  <cp:revision>5</cp:revision>
  <dcterms:created xsi:type="dcterms:W3CDTF">2025-06-13T14:52:25Z</dcterms:created>
  <dcterms:modified xsi:type="dcterms:W3CDTF">2025-06-14T10:02:50Z</dcterms:modified>
</cp:coreProperties>
</file>