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3F512-CEEF-5E29-FDAF-B12A29B68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BA00E5-221D-5527-FD98-7DF02B2E2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B2D68-7B0A-6608-C380-F2C5F306C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9FF8-4993-4BA8-AD74-39BBD7A987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AC3102-7493-0D2B-AD24-02AC258F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637C2-88DB-5890-54DB-BC6E7041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5A97-5B4F-43E3-B6DB-1DF94DFB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4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5A6A5C-72D8-77CE-0E39-4AAB542A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686CCB-7DAA-15B2-9DC7-6B21D0873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4B85E5-E727-2EEF-F6F1-FA8CA5F3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9FF8-4993-4BA8-AD74-39BBD7A987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6B4798-BD5F-8CD0-F042-2BA7D0C6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35491-D613-3687-CE50-C42327A6A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5A97-5B4F-43E3-B6DB-1DF94DFB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0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68A5963-8035-B4DF-1933-D1B3D6465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DEB8BE-6499-C9F3-2D8D-1A9F5668F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98CA5-012D-A0EB-C9BE-E8FA5E7B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9FF8-4993-4BA8-AD74-39BBD7A987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287CD-FE6C-0D48-5548-8C1B1D98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6607E-3AB1-E3FD-DAD9-199A0A67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5A97-5B4F-43E3-B6DB-1DF94DFB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55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E930A2-0683-E3B6-E331-9E15A8FF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6B33A4-17CB-93C1-89DF-3EA7645B1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B4ED37-3F22-433C-F83B-3EAB7CCC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9FF8-4993-4BA8-AD74-39BBD7A987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7F4D30-CDC5-A084-2380-25FE9B6AA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84DB21-92D6-4C27-150E-EE942A45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5A97-5B4F-43E3-B6DB-1DF94DFB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9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AE776D-BADB-BAAE-FD48-48A8CB998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667784-F0D5-8366-8E89-84F1FB183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1AE40B-F3DA-D3D8-AC47-4895E0247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9FF8-4993-4BA8-AD74-39BBD7A987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845A17-075C-32AF-F5AB-9EBCE05C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A87BA9-79F1-0D4C-CF1F-CC074ABB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5A97-5B4F-43E3-B6DB-1DF94DFB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21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4A42A6-227C-6211-11DC-CF6679EA8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0305C8-8943-865D-6638-5ED6DA6F9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B3BEF4-0F25-B706-EDB2-F795BFC04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807A49-4EEB-6C43-9F1B-5874DABBB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9FF8-4993-4BA8-AD74-39BBD7A987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84B019-63DA-B9DB-C226-3D4B2496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0F1A7-D41F-F910-42BC-0C810299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5A97-5B4F-43E3-B6DB-1DF94DFB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06A78-F5FD-DFAF-AEBD-137AD7451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8340C6-A65D-9446-C47C-9B8DE4ADC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4E61FC-26D0-B6DD-F044-C9E52A9D1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4F5AA93-BD44-BBAB-93E8-B3147F16D7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22C8FA-841E-D457-80F4-18ECDD07D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606B332-4815-07C1-5FF0-839F6CFC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9FF8-4993-4BA8-AD74-39BBD7A987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8A9C94-CDFE-356B-3EDC-7E1B68B79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C507BD9-C266-D13F-CFA8-1C4E673B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5A97-5B4F-43E3-B6DB-1DF94DFB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07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A1FCB-7B07-F05F-5B3E-C7A16DF6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DDF5D9-6D85-F8AC-C686-0FAABC03D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9FF8-4993-4BA8-AD74-39BBD7A987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5FC27E-FD8A-BDE1-07FF-06B057D8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42A49D-1B7A-1749-A8E4-788337E8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5A97-5B4F-43E3-B6DB-1DF94DFB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68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A59214-E15A-1841-037B-F05F4DE7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9FF8-4993-4BA8-AD74-39BBD7A987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26D6BC-6254-8BB7-A615-261BA3A9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727D42-3E5E-C28C-CE75-2B14971A3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5A97-5B4F-43E3-B6DB-1DF94DFB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0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F08FF-D60E-9C74-C5CA-39FACA3E7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97294-3C79-BD36-6AC5-1929F1A85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160E18-0931-46BD-1C48-5A37203EA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8AA744-CAE5-756F-92C3-0FB234E0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9FF8-4993-4BA8-AD74-39BBD7A987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EEEA51-8ED7-528C-47B0-9FD363D3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21B26B-0465-9219-87EF-416CBA8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5A97-5B4F-43E3-B6DB-1DF94DFB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98E7F-5C51-2EE2-3390-04B8F1B06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68CC0BA-E3BC-45E2-112E-F1CD7F90B1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DAD7A4-FC3B-159C-563D-EE5D45CB7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3CD4E1-69BB-DEA8-1D87-E449DAA8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9FF8-4993-4BA8-AD74-39BBD7A987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8FE402-331B-8B09-8250-46906055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D4ED01-4236-76FA-7950-BCF9CFF8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35A97-5B4F-43E3-B6DB-1DF94DFB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3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66FF">
            <a:alpha val="2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FB289-FA01-6E9E-2ADD-29D43B9A3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EDA0D7-D7E1-02E3-A981-8BE3CADA0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3EAF76-D79F-3027-6C6C-2ACB2417A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E29FF8-4993-4BA8-AD74-39BBD7A987B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B82F01-5A03-A4A1-5BE4-CA174FA4F9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24E010-2F1D-9C8B-5DB3-4DB220B87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35A97-5B4F-43E3-B6DB-1DF94DFB3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4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E54BD-16D0-CDFA-4A87-18F8CDEED9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Stooge sort, comb sort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500382-D0E6-C32D-14E4-CCEB7C6FB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6387" y="4907756"/>
            <a:ext cx="9144000" cy="1655762"/>
          </a:xfrm>
        </p:spPr>
        <p:txBody>
          <a:bodyPr/>
          <a:lstStyle/>
          <a:p>
            <a:pPr algn="r"/>
            <a:r>
              <a:rPr lang="ru-RU" dirty="0"/>
              <a:t>Выполнили:</a:t>
            </a:r>
          </a:p>
          <a:p>
            <a:pPr algn="r"/>
            <a:r>
              <a:rPr lang="ru-RU" dirty="0"/>
              <a:t> Гайфуллина Алсу, </a:t>
            </a:r>
            <a:r>
              <a:rPr lang="ru-RU" dirty="0" err="1"/>
              <a:t>Хуззятов</a:t>
            </a:r>
            <a:r>
              <a:rPr lang="ru-RU" dirty="0"/>
              <a:t> Камиль, Чекурова Мария</a:t>
            </a:r>
          </a:p>
          <a:p>
            <a:pPr algn="r"/>
            <a:r>
              <a:rPr lang="ru-RU" dirty="0"/>
              <a:t>Группа 11-401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41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4480C-5533-9495-1D04-2CAFB612E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66BCD-AD7E-FDA9-F5ED-E95EBB36B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 sort. </a:t>
            </a:r>
            <a:r>
              <a:rPr lang="ru-RU" dirty="0"/>
              <a:t>Сложность по времени и памяти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2CC7BE-1F37-FA7C-530A-76404D96C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Худший случай – </a:t>
            </a:r>
            <a:r>
              <a:rPr lang="en-US" dirty="0"/>
              <a:t>O(n²)</a:t>
            </a:r>
            <a:endParaRPr lang="ru-RU" dirty="0"/>
          </a:p>
          <a:p>
            <a:r>
              <a:rPr lang="ru-RU" dirty="0"/>
              <a:t>Лучший случай - </a:t>
            </a:r>
            <a:r>
              <a:rPr lang="en-US" dirty="0"/>
              <a:t>O(n log n)</a:t>
            </a:r>
            <a:endParaRPr lang="ru-RU" dirty="0"/>
          </a:p>
          <a:p>
            <a:r>
              <a:rPr lang="ru-RU" dirty="0"/>
              <a:t>В среднем - </a:t>
            </a:r>
            <a:r>
              <a:rPr lang="en-US" altLang="en-US" dirty="0">
                <a:latin typeface="quote-cjk-patch"/>
              </a:rPr>
              <a:t> </a:t>
            </a:r>
            <a:r>
              <a:rPr lang="en-US" altLang="en-US" dirty="0">
                <a:latin typeface="Menlo"/>
              </a:rPr>
              <a:t>O(n² / 2^p)</a:t>
            </a:r>
            <a:r>
              <a:rPr lang="en-US" altLang="en-US" dirty="0">
                <a:latin typeface="quote-cjk-patch"/>
              </a:rPr>
              <a:t>, </a:t>
            </a:r>
            <a:r>
              <a:rPr lang="en-US" altLang="en-US" dirty="0" err="1">
                <a:latin typeface="quote-cjk-patch"/>
              </a:rPr>
              <a:t>где</a:t>
            </a:r>
            <a:r>
              <a:rPr lang="en-US" altLang="en-US" dirty="0">
                <a:latin typeface="quote-cjk-patch"/>
              </a:rPr>
              <a:t> </a:t>
            </a:r>
            <a:r>
              <a:rPr lang="en-US" altLang="en-US" dirty="0">
                <a:latin typeface="Menlo"/>
              </a:rPr>
              <a:t>p</a:t>
            </a:r>
            <a:r>
              <a:rPr lang="en-US" altLang="en-US" dirty="0">
                <a:latin typeface="quote-cjk-patch"/>
              </a:rPr>
              <a:t> — </a:t>
            </a:r>
            <a:r>
              <a:rPr lang="en-US" altLang="en-US" dirty="0" err="1">
                <a:latin typeface="quote-cjk-patch"/>
              </a:rPr>
              <a:t>количество</a:t>
            </a:r>
            <a:r>
              <a:rPr lang="en-US" altLang="en-US" dirty="0">
                <a:latin typeface="quote-cjk-patch"/>
              </a:rPr>
              <a:t> </a:t>
            </a:r>
            <a:r>
              <a:rPr lang="en-US" altLang="en-US" dirty="0" err="1">
                <a:latin typeface="quote-cjk-patch"/>
              </a:rPr>
              <a:t>инкрементов</a:t>
            </a:r>
            <a:r>
              <a:rPr lang="en-US" altLang="en-US" dirty="0">
                <a:latin typeface="quote-cjk-patch"/>
              </a:rPr>
              <a:t> (</a:t>
            </a:r>
            <a:r>
              <a:rPr lang="en-US" altLang="en-US" dirty="0" err="1">
                <a:latin typeface="quote-cjk-patch"/>
              </a:rPr>
              <a:t>уменьшений</a:t>
            </a:r>
            <a:r>
              <a:rPr lang="en-US" altLang="en-US" dirty="0">
                <a:latin typeface="quote-cjk-patch"/>
              </a:rPr>
              <a:t> </a:t>
            </a:r>
            <a:r>
              <a:rPr lang="en-US" altLang="en-US" dirty="0" err="1">
                <a:latin typeface="quote-cjk-patch"/>
              </a:rPr>
              <a:t>зазора</a:t>
            </a:r>
            <a:r>
              <a:rPr lang="en-US" altLang="en-US" dirty="0">
                <a:latin typeface="quote-cjk-patch"/>
              </a:rPr>
              <a:t>). </a:t>
            </a:r>
            <a:r>
              <a:rPr lang="en-US" altLang="en-US" dirty="0" err="1">
                <a:latin typeface="quote-cjk-patch"/>
              </a:rPr>
              <a:t>На</a:t>
            </a:r>
            <a:r>
              <a:rPr lang="en-US" altLang="en-US" dirty="0">
                <a:latin typeface="quote-cjk-patch"/>
              </a:rPr>
              <a:t> </a:t>
            </a:r>
            <a:r>
              <a:rPr lang="en-US" altLang="en-US" dirty="0" err="1">
                <a:latin typeface="quote-cjk-patch"/>
              </a:rPr>
              <a:t>практике</a:t>
            </a:r>
            <a:r>
              <a:rPr lang="en-US" altLang="en-US" dirty="0">
                <a:latin typeface="quote-cjk-patch"/>
              </a:rPr>
              <a:t> </a:t>
            </a:r>
            <a:r>
              <a:rPr lang="en-US" altLang="en-US" dirty="0" err="1">
                <a:latin typeface="quote-cjk-patch"/>
              </a:rPr>
              <a:t>близко</a:t>
            </a:r>
            <a:r>
              <a:rPr lang="en-US" altLang="en-US" dirty="0">
                <a:latin typeface="quote-cjk-patch"/>
              </a:rPr>
              <a:t> к </a:t>
            </a:r>
            <a:r>
              <a:rPr lang="en-US" altLang="en-US" dirty="0">
                <a:latin typeface="Menlo"/>
              </a:rPr>
              <a:t>O(n log n)</a:t>
            </a:r>
            <a:r>
              <a:rPr lang="en-US" altLang="en-US" dirty="0"/>
              <a:t> </a:t>
            </a:r>
            <a:endParaRPr lang="ru-RU" altLang="en-US" dirty="0"/>
          </a:p>
          <a:p>
            <a:r>
              <a:rPr lang="ru-RU" altLang="en-US" dirty="0">
                <a:latin typeface="Arial" panose="020B0604020202020204" pitchFamily="34" charset="0"/>
              </a:rPr>
              <a:t>Сложность по памяти – </a:t>
            </a:r>
            <a:r>
              <a:rPr lang="en-US" dirty="0"/>
              <a:t>O</a:t>
            </a:r>
            <a:r>
              <a:rPr lang="ru-RU" dirty="0"/>
              <a:t>(1</a:t>
            </a:r>
            <a:r>
              <a:rPr lang="en-US" dirty="0"/>
              <a:t>)</a:t>
            </a:r>
            <a:endParaRPr lang="ru-RU" dirty="0"/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25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D0B28-9205-604A-E359-74E8A2481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3B0E97-746D-9A57-CDBB-3F14DC97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 sort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4C07F9-1FA7-D892-3B9F-BFA322CA8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949" y="1690688"/>
            <a:ext cx="9730101" cy="49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18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9B569-742A-9ACB-CCB6-35F27B2E4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813E7-803B-5E73-1F27-D429827C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 sort</a:t>
            </a:r>
            <a:r>
              <a:rPr lang="ru-RU" dirty="0"/>
              <a:t>. Плюсы и минусы</a:t>
            </a:r>
            <a:endParaRPr lang="en-US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C5262EBB-A522-DFF1-ABF9-58853B411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Плюсы </a:t>
            </a:r>
            <a:endParaRPr lang="en-US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E6318DAF-181C-767F-6B4B-87B1F28956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Скорость (меньше  операций перестановки)</a:t>
            </a:r>
          </a:p>
          <a:p>
            <a:r>
              <a:rPr lang="ru-RU" dirty="0"/>
              <a:t>Простота реализации</a:t>
            </a:r>
            <a:endParaRPr lang="en-US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3933C7A7-D3C9-9306-E3C6-6210EA416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Минусы </a:t>
            </a:r>
            <a:endParaRPr lang="en-US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90B2E82F-821A-F969-0468-E971368A7ED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 худшем случае сложность остается квадратичной (есть сортировки быстрее)</a:t>
            </a:r>
          </a:p>
          <a:p>
            <a:r>
              <a:rPr lang="ru-RU" dirty="0"/>
              <a:t>Более сложная реализация, чем у пузырьковой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699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E7389-2616-C34C-B7D3-4E8251F63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F9206-277B-9F31-3FDD-E5F8FD6B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Stooge sort. </a:t>
            </a:r>
            <a:r>
              <a:rPr lang="ru-RU" dirty="0"/>
              <a:t>Общие сведения и особенности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71D0D-3FAC-9433-24F0-7DB70691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Stooge sort</a:t>
            </a:r>
            <a:r>
              <a:rPr lang="ru-RU" dirty="0"/>
              <a:t> (придурковатая сортировка</a:t>
            </a:r>
            <a:r>
              <a:rPr lang="en-US" dirty="0"/>
              <a:t> )</a:t>
            </a:r>
            <a:r>
              <a:rPr lang="ru-RU" dirty="0"/>
              <a:t> – одна из самых непрактичных сортировок</a:t>
            </a:r>
            <a:r>
              <a:rPr lang="en-US" dirty="0"/>
              <a:t> </a:t>
            </a:r>
            <a:r>
              <a:rPr lang="ru-RU" dirty="0"/>
              <a:t>за счет высокой сложности по времени.</a:t>
            </a:r>
          </a:p>
          <a:p>
            <a:r>
              <a:rPr lang="ru-RU" dirty="0"/>
              <a:t>Алгоритм рекурсивный (в начале </a:t>
            </a:r>
            <a:r>
              <a:rPr lang="ru-RU" dirty="0" err="1"/>
              <a:t>подмассив</a:t>
            </a:r>
            <a:r>
              <a:rPr lang="ru-RU" dirty="0"/>
              <a:t> – исходный массив):</a:t>
            </a:r>
          </a:p>
          <a:p>
            <a:pPr lvl="1"/>
            <a:r>
              <a:rPr lang="ru-RU" dirty="0"/>
              <a:t>Сравниваем (и при необходимости меняем) элементы на концах </a:t>
            </a:r>
            <a:r>
              <a:rPr lang="ru-RU" dirty="0" err="1"/>
              <a:t>подмассива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Берём две трети </a:t>
            </a:r>
            <a:r>
              <a:rPr lang="ru-RU" dirty="0" err="1"/>
              <a:t>подмассива</a:t>
            </a:r>
            <a:r>
              <a:rPr lang="ru-RU" dirty="0"/>
              <a:t> от его начала и к этим 2/3 рекурсивно применяем общий алгоритм.</a:t>
            </a:r>
          </a:p>
          <a:p>
            <a:pPr lvl="1"/>
            <a:r>
              <a:rPr lang="ru-RU" dirty="0"/>
              <a:t>Берём две трети </a:t>
            </a:r>
            <a:r>
              <a:rPr lang="ru-RU" dirty="0" err="1"/>
              <a:t>подмассива</a:t>
            </a:r>
            <a:r>
              <a:rPr lang="ru-RU" dirty="0"/>
              <a:t> от его конца и к этим 2/3 рекурсивно применяем общий алгоритм.</a:t>
            </a:r>
          </a:p>
          <a:p>
            <a:pPr lvl="1"/>
            <a:r>
              <a:rPr lang="ru-RU" dirty="0"/>
              <a:t>И опять берём две трети </a:t>
            </a:r>
            <a:r>
              <a:rPr lang="ru-RU" dirty="0" err="1"/>
              <a:t>подмассива</a:t>
            </a:r>
            <a:r>
              <a:rPr lang="ru-RU" dirty="0"/>
              <a:t> от его начала и к этим 2/3 рекурсивно применяем общий алгоритм.</a:t>
            </a:r>
          </a:p>
          <a:p>
            <a:r>
              <a:rPr lang="ru-RU" dirty="0"/>
              <a:t>Основная идея заключается в том, что при сортировке перекрывающейся части элементы из двух разных разделов соответствующим образом перемещаются.</a:t>
            </a:r>
          </a:p>
        </p:txBody>
      </p:sp>
    </p:spTree>
    <p:extLst>
      <p:ext uri="{BB962C8B-B14F-4D97-AF65-F5344CB8AC3E}">
        <p14:creationId xmlns:p14="http://schemas.microsoft.com/office/powerpoint/2010/main" val="284356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5B88C-BF67-BBA4-5DCA-46518EC60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8F813-1621-3853-53EE-54766EF8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Stooge sort. </a:t>
            </a:r>
            <a:r>
              <a:rPr lang="ru-RU" dirty="0"/>
              <a:t>Сложность по памяти и времени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E52AED-D7EB-8EE8-150C-F3352C6D5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В среднем— O(n ^ </a:t>
            </a:r>
            <a:r>
              <a:rPr lang="ru-RU" dirty="0" err="1"/>
              <a:t>log</a:t>
            </a:r>
            <a:r>
              <a:rPr lang="ru-RU" dirty="0"/>
              <a:t>(3) /</a:t>
            </a:r>
            <a:r>
              <a:rPr lang="ru-RU" dirty="0" err="1"/>
              <a:t>log</a:t>
            </a:r>
            <a:r>
              <a:rPr lang="ru-RU" dirty="0"/>
              <a:t>(1,5))</a:t>
            </a:r>
            <a:r>
              <a:rPr lang="en-US" dirty="0"/>
              <a:t> </a:t>
            </a:r>
            <a:endParaRPr lang="ru-RU" dirty="0"/>
          </a:p>
          <a:p>
            <a:pPr fontAlgn="base"/>
            <a:r>
              <a:rPr lang="ru-RU" dirty="0"/>
              <a:t>Временная сложность в лучшем случае — O(n ^ </a:t>
            </a:r>
            <a:r>
              <a:rPr lang="ru-RU" dirty="0" err="1"/>
              <a:t>log</a:t>
            </a:r>
            <a:r>
              <a:rPr lang="ru-RU" dirty="0"/>
              <a:t>(3) /</a:t>
            </a:r>
            <a:r>
              <a:rPr lang="ru-RU" dirty="0" err="1"/>
              <a:t>log</a:t>
            </a:r>
            <a:r>
              <a:rPr lang="ru-RU" dirty="0"/>
              <a:t>(1,5))</a:t>
            </a:r>
          </a:p>
          <a:p>
            <a:pPr fontAlgn="base"/>
            <a:r>
              <a:rPr lang="ru-RU" dirty="0"/>
              <a:t>Худшая временная сложность — O(n ^ </a:t>
            </a:r>
            <a:r>
              <a:rPr lang="ru-RU" dirty="0" err="1"/>
              <a:t>log</a:t>
            </a:r>
            <a:r>
              <a:rPr lang="ru-RU" dirty="0"/>
              <a:t>(3) /</a:t>
            </a:r>
            <a:r>
              <a:rPr lang="ru-RU" dirty="0" err="1"/>
              <a:t>log</a:t>
            </a:r>
            <a:r>
              <a:rPr lang="ru-RU" dirty="0"/>
              <a:t>(1,5))</a:t>
            </a:r>
          </a:p>
          <a:p>
            <a:pPr fontAlgn="base"/>
            <a:r>
              <a:rPr lang="ru-RU" dirty="0"/>
              <a:t>Наихудшая пространственная сложность — O(n)</a:t>
            </a:r>
          </a:p>
        </p:txBody>
      </p:sp>
    </p:spTree>
    <p:extLst>
      <p:ext uri="{BB962C8B-B14F-4D97-AF65-F5344CB8AC3E}">
        <p14:creationId xmlns:p14="http://schemas.microsoft.com/office/powerpoint/2010/main" val="1237216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5EB50-1B5D-827A-9644-2966DC72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DF8E1-172B-8B89-8517-7CF9CFD7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Stooge sort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A49AA75-29C7-B982-4F06-9EC248390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545" y="1578610"/>
            <a:ext cx="7106637" cy="5163992"/>
          </a:xfrm>
        </p:spPr>
      </p:pic>
    </p:spTree>
    <p:extLst>
      <p:ext uri="{BB962C8B-B14F-4D97-AF65-F5344CB8AC3E}">
        <p14:creationId xmlns:p14="http://schemas.microsoft.com/office/powerpoint/2010/main" val="1625664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49B80-5104-FDB4-AD49-CFAE0B6AD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5B61E2-48CD-97ED-FF3B-49D989E30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Stooge sort</a:t>
            </a:r>
            <a:r>
              <a:rPr lang="ru-RU" dirty="0"/>
              <a:t>. Плюсы и минусы. Применение </a:t>
            </a:r>
            <a:endParaRPr lang="en-US" dirty="0"/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B62B567-BDBA-973A-FD3A-7EB30DBAB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/>
              <a:t>Плюсы </a:t>
            </a:r>
            <a:endParaRPr lang="en-US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15F9FDD2-D345-9EC6-1C3D-688C9F5E4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1534490"/>
          </a:xfrm>
        </p:spPr>
        <p:txBody>
          <a:bodyPr/>
          <a:lstStyle/>
          <a:p>
            <a:r>
              <a:rPr lang="ru-RU" dirty="0"/>
              <a:t>Новая идея сортировки последовательности</a:t>
            </a:r>
          </a:p>
          <a:p>
            <a:r>
              <a:rPr lang="ru-RU" dirty="0"/>
              <a:t>Простота реализации</a:t>
            </a:r>
            <a:endParaRPr lang="en-US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B62C403A-4A1F-E7B9-198D-EE2BF9394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Минусы </a:t>
            </a:r>
            <a:endParaRPr lang="en-US" dirty="0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5A9772D-A2F5-C2A1-907D-5A2CE1D47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99253" cy="1847851"/>
          </a:xfrm>
        </p:spPr>
        <p:txBody>
          <a:bodyPr/>
          <a:lstStyle/>
          <a:p>
            <a:r>
              <a:rPr lang="ru-RU" dirty="0"/>
              <a:t>Очень низкая скорость (сложность близка к O(n ^2,71) </a:t>
            </a:r>
          </a:p>
          <a:p>
            <a:r>
              <a:rPr lang="ru-RU" dirty="0"/>
              <a:t>Огромное число рекурсивных вызовов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E2498-18E2-ED67-8E47-31B04E0D2D84}"/>
              </a:ext>
            </a:extLst>
          </p:cNvPr>
          <p:cNvSpPr txBox="1"/>
          <p:nvPr/>
        </p:nvSpPr>
        <p:spPr>
          <a:xfrm>
            <a:off x="839788" y="5140003"/>
            <a:ext cx="107348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Применяется в основном в учебных целях – продемонстрировать работу рекурсии, понятие «Разделяй и властвуй». На практике алгоритм не применим.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46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B7FE6-5CC8-F8A7-FEE9-AFA25CF52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 sort. </a:t>
            </a:r>
            <a:r>
              <a:rPr lang="ru-RU" dirty="0"/>
              <a:t>Общие сведения и особенности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E50782-981A-88CA-CCEB-FCD832DD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Сортировка расчёской (</a:t>
            </a:r>
            <a:r>
              <a:rPr lang="en-US" dirty="0"/>
              <a:t>Comb sort</a:t>
            </a:r>
            <a:r>
              <a:rPr lang="ru-RU" dirty="0"/>
              <a:t>) – быстрая модификация сортировки пузырьком. Основа – тот же обмен элементов, однако не соседних: идея «расчёски» в том, чтобы первоначально брать достаточно большое расстояние между сравниваемыми элементами и по мере упорядочивания массива сужать это расстояние вплоть до минимального.</a:t>
            </a:r>
          </a:p>
          <a:p>
            <a:r>
              <a:rPr lang="ru-RU" dirty="0"/>
              <a:t>Первоначальное расстояние межу элементами было получено опытным и теоретическим путем. «Фактор уменьшения» равен 1,247, то есть стартовое расстояние равно длине массива, поделенной на 1,247.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56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B4CAC-E501-31D1-78BB-B7A61D61F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93831E-A08B-9DA5-7940-C773D934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 sort. </a:t>
            </a:r>
            <a:r>
              <a:rPr lang="ru-RU" dirty="0"/>
              <a:t>Общие сведения и особенности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691883-7FEF-F610-398F-4E0CCED12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Расстояние уменьшается до тех пор, пока не станет равным 1, после этого сортировка завершается обычным пузырьком. 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317E0A-70E2-B3AF-8869-E12E6295C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245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ECBC6-24CD-CC5E-49F0-A36439C6A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6A511-32AE-4EA9-94EB-D4568FC9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 sort. </a:t>
            </a:r>
            <a:r>
              <a:rPr lang="ru-RU" dirty="0"/>
              <a:t>Общие сведения и особенности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47C72-C60A-022C-1B71-41D92E77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Расстояние уменьшается до тех пор, пока не станет равным 1, после этого сортировка завершается обычным пузырьком. 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CFE945-BBD1-B08D-693D-9251A4702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203FA3-C736-993D-C2B9-AC73B1371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98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1EA8F-BE50-7108-E6E3-5E6274F8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4CBFA-311A-9753-9B8B-1D2202BE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 sort. </a:t>
            </a:r>
            <a:r>
              <a:rPr lang="ru-RU" dirty="0"/>
              <a:t>Общие сведения и особенности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40D1C2-3684-ED42-55C5-E2D76D86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Расстояние уменьшается до тех пор, пока не станет равным 1, после этого сортировка завершается обычным пузырьком. 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55374BA-2C8D-0575-6FBC-17DCDF59D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250943-5C41-DD74-FE3D-5EBE569A8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2171"/>
            <a:ext cx="12192000" cy="41365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FBF152-474B-5FCE-4C2D-8D43BE749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43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F80B4-BCA6-C2D5-A930-950D791F6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1967F-C810-32CA-593F-C103F51E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 sort. </a:t>
            </a:r>
            <a:r>
              <a:rPr lang="ru-RU" dirty="0"/>
              <a:t>Общие сведения и особенности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189B72-DD74-AAAD-E80F-EB63833DA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Расстояние уменьшается до тех пор, пока не станет равным 1, после этого сортировка завершается обычным пузырьком. 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8ADC1FC-8FDB-0F87-147C-4EA8F622A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690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24EB2-E302-D24D-0AB5-49AD26EB7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13C593-C072-A197-DB03-2043331AA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 sort. </a:t>
            </a:r>
            <a:r>
              <a:rPr lang="ru-RU" dirty="0"/>
              <a:t>Общие сведения и особенности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85539-DAF4-E338-A397-CC79BC488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Расстояние уменьшается до тех пор, пока не станет равным 1, после этого сортировка завершается обычным пузырьком. 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F5DBAE-06D1-C035-4165-B69D548C1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64DFE6-6910-5A51-A884-E1D77E621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0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D46D8-BAA0-A26E-3E29-BAEEEFB3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354EB5-C91C-E0B6-C05E-DDD62EE2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 sort. </a:t>
            </a:r>
            <a:r>
              <a:rPr lang="ru-RU" dirty="0"/>
              <a:t>Общие сведения и особенности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E344EC-B4E5-69E2-A01E-5BB3BF8B0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Расстояние уменьшается до тех пор, пока не станет равным 1, после этого сортировка завершается обычным пузырьком. </a:t>
            </a:r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39521E-8584-6031-CB4B-8DCD6F056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8713"/>
            <a:ext cx="12192000" cy="40057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4E0BEA-B032-8A64-B39C-1BC861FE0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072"/>
            <a:ext cx="12192000" cy="40785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2E06EF-BC52-A57D-1E0B-8271F3261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5436"/>
            <a:ext cx="12192000" cy="40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01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A230B-5420-C5EA-9737-FC3010370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1EF5F-CBEE-1E2C-4BEE-10518371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 sort. </a:t>
            </a:r>
            <a:r>
              <a:rPr lang="ru-RU" dirty="0"/>
              <a:t>Сложность по времени и памяти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FDD7C-28FB-C680-0541-189598C97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Худший случай – </a:t>
            </a:r>
            <a:r>
              <a:rPr lang="en-US" dirty="0"/>
              <a:t>O(n²)</a:t>
            </a:r>
            <a:endParaRPr lang="ru-RU" dirty="0"/>
          </a:p>
          <a:p>
            <a:r>
              <a:rPr lang="ru-RU" dirty="0"/>
              <a:t>Лучший случай - </a:t>
            </a:r>
            <a:r>
              <a:rPr lang="en-US" dirty="0"/>
              <a:t>O(n log n)</a:t>
            </a:r>
            <a:endParaRPr lang="ru-RU" dirty="0"/>
          </a:p>
          <a:p>
            <a:r>
              <a:rPr lang="ru-RU" dirty="0"/>
              <a:t>В среднем - </a:t>
            </a:r>
            <a:r>
              <a:rPr lang="en-US" altLang="en-US" dirty="0">
                <a:latin typeface="quote-cjk-patch"/>
              </a:rPr>
              <a:t> </a:t>
            </a:r>
            <a:r>
              <a:rPr lang="en-US" altLang="en-US" dirty="0">
                <a:latin typeface="Menlo"/>
              </a:rPr>
              <a:t>O(n² / 2^p)</a:t>
            </a:r>
            <a:r>
              <a:rPr lang="en-US" altLang="en-US" dirty="0">
                <a:latin typeface="quote-cjk-patch"/>
              </a:rPr>
              <a:t>, </a:t>
            </a:r>
            <a:r>
              <a:rPr lang="en-US" altLang="en-US" dirty="0" err="1">
                <a:latin typeface="quote-cjk-patch"/>
              </a:rPr>
              <a:t>где</a:t>
            </a:r>
            <a:r>
              <a:rPr lang="en-US" altLang="en-US" dirty="0">
                <a:latin typeface="quote-cjk-patch"/>
              </a:rPr>
              <a:t> </a:t>
            </a:r>
            <a:r>
              <a:rPr lang="en-US" altLang="en-US" dirty="0">
                <a:latin typeface="Menlo"/>
              </a:rPr>
              <a:t>p</a:t>
            </a:r>
            <a:r>
              <a:rPr lang="en-US" altLang="en-US" dirty="0">
                <a:latin typeface="quote-cjk-patch"/>
              </a:rPr>
              <a:t> — </a:t>
            </a:r>
            <a:r>
              <a:rPr lang="en-US" altLang="en-US" dirty="0" err="1">
                <a:latin typeface="quote-cjk-patch"/>
              </a:rPr>
              <a:t>количество</a:t>
            </a:r>
            <a:r>
              <a:rPr lang="en-US" altLang="en-US" dirty="0">
                <a:latin typeface="quote-cjk-patch"/>
              </a:rPr>
              <a:t> </a:t>
            </a:r>
            <a:r>
              <a:rPr lang="en-US" altLang="en-US" dirty="0" err="1">
                <a:latin typeface="quote-cjk-patch"/>
              </a:rPr>
              <a:t>инкрементов</a:t>
            </a:r>
            <a:r>
              <a:rPr lang="en-US" altLang="en-US" dirty="0">
                <a:latin typeface="quote-cjk-patch"/>
              </a:rPr>
              <a:t> (</a:t>
            </a:r>
            <a:r>
              <a:rPr lang="en-US" altLang="en-US" dirty="0" err="1">
                <a:latin typeface="quote-cjk-patch"/>
              </a:rPr>
              <a:t>уменьшений</a:t>
            </a:r>
            <a:r>
              <a:rPr lang="en-US" altLang="en-US" dirty="0">
                <a:latin typeface="quote-cjk-patch"/>
              </a:rPr>
              <a:t> </a:t>
            </a:r>
            <a:r>
              <a:rPr lang="en-US" altLang="en-US" dirty="0" err="1">
                <a:latin typeface="quote-cjk-patch"/>
              </a:rPr>
              <a:t>зазора</a:t>
            </a:r>
            <a:r>
              <a:rPr lang="en-US" altLang="en-US" dirty="0">
                <a:latin typeface="quote-cjk-patch"/>
              </a:rPr>
              <a:t>). </a:t>
            </a:r>
            <a:r>
              <a:rPr lang="en-US" altLang="en-US" dirty="0" err="1">
                <a:latin typeface="quote-cjk-patch"/>
              </a:rPr>
              <a:t>На</a:t>
            </a:r>
            <a:r>
              <a:rPr lang="en-US" altLang="en-US" dirty="0">
                <a:latin typeface="quote-cjk-patch"/>
              </a:rPr>
              <a:t> </a:t>
            </a:r>
            <a:r>
              <a:rPr lang="en-US" altLang="en-US" dirty="0" err="1">
                <a:latin typeface="quote-cjk-patch"/>
              </a:rPr>
              <a:t>практике</a:t>
            </a:r>
            <a:r>
              <a:rPr lang="en-US" altLang="en-US" dirty="0">
                <a:latin typeface="quote-cjk-patch"/>
              </a:rPr>
              <a:t> </a:t>
            </a:r>
            <a:r>
              <a:rPr lang="en-US" altLang="en-US" dirty="0" err="1">
                <a:latin typeface="quote-cjk-patch"/>
              </a:rPr>
              <a:t>близко</a:t>
            </a:r>
            <a:r>
              <a:rPr lang="en-US" altLang="en-US" dirty="0">
                <a:latin typeface="quote-cjk-patch"/>
              </a:rPr>
              <a:t> к </a:t>
            </a:r>
            <a:r>
              <a:rPr lang="en-US" altLang="en-US" dirty="0">
                <a:latin typeface="Menlo"/>
              </a:rPr>
              <a:t>O(n log n)</a:t>
            </a:r>
            <a:r>
              <a:rPr lang="en-US" altLang="en-US" dirty="0"/>
              <a:t> </a:t>
            </a:r>
            <a:endParaRPr lang="ru-RU" altLang="en-US" dirty="0"/>
          </a:p>
          <a:p>
            <a:r>
              <a:rPr lang="ru-RU" altLang="en-US" dirty="0">
                <a:latin typeface="Arial" panose="020B0604020202020204" pitchFamily="34" charset="0"/>
              </a:rPr>
              <a:t>Сложность по памяти – </a:t>
            </a:r>
            <a:r>
              <a:rPr lang="en-US" dirty="0"/>
              <a:t>O</a:t>
            </a:r>
            <a:r>
              <a:rPr lang="ru-RU" dirty="0"/>
              <a:t>(1</a:t>
            </a:r>
            <a:r>
              <a:rPr lang="en-US" dirty="0"/>
              <a:t>)</a:t>
            </a:r>
            <a:endParaRPr lang="ru-RU" dirty="0"/>
          </a:p>
          <a:p>
            <a:endParaRPr lang="en-US" altLang="en-US" dirty="0"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47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666</Words>
  <Application>Microsoft Office PowerPoint</Application>
  <PresentationFormat>Широкоэкранный</PresentationFormat>
  <Paragraphs>59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Menlo</vt:lpstr>
      <vt:lpstr>quote-cjk-patch</vt:lpstr>
      <vt:lpstr>Тема Office</vt:lpstr>
      <vt:lpstr>Stooge sort, comb sort</vt:lpstr>
      <vt:lpstr>Comb sort. Общие сведения и особенности</vt:lpstr>
      <vt:lpstr>Comb sort. Общие сведения и особенности</vt:lpstr>
      <vt:lpstr>Comb sort. Общие сведения и особенности</vt:lpstr>
      <vt:lpstr>Comb sort. Общие сведения и особенности</vt:lpstr>
      <vt:lpstr>Comb sort. Общие сведения и особенности</vt:lpstr>
      <vt:lpstr>Comb sort. Общие сведения и особенности</vt:lpstr>
      <vt:lpstr>Comb sort. Общие сведения и особенности</vt:lpstr>
      <vt:lpstr>Comb sort. Сложность по времени и памяти</vt:lpstr>
      <vt:lpstr>Comb sort. Сложность по времени и памяти</vt:lpstr>
      <vt:lpstr>Comb sort</vt:lpstr>
      <vt:lpstr>Comb sort. Плюсы и минусы</vt:lpstr>
      <vt:lpstr>Stooge sort. Общие сведения и особенности</vt:lpstr>
      <vt:lpstr>Stooge sort. Сложность по памяти и времени</vt:lpstr>
      <vt:lpstr>Stooge sort</vt:lpstr>
      <vt:lpstr>Stooge sort. Плюсы и минусы. Применение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Чекуров</dc:creator>
  <cp:lastModifiedBy>Сергей Чекуров</cp:lastModifiedBy>
  <cp:revision>1</cp:revision>
  <dcterms:created xsi:type="dcterms:W3CDTF">2025-06-09T13:49:59Z</dcterms:created>
  <dcterms:modified xsi:type="dcterms:W3CDTF">2025-06-09T15:46:00Z</dcterms:modified>
</cp:coreProperties>
</file>