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0" r:id="rId5"/>
    <p:sldId id="261" r:id="rId6"/>
    <p:sldId id="262" r:id="rId7"/>
    <p:sldId id="263" r:id="rId8"/>
    <p:sldId id="264" r:id="rId9"/>
    <p:sldId id="265" r:id="rId10"/>
    <p:sldId id="259" r:id="rId11"/>
    <p:sldId id="266" r:id="rId12"/>
    <p:sldId id="267" r:id="rId1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75EA3C-F0BD-B528-68CC-9DA7C7F6FAF6}" v="852" dt="2025-06-09T22:40:39.156"/>
    <p1510:client id="{E51E730E-7EF8-C2BC-19E1-6BB9E7610DA4}" v="471" dt="2025-06-10T09:45:52.1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2" autoAdjust="0"/>
    <p:restoredTop sz="94660"/>
  </p:normalViewPr>
  <p:slideViewPr>
    <p:cSldViewPr snapToGrid="0">
      <p:cViewPr varScale="1">
        <p:scale>
          <a:sx n="110" d="100"/>
          <a:sy n="110" d="100"/>
        </p:scale>
        <p:origin x="43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dirty="0"/>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E80C50CD-E178-4744-9B35-B2F624D6C5E9}" type="datetimeFigureOut">
              <a:rPr lang="en-US" smtClean="0"/>
              <a:t>6/10/2025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404160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E80C50CD-E178-4744-9B35-B2F624D6C5E9}" type="datetimeFigureOut">
              <a:rPr lang="en-US" smtClean="0"/>
              <a:t>6/10/2025</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357576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E80C50CD-E178-4744-9B35-B2F624D6C5E9}" type="datetimeFigureOut">
              <a:rPr lang="en-US" smtClean="0"/>
              <a:t>6/10/2025</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1116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p:txBody>
          <a:bodyPr/>
          <a:lstStyle/>
          <a:p>
            <a:fld id="{E80C50CD-E178-4744-9B35-B2F624D6C5E9}" type="datetimeFigureOut">
              <a:rPr lang="en-US" smtClean="0"/>
              <a:t>6/10/2025</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565240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E80C50CD-E178-4744-9B35-B2F624D6C5E9}" type="datetimeFigureOut">
              <a:rPr lang="en-US" smtClean="0"/>
              <a:t>6/10/2025</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7293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E80C50CD-E178-4744-9B35-B2F624D6C5E9}" type="datetimeFigureOut">
              <a:rPr lang="en-US" smtClean="0"/>
              <a:t>6/10/2025</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795278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E80C50CD-E178-4744-9B35-B2F624D6C5E9}" type="datetimeFigureOut">
              <a:rPr lang="en-US" smtClean="0"/>
              <a:t>6/10/2025</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77564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E80C50CD-E178-4744-9B35-B2F624D6C5E9}" type="datetimeFigureOut">
              <a:rPr lang="en-US" smtClean="0"/>
              <a:t>6/10/2025</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538937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E80C50CD-E178-4744-9B35-B2F624D6C5E9}" type="datetimeFigureOut">
              <a:rPr lang="en-US" smtClean="0"/>
              <a:t>6/10/2025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856650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E80C50CD-E178-4744-9B35-B2F624D6C5E9}" type="datetimeFigureOut">
              <a:rPr lang="en-US" smtClean="0"/>
              <a:t>6/10/2025</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418862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E80C50CD-E178-4744-9B35-B2F624D6C5E9}" type="datetimeFigureOut">
              <a:rPr lang="en-US" smtClean="0"/>
              <a:t>6/10/2025</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793911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2743200" cy="365125"/>
          </a:xfrm>
          <a:prstGeom prst="rect">
            <a:avLst/>
          </a:prstGeom>
        </p:spPr>
        <p:txBody>
          <a:bodyPr vert="horz" lIns="91440" tIns="45720" rIns="91440" bIns="45720" rtlCol="0" anchor="ctr"/>
          <a:lstStyle>
            <a:lvl1pPr algn="l">
              <a:defRPr sz="900">
                <a:solidFill>
                  <a:schemeClr val="tx1"/>
                </a:solidFill>
              </a:defRPr>
            </a:lvl1pPr>
          </a:lstStyle>
          <a:p>
            <a:fld id="{E80C50CD-E178-4744-9B35-B2F624D6C5E9}" type="datetimeFigureOut">
              <a:rPr lang="en-US" smtClean="0"/>
              <a:pPr/>
              <a:t>6/10/2025</a:t>
            </a:fld>
            <a:endParaRPr lang="en-US"/>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06546357"/>
      </p:ext>
    </p:extLst>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Заголовок 1"/>
          <p:cNvSpPr>
            <a:spLocks noGrp="1"/>
          </p:cNvSpPr>
          <p:nvPr>
            <p:ph type="ctrTitle"/>
          </p:nvPr>
        </p:nvSpPr>
        <p:spPr>
          <a:xfrm>
            <a:off x="527051" y="1097757"/>
            <a:ext cx="6117661" cy="3578170"/>
          </a:xfrm>
        </p:spPr>
        <p:txBody>
          <a:bodyPr anchor="t">
            <a:normAutofit/>
          </a:bodyPr>
          <a:lstStyle/>
          <a:p>
            <a:pPr>
              <a:lnSpc>
                <a:spcPct val="90000"/>
              </a:lnSpc>
            </a:pPr>
            <a:r>
              <a:rPr lang="ru-RU" sz="4000" dirty="0"/>
              <a:t>Алгоритм построения минимальной выпуклой оболочки, алгоритм Чана</a:t>
            </a:r>
          </a:p>
        </p:txBody>
      </p:sp>
      <p:sp>
        <p:nvSpPr>
          <p:cNvPr id="3" name="Подзаголовок 2"/>
          <p:cNvSpPr>
            <a:spLocks noGrp="1"/>
          </p:cNvSpPr>
          <p:nvPr>
            <p:ph type="subTitle" idx="1"/>
          </p:nvPr>
        </p:nvSpPr>
        <p:spPr>
          <a:xfrm>
            <a:off x="6099749" y="5109157"/>
            <a:ext cx="6141545" cy="1455370"/>
          </a:xfrm>
        </p:spPr>
        <p:txBody>
          <a:bodyPr vert="horz" lIns="91440" tIns="45720" rIns="91440" bIns="45720" rtlCol="0" anchor="t">
            <a:normAutofit/>
          </a:bodyPr>
          <a:lstStyle/>
          <a:p>
            <a:pPr lvl="1" algn="l"/>
            <a:r>
              <a:rPr lang="ru-RU" dirty="0"/>
              <a:t>Выполнили Волков Амин</a:t>
            </a:r>
            <a:r>
              <a:rPr lang="en-US" dirty="0"/>
              <a:t>, </a:t>
            </a:r>
            <a:r>
              <a:rPr lang="ru-RU" dirty="0"/>
              <a:t>Толстых Тимур и Назарова Виталина</a:t>
            </a:r>
          </a:p>
        </p:txBody>
      </p:sp>
      <p:sp>
        <p:nvSpPr>
          <p:cNvPr id="13" name="Rectangle 9">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61264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1651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17AA97-89A7-45C1-B813-BFF6C23D7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33AC4FE1-D370-43A6-96C5-076716BB1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A3D569D-D3A6-49CA-A483-291E95DACA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12648"/>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8C1CE5-8058-4A6B-7E4D-551E8170AB1C}"/>
              </a:ext>
            </a:extLst>
          </p:cNvPr>
          <p:cNvSpPr>
            <a:spLocks noGrp="1"/>
          </p:cNvSpPr>
          <p:nvPr>
            <p:ph type="title"/>
          </p:nvPr>
        </p:nvSpPr>
        <p:spPr>
          <a:xfrm>
            <a:off x="521208" y="978408"/>
            <a:ext cx="5020056" cy="5376672"/>
          </a:xfrm>
        </p:spPr>
        <p:txBody>
          <a:bodyPr>
            <a:normAutofit/>
          </a:bodyPr>
          <a:lstStyle/>
          <a:p>
            <a:r>
              <a:rPr lang="ru-RU" dirty="0"/>
              <a:t>Алгоритм Чана</a:t>
            </a:r>
          </a:p>
        </p:txBody>
      </p:sp>
      <p:sp>
        <p:nvSpPr>
          <p:cNvPr id="3" name="Content Placeholder 2">
            <a:extLst>
              <a:ext uri="{FF2B5EF4-FFF2-40B4-BE49-F238E27FC236}">
                <a16:creationId xmlns:a16="http://schemas.microsoft.com/office/drawing/2014/main" id="{8800E9A5-2A48-0B9D-9812-F1C90F87758D}"/>
              </a:ext>
            </a:extLst>
          </p:cNvPr>
          <p:cNvSpPr>
            <a:spLocks noGrp="1"/>
          </p:cNvSpPr>
          <p:nvPr>
            <p:ph idx="1"/>
          </p:nvPr>
        </p:nvSpPr>
        <p:spPr>
          <a:xfrm>
            <a:off x="235949" y="1825293"/>
            <a:ext cx="11451377" cy="5375294"/>
          </a:xfrm>
        </p:spPr>
        <p:txBody>
          <a:bodyPr vert="horz" lIns="91440" tIns="45720" rIns="91440" bIns="45720" rtlCol="0" anchor="t">
            <a:noAutofit/>
          </a:bodyPr>
          <a:lstStyle/>
          <a:p>
            <a:pPr algn="just"/>
            <a:r>
              <a:rPr lang="ru-RU" sz="1600" dirty="0">
                <a:solidFill>
                  <a:srgbClr val="000000"/>
                </a:solidFill>
                <a:latin typeface="Times New Roman"/>
                <a:ea typeface="+mn-lt"/>
                <a:cs typeface="Arial"/>
              </a:rPr>
              <a:t>Если обратить внимание на сложность алгоритма Джарвиса (</a:t>
            </a:r>
            <a:r>
              <a:rPr lang="ru-RU" sz="1600" i="1" dirty="0">
                <a:solidFill>
                  <a:srgbClr val="000000"/>
                </a:solidFill>
                <a:latin typeface="Times New Roman"/>
                <a:ea typeface="+mn-lt"/>
                <a:cs typeface="Arial"/>
              </a:rPr>
              <a:t>O</a:t>
            </a:r>
            <a:r>
              <a:rPr lang="ru-RU" sz="1600" dirty="0">
                <a:solidFill>
                  <a:srgbClr val="000000"/>
                </a:solidFill>
                <a:latin typeface="Times New Roman"/>
                <a:ea typeface="+mn-lt"/>
                <a:cs typeface="Arial"/>
              </a:rPr>
              <a:t>(</a:t>
            </a:r>
            <a:r>
              <a:rPr lang="ru-RU" sz="1600" i="1" dirty="0" err="1">
                <a:solidFill>
                  <a:srgbClr val="000000"/>
                </a:solidFill>
                <a:latin typeface="Times New Roman"/>
                <a:ea typeface="+mn-lt"/>
                <a:cs typeface="Arial"/>
              </a:rPr>
              <a:t>nh</a:t>
            </a:r>
            <a:r>
              <a:rPr lang="ru-RU" sz="1600" dirty="0">
                <a:solidFill>
                  <a:srgbClr val="000000"/>
                </a:solidFill>
                <a:latin typeface="Times New Roman"/>
                <a:ea typeface="+mn-lt"/>
                <a:cs typeface="Arial"/>
              </a:rPr>
              <a:t>)), то можно заметить, что он не является оптимальным в худшем случае, но при небольшом числе крайних точек выпуклой оболочки он будет работать быстрее чем, например, алгоритм Грэхема. Это происходит потому, что сложность алгоритма Джарвиса зависит не только от числа точек в исходном множестве (</a:t>
            </a:r>
            <a:r>
              <a:rPr lang="ru-RU" sz="1600" i="1" dirty="0">
                <a:solidFill>
                  <a:srgbClr val="000000"/>
                </a:solidFill>
                <a:latin typeface="Times New Roman"/>
                <a:ea typeface="+mn-lt"/>
                <a:cs typeface="Arial"/>
              </a:rPr>
              <a:t>n</a:t>
            </a:r>
            <a:r>
              <a:rPr lang="ru-RU" sz="1600" dirty="0">
                <a:solidFill>
                  <a:srgbClr val="000000"/>
                </a:solidFill>
                <a:latin typeface="Times New Roman"/>
                <a:ea typeface="+mn-lt"/>
                <a:cs typeface="Arial"/>
              </a:rPr>
              <a:t>), но и от числа вершин выпуклой оболочки (</a:t>
            </a:r>
            <a:r>
              <a:rPr lang="ru-RU" sz="1600" i="1" dirty="0">
                <a:solidFill>
                  <a:srgbClr val="000000"/>
                </a:solidFill>
                <a:latin typeface="Times New Roman"/>
                <a:ea typeface="+mn-lt"/>
                <a:cs typeface="Arial"/>
              </a:rPr>
              <a:t>h</a:t>
            </a:r>
            <a:r>
              <a:rPr lang="ru-RU" sz="1600" dirty="0">
                <a:solidFill>
                  <a:srgbClr val="000000"/>
                </a:solidFill>
                <a:latin typeface="Times New Roman"/>
                <a:ea typeface="+mn-lt"/>
                <a:cs typeface="Arial"/>
              </a:rPr>
              <a:t>).</a:t>
            </a:r>
          </a:p>
          <a:p>
            <a:pPr algn="just"/>
            <a:r>
              <a:rPr lang="ru-RU" sz="1600" dirty="0">
                <a:solidFill>
                  <a:srgbClr val="000000"/>
                </a:solidFill>
                <a:latin typeface="Times New Roman"/>
                <a:ea typeface="+mn-lt"/>
                <a:cs typeface="Arial"/>
              </a:rPr>
              <a:t>Долгое время одной из центральных была идея создания алгоритма, который был бы оптимальным в худшем случае, но при этом всегда бы был асимптотически не хуже, чем алгоритм Джарвиса. Такой алгоритм со сложностью </a:t>
            </a:r>
            <a:r>
              <a:rPr lang="ru-RU" sz="1600" i="1" dirty="0">
                <a:solidFill>
                  <a:srgbClr val="000000"/>
                </a:solidFill>
                <a:latin typeface="Times New Roman"/>
                <a:ea typeface="+mn-lt"/>
                <a:cs typeface="Arial"/>
              </a:rPr>
              <a:t>O</a:t>
            </a:r>
            <a:r>
              <a:rPr lang="ru-RU" sz="1600" dirty="0">
                <a:solidFill>
                  <a:srgbClr val="000000"/>
                </a:solidFill>
                <a:latin typeface="Times New Roman"/>
                <a:ea typeface="+mn-lt"/>
                <a:cs typeface="Arial"/>
              </a:rPr>
              <a:t>(</a:t>
            </a:r>
            <a:r>
              <a:rPr lang="ru-RU" sz="1600" i="1" dirty="0">
                <a:solidFill>
                  <a:srgbClr val="000000"/>
                </a:solidFill>
                <a:latin typeface="Times New Roman"/>
                <a:ea typeface="+mn-lt"/>
                <a:cs typeface="Arial"/>
              </a:rPr>
              <a:t>n </a:t>
            </a:r>
            <a:r>
              <a:rPr lang="ru-RU" sz="1600" err="1">
                <a:solidFill>
                  <a:srgbClr val="000000"/>
                </a:solidFill>
                <a:latin typeface="Times New Roman"/>
                <a:ea typeface="+mn-lt"/>
                <a:cs typeface="Arial"/>
              </a:rPr>
              <a:t>log</a:t>
            </a:r>
            <a:r>
              <a:rPr lang="ru-RU" sz="1600" dirty="0">
                <a:solidFill>
                  <a:srgbClr val="000000"/>
                </a:solidFill>
                <a:latin typeface="Times New Roman"/>
                <a:ea typeface="+mn-lt"/>
                <a:cs typeface="Arial"/>
              </a:rPr>
              <a:t> </a:t>
            </a:r>
            <a:r>
              <a:rPr lang="ru-RU" sz="1600" i="1" dirty="0">
                <a:solidFill>
                  <a:srgbClr val="000000"/>
                </a:solidFill>
                <a:latin typeface="Times New Roman"/>
                <a:ea typeface="+mn-lt"/>
                <a:cs typeface="Arial"/>
              </a:rPr>
              <a:t>h</a:t>
            </a:r>
            <a:r>
              <a:rPr lang="ru-RU" sz="1600" dirty="0">
                <a:solidFill>
                  <a:srgbClr val="000000"/>
                </a:solidFill>
                <a:latin typeface="Times New Roman"/>
                <a:ea typeface="+mn-lt"/>
                <a:cs typeface="Arial"/>
              </a:rPr>
              <a:t>) был предложен Киркпатриком и </a:t>
            </a:r>
            <a:r>
              <a:rPr lang="ru-RU" sz="1600" err="1">
                <a:solidFill>
                  <a:srgbClr val="000000"/>
                </a:solidFill>
                <a:latin typeface="Times New Roman"/>
                <a:ea typeface="+mn-lt"/>
                <a:cs typeface="Arial"/>
              </a:rPr>
              <a:t>Сайделем</a:t>
            </a:r>
            <a:r>
              <a:rPr lang="ru-RU" sz="1600" dirty="0">
                <a:solidFill>
                  <a:srgbClr val="000000"/>
                </a:solidFill>
                <a:latin typeface="Times New Roman"/>
                <a:ea typeface="+mn-lt"/>
                <a:cs typeface="Arial"/>
              </a:rPr>
              <a:t> в 1986 году. Его идея достаточно сложна и опирается на возможность нахождения медианы последовательности чисел за линейное в худшем случае время.</a:t>
            </a:r>
            <a:endParaRPr lang="ru-RU" sz="1600">
              <a:latin typeface="Times New Roman"/>
              <a:cs typeface="Times New Roman"/>
            </a:endParaRPr>
          </a:p>
          <a:p>
            <a:r>
              <a:rPr lang="ru-RU" sz="1600" dirty="0">
                <a:solidFill>
                  <a:srgbClr val="000000"/>
                </a:solidFill>
                <a:latin typeface="Times New Roman"/>
                <a:ea typeface="+mn-lt"/>
                <a:cs typeface="Arial"/>
              </a:rPr>
              <a:t>В 1995 году Тимоти Ченом был предложен алгоритм, имеющий ту же сложность, что и алгоритм </a:t>
            </a:r>
            <a:r>
              <a:rPr lang="ru-RU" sz="1600" dirty="0" err="1">
                <a:solidFill>
                  <a:srgbClr val="000000"/>
                </a:solidFill>
                <a:latin typeface="Times New Roman"/>
                <a:ea typeface="+mn-lt"/>
                <a:cs typeface="Arial"/>
              </a:rPr>
              <a:t>КиркпатрикаСайделя</a:t>
            </a:r>
            <a:r>
              <a:rPr lang="ru-RU" sz="1600" dirty="0">
                <a:solidFill>
                  <a:srgbClr val="000000"/>
                </a:solidFill>
                <a:latin typeface="Times New Roman"/>
                <a:ea typeface="+mn-lt"/>
                <a:cs typeface="Arial"/>
              </a:rPr>
              <a:t>, но использующий более простую идею. Этот алгоритм принято называть по имени автора.</a:t>
            </a:r>
            <a:endParaRPr lang="ru-RU" sz="1600" dirty="0">
              <a:latin typeface="Times New Roman"/>
            </a:endParaRPr>
          </a:p>
          <a:p>
            <a:r>
              <a:rPr lang="ru-RU" sz="1600" dirty="0">
                <a:solidFill>
                  <a:srgbClr val="000000"/>
                </a:solidFill>
                <a:latin typeface="Times New Roman"/>
                <a:ea typeface="+mn-lt"/>
                <a:cs typeface="+mn-lt"/>
              </a:rPr>
              <a:t>Алгоритм Чана пытается получить лучшее из двух и объединить алгоритмы Джарвиса и Грэхэма, чтобы получить асимптотику </a:t>
            </a:r>
            <a:r>
              <a:rPr lang="ru-RU" sz="1600" i="1" dirty="0">
                <a:solidFill>
                  <a:srgbClr val="000000"/>
                </a:solidFill>
                <a:latin typeface="Times New Roman"/>
                <a:ea typeface="+mn-lt"/>
                <a:cs typeface="+mn-lt"/>
              </a:rPr>
              <a:t>O</a:t>
            </a:r>
            <a:r>
              <a:rPr lang="ru-RU" sz="1600" dirty="0">
                <a:solidFill>
                  <a:srgbClr val="000000"/>
                </a:solidFill>
                <a:latin typeface="Times New Roman"/>
                <a:ea typeface="+mn-lt"/>
                <a:cs typeface="+mn-lt"/>
              </a:rPr>
              <a:t>(</a:t>
            </a:r>
            <a:r>
              <a:rPr lang="ru-RU" sz="1600" i="1" dirty="0">
                <a:solidFill>
                  <a:srgbClr val="000000"/>
                </a:solidFill>
                <a:latin typeface="Times New Roman"/>
                <a:ea typeface="+mn-lt"/>
                <a:cs typeface="+mn-lt"/>
              </a:rPr>
              <a:t>n </a:t>
            </a:r>
            <a:r>
              <a:rPr lang="ru-RU" sz="1600" dirty="0" err="1">
                <a:solidFill>
                  <a:srgbClr val="000000"/>
                </a:solidFill>
                <a:latin typeface="Times New Roman"/>
                <a:ea typeface="+mn-lt"/>
                <a:cs typeface="+mn-lt"/>
              </a:rPr>
              <a:t>log</a:t>
            </a:r>
            <a:r>
              <a:rPr lang="ru-RU" sz="1600" i="1" dirty="0" err="1">
                <a:solidFill>
                  <a:srgbClr val="000000"/>
                </a:solidFill>
                <a:latin typeface="Times New Roman"/>
                <a:ea typeface="+mn-lt"/>
                <a:cs typeface="+mn-lt"/>
              </a:rPr>
              <a:t>h</a:t>
            </a:r>
            <a:r>
              <a:rPr lang="ru-RU" sz="1600" dirty="0">
                <a:solidFill>
                  <a:srgbClr val="000000"/>
                </a:solidFill>
                <a:latin typeface="Times New Roman"/>
                <a:ea typeface="+mn-lt"/>
                <a:cs typeface="+mn-lt"/>
              </a:rPr>
              <a:t>).</a:t>
            </a:r>
            <a:endParaRPr lang="ru-RU" sz="1600" dirty="0">
              <a:solidFill>
                <a:srgbClr val="222222"/>
              </a:solidFill>
              <a:latin typeface="Times New Roman"/>
            </a:endParaRPr>
          </a:p>
        </p:txBody>
      </p:sp>
    </p:spTree>
    <p:extLst>
      <p:ext uri="{BB962C8B-B14F-4D97-AF65-F5344CB8AC3E}">
        <p14:creationId xmlns:p14="http://schemas.microsoft.com/office/powerpoint/2010/main" val="1371785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FAC9B-4D54-8B9B-B270-F4CFDC9443AD}"/>
              </a:ext>
            </a:extLst>
          </p:cNvPr>
          <p:cNvSpPr>
            <a:spLocks noGrp="1"/>
          </p:cNvSpPr>
          <p:nvPr>
            <p:ph type="title"/>
          </p:nvPr>
        </p:nvSpPr>
        <p:spPr>
          <a:xfrm>
            <a:off x="521208" y="780079"/>
            <a:ext cx="11155680" cy="941123"/>
          </a:xfrm>
        </p:spPr>
        <p:txBody>
          <a:bodyPr/>
          <a:lstStyle/>
          <a:p>
            <a:r>
              <a:rPr lang="ru-RU" b="0" dirty="0"/>
              <a:t>Описание алгоритма</a:t>
            </a:r>
          </a:p>
        </p:txBody>
      </p:sp>
      <p:sp>
        <p:nvSpPr>
          <p:cNvPr id="3" name="Content Placeholder 2">
            <a:extLst>
              <a:ext uri="{FF2B5EF4-FFF2-40B4-BE49-F238E27FC236}">
                <a16:creationId xmlns:a16="http://schemas.microsoft.com/office/drawing/2014/main" id="{CD0F9B77-40CE-2DAE-360F-7F7D995291F2}"/>
              </a:ext>
            </a:extLst>
          </p:cNvPr>
          <p:cNvSpPr>
            <a:spLocks noGrp="1"/>
          </p:cNvSpPr>
          <p:nvPr>
            <p:ph idx="1"/>
          </p:nvPr>
        </p:nvSpPr>
        <p:spPr>
          <a:xfrm>
            <a:off x="521208" y="1628717"/>
            <a:ext cx="11155680" cy="1951054"/>
          </a:xfrm>
        </p:spPr>
        <p:txBody>
          <a:bodyPr vert="horz" lIns="91440" tIns="45720" rIns="91440" bIns="45720" rtlCol="0" anchor="t">
            <a:normAutofit/>
          </a:bodyPr>
          <a:lstStyle/>
          <a:p>
            <a:pPr algn="just"/>
            <a:r>
              <a:rPr lang="ru-RU" sz="1600" dirty="0">
                <a:solidFill>
                  <a:srgbClr val="000000"/>
                </a:solidFill>
                <a:latin typeface="Times New Roman"/>
                <a:cs typeface="Times New Roman"/>
              </a:rPr>
              <a:t>Разделим все точки на группы по m  точек. В каждой группе построим выпуклую оболочку за  O(</a:t>
            </a:r>
            <a:r>
              <a:rPr lang="ru-RU" sz="1600" dirty="0" err="1">
                <a:solidFill>
                  <a:srgbClr val="000000"/>
                </a:solidFill>
                <a:latin typeface="Times New Roman"/>
                <a:cs typeface="Times New Roman"/>
              </a:rPr>
              <a:t>mlogm</a:t>
            </a:r>
            <a:r>
              <a:rPr lang="ru-RU" sz="1600" dirty="0">
                <a:solidFill>
                  <a:srgbClr val="000000"/>
                </a:solidFill>
                <a:latin typeface="Times New Roman"/>
                <a:cs typeface="Times New Roman"/>
              </a:rPr>
              <a:t>) алгоритмом Грэхэма. Точки никак не упорядочены, и эти оболочки могут пересекаться — это нормально. Суммарно для всех групп понадобится  O(n </a:t>
            </a:r>
            <a:r>
              <a:rPr lang="ru-RU" sz="1600" dirty="0" err="1">
                <a:solidFill>
                  <a:srgbClr val="000000"/>
                </a:solidFill>
                <a:latin typeface="Times New Roman"/>
                <a:cs typeface="Times New Roman"/>
              </a:rPr>
              <a:t>logm</a:t>
            </a:r>
            <a:r>
              <a:rPr lang="ru-RU" sz="1600" dirty="0">
                <a:solidFill>
                  <a:srgbClr val="000000"/>
                </a:solidFill>
                <a:latin typeface="Times New Roman"/>
                <a:cs typeface="Times New Roman"/>
              </a:rPr>
              <a:t>) операций.</a:t>
            </a:r>
          </a:p>
          <a:p>
            <a:pPr algn="just"/>
            <a:r>
              <a:rPr lang="ru-RU" sz="1600" dirty="0">
                <a:solidFill>
                  <a:srgbClr val="000000"/>
                </a:solidFill>
                <a:latin typeface="Times New Roman"/>
                <a:cs typeface="Times New Roman"/>
              </a:rPr>
              <a:t>Затем, начиная с самой левой нижней точки, мы будем строить общую выпуклую оболочку аналогично алгоритму Джарвиса, но теперь «самую правую точку» можно находить каждый раз не за O(n), а за  O( </a:t>
            </a:r>
            <a:r>
              <a:rPr lang="en-US" sz="1600" dirty="0">
                <a:solidFill>
                  <a:srgbClr val="000000"/>
                </a:solidFill>
                <a:latin typeface="Times New Roman"/>
                <a:cs typeface="Times New Roman"/>
              </a:rPr>
              <a:t>m</a:t>
            </a:r>
            <a:r>
              <a:rPr lang="ru-RU" sz="1600" dirty="0">
                <a:solidFill>
                  <a:srgbClr val="000000"/>
                </a:solidFill>
                <a:latin typeface="Times New Roman"/>
                <a:cs typeface="Times New Roman"/>
              </a:rPr>
              <a:t>/</a:t>
            </a:r>
            <a:r>
              <a:rPr lang="en-US" sz="1600" dirty="0">
                <a:solidFill>
                  <a:srgbClr val="000000"/>
                </a:solidFill>
                <a:latin typeface="Times New Roman"/>
                <a:cs typeface="Times New Roman"/>
              </a:rPr>
              <a:t>n </a:t>
            </a:r>
            <a:r>
              <a:rPr lang="ru-RU" sz="1600" err="1">
                <a:solidFill>
                  <a:srgbClr val="000000"/>
                </a:solidFill>
                <a:latin typeface="Times New Roman"/>
                <a:cs typeface="Times New Roman"/>
              </a:rPr>
              <a:t>logm</a:t>
            </a:r>
            <a:r>
              <a:rPr lang="ru-RU" sz="1600" dirty="0">
                <a:solidFill>
                  <a:srgbClr val="000000"/>
                </a:solidFill>
                <a:latin typeface="Times New Roman"/>
                <a:cs typeface="Times New Roman"/>
              </a:rPr>
              <a:t>), если делать бинарный поиск в каждой из n</a:t>
            </a:r>
            <a:r>
              <a:rPr lang="en-US" sz="1600" dirty="0">
                <a:solidFill>
                  <a:srgbClr val="000000"/>
                </a:solidFill>
                <a:latin typeface="Times New Roman"/>
                <a:cs typeface="Times New Roman"/>
              </a:rPr>
              <a:t>m </a:t>
            </a:r>
            <a:r>
              <a:rPr lang="ru-RU" sz="1600" dirty="0">
                <a:solidFill>
                  <a:srgbClr val="000000"/>
                </a:solidFill>
                <a:latin typeface="Times New Roman"/>
                <a:cs typeface="Times New Roman"/>
              </a:rPr>
              <a:t> оболочек.</a:t>
            </a:r>
          </a:p>
          <a:p>
            <a:pPr marL="285750" indent="-285750">
              <a:lnSpc>
                <a:spcPct val="100000"/>
              </a:lnSpc>
              <a:spcBef>
                <a:spcPct val="0"/>
              </a:spcBef>
              <a:buFont typeface="Arial,Sans-Serif" panose="020B0604020202020204" pitchFamily="34" charset="0"/>
            </a:pPr>
            <a:endParaRPr lang="ru-RU" dirty="0">
              <a:solidFill>
                <a:srgbClr val="222222"/>
              </a:solidFill>
              <a:latin typeface="Times"/>
              <a:cs typeface="Times"/>
            </a:endParaRPr>
          </a:p>
        </p:txBody>
      </p:sp>
      <p:pic>
        <p:nvPicPr>
          <p:cNvPr id="4" name="Рисунок 3" descr="Изображение выглядит как зарисовка, рисунок, диаграмма, шаблон&#10;&#10;Содержимое, созданное искусственным интеллектом, может быть неверным.">
            <a:extLst>
              <a:ext uri="{FF2B5EF4-FFF2-40B4-BE49-F238E27FC236}">
                <a16:creationId xmlns:a16="http://schemas.microsoft.com/office/drawing/2014/main" id="{5BB68500-52B1-A799-DE29-D68261EE586A}"/>
              </a:ext>
            </a:extLst>
          </p:cNvPr>
          <p:cNvPicPr>
            <a:picLocks noChangeAspect="1"/>
          </p:cNvPicPr>
          <p:nvPr/>
        </p:nvPicPr>
        <p:blipFill>
          <a:blip r:embed="rId2"/>
          <a:stretch>
            <a:fillRect/>
          </a:stretch>
        </p:blipFill>
        <p:spPr>
          <a:xfrm>
            <a:off x="1724025" y="3430827"/>
            <a:ext cx="8743950" cy="3086100"/>
          </a:xfrm>
          <a:prstGeom prst="rect">
            <a:avLst/>
          </a:prstGeom>
        </p:spPr>
      </p:pic>
    </p:spTree>
    <p:extLst>
      <p:ext uri="{BB962C8B-B14F-4D97-AF65-F5344CB8AC3E}">
        <p14:creationId xmlns:p14="http://schemas.microsoft.com/office/powerpoint/2010/main" val="751159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26D11D4-AADB-46E3-16D2-FB06736ABBC0}"/>
              </a:ext>
            </a:extLst>
          </p:cNvPr>
          <p:cNvSpPr>
            <a:spLocks noGrp="1"/>
          </p:cNvSpPr>
          <p:nvPr>
            <p:ph type="title"/>
          </p:nvPr>
        </p:nvSpPr>
        <p:spPr>
          <a:xfrm>
            <a:off x="521208" y="978408"/>
            <a:ext cx="6300216" cy="1325880"/>
          </a:xfrm>
        </p:spPr>
        <p:txBody>
          <a:bodyPr>
            <a:normAutofit/>
          </a:bodyPr>
          <a:lstStyle/>
          <a:p>
            <a:pPr>
              <a:lnSpc>
                <a:spcPct val="90000"/>
              </a:lnSpc>
            </a:pPr>
            <a:r>
              <a:rPr lang="ru-RU" dirty="0"/>
              <a:t>Преимущества и недостатки</a:t>
            </a:r>
            <a:endParaRPr lang="ru-RU"/>
          </a:p>
        </p:txBody>
      </p:sp>
      <p:sp>
        <p:nvSpPr>
          <p:cNvPr id="11" name="Rectangle 10">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6281928"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271C494-8107-3D61-D611-4FBC7C22A2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13612" y="611650"/>
            <a:ext cx="416052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4" name="Рисунок 3" descr="Изображение выглядит как диаграмма, линия, круг, График&#10;&#10;Содержимое, созданное искусственным интеллектом, может быть неверным.">
            <a:extLst>
              <a:ext uri="{FF2B5EF4-FFF2-40B4-BE49-F238E27FC236}">
                <a16:creationId xmlns:a16="http://schemas.microsoft.com/office/drawing/2014/main" id="{42BFB91D-DC88-3717-2209-6440DE46AEE9}"/>
              </a:ext>
            </a:extLst>
          </p:cNvPr>
          <p:cNvPicPr>
            <a:picLocks noChangeAspect="1"/>
          </p:cNvPicPr>
          <p:nvPr/>
        </p:nvPicPr>
        <p:blipFill>
          <a:blip r:embed="rId2"/>
          <a:stretch>
            <a:fillRect/>
          </a:stretch>
        </p:blipFill>
        <p:spPr>
          <a:xfrm>
            <a:off x="517867" y="2985171"/>
            <a:ext cx="6281928" cy="3360832"/>
          </a:xfrm>
          <a:prstGeom prst="rect">
            <a:avLst/>
          </a:prstGeom>
        </p:spPr>
      </p:pic>
      <p:sp>
        <p:nvSpPr>
          <p:cNvPr id="3" name="Content Placeholder 2">
            <a:extLst>
              <a:ext uri="{FF2B5EF4-FFF2-40B4-BE49-F238E27FC236}">
                <a16:creationId xmlns:a16="http://schemas.microsoft.com/office/drawing/2014/main" id="{E9E7D42A-FC3E-6BF5-2567-063D4F7D3B45}"/>
              </a:ext>
            </a:extLst>
          </p:cNvPr>
          <p:cNvSpPr>
            <a:spLocks noGrp="1"/>
          </p:cNvSpPr>
          <p:nvPr>
            <p:ph idx="1"/>
          </p:nvPr>
        </p:nvSpPr>
        <p:spPr>
          <a:xfrm>
            <a:off x="7507224" y="1088136"/>
            <a:ext cx="4160520" cy="5257800"/>
          </a:xfrm>
        </p:spPr>
        <p:txBody>
          <a:bodyPr vert="horz" lIns="91440" tIns="45720" rIns="91440" bIns="45720" rtlCol="0" anchor="t">
            <a:normAutofit/>
          </a:bodyPr>
          <a:lstStyle/>
          <a:p>
            <a:pPr>
              <a:lnSpc>
                <a:spcPct val="100000"/>
              </a:lnSpc>
            </a:pPr>
            <a:r>
              <a:rPr lang="ru-RU" sz="1500" dirty="0"/>
              <a:t> </a:t>
            </a:r>
            <a:r>
              <a:rPr lang="ru-RU" sz="1500" b="1" dirty="0">
                <a:latin typeface="Times New Roman"/>
                <a:ea typeface="+mn-lt"/>
                <a:cs typeface="+mn-lt"/>
              </a:rPr>
              <a:t>Главное преимущество</a:t>
            </a:r>
            <a:r>
              <a:rPr lang="ru-RU" sz="1500" dirty="0">
                <a:latin typeface="Times New Roman"/>
                <a:ea typeface="+mn-lt"/>
                <a:cs typeface="+mn-lt"/>
              </a:rPr>
              <a:t> оптимальное время работы - </a:t>
            </a:r>
            <a:r>
              <a:rPr lang="ru-RU" sz="1500" b="1" dirty="0">
                <a:latin typeface="Times New Roman"/>
                <a:ea typeface="+mn-lt"/>
                <a:cs typeface="+mn-lt"/>
              </a:rPr>
              <a:t>(O(n </a:t>
            </a:r>
            <a:r>
              <a:rPr lang="ru-RU" sz="1500" b="1" dirty="0" err="1">
                <a:latin typeface="Times New Roman"/>
                <a:ea typeface="+mn-lt"/>
                <a:cs typeface="+mn-lt"/>
              </a:rPr>
              <a:t>log</a:t>
            </a:r>
            <a:r>
              <a:rPr lang="ru-RU" sz="1500" b="1" dirty="0">
                <a:latin typeface="Times New Roman"/>
                <a:ea typeface="+mn-lt"/>
                <a:cs typeface="+mn-lt"/>
              </a:rPr>
              <a:t> h)</a:t>
            </a:r>
            <a:r>
              <a:rPr lang="ru-RU" sz="1500" dirty="0">
                <a:latin typeface="Times New Roman"/>
                <a:ea typeface="+mn-lt"/>
                <a:cs typeface="+mn-lt"/>
              </a:rPr>
              <a:t>. Сложность зависит от размера выхода (</a:t>
            </a:r>
            <a:r>
              <a:rPr lang="ru-RU" sz="1500" dirty="0">
                <a:latin typeface="Times New Roman"/>
                <a:cs typeface="Times New Roman"/>
              </a:rPr>
              <a:t>h</a:t>
            </a:r>
            <a:r>
              <a:rPr lang="ru-RU" sz="1500" dirty="0">
                <a:latin typeface="Times New Roman"/>
                <a:ea typeface="+mn-lt"/>
                <a:cs typeface="+mn-lt"/>
              </a:rPr>
              <a:t>). Для задач, где </a:t>
            </a:r>
            <a:r>
              <a:rPr lang="ru-RU" sz="1500" dirty="0">
                <a:latin typeface="Times New Roman"/>
                <a:cs typeface="Times New Roman"/>
              </a:rPr>
              <a:t>h</a:t>
            </a:r>
            <a:r>
              <a:rPr lang="ru-RU" sz="1500" dirty="0">
                <a:latin typeface="Times New Roman"/>
                <a:ea typeface="+mn-lt"/>
                <a:cs typeface="+mn-lt"/>
              </a:rPr>
              <a:t> значительно меньше </a:t>
            </a:r>
            <a:r>
              <a:rPr lang="ru-RU" sz="1500" dirty="0">
                <a:latin typeface="Times New Roman"/>
                <a:cs typeface="Times New Roman"/>
              </a:rPr>
              <a:t>n</a:t>
            </a:r>
            <a:r>
              <a:rPr lang="ru-RU" sz="1500" dirty="0">
                <a:latin typeface="Times New Roman"/>
                <a:ea typeface="+mn-lt"/>
                <a:cs typeface="+mn-lt"/>
              </a:rPr>
              <a:t> (компактная оболочка), он асимптотически быстрее.</a:t>
            </a:r>
          </a:p>
          <a:p>
            <a:pPr>
              <a:lnSpc>
                <a:spcPct val="100000"/>
              </a:lnSpc>
            </a:pPr>
            <a:r>
              <a:rPr lang="ru-RU" sz="1500" b="1" dirty="0">
                <a:latin typeface="Times New Roman"/>
                <a:ea typeface="+mn-lt"/>
                <a:cs typeface="+mn-lt"/>
              </a:rPr>
              <a:t>Из недостатков</a:t>
            </a:r>
            <a:r>
              <a:rPr lang="ru-RU" sz="1500" dirty="0">
                <a:latin typeface="Times New Roman"/>
                <a:ea typeface="+mn-lt"/>
                <a:cs typeface="+mn-lt"/>
              </a:rPr>
              <a:t>: алгоритм требует выбора параметра </a:t>
            </a:r>
            <a:r>
              <a:rPr lang="ru-RU" sz="1500" dirty="0">
                <a:latin typeface="Times New Roman"/>
                <a:cs typeface="Times New Roman"/>
              </a:rPr>
              <a:t>m</a:t>
            </a:r>
            <a:r>
              <a:rPr lang="ru-RU" sz="1500" dirty="0">
                <a:latin typeface="Times New Roman"/>
                <a:ea typeface="+mn-lt"/>
                <a:cs typeface="+mn-lt"/>
              </a:rPr>
              <a:t> (размер маленьких групп). Теоретически </a:t>
            </a:r>
            <a:r>
              <a:rPr lang="ru-RU" sz="1500" dirty="0">
                <a:latin typeface="Times New Roman"/>
                <a:cs typeface="Times New Roman"/>
              </a:rPr>
              <a:t>m</a:t>
            </a:r>
            <a:r>
              <a:rPr lang="ru-RU" sz="1500" dirty="0">
                <a:latin typeface="Times New Roman"/>
                <a:ea typeface="+mn-lt"/>
                <a:cs typeface="+mn-lt"/>
              </a:rPr>
              <a:t> должно быть примерно равно </a:t>
            </a:r>
            <a:r>
              <a:rPr lang="ru-RU" sz="1500" dirty="0">
                <a:latin typeface="Times New Roman"/>
                <a:cs typeface="Times New Roman"/>
              </a:rPr>
              <a:t>h</a:t>
            </a:r>
            <a:r>
              <a:rPr lang="ru-RU" sz="1500" dirty="0">
                <a:latin typeface="Times New Roman"/>
                <a:ea typeface="+mn-lt"/>
                <a:cs typeface="+mn-lt"/>
              </a:rPr>
              <a:t> (которое заранее неизвестно!). На практике запускают алгоритм несколько раз с удваивающимся </a:t>
            </a:r>
            <a:r>
              <a:rPr lang="ru-RU" sz="1500" dirty="0">
                <a:latin typeface="Times New Roman"/>
                <a:cs typeface="Times New Roman"/>
              </a:rPr>
              <a:t>m</a:t>
            </a:r>
            <a:r>
              <a:rPr lang="ru-RU" sz="1500" dirty="0">
                <a:latin typeface="Times New Roman"/>
                <a:ea typeface="+mn-lt"/>
                <a:cs typeface="+mn-lt"/>
              </a:rPr>
              <a:t> (например, </a:t>
            </a:r>
            <a:r>
              <a:rPr lang="ru-RU" sz="1500" dirty="0">
                <a:latin typeface="Times New Roman"/>
                <a:cs typeface="Times New Roman"/>
              </a:rPr>
              <a:t>m = 1, 2, 4, 8, ...</a:t>
            </a:r>
            <a:r>
              <a:rPr lang="ru-RU" sz="1500" dirty="0">
                <a:latin typeface="Times New Roman"/>
                <a:ea typeface="+mn-lt"/>
                <a:cs typeface="+mn-lt"/>
              </a:rPr>
              <a:t>), пока </a:t>
            </a:r>
            <a:r>
              <a:rPr lang="ru-RU" sz="1500" dirty="0">
                <a:latin typeface="Times New Roman"/>
                <a:cs typeface="Times New Roman"/>
              </a:rPr>
              <a:t>m</a:t>
            </a:r>
            <a:r>
              <a:rPr lang="ru-RU" sz="1500" dirty="0">
                <a:latin typeface="Times New Roman"/>
                <a:ea typeface="+mn-lt"/>
                <a:cs typeface="+mn-lt"/>
              </a:rPr>
              <a:t> не станет больше или равным </a:t>
            </a:r>
            <a:r>
              <a:rPr lang="ru-RU" sz="1500" dirty="0">
                <a:latin typeface="Times New Roman"/>
                <a:cs typeface="Times New Roman"/>
              </a:rPr>
              <a:t>h</a:t>
            </a:r>
            <a:r>
              <a:rPr lang="ru-RU" sz="1500" dirty="0">
                <a:latin typeface="Times New Roman"/>
                <a:ea typeface="+mn-lt"/>
                <a:cs typeface="+mn-lt"/>
              </a:rPr>
              <a:t>. Это увеличивает константный множитель (хотя асимптотика остается O(n </a:t>
            </a:r>
            <a:r>
              <a:rPr lang="ru-RU" sz="1500" dirty="0" err="1">
                <a:latin typeface="Times New Roman"/>
                <a:ea typeface="+mn-lt"/>
                <a:cs typeface="+mn-lt"/>
              </a:rPr>
              <a:t>log</a:t>
            </a:r>
            <a:r>
              <a:rPr lang="ru-RU" sz="1500" dirty="0">
                <a:latin typeface="Times New Roman"/>
                <a:ea typeface="+mn-lt"/>
                <a:cs typeface="+mn-lt"/>
              </a:rPr>
              <a:t> h)).</a:t>
            </a:r>
          </a:p>
          <a:p>
            <a:pPr>
              <a:lnSpc>
                <a:spcPct val="100000"/>
              </a:lnSpc>
            </a:pPr>
            <a:r>
              <a:rPr lang="ru-RU" sz="1500" b="1" dirty="0">
                <a:latin typeface="Times New Roman"/>
                <a:ea typeface="+mn-lt"/>
                <a:cs typeface="+mn-lt"/>
              </a:rPr>
              <a:t>Неэффективность при больших </a:t>
            </a:r>
            <a:r>
              <a:rPr lang="ru-RU" sz="1500" dirty="0">
                <a:latin typeface="Times New Roman"/>
                <a:cs typeface="Times New Roman"/>
              </a:rPr>
              <a:t>h</a:t>
            </a:r>
            <a:r>
              <a:rPr lang="ru-RU" sz="1500" b="1" dirty="0">
                <a:latin typeface="Times New Roman"/>
                <a:ea typeface="+mn-lt"/>
                <a:cs typeface="+mn-lt"/>
              </a:rPr>
              <a:t>:</a:t>
            </a:r>
            <a:r>
              <a:rPr lang="ru-RU" sz="1500" dirty="0">
                <a:latin typeface="Times New Roman"/>
                <a:ea typeface="+mn-lt"/>
                <a:cs typeface="+mn-lt"/>
              </a:rPr>
              <a:t> Когда </a:t>
            </a:r>
            <a:r>
              <a:rPr lang="ru-RU" sz="1500" dirty="0">
                <a:latin typeface="Times New Roman"/>
                <a:cs typeface="Times New Roman"/>
              </a:rPr>
              <a:t>h</a:t>
            </a:r>
            <a:r>
              <a:rPr lang="ru-RU" sz="1500" dirty="0">
                <a:latin typeface="Times New Roman"/>
                <a:ea typeface="+mn-lt"/>
                <a:cs typeface="+mn-lt"/>
              </a:rPr>
              <a:t> близко к </a:t>
            </a:r>
            <a:r>
              <a:rPr lang="ru-RU" sz="1500" dirty="0">
                <a:latin typeface="Times New Roman"/>
                <a:cs typeface="Times New Roman"/>
              </a:rPr>
              <a:t>n</a:t>
            </a:r>
            <a:r>
              <a:rPr lang="ru-RU" sz="1500" dirty="0">
                <a:latin typeface="Times New Roman"/>
                <a:ea typeface="+mn-lt"/>
                <a:cs typeface="+mn-lt"/>
              </a:rPr>
              <a:t> (например, все точки на окружности), сложность O(n </a:t>
            </a:r>
            <a:r>
              <a:rPr lang="ru-RU" sz="1500" dirty="0" err="1">
                <a:latin typeface="Times New Roman"/>
                <a:ea typeface="+mn-lt"/>
                <a:cs typeface="+mn-lt"/>
              </a:rPr>
              <a:t>log</a:t>
            </a:r>
            <a:r>
              <a:rPr lang="ru-RU" sz="1500" dirty="0">
                <a:latin typeface="Times New Roman"/>
                <a:ea typeface="+mn-lt"/>
                <a:cs typeface="+mn-lt"/>
              </a:rPr>
              <a:t> h) приближается к O(n </a:t>
            </a:r>
            <a:r>
              <a:rPr lang="ru-RU" sz="1500" dirty="0" err="1">
                <a:latin typeface="Times New Roman"/>
                <a:ea typeface="+mn-lt"/>
                <a:cs typeface="+mn-lt"/>
              </a:rPr>
              <a:t>log</a:t>
            </a:r>
            <a:r>
              <a:rPr lang="ru-RU" sz="1500" dirty="0">
                <a:latin typeface="Times New Roman"/>
                <a:ea typeface="+mn-lt"/>
                <a:cs typeface="+mn-lt"/>
              </a:rPr>
              <a:t> n). В этом случае прямой алгоритм Грэхема/Эндрю (также O(n </a:t>
            </a:r>
            <a:r>
              <a:rPr lang="ru-RU" sz="1500" dirty="0" err="1">
                <a:latin typeface="Times New Roman"/>
                <a:ea typeface="+mn-lt"/>
                <a:cs typeface="+mn-lt"/>
              </a:rPr>
              <a:t>log</a:t>
            </a:r>
            <a:r>
              <a:rPr lang="ru-RU" sz="1500" dirty="0">
                <a:latin typeface="Times New Roman"/>
                <a:ea typeface="+mn-lt"/>
                <a:cs typeface="+mn-lt"/>
              </a:rPr>
              <a:t> n)) обычно работает быстрее из-за меньших накладных расходов.</a:t>
            </a:r>
            <a:endParaRPr lang="ru-RU" sz="1500" dirty="0">
              <a:latin typeface="Times New Roman"/>
              <a:cs typeface="Times New Roman"/>
            </a:endParaRPr>
          </a:p>
          <a:p>
            <a:pPr>
              <a:lnSpc>
                <a:spcPct val="100000"/>
              </a:lnSpc>
            </a:pPr>
            <a:endParaRPr lang="ru-RU" sz="1500">
              <a:latin typeface="Times New Roman"/>
              <a:cs typeface="Times New Roman"/>
            </a:endParaRPr>
          </a:p>
          <a:p>
            <a:pPr>
              <a:lnSpc>
                <a:spcPct val="100000"/>
              </a:lnSpc>
            </a:pPr>
            <a:endParaRPr lang="ru-RU" sz="1500">
              <a:latin typeface="Times New Roman"/>
              <a:cs typeface="Times New Roman"/>
            </a:endParaRPr>
          </a:p>
        </p:txBody>
      </p:sp>
    </p:spTree>
    <p:extLst>
      <p:ext uri="{BB962C8B-B14F-4D97-AF65-F5344CB8AC3E}">
        <p14:creationId xmlns:p14="http://schemas.microsoft.com/office/powerpoint/2010/main" val="2667383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1E5F066-A24E-B6B5-14C5-396C90A98CB4}"/>
              </a:ext>
            </a:extLst>
          </p:cNvPr>
          <p:cNvSpPr>
            <a:spLocks noGrp="1"/>
          </p:cNvSpPr>
          <p:nvPr>
            <p:ph type="title"/>
          </p:nvPr>
        </p:nvSpPr>
        <p:spPr>
          <a:xfrm>
            <a:off x="521208" y="978408"/>
            <a:ext cx="6300216" cy="1325880"/>
          </a:xfrm>
        </p:spPr>
        <p:txBody>
          <a:bodyPr>
            <a:normAutofit/>
          </a:bodyPr>
          <a:lstStyle/>
          <a:p>
            <a:r>
              <a:rPr lang="ru-RU" dirty="0"/>
              <a:t>Что такое оболочка</a:t>
            </a:r>
          </a:p>
        </p:txBody>
      </p:sp>
      <p:sp>
        <p:nvSpPr>
          <p:cNvPr id="19" name="Rectangle 18">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6281928"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271C494-8107-3D61-D611-4FBC7C22A2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13612" y="611650"/>
            <a:ext cx="416052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4" name="Content Placeholder 3" descr="Изображение выглядит как диаграмма, дизайн&#10;&#10;Содержимое, созданное искусственным интеллектом, может быть неверным.">
            <a:extLst>
              <a:ext uri="{FF2B5EF4-FFF2-40B4-BE49-F238E27FC236}">
                <a16:creationId xmlns:a16="http://schemas.microsoft.com/office/drawing/2014/main" id="{2AE9168E-9C4C-673E-3E74-9EEAD1F26048}"/>
              </a:ext>
            </a:extLst>
          </p:cNvPr>
          <p:cNvPicPr>
            <a:picLocks noChangeAspect="1"/>
          </p:cNvPicPr>
          <p:nvPr/>
        </p:nvPicPr>
        <p:blipFill>
          <a:blip r:embed="rId2"/>
          <a:stretch>
            <a:fillRect/>
          </a:stretch>
        </p:blipFill>
        <p:spPr>
          <a:xfrm>
            <a:off x="389337" y="2657629"/>
            <a:ext cx="7108193" cy="2614230"/>
          </a:xfrm>
          <a:prstGeom prst="rect">
            <a:avLst/>
          </a:prstGeom>
        </p:spPr>
      </p:pic>
      <p:sp>
        <p:nvSpPr>
          <p:cNvPr id="14" name="Content Placeholder 13">
            <a:extLst>
              <a:ext uri="{FF2B5EF4-FFF2-40B4-BE49-F238E27FC236}">
                <a16:creationId xmlns:a16="http://schemas.microsoft.com/office/drawing/2014/main" id="{16A46BEF-7149-A696-524E-E21354BA472F}"/>
              </a:ext>
            </a:extLst>
          </p:cNvPr>
          <p:cNvSpPr>
            <a:spLocks noGrp="1"/>
          </p:cNvSpPr>
          <p:nvPr>
            <p:ph idx="1"/>
          </p:nvPr>
        </p:nvSpPr>
        <p:spPr>
          <a:xfrm>
            <a:off x="7507224" y="1088136"/>
            <a:ext cx="4160520" cy="5257800"/>
          </a:xfrm>
        </p:spPr>
        <p:txBody>
          <a:bodyPr vert="horz" lIns="91440" tIns="45720" rIns="91440" bIns="45720" rtlCol="0" anchor="t">
            <a:normAutofit/>
          </a:bodyPr>
          <a:lstStyle/>
          <a:p>
            <a:r>
              <a:rPr lang="en-US" dirty="0" err="1">
                <a:latin typeface="Times New Roman"/>
                <a:cs typeface="Times New Roman"/>
              </a:rPr>
              <a:t>Если</a:t>
            </a:r>
            <a:r>
              <a:rPr lang="en-US" dirty="0">
                <a:latin typeface="Times New Roman"/>
                <a:cs typeface="Times New Roman"/>
              </a:rPr>
              <a:t> у </a:t>
            </a:r>
            <a:r>
              <a:rPr lang="en-US" dirty="0" err="1">
                <a:latin typeface="Times New Roman"/>
                <a:cs typeface="Times New Roman"/>
              </a:rPr>
              <a:t>нас</a:t>
            </a:r>
            <a:r>
              <a:rPr lang="en-US" dirty="0">
                <a:latin typeface="Times New Roman"/>
                <a:cs typeface="Times New Roman"/>
              </a:rPr>
              <a:t> </a:t>
            </a:r>
            <a:r>
              <a:rPr lang="en-US" dirty="0" err="1">
                <a:latin typeface="Times New Roman"/>
                <a:cs typeface="Times New Roman"/>
              </a:rPr>
              <a:t>задано</a:t>
            </a:r>
            <a:r>
              <a:rPr lang="en-US" dirty="0">
                <a:latin typeface="Times New Roman"/>
                <a:cs typeface="Times New Roman"/>
              </a:rPr>
              <a:t> </a:t>
            </a:r>
            <a:r>
              <a:rPr lang="en-US" dirty="0" err="1">
                <a:latin typeface="Times New Roman"/>
                <a:cs typeface="Times New Roman"/>
              </a:rPr>
              <a:t>какое-то</a:t>
            </a:r>
            <a:r>
              <a:rPr lang="en-US" dirty="0">
                <a:latin typeface="Times New Roman"/>
                <a:cs typeface="Times New Roman"/>
              </a:rPr>
              <a:t> </a:t>
            </a:r>
            <a:r>
              <a:rPr lang="en-US" dirty="0" err="1">
                <a:latin typeface="Times New Roman"/>
                <a:cs typeface="Times New Roman"/>
              </a:rPr>
              <a:t>множество</a:t>
            </a:r>
            <a:r>
              <a:rPr lang="en-US" dirty="0">
                <a:latin typeface="Times New Roman"/>
                <a:cs typeface="Times New Roman"/>
              </a:rPr>
              <a:t> </a:t>
            </a:r>
            <a:r>
              <a:rPr lang="en-US" dirty="0" err="1">
                <a:latin typeface="Times New Roman"/>
                <a:cs typeface="Times New Roman"/>
              </a:rPr>
              <a:t>точек</a:t>
            </a:r>
            <a:r>
              <a:rPr lang="en-US" dirty="0">
                <a:latin typeface="Times New Roman"/>
                <a:cs typeface="Times New Roman"/>
              </a:rPr>
              <a:t> A, </a:t>
            </a:r>
            <a:r>
              <a:rPr lang="en-US" dirty="0" err="1">
                <a:latin typeface="Times New Roman"/>
                <a:cs typeface="Times New Roman"/>
              </a:rPr>
              <a:t>то</a:t>
            </a:r>
            <a:r>
              <a:rPr lang="en-US" dirty="0">
                <a:latin typeface="Times New Roman"/>
                <a:cs typeface="Times New Roman"/>
              </a:rPr>
              <a:t> </a:t>
            </a:r>
            <a:r>
              <a:rPr lang="en-US" i="1" dirty="0" err="1">
                <a:latin typeface="Times New Roman"/>
                <a:ea typeface="+mn-lt"/>
                <a:cs typeface="Times New Roman"/>
              </a:rPr>
              <a:t>оболочкой</a:t>
            </a:r>
            <a:r>
              <a:rPr lang="en-US" i="1" dirty="0">
                <a:latin typeface="Times New Roman"/>
                <a:ea typeface="+mn-lt"/>
                <a:cs typeface="+mn-lt"/>
              </a:rPr>
              <a:t> </a:t>
            </a:r>
            <a:r>
              <a:rPr lang="en-US" dirty="0" err="1">
                <a:latin typeface="Times New Roman"/>
                <a:ea typeface="+mn-lt"/>
                <a:cs typeface="+mn-lt"/>
              </a:rPr>
              <a:t>этого</a:t>
            </a:r>
            <a:r>
              <a:rPr lang="en-US" dirty="0">
                <a:latin typeface="Times New Roman"/>
                <a:ea typeface="+mn-lt"/>
                <a:cs typeface="+mn-lt"/>
              </a:rPr>
              <a:t> </a:t>
            </a:r>
            <a:r>
              <a:rPr lang="en-US" dirty="0" err="1">
                <a:latin typeface="Times New Roman"/>
                <a:ea typeface="+mn-lt"/>
                <a:cs typeface="+mn-lt"/>
              </a:rPr>
              <a:t>множества</a:t>
            </a:r>
            <a:r>
              <a:rPr lang="en-US" dirty="0">
                <a:latin typeface="Times New Roman"/>
                <a:ea typeface="+mn-lt"/>
                <a:cs typeface="+mn-lt"/>
              </a:rPr>
              <a:t> </a:t>
            </a:r>
            <a:r>
              <a:rPr lang="en-US" dirty="0" err="1">
                <a:latin typeface="Times New Roman"/>
                <a:ea typeface="+mn-lt"/>
                <a:cs typeface="+mn-lt"/>
              </a:rPr>
              <a:t>называется</a:t>
            </a:r>
            <a:r>
              <a:rPr lang="en-US" dirty="0">
                <a:latin typeface="Times New Roman"/>
                <a:ea typeface="+mn-lt"/>
                <a:cs typeface="+mn-lt"/>
              </a:rPr>
              <a:t> </a:t>
            </a:r>
            <a:r>
              <a:rPr lang="en-US" dirty="0" err="1">
                <a:latin typeface="Times New Roman"/>
                <a:ea typeface="+mn-lt"/>
                <a:cs typeface="+mn-lt"/>
              </a:rPr>
              <a:t>любая</a:t>
            </a:r>
            <a:r>
              <a:rPr lang="en-US" dirty="0">
                <a:latin typeface="Times New Roman"/>
                <a:ea typeface="+mn-lt"/>
                <a:cs typeface="+mn-lt"/>
              </a:rPr>
              <a:t> </a:t>
            </a:r>
            <a:r>
              <a:rPr lang="en-US" dirty="0" err="1">
                <a:latin typeface="Times New Roman"/>
                <a:ea typeface="+mn-lt"/>
                <a:cs typeface="+mn-lt"/>
              </a:rPr>
              <a:t>замкнутая</a:t>
            </a:r>
            <a:r>
              <a:rPr lang="en-US" dirty="0">
                <a:latin typeface="Times New Roman"/>
                <a:ea typeface="+mn-lt"/>
                <a:cs typeface="+mn-lt"/>
              </a:rPr>
              <a:t> </a:t>
            </a:r>
            <a:r>
              <a:rPr lang="en-US" dirty="0" err="1">
                <a:latin typeface="Times New Roman"/>
                <a:ea typeface="+mn-lt"/>
                <a:cs typeface="+mn-lt"/>
              </a:rPr>
              <a:t>линия</a:t>
            </a:r>
            <a:r>
              <a:rPr lang="en-US" dirty="0">
                <a:latin typeface="Times New Roman"/>
                <a:ea typeface="+mn-lt"/>
                <a:cs typeface="+mn-lt"/>
              </a:rPr>
              <a:t> H </a:t>
            </a:r>
            <a:r>
              <a:rPr lang="en-US" dirty="0" err="1">
                <a:latin typeface="Times New Roman"/>
                <a:ea typeface="+mn-lt"/>
                <a:cs typeface="+mn-lt"/>
              </a:rPr>
              <a:t>без</a:t>
            </a:r>
            <a:r>
              <a:rPr lang="en-US" dirty="0">
                <a:latin typeface="Times New Roman"/>
                <a:ea typeface="+mn-lt"/>
                <a:cs typeface="+mn-lt"/>
              </a:rPr>
              <a:t> </a:t>
            </a:r>
            <a:r>
              <a:rPr lang="en-US" dirty="0" err="1">
                <a:latin typeface="Times New Roman"/>
                <a:ea typeface="+mn-lt"/>
                <a:cs typeface="+mn-lt"/>
              </a:rPr>
              <a:t>самопересечений</a:t>
            </a:r>
            <a:r>
              <a:rPr lang="en-US" dirty="0">
                <a:latin typeface="Times New Roman"/>
                <a:ea typeface="+mn-lt"/>
                <a:cs typeface="+mn-lt"/>
              </a:rPr>
              <a:t> </a:t>
            </a:r>
            <a:r>
              <a:rPr lang="en-US" dirty="0" err="1">
                <a:latin typeface="Times New Roman"/>
                <a:ea typeface="+mn-lt"/>
                <a:cs typeface="+mn-lt"/>
              </a:rPr>
              <a:t>такая</a:t>
            </a:r>
            <a:r>
              <a:rPr lang="en-US" dirty="0">
                <a:latin typeface="Times New Roman"/>
                <a:ea typeface="+mn-lt"/>
                <a:cs typeface="+mn-lt"/>
              </a:rPr>
              <a:t>, </a:t>
            </a:r>
            <a:r>
              <a:rPr lang="en-US" dirty="0" err="1">
                <a:latin typeface="Times New Roman"/>
                <a:ea typeface="+mn-lt"/>
                <a:cs typeface="+mn-lt"/>
              </a:rPr>
              <a:t>что</a:t>
            </a:r>
            <a:r>
              <a:rPr lang="en-US" dirty="0">
                <a:latin typeface="Times New Roman"/>
                <a:ea typeface="+mn-lt"/>
                <a:cs typeface="+mn-lt"/>
              </a:rPr>
              <a:t> </a:t>
            </a:r>
            <a:r>
              <a:rPr lang="en-US" dirty="0" err="1">
                <a:latin typeface="Times New Roman"/>
                <a:ea typeface="+mn-lt"/>
                <a:cs typeface="+mn-lt"/>
              </a:rPr>
              <a:t>все</a:t>
            </a:r>
            <a:r>
              <a:rPr lang="en-US" dirty="0">
                <a:latin typeface="Times New Roman"/>
                <a:ea typeface="+mn-lt"/>
                <a:cs typeface="+mn-lt"/>
              </a:rPr>
              <a:t> </a:t>
            </a:r>
            <a:r>
              <a:rPr lang="en-US" dirty="0" err="1">
                <a:latin typeface="Times New Roman"/>
                <a:ea typeface="+mn-lt"/>
                <a:cs typeface="+mn-lt"/>
              </a:rPr>
              <a:t>точки</a:t>
            </a:r>
            <a:r>
              <a:rPr lang="en-US" dirty="0">
                <a:latin typeface="Times New Roman"/>
                <a:ea typeface="+mn-lt"/>
                <a:cs typeface="+mn-lt"/>
              </a:rPr>
              <a:t> </a:t>
            </a:r>
            <a:r>
              <a:rPr lang="en-US" dirty="0" err="1">
                <a:latin typeface="Times New Roman"/>
                <a:ea typeface="+mn-lt"/>
                <a:cs typeface="+mn-lt"/>
              </a:rPr>
              <a:t>из</a:t>
            </a:r>
            <a:r>
              <a:rPr lang="en-US" dirty="0">
                <a:latin typeface="Times New Roman"/>
                <a:ea typeface="+mn-lt"/>
                <a:cs typeface="+mn-lt"/>
              </a:rPr>
              <a:t> A </a:t>
            </a:r>
            <a:r>
              <a:rPr lang="en-US" dirty="0" err="1">
                <a:latin typeface="Times New Roman"/>
                <a:ea typeface="+mn-lt"/>
                <a:cs typeface="+mn-lt"/>
              </a:rPr>
              <a:t>лежат</a:t>
            </a:r>
            <a:r>
              <a:rPr lang="en-US" dirty="0">
                <a:latin typeface="Times New Roman"/>
                <a:ea typeface="+mn-lt"/>
                <a:cs typeface="+mn-lt"/>
              </a:rPr>
              <a:t> </a:t>
            </a:r>
            <a:r>
              <a:rPr lang="en-US" dirty="0" err="1">
                <a:latin typeface="Times New Roman"/>
                <a:ea typeface="+mn-lt"/>
                <a:cs typeface="+mn-lt"/>
              </a:rPr>
              <a:t>внутри</a:t>
            </a:r>
            <a:r>
              <a:rPr lang="en-US" dirty="0">
                <a:latin typeface="Times New Roman"/>
                <a:ea typeface="+mn-lt"/>
                <a:cs typeface="+mn-lt"/>
              </a:rPr>
              <a:t> </a:t>
            </a:r>
            <a:r>
              <a:rPr lang="en-US" dirty="0" err="1">
                <a:latin typeface="Times New Roman"/>
                <a:ea typeface="+mn-lt"/>
                <a:cs typeface="+mn-lt"/>
              </a:rPr>
              <a:t>этой</a:t>
            </a:r>
            <a:r>
              <a:rPr lang="en-US" dirty="0">
                <a:latin typeface="Times New Roman"/>
                <a:ea typeface="+mn-lt"/>
                <a:cs typeface="+mn-lt"/>
              </a:rPr>
              <a:t> </a:t>
            </a:r>
            <a:r>
              <a:rPr lang="en-US" dirty="0" err="1">
                <a:latin typeface="Times New Roman"/>
                <a:ea typeface="+mn-lt"/>
                <a:cs typeface="+mn-lt"/>
              </a:rPr>
              <a:t>кривой</a:t>
            </a:r>
            <a:r>
              <a:rPr lang="en-US" dirty="0">
                <a:latin typeface="Times New Roman"/>
                <a:ea typeface="+mn-lt"/>
                <a:cs typeface="+mn-lt"/>
              </a:rPr>
              <a:t>, </a:t>
            </a:r>
            <a:r>
              <a:rPr lang="en-US" dirty="0" err="1">
                <a:latin typeface="Times New Roman"/>
                <a:ea typeface="+mn-lt"/>
                <a:cs typeface="+mn-lt"/>
              </a:rPr>
              <a:t>либо</a:t>
            </a:r>
            <a:r>
              <a:rPr lang="en-US" dirty="0">
                <a:latin typeface="Times New Roman"/>
                <a:ea typeface="+mn-lt"/>
                <a:cs typeface="+mn-lt"/>
              </a:rPr>
              <a:t> </a:t>
            </a:r>
            <a:r>
              <a:rPr lang="en-US" dirty="0" err="1">
                <a:latin typeface="Times New Roman"/>
                <a:ea typeface="+mn-lt"/>
                <a:cs typeface="+mn-lt"/>
              </a:rPr>
              <a:t>на</a:t>
            </a:r>
            <a:r>
              <a:rPr lang="en-US" dirty="0">
                <a:latin typeface="Times New Roman"/>
                <a:ea typeface="+mn-lt"/>
                <a:cs typeface="+mn-lt"/>
              </a:rPr>
              <a:t> </a:t>
            </a:r>
            <a:r>
              <a:rPr lang="en-US" dirty="0" err="1">
                <a:latin typeface="Times New Roman"/>
                <a:ea typeface="+mn-lt"/>
                <a:cs typeface="+mn-lt"/>
              </a:rPr>
              <a:t>ней</a:t>
            </a:r>
            <a:r>
              <a:rPr lang="en-US" dirty="0">
                <a:latin typeface="Times New Roman"/>
                <a:ea typeface="+mn-lt"/>
                <a:cs typeface="+mn-lt"/>
              </a:rPr>
              <a:t>.</a:t>
            </a:r>
          </a:p>
          <a:p>
            <a:r>
              <a:rPr lang="en-US" i="1" err="1">
                <a:latin typeface="Times New Roman"/>
                <a:ea typeface="+mn-lt"/>
                <a:cs typeface="+mn-lt"/>
              </a:rPr>
              <a:t>Минимальной</a:t>
            </a:r>
            <a:r>
              <a:rPr lang="en-US" i="1" dirty="0">
                <a:latin typeface="Times New Roman"/>
                <a:ea typeface="+mn-lt"/>
                <a:cs typeface="+mn-lt"/>
              </a:rPr>
              <a:t> </a:t>
            </a:r>
            <a:r>
              <a:rPr lang="en-US" i="1" err="1">
                <a:latin typeface="Times New Roman"/>
                <a:ea typeface="+mn-lt"/>
                <a:cs typeface="+mn-lt"/>
              </a:rPr>
              <a:t>выпуклой</a:t>
            </a:r>
            <a:r>
              <a:rPr lang="en-US" i="1" dirty="0">
                <a:latin typeface="Times New Roman"/>
                <a:ea typeface="+mn-lt"/>
                <a:cs typeface="+mn-lt"/>
              </a:rPr>
              <a:t> </a:t>
            </a:r>
            <a:r>
              <a:rPr lang="en-US" i="1" err="1">
                <a:latin typeface="Times New Roman"/>
                <a:ea typeface="+mn-lt"/>
                <a:cs typeface="+mn-lt"/>
              </a:rPr>
              <a:t>оболочкой</a:t>
            </a:r>
            <a:r>
              <a:rPr lang="en-US" dirty="0">
                <a:latin typeface="Times New Roman"/>
                <a:ea typeface="+mn-lt"/>
                <a:cs typeface="+mn-lt"/>
              </a:rPr>
              <a:t> (</a:t>
            </a:r>
            <a:r>
              <a:rPr lang="en-US" err="1">
                <a:latin typeface="Times New Roman"/>
                <a:ea typeface="+mn-lt"/>
                <a:cs typeface="+mn-lt"/>
              </a:rPr>
              <a:t>далее</a:t>
            </a:r>
            <a:r>
              <a:rPr lang="en-US" dirty="0">
                <a:latin typeface="Times New Roman"/>
                <a:ea typeface="+mn-lt"/>
                <a:cs typeface="+mn-lt"/>
              </a:rPr>
              <a:t> </a:t>
            </a:r>
            <a:r>
              <a:rPr lang="en-US" err="1">
                <a:latin typeface="Times New Roman"/>
                <a:ea typeface="+mn-lt"/>
                <a:cs typeface="+mn-lt"/>
              </a:rPr>
              <a:t>кратко</a:t>
            </a:r>
            <a:r>
              <a:rPr lang="en-US" dirty="0">
                <a:latin typeface="Times New Roman"/>
                <a:ea typeface="+mn-lt"/>
                <a:cs typeface="+mn-lt"/>
              </a:rPr>
              <a:t> МВО) </a:t>
            </a:r>
            <a:r>
              <a:rPr lang="en-US" err="1">
                <a:latin typeface="Times New Roman"/>
                <a:ea typeface="+mn-lt"/>
                <a:cs typeface="+mn-lt"/>
              </a:rPr>
              <a:t>называется</a:t>
            </a:r>
            <a:r>
              <a:rPr lang="en-US" dirty="0">
                <a:latin typeface="Times New Roman"/>
                <a:ea typeface="+mn-lt"/>
                <a:cs typeface="+mn-lt"/>
              </a:rPr>
              <a:t> </a:t>
            </a:r>
            <a:r>
              <a:rPr lang="en-US" err="1">
                <a:latin typeface="Times New Roman"/>
                <a:ea typeface="+mn-lt"/>
                <a:cs typeface="+mn-lt"/>
              </a:rPr>
              <a:t>выпуклая</a:t>
            </a:r>
            <a:r>
              <a:rPr lang="en-US" dirty="0">
                <a:latin typeface="Times New Roman"/>
                <a:ea typeface="+mn-lt"/>
                <a:cs typeface="+mn-lt"/>
              </a:rPr>
              <a:t> </a:t>
            </a:r>
            <a:r>
              <a:rPr lang="en-US" err="1">
                <a:latin typeface="Times New Roman"/>
                <a:ea typeface="+mn-lt"/>
                <a:cs typeface="+mn-lt"/>
              </a:rPr>
              <a:t>оболочка</a:t>
            </a:r>
            <a:r>
              <a:rPr lang="en-US" dirty="0">
                <a:latin typeface="Times New Roman"/>
                <a:ea typeface="+mn-lt"/>
                <a:cs typeface="+mn-lt"/>
              </a:rPr>
              <a:t> </a:t>
            </a:r>
            <a:r>
              <a:rPr lang="en-US" err="1">
                <a:latin typeface="Times New Roman"/>
                <a:ea typeface="+mn-lt"/>
                <a:cs typeface="+mn-lt"/>
              </a:rPr>
              <a:t>минимальной</a:t>
            </a:r>
            <a:r>
              <a:rPr lang="en-US" dirty="0">
                <a:latin typeface="Times New Roman"/>
                <a:ea typeface="+mn-lt"/>
                <a:cs typeface="+mn-lt"/>
              </a:rPr>
              <a:t> </a:t>
            </a:r>
            <a:r>
              <a:rPr lang="en-US" err="1">
                <a:latin typeface="Times New Roman"/>
                <a:ea typeface="+mn-lt"/>
                <a:cs typeface="+mn-lt"/>
              </a:rPr>
              <a:t>длины</a:t>
            </a:r>
            <a:r>
              <a:rPr lang="en-US" dirty="0">
                <a:latin typeface="Times New Roman"/>
                <a:ea typeface="+mn-lt"/>
                <a:cs typeface="+mn-lt"/>
              </a:rPr>
              <a:t> (</a:t>
            </a:r>
            <a:r>
              <a:rPr lang="en-US" err="1">
                <a:latin typeface="Times New Roman"/>
                <a:ea typeface="+mn-lt"/>
                <a:cs typeface="+mn-lt"/>
              </a:rPr>
              <a:t>минимального</a:t>
            </a:r>
            <a:r>
              <a:rPr lang="en-US" dirty="0">
                <a:latin typeface="Times New Roman"/>
                <a:ea typeface="+mn-lt"/>
                <a:cs typeface="+mn-lt"/>
              </a:rPr>
              <a:t> </a:t>
            </a:r>
            <a:r>
              <a:rPr lang="en-US" err="1">
                <a:latin typeface="Times New Roman"/>
                <a:ea typeface="+mn-lt"/>
                <a:cs typeface="+mn-lt"/>
              </a:rPr>
              <a:t>периметра</a:t>
            </a:r>
            <a:r>
              <a:rPr lang="en-US" dirty="0">
                <a:latin typeface="Times New Roman"/>
                <a:ea typeface="+mn-lt"/>
                <a:cs typeface="+mn-lt"/>
              </a:rPr>
              <a:t>)</a:t>
            </a:r>
            <a:endParaRPr lang="en-US" dirty="0">
              <a:latin typeface="Times New Roman"/>
              <a:cs typeface="Times New Roman"/>
            </a:endParaRPr>
          </a:p>
        </p:txBody>
      </p:sp>
    </p:spTree>
    <p:extLst>
      <p:ext uri="{BB962C8B-B14F-4D97-AF65-F5344CB8AC3E}">
        <p14:creationId xmlns:p14="http://schemas.microsoft.com/office/powerpoint/2010/main" val="3861149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D1619-D4C8-8006-BD79-F24DAECE2A7F}"/>
              </a:ext>
            </a:extLst>
          </p:cNvPr>
          <p:cNvSpPr>
            <a:spLocks noGrp="1"/>
          </p:cNvSpPr>
          <p:nvPr>
            <p:ph type="title"/>
          </p:nvPr>
        </p:nvSpPr>
        <p:spPr/>
        <p:txBody>
          <a:bodyPr/>
          <a:lstStyle/>
          <a:p>
            <a:pPr algn="ctr"/>
            <a:r>
              <a:rPr lang="ru-RU" dirty="0"/>
              <a:t>Для чего это?</a:t>
            </a:r>
            <a:endParaRPr lang="ru-RU"/>
          </a:p>
        </p:txBody>
      </p:sp>
      <p:sp>
        <p:nvSpPr>
          <p:cNvPr id="3" name="Content Placeholder 2">
            <a:extLst>
              <a:ext uri="{FF2B5EF4-FFF2-40B4-BE49-F238E27FC236}">
                <a16:creationId xmlns:a16="http://schemas.microsoft.com/office/drawing/2014/main" id="{91B72615-01E0-B71F-0C69-4E671F255520}"/>
              </a:ext>
            </a:extLst>
          </p:cNvPr>
          <p:cNvSpPr>
            <a:spLocks noGrp="1"/>
          </p:cNvSpPr>
          <p:nvPr>
            <p:ph idx="1"/>
          </p:nvPr>
        </p:nvSpPr>
        <p:spPr>
          <a:xfrm>
            <a:off x="521208" y="2578608"/>
            <a:ext cx="7335242" cy="3767328"/>
          </a:xfrm>
        </p:spPr>
        <p:txBody>
          <a:bodyPr vert="horz" lIns="91440" tIns="45720" rIns="91440" bIns="45720" rtlCol="0" anchor="t">
            <a:normAutofit/>
          </a:bodyPr>
          <a:lstStyle/>
          <a:p>
            <a:r>
              <a:rPr lang="ru-RU" sz="1600" dirty="0">
                <a:latin typeface="Times New Roman"/>
                <a:ea typeface="+mn-lt"/>
                <a:cs typeface="+mn-lt"/>
              </a:rPr>
              <a:t>Компьютерная графика и обработка изображений:</a:t>
            </a:r>
            <a:endParaRPr lang="ru-RU" sz="1600">
              <a:latin typeface="Times New Roman"/>
              <a:cs typeface="Times New Roman"/>
            </a:endParaRPr>
          </a:p>
          <a:p>
            <a:r>
              <a:rPr lang="en-US" sz="1600" err="1">
                <a:latin typeface="Times New Roman"/>
                <a:ea typeface="+mn-lt"/>
                <a:cs typeface="+mn-lt"/>
              </a:rPr>
              <a:t>Географические</a:t>
            </a:r>
            <a:r>
              <a:rPr lang="en-US" sz="1600" dirty="0">
                <a:latin typeface="Times New Roman"/>
                <a:ea typeface="+mn-lt"/>
                <a:cs typeface="+mn-lt"/>
              </a:rPr>
              <a:t> </a:t>
            </a:r>
            <a:r>
              <a:rPr lang="en-US" sz="1600" err="1">
                <a:latin typeface="Times New Roman"/>
                <a:ea typeface="+mn-lt"/>
                <a:cs typeface="+mn-lt"/>
              </a:rPr>
              <a:t>информационные</a:t>
            </a:r>
            <a:r>
              <a:rPr lang="en-US" sz="1600" dirty="0">
                <a:latin typeface="Times New Roman"/>
                <a:ea typeface="+mn-lt"/>
                <a:cs typeface="+mn-lt"/>
              </a:rPr>
              <a:t> </a:t>
            </a:r>
            <a:r>
              <a:rPr lang="en-US" sz="1600" err="1">
                <a:latin typeface="Times New Roman"/>
                <a:ea typeface="+mn-lt"/>
                <a:cs typeface="+mn-lt"/>
              </a:rPr>
              <a:t>системы</a:t>
            </a:r>
            <a:r>
              <a:rPr lang="en-US" sz="1600" dirty="0">
                <a:latin typeface="Times New Roman"/>
                <a:ea typeface="+mn-lt"/>
                <a:cs typeface="+mn-lt"/>
              </a:rPr>
              <a:t> (ГИС) и </a:t>
            </a:r>
            <a:r>
              <a:rPr lang="en-US" sz="1600" err="1">
                <a:latin typeface="Times New Roman"/>
                <a:ea typeface="+mn-lt"/>
                <a:cs typeface="+mn-lt"/>
              </a:rPr>
              <a:t>картография</a:t>
            </a:r>
            <a:r>
              <a:rPr lang="en-US" sz="1600" dirty="0">
                <a:latin typeface="Times New Roman"/>
                <a:ea typeface="+mn-lt"/>
                <a:cs typeface="+mn-lt"/>
              </a:rPr>
              <a:t>:</a:t>
            </a:r>
            <a:endParaRPr lang="en-US" sz="1600" dirty="0">
              <a:latin typeface="Times New Roman"/>
              <a:cs typeface="Times New Roman"/>
            </a:endParaRPr>
          </a:p>
          <a:p>
            <a:r>
              <a:rPr lang="ru-RU" sz="1600" dirty="0">
                <a:latin typeface="Times New Roman"/>
                <a:ea typeface="+mn-lt"/>
                <a:cs typeface="+mn-lt"/>
              </a:rPr>
              <a:t>Робототехника и планирование движений:</a:t>
            </a:r>
          </a:p>
          <a:p>
            <a:r>
              <a:rPr lang="ru-RU" sz="1600" dirty="0">
                <a:latin typeface="Times New Roman"/>
                <a:ea typeface="+mn-lt"/>
                <a:cs typeface="+mn-lt"/>
              </a:rPr>
              <a:t>Распознавание образов и анализ данных:</a:t>
            </a:r>
            <a:endParaRPr lang="ru-RU" sz="1600">
              <a:latin typeface="Times New Roman"/>
              <a:cs typeface="Times New Roman"/>
            </a:endParaRPr>
          </a:p>
          <a:p>
            <a:r>
              <a:rPr lang="en-US" sz="1600" err="1">
                <a:latin typeface="Times New Roman"/>
                <a:ea typeface="+mn-lt"/>
                <a:cs typeface="+mn-lt"/>
              </a:rPr>
              <a:t>Моделирование</a:t>
            </a:r>
            <a:r>
              <a:rPr lang="en-US" sz="1600" dirty="0">
                <a:latin typeface="Times New Roman"/>
                <a:ea typeface="+mn-lt"/>
                <a:cs typeface="+mn-lt"/>
              </a:rPr>
              <a:t> и </a:t>
            </a:r>
            <a:r>
              <a:rPr lang="en-US" sz="1600" err="1">
                <a:latin typeface="Times New Roman"/>
                <a:ea typeface="+mn-lt"/>
                <a:cs typeface="+mn-lt"/>
              </a:rPr>
              <a:t>симуляция</a:t>
            </a:r>
            <a:endParaRPr lang="en-US" sz="1600">
              <a:latin typeface="Times New Roman"/>
              <a:ea typeface="+mn-lt"/>
              <a:cs typeface="+mn-lt"/>
            </a:endParaRPr>
          </a:p>
          <a:p>
            <a:r>
              <a:rPr lang="en-US" sz="1600" dirty="0">
                <a:latin typeface="Times New Roman"/>
                <a:cs typeface="Times New Roman"/>
              </a:rPr>
              <a:t>И </a:t>
            </a:r>
            <a:r>
              <a:rPr lang="en-US" sz="1600" err="1">
                <a:latin typeface="Times New Roman"/>
                <a:cs typeface="Times New Roman"/>
              </a:rPr>
              <a:t>другие</a:t>
            </a:r>
            <a:r>
              <a:rPr lang="en-US" sz="1600" dirty="0">
                <a:latin typeface="Times New Roman"/>
                <a:cs typeface="Times New Roman"/>
              </a:rPr>
              <a:t> </a:t>
            </a:r>
            <a:r>
              <a:rPr lang="en-US" sz="1600" err="1">
                <a:latin typeface="Times New Roman"/>
                <a:cs typeface="Times New Roman"/>
              </a:rPr>
              <a:t>области</a:t>
            </a:r>
            <a:r>
              <a:rPr lang="en-US" sz="1600" dirty="0">
                <a:latin typeface="Times New Roman"/>
                <a:cs typeface="Times New Roman"/>
              </a:rPr>
              <a:t>...</a:t>
            </a:r>
            <a:br>
              <a:rPr lang="en-US" dirty="0">
                <a:latin typeface="Times New Roman"/>
              </a:rPr>
            </a:br>
            <a:endParaRPr lang="en-US"/>
          </a:p>
          <a:p>
            <a:endParaRPr lang="ru-RU" sz="1200" b="1" dirty="0">
              <a:solidFill>
                <a:srgbClr val="404040"/>
              </a:solidFill>
            </a:endParaRPr>
          </a:p>
        </p:txBody>
      </p:sp>
      <p:pic>
        <p:nvPicPr>
          <p:cNvPr id="4" name="Рисунок 3" descr="Изображение выглядит как металлоизделия, круг, линия, гвоздь&#10;&#10;Содержимое, созданное искусственным интеллектом, может быть неверным.">
            <a:extLst>
              <a:ext uri="{FF2B5EF4-FFF2-40B4-BE49-F238E27FC236}">
                <a16:creationId xmlns:a16="http://schemas.microsoft.com/office/drawing/2014/main" id="{7B17D52F-1845-F2D9-ADAD-AB2BE4B06A42}"/>
              </a:ext>
            </a:extLst>
          </p:cNvPr>
          <p:cNvPicPr>
            <a:picLocks noChangeAspect="1"/>
          </p:cNvPicPr>
          <p:nvPr/>
        </p:nvPicPr>
        <p:blipFill>
          <a:blip r:embed="rId2"/>
          <a:stretch>
            <a:fillRect/>
          </a:stretch>
        </p:blipFill>
        <p:spPr>
          <a:xfrm>
            <a:off x="8303321" y="2575403"/>
            <a:ext cx="3226234" cy="2270864"/>
          </a:xfrm>
          <a:prstGeom prst="rect">
            <a:avLst/>
          </a:prstGeom>
        </p:spPr>
      </p:pic>
    </p:spTree>
    <p:extLst>
      <p:ext uri="{BB962C8B-B14F-4D97-AF65-F5344CB8AC3E}">
        <p14:creationId xmlns:p14="http://schemas.microsoft.com/office/powerpoint/2010/main" val="3913067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89684-C955-D941-8B6E-BE751CBCFD13}"/>
              </a:ext>
            </a:extLst>
          </p:cNvPr>
          <p:cNvSpPr>
            <a:spLocks noGrp="1"/>
          </p:cNvSpPr>
          <p:nvPr>
            <p:ph type="ctrTitle"/>
          </p:nvPr>
        </p:nvSpPr>
        <p:spPr/>
        <p:txBody>
          <a:bodyPr>
            <a:normAutofit/>
          </a:bodyPr>
          <a:lstStyle/>
          <a:p>
            <a:r>
              <a:rPr lang="ru-RU" sz="3600" dirty="0"/>
              <a:t>Алгоритм Джарвиса - "заворачивание подарка"</a:t>
            </a:r>
          </a:p>
        </p:txBody>
      </p:sp>
      <p:sp>
        <p:nvSpPr>
          <p:cNvPr id="8" name="Subtitle 7">
            <a:extLst>
              <a:ext uri="{FF2B5EF4-FFF2-40B4-BE49-F238E27FC236}">
                <a16:creationId xmlns:a16="http://schemas.microsoft.com/office/drawing/2014/main" id="{D1B7BF5E-8C1C-CDE9-065B-5C4ABA391E8E}"/>
              </a:ext>
            </a:extLst>
          </p:cNvPr>
          <p:cNvSpPr>
            <a:spLocks noGrp="1"/>
          </p:cNvSpPr>
          <p:nvPr>
            <p:ph type="subTitle" idx="1"/>
          </p:nvPr>
        </p:nvSpPr>
        <p:spPr>
          <a:xfrm>
            <a:off x="740414" y="2455519"/>
            <a:ext cx="4432669" cy="1639114"/>
          </a:xfrm>
        </p:spPr>
        <p:txBody>
          <a:bodyPr>
            <a:normAutofit fontScale="92500"/>
          </a:bodyPr>
          <a:lstStyle/>
          <a:p>
            <a:r>
              <a:rPr lang="ru-RU" sz="1800" i="0" dirty="0">
                <a:solidFill>
                  <a:srgbClr val="000000"/>
                </a:solidFill>
              </a:rPr>
              <a:t>Алгоритм </a:t>
            </a:r>
            <a:r>
              <a:rPr lang="ru-RU" sz="1800" i="0" err="1">
                <a:solidFill>
                  <a:srgbClr val="000000"/>
                </a:solidFill>
              </a:rPr>
              <a:t>джарвиса</a:t>
            </a:r>
            <a:r>
              <a:rPr lang="ru-RU" sz="1800" i="0" dirty="0">
                <a:solidFill>
                  <a:srgbClr val="000000"/>
                </a:solidFill>
              </a:rPr>
              <a:t> является одним из самых простых алгоритмов для построения МВО</a:t>
            </a:r>
          </a:p>
          <a:p>
            <a:r>
              <a:rPr lang="ru-RU" sz="1800" i="0" dirty="0"/>
              <a:t>Работает за </a:t>
            </a:r>
            <a:r>
              <a:rPr lang="ru-RU" sz="1800" i="0" dirty="0">
                <a:ea typeface="+mn-lt"/>
                <a:cs typeface="+mn-lt"/>
              </a:rPr>
              <a:t> </a:t>
            </a:r>
            <a:r>
              <a:rPr lang="ru-RU" sz="1800" b="1" dirty="0">
                <a:latin typeface="Times New Roman"/>
                <a:ea typeface="+mn-lt"/>
                <a:cs typeface="+mn-lt"/>
              </a:rPr>
              <a:t>O</a:t>
            </a:r>
            <a:r>
              <a:rPr lang="ru-RU" sz="1800" b="1" i="0" dirty="0">
                <a:latin typeface="Times New Roman"/>
                <a:ea typeface="+mn-lt"/>
                <a:cs typeface="+mn-lt"/>
              </a:rPr>
              <a:t>(</a:t>
            </a:r>
            <a:r>
              <a:rPr lang="ru-RU" sz="1800" b="1" err="1">
                <a:latin typeface="Times New Roman"/>
                <a:ea typeface="+mn-lt"/>
                <a:cs typeface="+mn-lt"/>
              </a:rPr>
              <a:t>nh</a:t>
            </a:r>
            <a:r>
              <a:rPr lang="ru-RU" sz="1800" b="1" i="0" dirty="0">
                <a:latin typeface="Times New Roman"/>
                <a:ea typeface="+mn-lt"/>
                <a:cs typeface="+mn-lt"/>
              </a:rPr>
              <a:t>)</a:t>
            </a:r>
            <a:r>
              <a:rPr lang="ru-RU" sz="1800" i="0" dirty="0">
                <a:ea typeface="+mn-lt"/>
                <a:cs typeface="+mn-lt"/>
              </a:rPr>
              <a:t>, где n-количество точек в </a:t>
            </a:r>
            <a:r>
              <a:rPr lang="ru-RU" sz="1800" i="0" err="1">
                <a:ea typeface="+mn-lt"/>
                <a:cs typeface="+mn-lt"/>
              </a:rPr>
              <a:t>исхожном</a:t>
            </a:r>
            <a:r>
              <a:rPr lang="ru-RU" sz="1800" i="0" dirty="0">
                <a:ea typeface="+mn-lt"/>
                <a:cs typeface="+mn-lt"/>
              </a:rPr>
              <a:t> множестве, h - количество точек в минимальной оболочке</a:t>
            </a:r>
            <a:endParaRPr lang="ru-RU" sz="1800" i="0" dirty="0"/>
          </a:p>
        </p:txBody>
      </p:sp>
      <p:pic>
        <p:nvPicPr>
          <p:cNvPr id="7" name="Content Placeholder 6" descr="Изображение выглядит как Красочность, снимок экрана&#10;&#10;Содержимое, созданное искусственным интеллектом, может быть неверным.">
            <a:extLst>
              <a:ext uri="{FF2B5EF4-FFF2-40B4-BE49-F238E27FC236}">
                <a16:creationId xmlns:a16="http://schemas.microsoft.com/office/drawing/2014/main" id="{C9F5448D-D2C5-9BFE-F913-EB4F83222370}"/>
              </a:ext>
            </a:extLst>
          </p:cNvPr>
          <p:cNvPicPr>
            <a:picLocks noGrp="1" noChangeAspect="1"/>
          </p:cNvPicPr>
          <p:nvPr>
            <p:ph idx="4294967295"/>
          </p:nvPr>
        </p:nvPicPr>
        <p:blipFill>
          <a:blip r:embed="rId2"/>
          <a:stretch>
            <a:fillRect/>
          </a:stretch>
        </p:blipFill>
        <p:spPr>
          <a:xfrm>
            <a:off x="6092978" y="2281804"/>
            <a:ext cx="5211762" cy="3630612"/>
          </a:xfrm>
        </p:spPr>
      </p:pic>
    </p:spTree>
    <p:extLst>
      <p:ext uri="{BB962C8B-B14F-4D97-AF65-F5344CB8AC3E}">
        <p14:creationId xmlns:p14="http://schemas.microsoft.com/office/powerpoint/2010/main" val="1711929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1FA505-9247-D3AA-48AE-C5445934B224}"/>
              </a:ext>
            </a:extLst>
          </p:cNvPr>
          <p:cNvSpPr>
            <a:spLocks noGrp="1"/>
          </p:cNvSpPr>
          <p:nvPr>
            <p:ph idx="1"/>
          </p:nvPr>
        </p:nvSpPr>
        <p:spPr>
          <a:xfrm>
            <a:off x="521208" y="1023293"/>
            <a:ext cx="11155680" cy="1053356"/>
          </a:xfrm>
        </p:spPr>
        <p:txBody>
          <a:bodyPr vert="horz" lIns="91440" tIns="45720" rIns="91440" bIns="45720" rtlCol="0" anchor="t">
            <a:normAutofit/>
          </a:bodyPr>
          <a:lstStyle/>
          <a:p>
            <a:r>
              <a:rPr lang="ru-RU" sz="2000" dirty="0">
                <a:latin typeface="Times New Roman"/>
                <a:ea typeface="Calibri"/>
                <a:cs typeface="Calibri"/>
              </a:rPr>
              <a:t>Сначала выбираем какую-нибудь точку </a:t>
            </a:r>
            <a:r>
              <a:rPr lang="ru-RU" sz="2000" dirty="0">
                <a:latin typeface="Times New Roman"/>
                <a:ea typeface="+mn-lt"/>
                <a:cs typeface="+mn-lt"/>
              </a:rPr>
              <a:t>p</a:t>
            </a:r>
            <a:r>
              <a:rPr lang="ru-RU" sz="2000" dirty="0">
                <a:latin typeface="Times New Roman"/>
                <a:ea typeface="Calibri"/>
                <a:cs typeface="Calibri"/>
              </a:rPr>
              <a:t>0 </a:t>
            </a:r>
            <a:r>
              <a:rPr lang="ru-RU" sz="2000" dirty="0">
                <a:latin typeface="Times New Roman"/>
                <a:ea typeface="+mn-lt"/>
                <a:cs typeface="+mn-lt"/>
              </a:rPr>
              <a:t>, которая гарантированно попадёт в выпуклую оболочку. Например, нижнюю, а если таких несколько, то самую левую из них.</a:t>
            </a:r>
            <a:endParaRPr lang="ru-RU" sz="2000" dirty="0">
              <a:latin typeface="Times New Roman"/>
            </a:endParaRPr>
          </a:p>
        </p:txBody>
      </p:sp>
      <p:pic>
        <p:nvPicPr>
          <p:cNvPr id="6" name="Рисунок 5" descr="Изображение выглядит как линия, снимок экрана, Параллельный, График&#10;&#10;Содержимое, созданное искусственным интеллектом, может быть неверным.">
            <a:extLst>
              <a:ext uri="{FF2B5EF4-FFF2-40B4-BE49-F238E27FC236}">
                <a16:creationId xmlns:a16="http://schemas.microsoft.com/office/drawing/2014/main" id="{AC743C28-37C8-611F-23D3-781000C4BA9B}"/>
              </a:ext>
            </a:extLst>
          </p:cNvPr>
          <p:cNvPicPr>
            <a:picLocks noChangeAspect="1"/>
          </p:cNvPicPr>
          <p:nvPr/>
        </p:nvPicPr>
        <p:blipFill>
          <a:blip r:embed="rId2"/>
          <a:stretch>
            <a:fillRect/>
          </a:stretch>
        </p:blipFill>
        <p:spPr>
          <a:xfrm>
            <a:off x="2275562" y="2400154"/>
            <a:ext cx="7880960" cy="4020101"/>
          </a:xfrm>
          <a:prstGeom prst="rect">
            <a:avLst/>
          </a:prstGeom>
        </p:spPr>
      </p:pic>
    </p:spTree>
    <p:extLst>
      <p:ext uri="{BB962C8B-B14F-4D97-AF65-F5344CB8AC3E}">
        <p14:creationId xmlns:p14="http://schemas.microsoft.com/office/powerpoint/2010/main" val="1743167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5EEB5-D2FC-B20D-2D7D-508158900F60}"/>
              </a:ext>
            </a:extLst>
          </p:cNvPr>
          <p:cNvSpPr>
            <a:spLocks noGrp="1"/>
          </p:cNvSpPr>
          <p:nvPr>
            <p:ph type="title"/>
          </p:nvPr>
        </p:nvSpPr>
        <p:spPr/>
        <p:txBody>
          <a:bodyPr/>
          <a:lstStyle/>
          <a:p>
            <a:r>
              <a:rPr lang="ru-RU" dirty="0"/>
              <a:t>Как мы будем искать нужные точки</a:t>
            </a:r>
          </a:p>
        </p:txBody>
      </p:sp>
      <p:sp>
        <p:nvSpPr>
          <p:cNvPr id="3" name="Content Placeholder 2">
            <a:extLst>
              <a:ext uri="{FF2B5EF4-FFF2-40B4-BE49-F238E27FC236}">
                <a16:creationId xmlns:a16="http://schemas.microsoft.com/office/drawing/2014/main" id="{15A58E07-F038-5125-CCFC-04ED5030BD54}"/>
              </a:ext>
            </a:extLst>
          </p:cNvPr>
          <p:cNvSpPr>
            <a:spLocks noGrp="1"/>
          </p:cNvSpPr>
          <p:nvPr>
            <p:ph idx="1"/>
          </p:nvPr>
        </p:nvSpPr>
        <p:spPr>
          <a:xfrm>
            <a:off x="521208" y="2000222"/>
            <a:ext cx="11155680" cy="3767328"/>
          </a:xfrm>
        </p:spPr>
        <p:txBody>
          <a:bodyPr vert="horz" lIns="91440" tIns="45720" rIns="91440" bIns="45720" rtlCol="0" anchor="t">
            <a:normAutofit/>
          </a:bodyPr>
          <a:lstStyle/>
          <a:p>
            <a:pPr marL="0" indent="0">
              <a:buNone/>
            </a:pPr>
            <a:r>
              <a:rPr lang="ru-RU" dirty="0"/>
              <a:t>Мы будем сравнивать их полярные углы с помощью формулы для "векторного " произведения: мы будем его интерпретировать как знаковое значение площади параллелограмма, образованного векторами, участвующими в произведении.</a:t>
            </a:r>
          </a:p>
          <a:p>
            <a:pPr marL="0" indent="0">
              <a:buNone/>
            </a:pPr>
            <a:r>
              <a:rPr lang="ru-RU" sz="1400" dirty="0">
                <a:solidFill>
                  <a:srgbClr val="DDFFDD"/>
                </a:solidFill>
                <a:ea typeface="+mn-lt"/>
                <a:cs typeface="+mn-lt"/>
              </a:rPr>
              <a:t>u</a:t>
            </a:r>
            <a:br>
              <a:rPr lang="ru-RU" sz="1400" dirty="0">
                <a:solidFill>
                  <a:srgbClr val="DDFFDD"/>
                </a:solidFill>
                <a:ea typeface="+mn-lt"/>
                <a:cs typeface="+mn-lt"/>
              </a:rPr>
            </a:br>
            <a:endParaRPr lang="ru-RU" sz="1400" dirty="0">
              <a:solidFill>
                <a:srgbClr val="DDFFDD"/>
              </a:solidFill>
              <a:ea typeface="+mn-lt"/>
              <a:cs typeface="+mn-lt"/>
            </a:endParaRPr>
          </a:p>
        </p:txBody>
      </p:sp>
      <p:pic>
        <p:nvPicPr>
          <p:cNvPr id="5" name="Рисунок 4" descr="Изображение выглядит как Шрифт, текст, снимок экрана, Графика&#10;&#10;Содержимое, созданное искусственным интеллектом, может быть неверным.">
            <a:extLst>
              <a:ext uri="{FF2B5EF4-FFF2-40B4-BE49-F238E27FC236}">
                <a16:creationId xmlns:a16="http://schemas.microsoft.com/office/drawing/2014/main" id="{EE1E3DCF-2489-9C41-206B-51E351356F66}"/>
              </a:ext>
            </a:extLst>
          </p:cNvPr>
          <p:cNvPicPr>
            <a:picLocks noChangeAspect="1"/>
          </p:cNvPicPr>
          <p:nvPr/>
        </p:nvPicPr>
        <p:blipFill>
          <a:blip r:embed="rId2"/>
          <a:stretch>
            <a:fillRect/>
          </a:stretch>
        </p:blipFill>
        <p:spPr>
          <a:xfrm>
            <a:off x="0" y="2958610"/>
            <a:ext cx="12192000" cy="1509984"/>
          </a:xfrm>
          <a:prstGeom prst="rect">
            <a:avLst/>
          </a:prstGeom>
        </p:spPr>
      </p:pic>
    </p:spTree>
    <p:extLst>
      <p:ext uri="{BB962C8B-B14F-4D97-AF65-F5344CB8AC3E}">
        <p14:creationId xmlns:p14="http://schemas.microsoft.com/office/powerpoint/2010/main" val="2849042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6209925"/>
            <a:ext cx="11155680" cy="45719"/>
          </a:xfrm>
          <a:custGeom>
            <a:avLst/>
            <a:gdLst/>
            <a:ahLst/>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3" name="Rectangle 12">
            <a:extLst>
              <a:ext uri="{FF2B5EF4-FFF2-40B4-BE49-F238E27FC236}">
                <a16:creationId xmlns:a16="http://schemas.microsoft.com/office/drawing/2014/main" id="{FAF3766F-DEF3-4802-BB0D-7A18EDD97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DB68C1F-E153-5EF4-D38A-36847BFE933C}"/>
              </a:ext>
            </a:extLst>
          </p:cNvPr>
          <p:cNvSpPr>
            <a:spLocks noGrp="1"/>
          </p:cNvSpPr>
          <p:nvPr>
            <p:ph type="title"/>
          </p:nvPr>
        </p:nvSpPr>
        <p:spPr>
          <a:xfrm>
            <a:off x="517868" y="841283"/>
            <a:ext cx="3465681" cy="2916472"/>
          </a:xfrm>
        </p:spPr>
        <p:txBody>
          <a:bodyPr vert="horz" lIns="91440" tIns="45720" rIns="91440" bIns="45720" rtlCol="0" anchor="b">
            <a:normAutofit/>
          </a:bodyPr>
          <a:lstStyle/>
          <a:p>
            <a:pPr>
              <a:lnSpc>
                <a:spcPct val="90000"/>
              </a:lnSpc>
            </a:pPr>
            <a:r>
              <a:rPr lang="en-US" sz="2300" b="0" dirty="0">
                <a:solidFill>
                  <a:schemeClr val="tx2"/>
                </a:solidFill>
                <a:latin typeface="time"/>
              </a:rPr>
              <a:t>В </a:t>
            </a:r>
            <a:r>
              <a:rPr lang="en-US" sz="2300" b="0" dirty="0" err="1">
                <a:solidFill>
                  <a:schemeClr val="tx2"/>
                </a:solidFill>
                <a:latin typeface="time"/>
              </a:rPr>
              <a:t>данном</a:t>
            </a:r>
            <a:r>
              <a:rPr lang="en-US" sz="2300" b="0" dirty="0">
                <a:solidFill>
                  <a:schemeClr val="tx2"/>
                </a:solidFill>
                <a:latin typeface="time"/>
              </a:rPr>
              <a:t> </a:t>
            </a:r>
            <a:r>
              <a:rPr lang="en-US" sz="2300" b="0" dirty="0" err="1">
                <a:solidFill>
                  <a:schemeClr val="tx2"/>
                </a:solidFill>
                <a:latin typeface="time"/>
              </a:rPr>
              <a:t>случае</a:t>
            </a:r>
            <a:r>
              <a:rPr lang="en-US" sz="2300" b="0" dirty="0">
                <a:solidFill>
                  <a:schemeClr val="tx2"/>
                </a:solidFill>
                <a:latin typeface="time"/>
              </a:rPr>
              <a:t> </a:t>
            </a:r>
            <a:r>
              <a:rPr lang="en-US" sz="2300" b="0" dirty="0" err="1">
                <a:solidFill>
                  <a:schemeClr val="tx2"/>
                </a:solidFill>
                <a:latin typeface="time"/>
              </a:rPr>
              <a:t>векторное</a:t>
            </a:r>
            <a:r>
              <a:rPr lang="en-US" sz="2300" b="0" dirty="0">
                <a:solidFill>
                  <a:schemeClr val="tx2"/>
                </a:solidFill>
                <a:latin typeface="time"/>
              </a:rPr>
              <a:t> </a:t>
            </a:r>
            <a:r>
              <a:rPr lang="en-US" sz="2300" b="0" dirty="0" err="1">
                <a:solidFill>
                  <a:schemeClr val="tx2"/>
                </a:solidFill>
                <a:latin typeface="time"/>
              </a:rPr>
              <a:t>произведение</a:t>
            </a:r>
            <a:r>
              <a:rPr lang="en-US" sz="2300" b="0" dirty="0">
                <a:solidFill>
                  <a:schemeClr val="tx2"/>
                </a:solidFill>
                <a:latin typeface="time"/>
              </a:rPr>
              <a:t> U и V </a:t>
            </a:r>
            <a:r>
              <a:rPr lang="en-US" sz="2300" b="0" dirty="0" err="1">
                <a:solidFill>
                  <a:schemeClr val="tx2"/>
                </a:solidFill>
                <a:latin typeface="time"/>
              </a:rPr>
              <a:t>будет</a:t>
            </a:r>
            <a:r>
              <a:rPr lang="en-US" sz="2300" b="0" dirty="0">
                <a:solidFill>
                  <a:schemeClr val="tx2"/>
                </a:solidFill>
                <a:latin typeface="time"/>
              </a:rPr>
              <a:t> </a:t>
            </a:r>
            <a:r>
              <a:rPr lang="en-US" sz="2300" b="0" dirty="0" err="1">
                <a:solidFill>
                  <a:schemeClr val="tx2"/>
                </a:solidFill>
                <a:latin typeface="time"/>
              </a:rPr>
              <a:t>отрицательным</a:t>
            </a:r>
            <a:r>
              <a:rPr lang="en-US" sz="2300" b="0" dirty="0">
                <a:solidFill>
                  <a:schemeClr val="tx2"/>
                </a:solidFill>
                <a:latin typeface="time"/>
              </a:rPr>
              <a:t>, </a:t>
            </a:r>
            <a:r>
              <a:rPr lang="en-US" sz="2300" b="0" dirty="0" err="1">
                <a:solidFill>
                  <a:schemeClr val="tx2"/>
                </a:solidFill>
                <a:latin typeface="time"/>
              </a:rPr>
              <a:t>потому</a:t>
            </a:r>
            <a:r>
              <a:rPr lang="en-US" sz="2300" b="0" dirty="0">
                <a:solidFill>
                  <a:schemeClr val="tx2"/>
                </a:solidFill>
                <a:latin typeface="time"/>
              </a:rPr>
              <a:t> </a:t>
            </a:r>
            <a:r>
              <a:rPr lang="en-US" sz="2300" b="0" dirty="0" err="1">
                <a:solidFill>
                  <a:schemeClr val="tx2"/>
                </a:solidFill>
                <a:latin typeface="time"/>
              </a:rPr>
              <a:t>что</a:t>
            </a:r>
            <a:r>
              <a:rPr lang="en-US" sz="2300" b="0" dirty="0">
                <a:solidFill>
                  <a:schemeClr val="tx2"/>
                </a:solidFill>
                <a:latin typeface="time"/>
              </a:rPr>
              <a:t> </a:t>
            </a:r>
            <a:r>
              <a:rPr lang="en-US" sz="2300" b="0" dirty="0" err="1">
                <a:solidFill>
                  <a:schemeClr val="tx2"/>
                </a:solidFill>
                <a:latin typeface="time"/>
              </a:rPr>
              <a:t>кратчайший</a:t>
            </a:r>
            <a:r>
              <a:rPr lang="en-US" sz="2300" b="0" dirty="0">
                <a:solidFill>
                  <a:schemeClr val="tx2"/>
                </a:solidFill>
                <a:latin typeface="time"/>
              </a:rPr>
              <a:t> </a:t>
            </a:r>
            <a:r>
              <a:rPr lang="en-US" sz="2300" b="0" dirty="0" err="1">
                <a:solidFill>
                  <a:schemeClr val="tx2"/>
                </a:solidFill>
                <a:latin typeface="time"/>
              </a:rPr>
              <a:t>поворот</a:t>
            </a:r>
            <a:r>
              <a:rPr lang="en-US" sz="2300" b="0" dirty="0">
                <a:solidFill>
                  <a:schemeClr val="tx2"/>
                </a:solidFill>
                <a:latin typeface="time"/>
              </a:rPr>
              <a:t> </a:t>
            </a:r>
            <a:r>
              <a:rPr lang="en-US" sz="2300" b="0" dirty="0" err="1">
                <a:solidFill>
                  <a:schemeClr val="tx2"/>
                </a:solidFill>
                <a:latin typeface="time"/>
              </a:rPr>
              <a:t>от</a:t>
            </a:r>
            <a:r>
              <a:rPr lang="en-US" sz="2300" b="0" dirty="0">
                <a:solidFill>
                  <a:schemeClr val="tx2"/>
                </a:solidFill>
                <a:latin typeface="time"/>
              </a:rPr>
              <a:t> </a:t>
            </a:r>
            <a:r>
              <a:rPr lang="en-US" sz="2300" b="0" dirty="0" err="1">
                <a:solidFill>
                  <a:schemeClr val="tx2"/>
                </a:solidFill>
                <a:latin typeface="time"/>
              </a:rPr>
              <a:t>вектора</a:t>
            </a:r>
            <a:r>
              <a:rPr lang="en-US" sz="2300" b="0" dirty="0">
                <a:solidFill>
                  <a:schemeClr val="tx2"/>
                </a:solidFill>
                <a:latin typeface="time"/>
              </a:rPr>
              <a:t> U </a:t>
            </a:r>
            <a:r>
              <a:rPr lang="en-US" sz="2300" b="0" dirty="0" err="1">
                <a:solidFill>
                  <a:schemeClr val="tx2"/>
                </a:solidFill>
                <a:latin typeface="time"/>
              </a:rPr>
              <a:t>до</a:t>
            </a:r>
            <a:r>
              <a:rPr lang="en-US" sz="2300" b="0" dirty="0">
                <a:solidFill>
                  <a:schemeClr val="tx2"/>
                </a:solidFill>
                <a:latin typeface="time"/>
              </a:rPr>
              <a:t> </a:t>
            </a:r>
            <a:r>
              <a:rPr lang="en-US" sz="2300" b="0" dirty="0" err="1">
                <a:solidFill>
                  <a:schemeClr val="tx2"/>
                </a:solidFill>
                <a:latin typeface="time"/>
              </a:rPr>
              <a:t>вектора</a:t>
            </a:r>
            <a:r>
              <a:rPr lang="en-US" sz="2300" b="0" dirty="0">
                <a:solidFill>
                  <a:schemeClr val="tx2"/>
                </a:solidFill>
                <a:latin typeface="time"/>
              </a:rPr>
              <a:t> V </a:t>
            </a:r>
            <a:r>
              <a:rPr lang="en-US" sz="2300" b="0" dirty="0" err="1">
                <a:solidFill>
                  <a:schemeClr val="tx2"/>
                </a:solidFill>
                <a:latin typeface="time"/>
              </a:rPr>
              <a:t>будет</a:t>
            </a:r>
            <a:r>
              <a:rPr lang="en-US" sz="2300" b="0" dirty="0">
                <a:solidFill>
                  <a:schemeClr val="tx2"/>
                </a:solidFill>
                <a:latin typeface="time"/>
              </a:rPr>
              <a:t> </a:t>
            </a:r>
            <a:r>
              <a:rPr lang="en-US" sz="2300" b="0" dirty="0" err="1">
                <a:solidFill>
                  <a:schemeClr val="tx2"/>
                </a:solidFill>
                <a:latin typeface="time"/>
              </a:rPr>
              <a:t>совершен</a:t>
            </a:r>
            <a:r>
              <a:rPr lang="en-US" sz="2300" b="0" dirty="0">
                <a:solidFill>
                  <a:schemeClr val="tx2"/>
                </a:solidFill>
                <a:latin typeface="time"/>
              </a:rPr>
              <a:t> </a:t>
            </a:r>
            <a:r>
              <a:rPr lang="en-US" sz="2300" b="0" dirty="0" err="1">
                <a:solidFill>
                  <a:schemeClr val="tx2"/>
                </a:solidFill>
                <a:latin typeface="time"/>
              </a:rPr>
              <a:t>по</a:t>
            </a:r>
            <a:r>
              <a:rPr lang="en-US" sz="2300" b="0" dirty="0">
                <a:solidFill>
                  <a:schemeClr val="tx2"/>
                </a:solidFill>
                <a:latin typeface="time"/>
              </a:rPr>
              <a:t> </a:t>
            </a:r>
            <a:r>
              <a:rPr lang="en-US" sz="2300" b="0" dirty="0" err="1">
                <a:solidFill>
                  <a:schemeClr val="tx2"/>
                </a:solidFill>
                <a:latin typeface="time"/>
              </a:rPr>
              <a:t>часовой</a:t>
            </a:r>
            <a:r>
              <a:rPr lang="en-US" sz="2300" b="0" dirty="0">
                <a:solidFill>
                  <a:schemeClr val="tx2"/>
                </a:solidFill>
                <a:latin typeface="time"/>
              </a:rPr>
              <a:t> </a:t>
            </a:r>
            <a:r>
              <a:rPr lang="en-US" sz="2300" b="0" dirty="0" err="1">
                <a:solidFill>
                  <a:schemeClr val="tx2"/>
                </a:solidFill>
                <a:latin typeface="time"/>
              </a:rPr>
              <a:t>стрелке</a:t>
            </a:r>
            <a:endParaRPr lang="en-US" sz="2300" b="0" dirty="0">
              <a:solidFill>
                <a:schemeClr val="tx2"/>
              </a:solidFill>
              <a:latin typeface="time"/>
            </a:endParaRPr>
          </a:p>
        </p:txBody>
      </p:sp>
      <p:pic>
        <p:nvPicPr>
          <p:cNvPr id="4" name="Content Placeholder 3" descr="Изображение выглядит как линия, диаграмма, График&#10;&#10;Содержимое, созданное искусственным интеллектом, может быть неверным.">
            <a:extLst>
              <a:ext uri="{FF2B5EF4-FFF2-40B4-BE49-F238E27FC236}">
                <a16:creationId xmlns:a16="http://schemas.microsoft.com/office/drawing/2014/main" id="{A3FD5501-6564-9320-2707-8C59C7DD96C7}"/>
              </a:ext>
            </a:extLst>
          </p:cNvPr>
          <p:cNvPicPr>
            <a:picLocks noGrp="1" noChangeAspect="1"/>
          </p:cNvPicPr>
          <p:nvPr>
            <p:ph idx="1"/>
          </p:nvPr>
        </p:nvPicPr>
        <p:blipFill>
          <a:blip r:embed="rId2"/>
          <a:stretch>
            <a:fillRect/>
          </a:stretch>
        </p:blipFill>
        <p:spPr>
          <a:xfrm>
            <a:off x="4362996" y="1166809"/>
            <a:ext cx="7311136" cy="4423237"/>
          </a:xfrm>
          <a:prstGeom prst="rect">
            <a:avLst/>
          </a:prstGeom>
        </p:spPr>
      </p:pic>
      <p:sp>
        <p:nvSpPr>
          <p:cNvPr id="15" name="Freeform: Shape 14">
            <a:extLst>
              <a:ext uri="{FF2B5EF4-FFF2-40B4-BE49-F238E27FC236}">
                <a16:creationId xmlns:a16="http://schemas.microsoft.com/office/drawing/2014/main" id="{81F0C179-4DBF-6AB9-CD0B-9224A0C885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6300216"/>
            <a:ext cx="11165482" cy="45719"/>
          </a:xfrm>
          <a:custGeom>
            <a:avLst/>
            <a:gdLst>
              <a:gd name="connsiteX0" fmla="*/ 0 w 11165482"/>
              <a:gd name="connsiteY0" fmla="*/ 0 h 45719"/>
              <a:gd name="connsiteX1" fmla="*/ 3694525 w 11165482"/>
              <a:gd name="connsiteY1" fmla="*/ 0 h 45719"/>
              <a:gd name="connsiteX2" fmla="*/ 5021183 w 11165482"/>
              <a:gd name="connsiteY2" fmla="*/ 0 h 45719"/>
              <a:gd name="connsiteX3" fmla="*/ 6144299 w 11165482"/>
              <a:gd name="connsiteY3" fmla="*/ 0 h 45719"/>
              <a:gd name="connsiteX4" fmla="*/ 8715708 w 11165482"/>
              <a:gd name="connsiteY4" fmla="*/ 0 h 45719"/>
              <a:gd name="connsiteX5" fmla="*/ 11165482 w 11165482"/>
              <a:gd name="connsiteY5" fmla="*/ 0 h 45719"/>
              <a:gd name="connsiteX6" fmla="*/ 11165482 w 11165482"/>
              <a:gd name="connsiteY6" fmla="*/ 45719 h 45719"/>
              <a:gd name="connsiteX7" fmla="*/ 8715708 w 11165482"/>
              <a:gd name="connsiteY7" fmla="*/ 45719 h 45719"/>
              <a:gd name="connsiteX8" fmla="*/ 6144299 w 11165482"/>
              <a:gd name="connsiteY8" fmla="*/ 45719 h 45719"/>
              <a:gd name="connsiteX9" fmla="*/ 5021183 w 11165482"/>
              <a:gd name="connsiteY9" fmla="*/ 45719 h 45719"/>
              <a:gd name="connsiteX10" fmla="*/ 3694525 w 11165482"/>
              <a:gd name="connsiteY10" fmla="*/ 45719 h 45719"/>
              <a:gd name="connsiteX11" fmla="*/ 0 w 11165482"/>
              <a:gd name="connsiteY11" fmla="*/ 45719 h 45719"/>
              <a:gd name="connsiteX0" fmla="*/ 0 w 11165482"/>
              <a:gd name="connsiteY0" fmla="*/ 0 h 45719"/>
              <a:gd name="connsiteX1" fmla="*/ 3694525 w 11165482"/>
              <a:gd name="connsiteY1" fmla="*/ 0 h 45719"/>
              <a:gd name="connsiteX2" fmla="*/ 6144299 w 11165482"/>
              <a:gd name="connsiteY2" fmla="*/ 0 h 45719"/>
              <a:gd name="connsiteX3" fmla="*/ 8715708 w 11165482"/>
              <a:gd name="connsiteY3" fmla="*/ 0 h 45719"/>
              <a:gd name="connsiteX4" fmla="*/ 11165482 w 11165482"/>
              <a:gd name="connsiteY4" fmla="*/ 0 h 45719"/>
              <a:gd name="connsiteX5" fmla="*/ 11165482 w 11165482"/>
              <a:gd name="connsiteY5" fmla="*/ 45719 h 45719"/>
              <a:gd name="connsiteX6" fmla="*/ 8715708 w 11165482"/>
              <a:gd name="connsiteY6" fmla="*/ 45719 h 45719"/>
              <a:gd name="connsiteX7" fmla="*/ 6144299 w 11165482"/>
              <a:gd name="connsiteY7" fmla="*/ 45719 h 45719"/>
              <a:gd name="connsiteX8" fmla="*/ 5021183 w 11165482"/>
              <a:gd name="connsiteY8" fmla="*/ 45719 h 45719"/>
              <a:gd name="connsiteX9" fmla="*/ 3694525 w 11165482"/>
              <a:gd name="connsiteY9" fmla="*/ 45719 h 45719"/>
              <a:gd name="connsiteX10" fmla="*/ 0 w 11165482"/>
              <a:gd name="connsiteY10" fmla="*/ 45719 h 45719"/>
              <a:gd name="connsiteX11" fmla="*/ 0 w 11165482"/>
              <a:gd name="connsiteY11" fmla="*/ 0 h 45719"/>
              <a:gd name="connsiteX0" fmla="*/ 0 w 11165482"/>
              <a:gd name="connsiteY0" fmla="*/ 0 h 45719"/>
              <a:gd name="connsiteX1" fmla="*/ 3694525 w 11165482"/>
              <a:gd name="connsiteY1" fmla="*/ 0 h 45719"/>
              <a:gd name="connsiteX2" fmla="*/ 6144299 w 11165482"/>
              <a:gd name="connsiteY2" fmla="*/ 0 h 45719"/>
              <a:gd name="connsiteX3" fmla="*/ 8715708 w 11165482"/>
              <a:gd name="connsiteY3" fmla="*/ 0 h 45719"/>
              <a:gd name="connsiteX4" fmla="*/ 11165482 w 11165482"/>
              <a:gd name="connsiteY4" fmla="*/ 0 h 45719"/>
              <a:gd name="connsiteX5" fmla="*/ 11165482 w 11165482"/>
              <a:gd name="connsiteY5" fmla="*/ 45719 h 45719"/>
              <a:gd name="connsiteX6" fmla="*/ 8715708 w 11165482"/>
              <a:gd name="connsiteY6" fmla="*/ 45719 h 45719"/>
              <a:gd name="connsiteX7" fmla="*/ 6144299 w 11165482"/>
              <a:gd name="connsiteY7" fmla="*/ 45719 h 45719"/>
              <a:gd name="connsiteX8" fmla="*/ 5021183 w 11165482"/>
              <a:gd name="connsiteY8" fmla="*/ 45719 h 45719"/>
              <a:gd name="connsiteX9" fmla="*/ 0 w 11165482"/>
              <a:gd name="connsiteY9" fmla="*/ 45719 h 45719"/>
              <a:gd name="connsiteX10" fmla="*/ 0 w 11165482"/>
              <a:gd name="connsiteY10" fmla="*/ 0 h 45719"/>
              <a:gd name="connsiteX0" fmla="*/ 0 w 11165482"/>
              <a:gd name="connsiteY0" fmla="*/ 0 h 45719"/>
              <a:gd name="connsiteX1" fmla="*/ 6144299 w 11165482"/>
              <a:gd name="connsiteY1" fmla="*/ 0 h 45719"/>
              <a:gd name="connsiteX2" fmla="*/ 8715708 w 11165482"/>
              <a:gd name="connsiteY2" fmla="*/ 0 h 45719"/>
              <a:gd name="connsiteX3" fmla="*/ 11165482 w 11165482"/>
              <a:gd name="connsiteY3" fmla="*/ 0 h 45719"/>
              <a:gd name="connsiteX4" fmla="*/ 11165482 w 11165482"/>
              <a:gd name="connsiteY4" fmla="*/ 45719 h 45719"/>
              <a:gd name="connsiteX5" fmla="*/ 8715708 w 11165482"/>
              <a:gd name="connsiteY5" fmla="*/ 45719 h 45719"/>
              <a:gd name="connsiteX6" fmla="*/ 6144299 w 11165482"/>
              <a:gd name="connsiteY6" fmla="*/ 45719 h 45719"/>
              <a:gd name="connsiteX7" fmla="*/ 5021183 w 11165482"/>
              <a:gd name="connsiteY7" fmla="*/ 45719 h 45719"/>
              <a:gd name="connsiteX8" fmla="*/ 0 w 11165482"/>
              <a:gd name="connsiteY8" fmla="*/ 45719 h 45719"/>
              <a:gd name="connsiteX9" fmla="*/ 0 w 11165482"/>
              <a:gd name="connsiteY9" fmla="*/ 0 h 45719"/>
              <a:gd name="connsiteX0" fmla="*/ 0 w 11165482"/>
              <a:gd name="connsiteY0" fmla="*/ 0 h 45719"/>
              <a:gd name="connsiteX1" fmla="*/ 6144299 w 11165482"/>
              <a:gd name="connsiteY1" fmla="*/ 0 h 45719"/>
              <a:gd name="connsiteX2" fmla="*/ 8715708 w 11165482"/>
              <a:gd name="connsiteY2" fmla="*/ 0 h 45719"/>
              <a:gd name="connsiteX3" fmla="*/ 11165482 w 11165482"/>
              <a:gd name="connsiteY3" fmla="*/ 0 h 45719"/>
              <a:gd name="connsiteX4" fmla="*/ 11165482 w 11165482"/>
              <a:gd name="connsiteY4" fmla="*/ 45719 h 45719"/>
              <a:gd name="connsiteX5" fmla="*/ 8715708 w 11165482"/>
              <a:gd name="connsiteY5" fmla="*/ 45719 h 45719"/>
              <a:gd name="connsiteX6" fmla="*/ 5021183 w 11165482"/>
              <a:gd name="connsiteY6" fmla="*/ 45719 h 45719"/>
              <a:gd name="connsiteX7" fmla="*/ 0 w 11165482"/>
              <a:gd name="connsiteY7" fmla="*/ 45719 h 45719"/>
              <a:gd name="connsiteX8" fmla="*/ 0 w 11165482"/>
              <a:gd name="connsiteY8" fmla="*/ 0 h 45719"/>
              <a:gd name="connsiteX0" fmla="*/ 0 w 11165482"/>
              <a:gd name="connsiteY0" fmla="*/ 0 h 45719"/>
              <a:gd name="connsiteX1" fmla="*/ 8715708 w 11165482"/>
              <a:gd name="connsiteY1" fmla="*/ 0 h 45719"/>
              <a:gd name="connsiteX2" fmla="*/ 11165482 w 11165482"/>
              <a:gd name="connsiteY2" fmla="*/ 0 h 45719"/>
              <a:gd name="connsiteX3" fmla="*/ 11165482 w 11165482"/>
              <a:gd name="connsiteY3" fmla="*/ 45719 h 45719"/>
              <a:gd name="connsiteX4" fmla="*/ 8715708 w 11165482"/>
              <a:gd name="connsiteY4" fmla="*/ 45719 h 45719"/>
              <a:gd name="connsiteX5" fmla="*/ 5021183 w 11165482"/>
              <a:gd name="connsiteY5" fmla="*/ 45719 h 45719"/>
              <a:gd name="connsiteX6" fmla="*/ 0 w 11165482"/>
              <a:gd name="connsiteY6" fmla="*/ 45719 h 45719"/>
              <a:gd name="connsiteX7" fmla="*/ 0 w 11165482"/>
              <a:gd name="connsiteY7" fmla="*/ 0 h 45719"/>
              <a:gd name="connsiteX0" fmla="*/ 0 w 11165482"/>
              <a:gd name="connsiteY0" fmla="*/ 0 h 45719"/>
              <a:gd name="connsiteX1" fmla="*/ 8715708 w 11165482"/>
              <a:gd name="connsiteY1" fmla="*/ 0 h 45719"/>
              <a:gd name="connsiteX2" fmla="*/ 11165482 w 11165482"/>
              <a:gd name="connsiteY2" fmla="*/ 0 h 45719"/>
              <a:gd name="connsiteX3" fmla="*/ 11165482 w 11165482"/>
              <a:gd name="connsiteY3" fmla="*/ 45719 h 45719"/>
              <a:gd name="connsiteX4" fmla="*/ 8715708 w 11165482"/>
              <a:gd name="connsiteY4" fmla="*/ 45719 h 45719"/>
              <a:gd name="connsiteX5" fmla="*/ 0 w 11165482"/>
              <a:gd name="connsiteY5" fmla="*/ 45719 h 45719"/>
              <a:gd name="connsiteX6" fmla="*/ 0 w 11165482"/>
              <a:gd name="connsiteY6" fmla="*/ 0 h 45719"/>
              <a:gd name="connsiteX0" fmla="*/ 0 w 11165482"/>
              <a:gd name="connsiteY0" fmla="*/ 0 h 45719"/>
              <a:gd name="connsiteX1" fmla="*/ 8715708 w 11165482"/>
              <a:gd name="connsiteY1" fmla="*/ 0 h 45719"/>
              <a:gd name="connsiteX2" fmla="*/ 11165482 w 11165482"/>
              <a:gd name="connsiteY2" fmla="*/ 0 h 45719"/>
              <a:gd name="connsiteX3" fmla="*/ 11165482 w 11165482"/>
              <a:gd name="connsiteY3" fmla="*/ 45719 h 45719"/>
              <a:gd name="connsiteX4" fmla="*/ 0 w 11165482"/>
              <a:gd name="connsiteY4" fmla="*/ 45719 h 45719"/>
              <a:gd name="connsiteX5" fmla="*/ 0 w 11165482"/>
              <a:gd name="connsiteY5" fmla="*/ 0 h 45719"/>
              <a:gd name="connsiteX0" fmla="*/ 0 w 11165482"/>
              <a:gd name="connsiteY0" fmla="*/ 0 h 45719"/>
              <a:gd name="connsiteX1" fmla="*/ 11165482 w 11165482"/>
              <a:gd name="connsiteY1" fmla="*/ 0 h 45719"/>
              <a:gd name="connsiteX2" fmla="*/ 11165482 w 11165482"/>
              <a:gd name="connsiteY2" fmla="*/ 45719 h 45719"/>
              <a:gd name="connsiteX3" fmla="*/ 0 w 11165482"/>
              <a:gd name="connsiteY3" fmla="*/ 45719 h 45719"/>
              <a:gd name="connsiteX4" fmla="*/ 0 w 11165482"/>
              <a:gd name="connsiteY4" fmla="*/ 0 h 45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65482" h="45719">
                <a:moveTo>
                  <a:pt x="0" y="0"/>
                </a:moveTo>
                <a:lnTo>
                  <a:pt x="11165482" y="0"/>
                </a:lnTo>
                <a:lnTo>
                  <a:pt x="11165482" y="45719"/>
                </a:lnTo>
                <a:lnTo>
                  <a:pt x="0" y="45719"/>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88654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ierstadt"/>
              <a:ea typeface="+mn-ea"/>
              <a:cs typeface="+mn-cs"/>
            </a:endParaRPr>
          </a:p>
        </p:txBody>
      </p:sp>
      <p:sp>
        <p:nvSpPr>
          <p:cNvPr id="11" name="Rectangle 10">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1" y="508090"/>
            <a:ext cx="4672966"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3" name="Content Placeholder 2">
            <a:extLst>
              <a:ext uri="{FF2B5EF4-FFF2-40B4-BE49-F238E27FC236}">
                <a16:creationId xmlns:a16="http://schemas.microsoft.com/office/drawing/2014/main" id="{C380B021-6B5A-8208-5E99-E3AF1C7FD88E}"/>
              </a:ext>
            </a:extLst>
          </p:cNvPr>
          <p:cNvSpPr>
            <a:spLocks noGrp="1"/>
          </p:cNvSpPr>
          <p:nvPr>
            <p:ph idx="1"/>
          </p:nvPr>
        </p:nvSpPr>
        <p:spPr>
          <a:xfrm>
            <a:off x="521208" y="2578608"/>
            <a:ext cx="4672584" cy="3767328"/>
          </a:xfrm>
        </p:spPr>
        <p:txBody>
          <a:bodyPr vert="horz" lIns="91440" tIns="45720" rIns="91440" bIns="45720" rtlCol="0">
            <a:normAutofit/>
          </a:bodyPr>
          <a:lstStyle/>
          <a:p>
            <a:r>
              <a:rPr lang="ru-RU">
                <a:ea typeface="+mn-lt"/>
                <a:cs typeface="+mn-lt"/>
              </a:rPr>
              <a:t>Дальше будем действовать так: найдём самую «правую» точку от последней добавленной (то есть точку с минимальным полярным углом относительно неё) и добавим её в оболочку. Будем так итеративно добавлять точки, пока не «замкнёмся», то есть пока самой правой точкой не станет </a:t>
            </a:r>
            <a:r>
              <a:rPr lang="ru-RU" i="1">
                <a:ea typeface="+mn-lt"/>
                <a:cs typeface="+mn-lt"/>
              </a:rPr>
              <a:t>p0 .</a:t>
            </a:r>
            <a:endParaRPr lang="ru-RU" dirty="0"/>
          </a:p>
          <a:p>
            <a:endParaRPr lang="ru-RU" dirty="0"/>
          </a:p>
        </p:txBody>
      </p:sp>
      <p:pic>
        <p:nvPicPr>
          <p:cNvPr id="4" name="Рисунок 3" descr="Изображение выглядит как лазер, темнота, снимок экрана, Красочность&#10;&#10;Содержимое, созданное искусственным интеллектом, может быть неверным.">
            <a:extLst>
              <a:ext uri="{FF2B5EF4-FFF2-40B4-BE49-F238E27FC236}">
                <a16:creationId xmlns:a16="http://schemas.microsoft.com/office/drawing/2014/main" id="{455C30D8-8C59-F1E7-D6EA-12B9DF141D4E}"/>
              </a:ext>
            </a:extLst>
          </p:cNvPr>
          <p:cNvPicPr>
            <a:picLocks noChangeAspect="1"/>
          </p:cNvPicPr>
          <p:nvPr/>
        </p:nvPicPr>
        <p:blipFill>
          <a:blip r:embed="rId2"/>
          <a:srcRect l="12113" r="2" b="2"/>
          <a:stretch>
            <a:fillRect/>
          </a:stretch>
        </p:blipFill>
        <p:spPr>
          <a:xfrm>
            <a:off x="5958018" y="508090"/>
            <a:ext cx="5709726" cy="5846989"/>
          </a:xfrm>
          <a:prstGeom prst="rect">
            <a:avLst/>
          </a:prstGeom>
        </p:spPr>
      </p:pic>
    </p:spTree>
    <p:extLst>
      <p:ext uri="{BB962C8B-B14F-4D97-AF65-F5344CB8AC3E}">
        <p14:creationId xmlns:p14="http://schemas.microsoft.com/office/powerpoint/2010/main" val="2432814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EC38958-9A69-239A-BA79-2AEC73345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363C22-062F-095C-9CF9-BE76C2C48EE2}"/>
              </a:ext>
            </a:extLst>
          </p:cNvPr>
          <p:cNvSpPr>
            <a:spLocks noGrp="1"/>
          </p:cNvSpPr>
          <p:nvPr>
            <p:ph type="title"/>
          </p:nvPr>
        </p:nvSpPr>
        <p:spPr>
          <a:xfrm>
            <a:off x="6153912" y="978408"/>
            <a:ext cx="5513832" cy="1463040"/>
          </a:xfrm>
        </p:spPr>
        <p:txBody>
          <a:bodyPr>
            <a:normAutofit/>
          </a:bodyPr>
          <a:lstStyle/>
          <a:p>
            <a:r>
              <a:rPr lang="ru-RU" dirty="0"/>
              <a:t>Алгоритм Грэхема</a:t>
            </a:r>
          </a:p>
        </p:txBody>
      </p:sp>
      <p:pic>
        <p:nvPicPr>
          <p:cNvPr id="4" name="Рисунок 3" descr="Изображение выглядит как снимок экрана, диаграмма, круг&#10;&#10;Содержимое, созданное искусственным интеллектом, может быть неверным.">
            <a:extLst>
              <a:ext uri="{FF2B5EF4-FFF2-40B4-BE49-F238E27FC236}">
                <a16:creationId xmlns:a16="http://schemas.microsoft.com/office/drawing/2014/main" id="{26A15B70-7C6B-ECA5-1E05-03ED9B8D79ED}"/>
              </a:ext>
            </a:extLst>
          </p:cNvPr>
          <p:cNvPicPr>
            <a:picLocks noChangeAspect="1"/>
          </p:cNvPicPr>
          <p:nvPr/>
        </p:nvPicPr>
        <p:blipFill>
          <a:blip r:embed="rId2"/>
          <a:stretch>
            <a:fillRect/>
          </a:stretch>
        </p:blipFill>
        <p:spPr>
          <a:xfrm>
            <a:off x="517867" y="882257"/>
            <a:ext cx="4959823" cy="5089585"/>
          </a:xfrm>
          <a:prstGeom prst="rect">
            <a:avLst/>
          </a:prstGeom>
        </p:spPr>
      </p:pic>
      <p:sp>
        <p:nvSpPr>
          <p:cNvPr id="11" name="Freeform: Shape 10">
            <a:extLst>
              <a:ext uri="{FF2B5EF4-FFF2-40B4-BE49-F238E27FC236}">
                <a16:creationId xmlns:a16="http://schemas.microsoft.com/office/drawing/2014/main" id="{6EC109E5-0396-8968-4F42-DFEC28036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58484" y="508090"/>
            <a:ext cx="5513832"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5C62CCD-5E4F-BBCA-B2D6-D24891AB06E8}"/>
              </a:ext>
            </a:extLst>
          </p:cNvPr>
          <p:cNvSpPr>
            <a:spLocks noGrp="1"/>
          </p:cNvSpPr>
          <p:nvPr>
            <p:ph idx="1"/>
          </p:nvPr>
        </p:nvSpPr>
        <p:spPr>
          <a:xfrm>
            <a:off x="6153912" y="2578608"/>
            <a:ext cx="5513832" cy="3767328"/>
          </a:xfrm>
        </p:spPr>
        <p:txBody>
          <a:bodyPr vert="horz" lIns="91440" tIns="45720" rIns="91440" bIns="45720" rtlCol="0" anchor="t">
            <a:normAutofit/>
          </a:bodyPr>
          <a:lstStyle/>
          <a:p>
            <a:pPr>
              <a:lnSpc>
                <a:spcPct val="100000"/>
              </a:lnSpc>
            </a:pPr>
            <a:r>
              <a:rPr lang="ru-RU" sz="1700" dirty="0">
                <a:ea typeface="+mn-lt"/>
                <a:cs typeface="+mn-lt"/>
              </a:rPr>
              <a:t>Алгоритм Грэхэма — это оптимизация алгоритма Джарвиса, основанная на следующем наблюдении: если отсортировать все точки по полярному углу относительно точки </a:t>
            </a:r>
            <a:r>
              <a:rPr lang="ru-RU" sz="1700" i="1" dirty="0">
                <a:ea typeface="+mn-lt"/>
                <a:cs typeface="+mn-lt"/>
              </a:rPr>
              <a:t>p</a:t>
            </a:r>
            <a:r>
              <a:rPr lang="ru-RU" sz="1700" dirty="0">
                <a:ea typeface="+mn-lt"/>
                <a:cs typeface="+mn-lt"/>
              </a:rPr>
              <a:t>0 , то выпуклая оболочка будет какой-то подпоследовательностью такого отсортированного массива точек.</a:t>
            </a:r>
          </a:p>
          <a:p>
            <a:pPr>
              <a:lnSpc>
                <a:spcPct val="100000"/>
              </a:lnSpc>
            </a:pPr>
            <a:r>
              <a:rPr lang="ru-RU" sz="1700" dirty="0">
                <a:ea typeface="+mn-lt"/>
                <a:cs typeface="+mn-lt"/>
              </a:rPr>
              <a:t>Алгоритм последовательно строит выпуклые оболочки для каждого префикса этого отсортированного массива. Можно заметить, что при добавлении </a:t>
            </a:r>
            <a:r>
              <a:rPr lang="ru-RU" sz="1700" i="1" dirty="0">
                <a:ea typeface="+mn-lt"/>
                <a:cs typeface="+mn-lt"/>
              </a:rPr>
              <a:t>i</a:t>
            </a:r>
            <a:r>
              <a:rPr lang="ru-RU" sz="1700" dirty="0">
                <a:ea typeface="+mn-lt"/>
                <a:cs typeface="+mn-lt"/>
              </a:rPr>
              <a:t>-й точки в оболочку нужно лишь удалить сколько-то последних добавленных точек, которые не будут входить в новую оболочку, а именно тех, которые «покрываются» новой точкой и своей предыдущей.</a:t>
            </a:r>
            <a:endParaRPr lang="ru-RU" sz="1700" dirty="0"/>
          </a:p>
        </p:txBody>
      </p:sp>
    </p:spTree>
    <p:extLst>
      <p:ext uri="{BB962C8B-B14F-4D97-AF65-F5344CB8AC3E}">
        <p14:creationId xmlns:p14="http://schemas.microsoft.com/office/powerpoint/2010/main" val="591125868"/>
      </p:ext>
    </p:extLst>
  </p:cSld>
  <p:clrMapOvr>
    <a:masterClrMapping/>
  </p:clrMapOvr>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docProps/app.xml><?xml version="1.0" encoding="utf-8"?>
<Properties xmlns="http://schemas.openxmlformats.org/officeDocument/2006/extended-properties" xmlns:vt="http://schemas.openxmlformats.org/officeDocument/2006/docPropsVTypes">
  <TotalTime>0</TotalTime>
  <Words>861</Words>
  <Application>Microsoft Office PowerPoint</Application>
  <PresentationFormat>Широкоэкранный</PresentationFormat>
  <Paragraphs>36</Paragraphs>
  <Slides>12</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12</vt:i4>
      </vt:variant>
    </vt:vector>
  </HeadingPairs>
  <TitlesOfParts>
    <vt:vector size="19" baseType="lpstr">
      <vt:lpstr>Arial</vt:lpstr>
      <vt:lpstr>Arial,Sans-Serif</vt:lpstr>
      <vt:lpstr>Bierstadt</vt:lpstr>
      <vt:lpstr>time</vt:lpstr>
      <vt:lpstr>Times</vt:lpstr>
      <vt:lpstr>Times New Roman</vt:lpstr>
      <vt:lpstr>GestaltVTI</vt:lpstr>
      <vt:lpstr>Алгоритм построения минимальной выпуклой оболочки, алгоритм Чана</vt:lpstr>
      <vt:lpstr>Что такое оболочка</vt:lpstr>
      <vt:lpstr>Для чего это?</vt:lpstr>
      <vt:lpstr>Алгоритм Джарвиса - "заворачивание подарка"</vt:lpstr>
      <vt:lpstr>Презентация PowerPoint</vt:lpstr>
      <vt:lpstr>Как мы будем искать нужные точки</vt:lpstr>
      <vt:lpstr>В данном случае векторное произведение U и V будет отрицательным, потому что кратчайший поворот от вектора U до вектора V будет совершен по часовой стрелке</vt:lpstr>
      <vt:lpstr>Презентация PowerPoint</vt:lpstr>
      <vt:lpstr>Алгоритм Грэхема</vt:lpstr>
      <vt:lpstr>Алгоритм Чана</vt:lpstr>
      <vt:lpstr>Описание алгоритма</vt:lpstr>
      <vt:lpstr>Преимущества и недостатки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Алгоритм построения минимальной выпуклой оболочки, алгоритм Чана</dc:title>
  <dc:creator/>
  <cp:lastModifiedBy>thomas rizzo</cp:lastModifiedBy>
  <cp:revision>308</cp:revision>
  <dcterms:created xsi:type="dcterms:W3CDTF">2025-06-09T20:25:54Z</dcterms:created>
  <dcterms:modified xsi:type="dcterms:W3CDTF">2025-06-10T13:09:01Z</dcterms:modified>
</cp:coreProperties>
</file>