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7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22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E949-DA68-4E43-AC60-3633AEDA0F32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F8D0-4AA6-4E34-AA17-954A2070D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9F8D0-4AA6-4E34-AA17-954A2070D57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96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EF24-762B-C50E-C6BC-3DB93EC4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1FB01-8D21-94A4-5828-DDB860A9B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3C64-B1C0-12BE-F5C2-7A8DA17E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F1A5-7E61-2588-7726-CB4A23F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5D380-8F22-A7E3-DE25-5EBA340D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9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564B-53AB-CC77-C030-882C1DA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0F1C-1571-56EE-3576-72C2CA88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4B64-1F00-05FF-227D-817E97CF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2CD59-A505-275B-6B6C-D7CFEA7B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74A2-6559-1894-C418-AD8B3D2F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40586-CFA4-071C-7DAF-83CB4645F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8B37-DE5F-DACB-B986-272BDFA7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DE38-55D9-3B74-01D4-7ED97C00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83AD-1472-BB89-247E-D1418E54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5D2CB-0AF1-10E2-B5B8-80E5DA90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04A4-6540-D984-648E-93826023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5193-20E5-FB83-7E76-68167EF5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CD7D-1199-E76E-1689-2E742B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84B0-3B3D-0DF9-E1A9-5CDE1535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40A3-F0E3-73B9-70B1-A0658C84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7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85D8-49D2-EAC8-578C-756EF0B2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E39AF-F37B-4305-5BEF-BB782CB7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4FAF-A600-83BF-FF69-69D5F338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59B9-2AE0-FAB0-E8AE-2F87E06D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6AB9-854B-441E-4301-FB7A3567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0771-5DFC-B092-646F-F5926349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93613-7DA1-F67D-E6D6-2DD0E7FC9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63E3-E71F-056D-20EB-5C0F9BFC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5D385-D3D7-29CE-4763-F49E7FC6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C40A-468B-C29C-A757-4938E939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6869-21DC-4717-C3B0-F3EABBF6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8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35F4-2A06-3F26-1EC5-A8936190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336F-8C1A-C21C-B75C-C18FB6F8D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10882-CE43-F01A-D946-4337907A0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00B8F-D6A4-F65B-50B5-32B2A333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A14AB-0BB5-00B9-D92A-BCC3D6FAD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37FA8-6538-6904-45B1-481EA148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88B19-A3A2-4E8E-78E3-7FB6D4FA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D89F7-8971-5071-604E-0D4A72E6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0269-90E4-497E-80C9-EB2F4CD9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BC8AE-632F-D169-2A46-591EC15E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C8C6F-949D-6735-F242-79487D38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DE40-1B89-1626-02CA-F58A74B5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0381F-3BD4-7119-6941-2BA57CF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6FCD0-FC3B-61C6-A44C-84482DAA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A8CC-250B-C7FE-EA77-D81CC8E2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91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41E2-D7DA-AA2B-4C00-95DA1CB0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D213-FE1D-5EB3-2156-9DC6B21A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2E4F-53AE-3606-F744-88AB1A20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385C6-39CD-0E0D-3CC5-F8E3A8AC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7BBF7-3341-A647-7B99-C0C2BFA0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A606B-1CF7-F705-5AD0-C1490409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2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D4A3-C5E7-482E-40FD-0A3E0F7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73D1D-E5E7-DD45-95C3-02A3CD5D8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F4935-694F-3676-FE23-48BA2366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BA2EC-F17B-BC8D-3A18-DA16EAF3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35FF-4F9D-A943-696E-165F5EA2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F395-C17E-36C8-7F64-8F2673E2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80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DEFD6-6A2A-5179-2D54-D6A0EE78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C35FA-0BD8-78FF-A6D1-83573613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3B73-9A0B-8DDE-87CF-313D5AFEE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2CE5-D3F6-4BF4-81A1-5898A0466727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357D-CB9D-5B36-8EB4-0D0C104C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A6FC-8F6D-C528-C204-BCC3E8B0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6356-53DF-470D-AE88-34304C18BE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2936-6095-B8F9-2E6C-D7EB6EAA5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Topological sort</a:t>
            </a:r>
            <a:endParaRPr lang="ru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FA17A-737C-8D4F-E7EF-F90AD4A7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829" y="5546952"/>
            <a:ext cx="9144000" cy="1655762"/>
          </a:xfrm>
        </p:spPr>
        <p:txBody>
          <a:bodyPr/>
          <a:lstStyle/>
          <a:p>
            <a:r>
              <a:rPr lang="ru-RU" dirty="0"/>
              <a:t>Просвирнин Данил, Зиатдинова Диляра,</a:t>
            </a:r>
          </a:p>
          <a:p>
            <a:r>
              <a:rPr lang="ru-RU" dirty="0"/>
              <a:t> Исмагилова Ильвира, 11-402</a:t>
            </a:r>
          </a:p>
        </p:txBody>
      </p:sp>
    </p:spTree>
    <p:extLst>
      <p:ext uri="{BB962C8B-B14F-4D97-AF65-F5344CB8AC3E}">
        <p14:creationId xmlns:p14="http://schemas.microsoft.com/office/powerpoint/2010/main" val="157361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7EFA-8ACD-7E68-28AE-27B12BE4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3D8A-7F33-5027-D550-2F4E828A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Алгоритм построения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B247-D4E6-3074-2885-C3CC92A9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Давайте снова найдём любой из истоков, скажем, что эта вершина в нашей топологической сортировке будет второй, и удалим её и все исходящие из неё рёбра.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4CDDE-D579-FF90-8F0A-B9E88523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5" y="2014078"/>
            <a:ext cx="3516086" cy="3219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9D491-1D37-AC8B-FA7B-47A878A9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85" y="2014078"/>
            <a:ext cx="3516086" cy="32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EE317-29A7-9D57-EF4E-1455469E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9043-2FA7-ABAD-28C3-A27E1629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Алгоритм построения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0CBD-034E-3120-ABF5-A9FDC810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Далее снова находим любой исток — эта вершина будет уже третьей, и так до тех пор, пока в графе остаются вершины. Таким образом, мы показали алгоритм, который строит топологическую сортировку для любого ориентированного ациклического графа. 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F614-C632-BACE-1857-3AF4CFB7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5" y="2014078"/>
            <a:ext cx="3516086" cy="32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138DA-CA6A-AD9C-20A5-703B8346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CA33-B8F1-F71F-963D-D9518E59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A5D8-EE4C-9C34-7715-75D79D37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fkGroteskNeue"/>
              </a:rPr>
              <a:t>Топологическая сортировка применяется в:</a:t>
            </a:r>
          </a:p>
          <a:p>
            <a:r>
              <a:rPr lang="ru-RU" dirty="0">
                <a:latin typeface="fkGroteskNeue"/>
              </a:rPr>
              <a:t>Планировании задач с зависимостями (например, расписание проектов (чтобы перейти к следующей задаче проекта, нужно выполнить сначала предыдущую)).</a:t>
            </a:r>
          </a:p>
          <a:p>
            <a:r>
              <a:rPr lang="ru-RU" dirty="0">
                <a:latin typeface="fkGroteskNeue"/>
              </a:rPr>
              <a:t>Разрешении зависимостей (модули ПО, пакетные менеджеры).</a:t>
            </a:r>
          </a:p>
          <a:p>
            <a:r>
              <a:rPr lang="ru-RU" dirty="0">
                <a:latin typeface="fkGroteskNeue"/>
              </a:rPr>
              <a:t>Анализе графов зависимостей (например, make, компиляция).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32528-5394-8CF7-6E48-C2BF05625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2" y="1149647"/>
            <a:ext cx="3314421" cy="455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6FF9B-08E0-0900-D0D7-9A6B065C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35DB-32D6-6469-EC40-DD5CA8E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Плюсы и минусы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6B62-810B-E1D4-DFEC-BD43630E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fkGroteskNeue"/>
              </a:rPr>
              <a:t>Плюсы: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- Простота реализации (DFS или алгоритм Кана).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- Эффективность: O(V + E) по времени, где V — вершины, E — ребра.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- Гибкость: поддерживает неуникальные порядки.</a:t>
            </a:r>
          </a:p>
          <a:p>
            <a:pPr marL="0" indent="0">
              <a:buNone/>
            </a:pPr>
            <a:endParaRPr lang="ru-RU" dirty="0">
              <a:latin typeface="fkGroteskNeue"/>
            </a:endParaRP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Минусы: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- Требует ациклического графа (DAG), иначе невозможна.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- Неустойчивость к циклам (нужна отдельная проверка).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- Ограничена задачами с направленными зависимостями.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301D2-6F58-3610-D419-016F5F298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23" y="1274746"/>
            <a:ext cx="4592053" cy="45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1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D7973-07F8-2356-E687-A37A9F4C3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B236-4B99-23B1-DC23-BAA2C5BD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kGroteskNeue"/>
              </a:rPr>
              <a:t>Особенности:</a:t>
            </a:r>
            <a:endParaRPr lang="ru-RU" b="0" i="0" dirty="0">
              <a:effectLst/>
              <a:latin typeface="var(--font-fk-grotesk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C727-0348-36A0-6D22-78E66B40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fkGroteskNeue"/>
              </a:rPr>
              <a:t>1. Реализуется через DFS (стек/вектор с реверсом) или алгоритм Кана (очередь и входящие степени).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2. Результат не всегда уникален, если есть несколько допустимых порядков.</a:t>
            </a:r>
          </a:p>
          <a:p>
            <a:pPr marL="0" indent="0">
              <a:buNone/>
            </a:pPr>
            <a:r>
              <a:rPr lang="ru-RU" dirty="0">
                <a:latin typeface="fkGroteskNeue"/>
              </a:rPr>
              <a:t>3. Требует представления графа (обычно список смежности или матрица).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08621-DA5A-2A38-8DF9-2B14DA9D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60" y="1438603"/>
            <a:ext cx="3599270" cy="39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B8A65-0E56-39DF-F081-E6891D48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E5-A3D9-3076-821E-FDFFBEE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Топологическая сортировка через </a:t>
            </a:r>
            <a:r>
              <a:rPr lang="en-US" b="0" i="0" dirty="0">
                <a:effectLst/>
                <a:latin typeface="var(--font-fk-grotesk)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AEBB-A0C0-3DCC-A005-4D8B23B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1506604"/>
          </a:xfrm>
        </p:spPr>
        <p:txBody>
          <a:bodyPr/>
          <a:lstStyle/>
          <a:p>
            <a:r>
              <a:rPr lang="en-US" dirty="0">
                <a:latin typeface="fkGroteskNeue"/>
              </a:rPr>
              <a:t>DFS – </a:t>
            </a:r>
            <a:r>
              <a:rPr lang="ru-RU" dirty="0">
                <a:latin typeface="fkGroteskNeue"/>
              </a:rPr>
              <a:t>поиск в глубину</a:t>
            </a:r>
          </a:p>
          <a:p>
            <a:r>
              <a:rPr lang="ru-RU" dirty="0">
                <a:latin typeface="fkGroteskNeue"/>
              </a:rPr>
              <a:t>Вот его классическая реализация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4979E-95A9-640F-BD6D-F3EDBC4B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98507"/>
            <a:ext cx="8246731" cy="20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3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FC156-55D2-0383-0B7F-7674F1E3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0FB9-6262-5E5D-D996-61EC5F79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Топологическая сортировка через </a:t>
            </a:r>
            <a:r>
              <a:rPr lang="en-US" b="0" i="0" dirty="0">
                <a:effectLst/>
                <a:latin typeface="var(--font-fk-grotesk)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1AA9-DCCA-E652-0778-30174502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1665978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effectLst/>
                <a:latin typeface="fkGroteskNeue"/>
              </a:rPr>
              <a:t>Нам нужно будет где-то сохранять итоговый порядок вершин — для этого добавим параметр: вектор под названием </a:t>
            </a:r>
            <a:r>
              <a:rPr lang="en-US" b="0" i="0" dirty="0">
                <a:effectLst/>
                <a:latin typeface="fkGroteskNeue"/>
              </a:rPr>
              <a:t>order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CA646-0BA6-482E-A568-3BC7737E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98507"/>
            <a:ext cx="8416492" cy="24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1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23AF3-7FE4-31AD-DC74-FB948465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67A0-C4FC-3581-6A08-F7119D3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Топологическая сортировка через </a:t>
            </a:r>
            <a:r>
              <a:rPr lang="en-US" b="0" i="0" dirty="0">
                <a:effectLst/>
                <a:latin typeface="var(--font-fk-grotesk)"/>
              </a:rPr>
              <a:t>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BE90-8CE4-6136-5F4E-C182709C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18365"/>
            <a:ext cx="5110213" cy="243600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fkGroteskNeue"/>
              </a:rPr>
              <a:t>Проблема добавления при входе:</a:t>
            </a:r>
            <a:br>
              <a:rPr lang="ru-RU" b="0" i="0" dirty="0">
                <a:effectLst/>
                <a:latin typeface="fkGroteskNeue"/>
              </a:rPr>
            </a:br>
            <a:r>
              <a:rPr lang="ru-RU" b="0" i="0" dirty="0">
                <a:effectLst/>
                <a:latin typeface="fkGroteskNeue"/>
              </a:rPr>
              <a:t>Если добавлять вершину при входе порядок нарушается -</a:t>
            </a:r>
            <a:r>
              <a:rPr lang="en-US" b="0" i="0" dirty="0">
                <a:effectLst/>
                <a:latin typeface="fkGroteskNeue"/>
              </a:rPr>
              <a:t>&gt;</a:t>
            </a:r>
            <a:r>
              <a:rPr lang="ru-RU" b="0" i="0" dirty="0">
                <a:effectLst/>
                <a:latin typeface="fkGroteskNeue"/>
              </a:rPr>
              <a:t> вершины-потомки оказываются позже предков.</a:t>
            </a:r>
          </a:p>
          <a:p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FC069-2C42-62A7-6B1F-681A47C6732E}"/>
              </a:ext>
            </a:extLst>
          </p:cNvPr>
          <p:cNvSpPr txBox="1">
            <a:spLocks/>
          </p:cNvSpPr>
          <p:nvPr/>
        </p:nvSpPr>
        <p:spPr>
          <a:xfrm>
            <a:off x="6390373" y="1818365"/>
            <a:ext cx="5110213" cy="449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fkGroteskNeue"/>
              </a:rPr>
              <a:t>Решение:</a:t>
            </a:r>
            <a:br>
              <a:rPr lang="ru-RU" dirty="0">
                <a:latin typeface="fkGroteskNeue"/>
              </a:rPr>
            </a:br>
            <a:r>
              <a:rPr lang="ru-RU" dirty="0">
                <a:latin typeface="fkGroteskNeue"/>
              </a:rPr>
              <a:t>Добавлять вершину после обработки всех потомков (при выходе из DFS). Затем развернуть полученный порядок.</a:t>
            </a:r>
          </a:p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B2AB64-9135-ADD1-6BF9-356ED987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07" y="4316073"/>
            <a:ext cx="6965482" cy="24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2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8771-AB9B-CBE8-3D24-BC0A2C826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108B-E92F-438E-1C76-841F704E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var(--font-fk-grotesk)"/>
              </a:rPr>
              <a:t>Пример</a:t>
            </a:r>
            <a:endParaRPr lang="en-US" b="0" i="0" dirty="0">
              <a:effectLst/>
              <a:latin typeface="var(--font-fk-grotesk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9F5-4E87-2718-BA4D-574A4BEE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18365"/>
            <a:ext cx="5110213" cy="243600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fkGroteskNeue"/>
              </a:rPr>
              <a:t>Вот как отработает наш код на примере с одеждой:</a:t>
            </a:r>
          </a:p>
          <a:p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88998-5D31-582E-9CFC-D8E3B305C13A}"/>
              </a:ext>
            </a:extLst>
          </p:cNvPr>
          <p:cNvSpPr txBox="1">
            <a:spLocks/>
          </p:cNvSpPr>
          <p:nvPr/>
        </p:nvSpPr>
        <p:spPr>
          <a:xfrm>
            <a:off x="6390373" y="1818365"/>
            <a:ext cx="5110213" cy="449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Остаётся лишь развернуть массив найденных вершин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6673D-78A8-5A23-BE18-D80B02D6F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95" y="2969393"/>
            <a:ext cx="4969932" cy="330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076B8-C59F-B777-C358-0B1DEBCD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91" y="3039070"/>
            <a:ext cx="5110214" cy="7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4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E72F9-CD78-C62D-C2BC-CBC0024B3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C876-D404-7C68-4777-68900D84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var(--font-fk-grotesk)"/>
              </a:rPr>
              <a:t>В итоге</a:t>
            </a:r>
            <a:endParaRPr lang="en-US" b="0" i="0" dirty="0">
              <a:effectLst/>
              <a:latin typeface="var(--font-fk-grotesk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6FC0-F708-C7BA-44C6-E0E66681A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18365"/>
            <a:ext cx="5368028" cy="436365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Топологическая сортировка — это важный инструмент для упорядочивания задач с зависимостями, представленных ориентированным ацикличным графом.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Существует несколько алгоритмов её построения, но наиболее простой и эффективный — это модифицированный обход в глубину (DFS), который добавляет вершины в итоговый порядок после обработки всех их потомков.</a:t>
            </a:r>
          </a:p>
          <a:p>
            <a:endParaRPr lang="ru-RU" dirty="0"/>
          </a:p>
        </p:txBody>
      </p:sp>
      <p:pic>
        <p:nvPicPr>
          <p:cNvPr id="2050" name="Picture 2" descr="Комикс мем: &quot;Студент-программист АиСД Студент-программист Теория графов&quot; -  Комиксы - Meme-arsenal.com">
            <a:extLst>
              <a:ext uri="{FF2B5EF4-FFF2-40B4-BE49-F238E27FC236}">
                <a16:creationId xmlns:a16="http://schemas.microsoft.com/office/drawing/2014/main" id="{5A9BED85-78FC-1E19-8D72-2768F15D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97" y="1690688"/>
            <a:ext cx="3291143" cy="44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8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7A4E-ED82-A0DA-E0B0-D961DFDF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9D03-0C74-C435-FA46-D6FE0794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Представим себе следующую ситуацию: когда мы утром встаём и собираемся на работу или учёбу, обычно мы надеваем на себя несколько вещей. 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26DB3-46FF-AF80-BFC3-7944EA02C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70942"/>
            <a:ext cx="6096000" cy="30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E876-3FAD-859D-4940-1D044B58F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274C-553F-7DA6-DF79-A9F208FB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624-B033-2B1C-CA68-894A60120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При этом для некоторых пар вещей у нас есть определённые правила, указывающие, в каком порядке их нужно надевать. Например, согласитесь, что следует сначала надевать носки, только потом обувь.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654E2-1341-1990-F077-8AD805E54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57" y="3443588"/>
            <a:ext cx="5827486" cy="29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3A0B-4C5E-C87D-C7EE-92E34267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5A98-49FC-EB3A-B7FC-82F22B12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BADA-9E33-FC3E-A462-BECB467F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Точно так же было бы несколько странно надевать сначала обувь, а потом штаны, и рубашку обычно надевают до брюк.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48DED-E96F-9026-52A1-D13F55B8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255" y="3548743"/>
            <a:ext cx="6172317" cy="2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7B3E5-84ED-E678-8C3D-D35D95B2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EDEF-7C5F-1E30-62AA-A62C49DD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6981-66A7-D7B4-B100-A105AFD9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fkGroteskNeue"/>
              </a:rPr>
              <a:t>Н</a:t>
            </a:r>
            <a:r>
              <a:rPr lang="ru-RU" b="0" i="0" dirty="0">
                <a:effectLst/>
                <a:latin typeface="fkGroteskNeue"/>
              </a:rPr>
              <a:t>адевать пиджак следует, когда уже надеты рубашка и брюки. Наконец, верхнюю одежду мы надеваем, когда у нас уже надеты пиджак и брюки. И вот у нас незаметно получился ориентированный граф.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93C03-4B77-C4CF-A7B5-0C2375B9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57" y="3370941"/>
            <a:ext cx="5908643" cy="30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E3BE-DABC-F201-FEF6-D7A19017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8211-D764-2370-EE7E-1D6D80DB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effectLst/>
                <a:latin typeface="var(--font-fk-grotesk)"/>
              </a:rPr>
              <a:t>Введение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B0EA-20FA-2400-A557-945724C8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Если мы выстроим все предметы одежды в соответствии с их номерами, то тогда получится, что все рёбра в графе будут идти слева направо.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FA58-40AD-469E-6D56-2B6779EB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" y="3530600"/>
            <a:ext cx="5114177" cy="3116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BE0FB-7A91-ED76-5FF4-68A2E89F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4329336"/>
            <a:ext cx="6096000" cy="15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3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5B23-6171-D28F-7173-3E866877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BC1-1690-8EBB-2A1D-018C0C9D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Существование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8CBC-8C72-5B5E-1302-BC5636DD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У циклического графа нет топологической сортировки. В каком бы порядке вершины цикла не располагай, как минимум одно ребро будет идти справа налево.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FBC3B-B892-A60F-9171-0DDE4D5E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343" y="1690688"/>
            <a:ext cx="3770180" cy="33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6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4605D-2753-E34F-B997-B9D9AC19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8BD8-3A00-2F41-4C0A-8E9C9E10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Существование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7CE-B522-60E5-E982-BCE89081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27171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Но ориентированные ациклические графы всегда имеют топологическую сортировку. Потому что в любом таком графе всегда можно найти как минимум одну вершину-исток, то есть вершину, у которой нет входящих рёбер.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FE590-9560-CD23-02AB-1F00F26C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14" y="1818367"/>
            <a:ext cx="3690257" cy="32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56D8-F703-862D-63E5-398E0BF61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3731-E524-B796-A414-348FFD5E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effectLst/>
                <a:latin typeface="var(--font-fk-grotesk)"/>
              </a:rPr>
              <a:t>Алгоритм построения топологической сортировки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6B9B-95CC-84B9-D61E-DF29ADD4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367"/>
            <a:ext cx="5119914" cy="4351338"/>
          </a:xfrm>
        </p:spPr>
        <p:txBody>
          <a:bodyPr/>
          <a:lstStyle/>
          <a:p>
            <a:r>
              <a:rPr lang="ru-RU" b="0" i="0" dirty="0">
                <a:effectLst/>
                <a:latin typeface="fkGroteskNeue"/>
              </a:rPr>
              <a:t>Такую вершину без входящих рёбер мы можем взять первой в нашей топологической сортировке, после чего мы выкидываем её из графа и все исходящие рёбра. Граф при этом остаётся ориентированным ациклическим, следовательно, в нём всё ещё найдётся исток.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E352A-9824-520E-FCB7-23D58D32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5" y="1883229"/>
            <a:ext cx="3588657" cy="3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3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662</Words>
  <Application>Microsoft Office PowerPoint</Application>
  <PresentationFormat>Widescreen</PresentationFormat>
  <Paragraphs>57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fkGroteskNeue</vt:lpstr>
      <vt:lpstr>var(--font-fk-grotesk)</vt:lpstr>
      <vt:lpstr>Office Theme</vt:lpstr>
      <vt:lpstr>Topological sort</vt:lpstr>
      <vt:lpstr>Введение</vt:lpstr>
      <vt:lpstr>Введение</vt:lpstr>
      <vt:lpstr>Введение</vt:lpstr>
      <vt:lpstr>Введение</vt:lpstr>
      <vt:lpstr>Введение</vt:lpstr>
      <vt:lpstr>Существование топологической сортировки</vt:lpstr>
      <vt:lpstr>Существование топологической сортировки</vt:lpstr>
      <vt:lpstr>Алгоритм построения топологической сортировки</vt:lpstr>
      <vt:lpstr>Алгоритм построения топологической сортировки</vt:lpstr>
      <vt:lpstr>Алгоритм построения топологической сортировки</vt:lpstr>
      <vt:lpstr>Использование</vt:lpstr>
      <vt:lpstr>Плюсы и минусы</vt:lpstr>
      <vt:lpstr>Особенности:</vt:lpstr>
      <vt:lpstr>Топологическая сортировка через DFS</vt:lpstr>
      <vt:lpstr>Топологическая сортировка через DFS</vt:lpstr>
      <vt:lpstr>Топологическая сортировка через DFS</vt:lpstr>
      <vt:lpstr>Пример</vt:lpstr>
      <vt:lpstr>В итоге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2025-06-01T13:14:48Z</dcterms:created>
  <dcterms:modified xsi:type="dcterms:W3CDTF">2025-06-09T15:47:29Z</dcterms:modified>
</cp:coreProperties>
</file>