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503" y="8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03CFF-5068-414A-B85D-2ED7A8CCC094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F34D4-F9C7-4F05-B931-F13A647E7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240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03CFF-5068-414A-B85D-2ED7A8CCC094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F34D4-F9C7-4F05-B931-F13A647E7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465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03CFF-5068-414A-B85D-2ED7A8CCC094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F34D4-F9C7-4F05-B931-F13A647E7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308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03CFF-5068-414A-B85D-2ED7A8CCC094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F34D4-F9C7-4F05-B931-F13A647E7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879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03CFF-5068-414A-B85D-2ED7A8CCC094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F34D4-F9C7-4F05-B931-F13A647E7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73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03CFF-5068-414A-B85D-2ED7A8CCC094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F34D4-F9C7-4F05-B931-F13A647E7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014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03CFF-5068-414A-B85D-2ED7A8CCC094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F34D4-F9C7-4F05-B931-F13A647E7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100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03CFF-5068-414A-B85D-2ED7A8CCC094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F34D4-F9C7-4F05-B931-F13A647E7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825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03CFF-5068-414A-B85D-2ED7A8CCC094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F34D4-F9C7-4F05-B931-F13A647E7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002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03CFF-5068-414A-B85D-2ED7A8CCC094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F34D4-F9C7-4F05-B931-F13A647E7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76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03CFF-5068-414A-B85D-2ED7A8CCC094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F34D4-F9C7-4F05-B931-F13A647E7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371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B03CFF-5068-414A-B85D-2ED7A8CCC094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3F34D4-F9C7-4F05-B931-F13A647E7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463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941498" y="2679352"/>
            <a:ext cx="10691004" cy="2387600"/>
          </a:xfrm>
        </p:spPr>
        <p:txBody>
          <a:bodyPr>
            <a:normAutofit/>
          </a:bodyPr>
          <a:lstStyle/>
          <a:p>
            <a:r>
              <a:rPr lang="ru-RU" sz="4800" b="1" dirty="0">
                <a:latin typeface="Century Gothic" panose="020B0502020202020204" pitchFamily="34" charset="0"/>
              </a:rPr>
              <a:t>Алгоритм </a:t>
            </a:r>
            <a:r>
              <a:rPr lang="ru-RU" sz="4800" b="1" dirty="0" err="1">
                <a:latin typeface="Century Gothic" panose="020B0502020202020204" pitchFamily="34" charset="0"/>
              </a:rPr>
              <a:t>Флойда-Уоршелла</a:t>
            </a:r>
            <a:endParaRPr lang="en-US" sz="4800" b="1" dirty="0">
              <a:latin typeface="Century Gothic" panose="020B050202020202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814204" y="6233095"/>
            <a:ext cx="9144000" cy="1655762"/>
          </a:xfrm>
        </p:spPr>
        <p:txBody>
          <a:bodyPr/>
          <a:lstStyle/>
          <a:p>
            <a:r>
              <a:rPr lang="ru-RU" dirty="0">
                <a:latin typeface="Century Gothic" panose="020B0502020202020204" pitchFamily="34" charset="0"/>
              </a:rPr>
              <a:t>Котов Никита 11-401</a:t>
            </a:r>
            <a:endParaRPr lang="en-US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0305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9793" y="261608"/>
            <a:ext cx="10515600" cy="1325563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b="1" dirty="0">
                <a:latin typeface="Century Gothic" panose="020B0502020202020204" pitchFamily="34" charset="0"/>
              </a:rPr>
              <a:t>Весовая матрица</a:t>
            </a:r>
            <a:endParaRPr lang="en-US" b="1" dirty="0">
              <a:latin typeface="Century Gothic" panose="020B0502020202020204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1609" y="2526003"/>
            <a:ext cx="3650266" cy="281374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052" name="Picture 4" descr="Picture background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2" t="-639" r="65795" b="64069"/>
          <a:stretch/>
        </p:blipFill>
        <p:spPr bwMode="auto">
          <a:xfrm>
            <a:off x="1949868" y="1587171"/>
            <a:ext cx="5083824" cy="288131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5632148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9793" y="261608"/>
            <a:ext cx="10515600" cy="1325563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b="1" dirty="0">
                <a:latin typeface="Century Gothic" panose="020B0502020202020204" pitchFamily="34" charset="0"/>
              </a:rPr>
              <a:t>Вспомогательные матрицы</a:t>
            </a:r>
            <a:endParaRPr lang="en-US" b="1" dirty="0">
              <a:latin typeface="Century Gothic" panose="020B050202020202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1740" y="2084503"/>
            <a:ext cx="7785671" cy="209362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Подзаголовок 2"/>
          <p:cNvSpPr txBox="1">
            <a:spLocks/>
          </p:cNvSpPr>
          <p:nvPr/>
        </p:nvSpPr>
        <p:spPr>
          <a:xfrm>
            <a:off x="3992162" y="5149970"/>
            <a:ext cx="9144000" cy="1842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baseline="30000" dirty="0">
              <a:latin typeface="Century Gothic" panose="020B0502020202020204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6350475" y="4794880"/>
            <a:ext cx="4862899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err="1">
                <a:latin typeface="Century Gothic" panose="020B0502020202020204" pitchFamily="34" charset="0"/>
              </a:rPr>
              <a:t>A</a:t>
            </a:r>
            <a:r>
              <a:rPr lang="en-US" sz="2000" b="1" baseline="30000" dirty="0" err="1">
                <a:latin typeface="Century Gothic" panose="020B0502020202020204" pitchFamily="34" charset="0"/>
              </a:rPr>
              <a:t>k</a:t>
            </a:r>
            <a:r>
              <a:rPr lang="ru-RU" dirty="0">
                <a:latin typeface="Century Gothic" panose="020B0502020202020204" pitchFamily="34" charset="0"/>
              </a:rPr>
              <a:t> – матрица кратчайших путей графа из </a:t>
            </a:r>
            <a:r>
              <a:rPr lang="en-US" dirty="0" err="1">
                <a:latin typeface="Century Gothic" panose="020B0502020202020204" pitchFamily="34" charset="0"/>
              </a:rPr>
              <a:t>i</a:t>
            </a:r>
            <a:r>
              <a:rPr lang="en-US" dirty="0">
                <a:latin typeface="Century Gothic" panose="020B0502020202020204" pitchFamily="34" charset="0"/>
              </a:rPr>
              <a:t> </a:t>
            </a:r>
            <a:r>
              <a:rPr lang="ru-RU" dirty="0">
                <a:latin typeface="Century Gothic" panose="020B0502020202020204" pitchFamily="34" charset="0"/>
              </a:rPr>
              <a:t>вершины в </a:t>
            </a:r>
            <a:r>
              <a:rPr lang="en-US" dirty="0">
                <a:latin typeface="Century Gothic" panose="020B0502020202020204" pitchFamily="34" charset="0"/>
              </a:rPr>
              <a:t>j,</a:t>
            </a:r>
            <a:br>
              <a:rPr lang="en-US" dirty="0">
                <a:latin typeface="Century Gothic" panose="020B0502020202020204" pitchFamily="34" charset="0"/>
              </a:rPr>
            </a:br>
            <a:r>
              <a:rPr lang="ru-RU" dirty="0">
                <a:latin typeface="Century Gothic" panose="020B0502020202020204" pitchFamily="34" charset="0"/>
              </a:rPr>
              <a:t>где возможные промежуточные вершины(</a:t>
            </a:r>
            <a:r>
              <a:rPr lang="en-US" dirty="0">
                <a:latin typeface="Century Gothic" panose="020B0502020202020204" pitchFamily="34" charset="0"/>
              </a:rPr>
              <a:t>1,k)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18812159-6E4F-44E9-846F-FF2FB0B69BE9}"/>
              </a:ext>
            </a:extLst>
          </p:cNvPr>
          <p:cNvSpPr/>
          <p:nvPr/>
        </p:nvSpPr>
        <p:spPr>
          <a:xfrm>
            <a:off x="2214155" y="4394770"/>
            <a:ext cx="393355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err="1">
                <a:latin typeface="Century Gothic" panose="020B0502020202020204" pitchFamily="34" charset="0"/>
              </a:rPr>
              <a:t>A</a:t>
            </a:r>
            <a:r>
              <a:rPr lang="en-US" sz="1200" b="1" dirty="0" err="1">
                <a:latin typeface="Century Gothic" panose="020B0502020202020204" pitchFamily="34" charset="0"/>
              </a:rPr>
              <a:t>ij</a:t>
            </a:r>
            <a:r>
              <a:rPr lang="en-US" sz="2000" b="1" baseline="30000" dirty="0" err="1">
                <a:latin typeface="Century Gothic" panose="020B0502020202020204" pitchFamily="34" charset="0"/>
              </a:rPr>
              <a:t>k</a:t>
            </a:r>
            <a:r>
              <a:rPr lang="ru-RU" dirty="0">
                <a:latin typeface="Century Gothic" panose="020B0502020202020204" pitchFamily="34" charset="0"/>
              </a:rPr>
              <a:t> </a:t>
            </a:r>
            <a:r>
              <a:rPr lang="en-US" dirty="0">
                <a:latin typeface="Century Gothic" panose="020B0502020202020204" pitchFamily="34" charset="0"/>
              </a:rPr>
              <a:t>= min(A</a:t>
            </a:r>
            <a:r>
              <a:rPr lang="en-US" sz="1100" dirty="0">
                <a:latin typeface="Century Gothic" panose="020B0502020202020204" pitchFamily="34" charset="0"/>
              </a:rPr>
              <a:t>ij</a:t>
            </a:r>
            <a:r>
              <a:rPr lang="en-US" baseline="30000" dirty="0">
                <a:latin typeface="Century Gothic" panose="020B0502020202020204" pitchFamily="34" charset="0"/>
              </a:rPr>
              <a:t>k-1 </a:t>
            </a:r>
            <a:r>
              <a:rPr lang="en-US" dirty="0">
                <a:latin typeface="Century Gothic" panose="020B0502020202020204" pitchFamily="34" charset="0"/>
              </a:rPr>
              <a:t>, A</a:t>
            </a:r>
            <a:r>
              <a:rPr lang="en-US" sz="1200" dirty="0">
                <a:latin typeface="Century Gothic" panose="020B0502020202020204" pitchFamily="34" charset="0"/>
              </a:rPr>
              <a:t>ik</a:t>
            </a:r>
            <a:r>
              <a:rPr lang="en-US" baseline="30000" dirty="0">
                <a:latin typeface="Century Gothic" panose="020B0502020202020204" pitchFamily="34" charset="0"/>
              </a:rPr>
              <a:t>k-1 </a:t>
            </a:r>
            <a:r>
              <a:rPr lang="en-US" dirty="0">
                <a:latin typeface="Century Gothic" panose="020B0502020202020204" pitchFamily="34" charset="0"/>
              </a:rPr>
              <a:t>+ A</a:t>
            </a:r>
            <a:r>
              <a:rPr lang="en-US" sz="1200" dirty="0">
                <a:latin typeface="Century Gothic" panose="020B0502020202020204" pitchFamily="34" charset="0"/>
              </a:rPr>
              <a:t>kj</a:t>
            </a:r>
            <a:r>
              <a:rPr lang="en-US" baseline="30000" dirty="0">
                <a:latin typeface="Century Gothic" panose="020B0502020202020204" pitchFamily="34" charset="0"/>
              </a:rPr>
              <a:t>k-1</a:t>
            </a:r>
            <a:r>
              <a:rPr lang="en-US" dirty="0">
                <a:latin typeface="Century Gothic" panose="020B0502020202020204" pitchFamily="34" charset="0"/>
              </a:rPr>
              <a:t>)</a:t>
            </a:r>
            <a:endParaRPr lang="en-US" baseline="300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6432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9793" y="261608"/>
            <a:ext cx="10515600" cy="1325563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b="1" dirty="0">
                <a:latin typeface="Century Gothic" panose="020B0502020202020204" pitchFamily="34" charset="0"/>
              </a:rPr>
              <a:t>Суть алгоритма</a:t>
            </a:r>
            <a:endParaRPr lang="en-US" b="1" dirty="0">
              <a:latin typeface="Century Gothic" panose="020B0502020202020204" pitchFamily="34" charset="0"/>
            </a:endParaRPr>
          </a:p>
        </p:txBody>
      </p:sp>
      <p:pic>
        <p:nvPicPr>
          <p:cNvPr id="3078" name="Picture 6" descr="Picture backgroun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5397" y="1587171"/>
            <a:ext cx="7442429" cy="390362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2705105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9793" y="261608"/>
            <a:ext cx="10515600" cy="1325563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b="1" dirty="0">
                <a:latin typeface="Century Gothic" panose="020B0502020202020204" pitchFamily="34" charset="0"/>
              </a:rPr>
              <a:t>Реализация на </a:t>
            </a:r>
            <a:r>
              <a:rPr lang="en-US" b="1" dirty="0" err="1">
                <a:latin typeface="Century Gothic" panose="020B0502020202020204" pitchFamily="34" charset="0"/>
              </a:rPr>
              <a:t>c++</a:t>
            </a:r>
            <a:endParaRPr lang="en-US" b="1" dirty="0">
              <a:latin typeface="Century Gothic" panose="020B0502020202020204" pitchFamily="34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A18A6B8-1963-41BA-BFEF-A030E263AD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8914" y="1857514"/>
            <a:ext cx="9237357" cy="3142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727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9793" y="261608"/>
            <a:ext cx="10515600" cy="1325563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b="1" dirty="0">
                <a:latin typeface="Century Gothic" panose="020B0502020202020204" pitchFamily="34" charset="0"/>
              </a:rPr>
              <a:t>Плюсы и минусы</a:t>
            </a:r>
            <a:endParaRPr lang="en-US" b="1" dirty="0">
              <a:latin typeface="Century Gothic" panose="020B0502020202020204" pitchFamily="34" charset="0"/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3695006"/>
              </p:ext>
            </p:extLst>
          </p:nvPr>
        </p:nvGraphicFramePr>
        <p:xfrm>
          <a:off x="3057037" y="1623034"/>
          <a:ext cx="5681111" cy="442816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55032">
                  <a:extLst>
                    <a:ext uri="{9D8B030D-6E8A-4147-A177-3AD203B41FA5}">
                      <a16:colId xmlns:a16="http://schemas.microsoft.com/office/drawing/2014/main" val="359429899"/>
                    </a:ext>
                  </a:extLst>
                </a:gridCol>
                <a:gridCol w="2926079">
                  <a:extLst>
                    <a:ext uri="{9D8B030D-6E8A-4147-A177-3AD203B41FA5}">
                      <a16:colId xmlns:a16="http://schemas.microsoft.com/office/drawing/2014/main" val="2499903514"/>
                    </a:ext>
                  </a:extLst>
                </a:gridCol>
              </a:tblGrid>
              <a:tr h="456203">
                <a:tc>
                  <a:txBody>
                    <a:bodyPr/>
                    <a:lstStyle/>
                    <a:p>
                      <a:pPr algn="l"/>
                      <a:r>
                        <a:rPr lang="az-Cyrl-AZ" b="1" dirty="0">
                          <a:effectLst/>
                        </a:rPr>
                        <a:t>+</a:t>
                      </a:r>
                    </a:p>
                  </a:txBody>
                  <a:tcPr marR="95250" marT="95250" marB="952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az-Cyrl-AZ" b="1" dirty="0">
                          <a:effectLst/>
                        </a:rPr>
                        <a:t>-</a:t>
                      </a: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2457123093"/>
                  </a:ext>
                </a:extLst>
              </a:tr>
              <a:tr h="725438">
                <a:tc>
                  <a:txBody>
                    <a:bodyPr/>
                    <a:lstStyle/>
                    <a:p>
                      <a:r>
                        <a:rPr lang="ru-RU" b="0" dirty="0">
                          <a:effectLst/>
                        </a:rPr>
                        <a:t>Простота реализации</a:t>
                      </a:r>
                    </a:p>
                  </a:txBody>
                  <a:tcPr marR="95250" marT="95250" marB="9525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>
                          <a:effectLst/>
                        </a:rPr>
                        <a:t>Высокая временная сложность —</a:t>
                      </a:r>
                      <a:r>
                        <a:rPr lang="en-US" baseline="0" dirty="0">
                          <a:effectLst/>
                        </a:rPr>
                        <a:t> </a:t>
                      </a: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O(n</a:t>
                      </a:r>
                      <a:r>
                        <a:rPr lang="en-US" sz="1800" b="1" kern="1200" baseline="30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3540343762"/>
                  </a:ext>
                </a:extLst>
              </a:tr>
              <a:tr h="1662104">
                <a:tc>
                  <a:txBody>
                    <a:bodyPr/>
                    <a:lstStyle/>
                    <a:p>
                      <a:r>
                        <a:rPr lang="ru-RU" b="0" dirty="0">
                          <a:effectLst/>
                        </a:rPr>
                        <a:t>Находит кратчайшие</a:t>
                      </a:r>
                      <a:r>
                        <a:rPr lang="ru-RU" b="0" baseline="0" dirty="0">
                          <a:effectLst/>
                        </a:rPr>
                        <a:t> </a:t>
                      </a:r>
                      <a:r>
                        <a:rPr lang="ru-RU" b="0" dirty="0">
                          <a:effectLst/>
                        </a:rPr>
                        <a:t>пути между каждой парой вершин за один алгоритм.</a:t>
                      </a:r>
                    </a:p>
                  </a:txBody>
                  <a:tcPr marR="95250" marT="95250" marB="95250"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Высокая</a:t>
                      </a:r>
                      <a:r>
                        <a:rPr lang="ru-RU" baseline="0" dirty="0">
                          <a:effectLst/>
                        </a:rPr>
                        <a:t> сложность по памяти</a:t>
                      </a:r>
                      <a:r>
                        <a:rPr lang="ru-RU" dirty="0">
                          <a:effectLst/>
                        </a:rPr>
                        <a:t> — </a:t>
                      </a: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O(n</a:t>
                      </a:r>
                      <a:r>
                        <a:rPr lang="ru-RU" sz="1800" b="1" kern="1200" baseline="30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b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Требует хранение</a:t>
                      </a:r>
                      <a:r>
                        <a:rPr lang="ru-RU" sz="18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вспомогательной матрицы</a:t>
                      </a:r>
                      <a:endParaRPr lang="ru-RU" dirty="0">
                        <a:effectLst/>
                      </a:endParaRP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2167242109"/>
                  </a:ext>
                </a:extLst>
              </a:tr>
              <a:tr h="1533142"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 отличие от алгоритма</a:t>
                      </a:r>
                      <a:r>
                        <a:rPr lang="ru-RU" sz="1800" b="0" i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800" b="0" i="0" kern="1200" baseline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Дейкстры</a:t>
                      </a:r>
                      <a:r>
                        <a:rPr lang="en-US" sz="1800" b="0" i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ru-RU" sz="1800" b="0" i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аботает</a:t>
                      </a:r>
                      <a:r>
                        <a:rPr lang="ru-RU" sz="1800" b="0" i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с отрицательными весами вершин</a:t>
                      </a:r>
                      <a:endParaRPr lang="ru-RU" dirty="0">
                        <a:effectLst/>
                      </a:endParaRPr>
                    </a:p>
                  </a:txBody>
                  <a:tcPr marR="95250" marT="95250" marB="95250" anchor="ctr"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Ограниченная применимость —избыточен, если нужны пути только от одной вершины</a:t>
                      </a:r>
                      <a:endParaRPr lang="ru-RU" dirty="0">
                        <a:effectLst/>
                      </a:endParaRP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17293766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120501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111</Words>
  <Application>Microsoft Office PowerPoint</Application>
  <PresentationFormat>Широкоэкранный</PresentationFormat>
  <Paragraphs>17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Century Gothic</vt:lpstr>
      <vt:lpstr>Тема Office</vt:lpstr>
      <vt:lpstr>Алгоритм Флойда-Уоршелла</vt:lpstr>
      <vt:lpstr>Весовая матрица</vt:lpstr>
      <vt:lpstr>Вспомогательные матрицы</vt:lpstr>
      <vt:lpstr>Суть алгоритма</vt:lpstr>
      <vt:lpstr>Реализация на c++</vt:lpstr>
      <vt:lpstr>Плюсы и минусы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Алгоритм Флойда-Уоршелла</dc:title>
  <dc:creator>Пользователь Windows</dc:creator>
  <cp:lastModifiedBy>redmi</cp:lastModifiedBy>
  <cp:revision>16</cp:revision>
  <dcterms:created xsi:type="dcterms:W3CDTF">2025-06-05T05:22:16Z</dcterms:created>
  <dcterms:modified xsi:type="dcterms:W3CDTF">2025-06-10T13:41:29Z</dcterms:modified>
</cp:coreProperties>
</file>