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6"/>
  </p:notesMasterIdLst>
  <p:handoutMasterIdLst>
    <p:handoutMasterId r:id="rId37"/>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489" r:id="rId25"/>
    <p:sldId id="1490" r:id="rId26"/>
    <p:sldId id="1491" r:id="rId27"/>
    <p:sldId id="1492" r:id="rId28"/>
    <p:sldId id="1493" r:id="rId29"/>
    <p:sldId id="1494" r:id="rId30"/>
    <p:sldId id="1495" r:id="rId31"/>
    <p:sldId id="1496" r:id="rId32"/>
    <p:sldId id="1505" r:id="rId33"/>
    <p:sldId id="1470" r:id="rId34"/>
    <p:sldId id="1433"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Lst>
        </p14:section>
        <p14:section name="Application Lifecycle" id="{72962CD6-CB84-41D3-B723-74271855D7A4}">
          <p14:sldIdLst>
            <p14:sldId id="1489"/>
            <p14:sldId id="1490"/>
            <p14:sldId id="1491"/>
            <p14:sldId id="1492"/>
            <p14:sldId id="1493"/>
            <p14:sldId id="1494"/>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4991" autoAdjust="0"/>
  </p:normalViewPr>
  <p:slideViewPr>
    <p:cSldViewPr>
      <p:cViewPr varScale="1">
        <p:scale>
          <a:sx n="69" d="100"/>
          <a:sy n="69" d="100"/>
        </p:scale>
        <p:origin x="1908" y="54"/>
      </p:cViewPr>
      <p:guideLst/>
    </p:cSldViewPr>
  </p:slideViewPr>
  <p:outlineViewPr>
    <p:cViewPr>
      <p:scale>
        <a:sx n="33" d="100"/>
        <a:sy n="33" d="100"/>
      </p:scale>
      <p:origin x="0" y="-14442"/>
    </p:cViewPr>
  </p:outlineViewPr>
  <p:notesTextViewPr>
    <p:cViewPr>
      <p:scale>
        <a:sx n="150" d="100"/>
        <a:sy n="150" d="100"/>
      </p:scale>
      <p:origin x="0" y="-1194"/>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10/17/2016 3:31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10/17/2016 3:31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10/17/2016 3:31 PM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87A55-D883-4B33-9B49-AB3133816348}" type="slidenum">
              <a:rPr lang="en-US" smtClean="0"/>
              <a:t>22</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97215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3:31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29</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10/17/2016 3:31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10/17/2016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3:31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3:31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0.emf"/><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84013" y="1276587"/>
            <a:ext cx="8724102" cy="552272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Datacenter (Azure, Amazon, On-Premises)</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2851" y="1300326"/>
            <a:ext cx="3295255" cy="594650"/>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lang="en-US" sz="1632" dirty="0" err="1">
                <a:solidFill>
                  <a:srgbClr val="FFFFFF"/>
                </a:solidFill>
                <a:latin typeface="Segoe UI" panose="020B0502040204020203" pitchFamily="34" charset="0"/>
                <a:cs typeface="Segoe UI" panose="020B0502040204020203" pitchFamily="34" charset="0"/>
              </a:rPr>
              <a:t>Ckuster</a:t>
            </a:r>
            <a:r>
              <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supports 1,000s of nodes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942725"/>
            <a:ext cx="11913495" cy="1858970"/>
          </a:xfrm>
          <a:prstGeom prst="rect">
            <a:avLst/>
          </a:prstGeom>
        </p:spPr>
        <p:txBody>
          <a:bodyPr vert="horz" wrap="square" lIns="146304" tIns="91440" rIns="146304" bIns="91440" rtlCol="0">
            <a:spAutoFit/>
          </a:bodyPr>
          <a:lstStyle/>
          <a:p>
            <a:r>
              <a:rPr lang="en-US" sz="2800" dirty="0"/>
              <a:t>Services types are composed of code/</a:t>
            </a:r>
            <a:r>
              <a:rPr lang="en-US" sz="2800" dirty="0" err="1"/>
              <a:t>config</a:t>
            </a:r>
            <a:r>
              <a:rPr lang="en-US" sz="2800" dirty="0"/>
              <a:t>/data packages</a:t>
            </a:r>
          </a:p>
          <a:p>
            <a:pPr lvl="1"/>
            <a:r>
              <a:rPr lang="en-US" sz="1600" dirty="0"/>
              <a:t>Code packages define an entry point (</a:t>
            </a:r>
            <a:r>
              <a:rPr lang="en-US" sz="1600" dirty="0" err="1"/>
              <a:t>dll</a:t>
            </a:r>
            <a:r>
              <a:rPr lang="en-US" sz="1600" dirty="0"/>
              <a:t> or exe) </a:t>
            </a:r>
          </a:p>
          <a:p>
            <a:pPr lvl="1"/>
            <a:r>
              <a:rPr lang="en-US" sz="1600" dirty="0" err="1"/>
              <a:t>Config</a:t>
            </a:r>
            <a:r>
              <a:rPr lang="en-US" sz="1600" dirty="0"/>
              <a:t> packages define service specific </a:t>
            </a:r>
            <a:r>
              <a:rPr lang="en-US" sz="1600" dirty="0" err="1"/>
              <a:t>config</a:t>
            </a:r>
            <a:r>
              <a:rPr lang="en-US" sz="1600" dirty="0"/>
              <a:t> information</a:t>
            </a:r>
          </a:p>
          <a:p>
            <a:pPr lvl="1"/>
            <a:r>
              <a:rPr lang="en-US" sz="1600" dirty="0"/>
              <a:t>Data packages define static resources (</a:t>
            </a:r>
            <a:r>
              <a:rPr lang="en-US" sz="1600" dirty="0" err="1"/>
              <a:t>eg</a:t>
            </a:r>
            <a:r>
              <a:rPr lang="en-US" sz="1600" dirty="0"/>
              <a:t>. images)</a:t>
            </a:r>
          </a:p>
          <a:p>
            <a:r>
              <a:rPr lang="en-US" sz="28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r>
              <a:rPr lang="en-US" dirty="0"/>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r>
              <a:rPr lang="en-US" dirty="0"/>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r>
              <a:rPr lang="en-US" dirty="0"/>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 or ASP.NET Core are fine</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4936036"/>
          </a:xfrm>
        </p:spPr>
        <p:txBody>
          <a:bodyPr/>
          <a:lstStyle/>
          <a:p>
            <a:r>
              <a:rPr lang="en-US" u="sng"/>
              <a:t>Fault </a:t>
            </a:r>
            <a:r>
              <a:rPr lang="en-US" u="sng" dirty="0"/>
              <a:t>and Upgrade Domains </a:t>
            </a:r>
            <a:r>
              <a:rPr lang="en-US" dirty="0"/>
              <a:t>(topology awareness)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r>
              <a:rPr lang="en-US" u="sng" dirty="0"/>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r>
              <a:rPr lang="en-US" u="sng"/>
              <a:t>Node </a:t>
            </a:r>
            <a:r>
              <a:rPr lang="en-US" u="sng" dirty="0"/>
              <a:t>Capacity</a:t>
            </a:r>
          </a:p>
          <a:p>
            <a:pPr lvl="1"/>
            <a:r>
              <a:rPr lang="en-US" dirty="0"/>
              <a:t>Don’t overload nodes</a:t>
            </a:r>
          </a:p>
          <a:p>
            <a:pPr lvl="1"/>
            <a:r>
              <a:rPr lang="en-US" dirty="0"/>
              <a:t>React to changes in resource </a:t>
            </a:r>
            <a:r>
              <a:rPr lang="en-US"/>
              <a:t>consumption </a:t>
            </a:r>
            <a:endParaRPr lang="en-US" dirty="0"/>
          </a:p>
          <a:p>
            <a:pPr lvl="1"/>
            <a:r>
              <a:rPr lang="en-US"/>
              <a:t>React </a:t>
            </a:r>
            <a:r>
              <a:rPr lang="en-US" dirty="0"/>
              <a:t>to overloaded nodes </a:t>
            </a:r>
            <a:r>
              <a:rPr lang="en-US"/>
              <a:t>quickly</a:t>
            </a:r>
            <a:endParaRPr lang="en-US" dirty="0"/>
          </a:p>
        </p:txBody>
      </p:sp>
      <p:sp>
        <p:nvSpPr>
          <p:cNvPr id="3" name="Title 2"/>
          <p:cNvSpPr>
            <a:spLocks noGrp="1"/>
          </p:cNvSpPr>
          <p:nvPr>
            <p:ph type="title"/>
          </p:nvPr>
        </p:nvSpPr>
        <p:spPr/>
        <p:txBody>
          <a:bodyPr/>
          <a:lstStyle/>
          <a:p>
            <a:r>
              <a:rPr lang="en-US" dirty="0"/>
              <a:t>Service Fabric Orchestration - Rules</a:t>
            </a:r>
          </a:p>
        </p:txBody>
      </p:sp>
    </p:spTree>
    <p:extLst>
      <p:ext uri="{BB962C8B-B14F-4D97-AF65-F5344CB8AC3E}">
        <p14:creationId xmlns:p14="http://schemas.microsoft.com/office/powerpoint/2010/main" val="206693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5977640"/>
          </a:xfrm>
        </p:spPr>
        <p:txBody>
          <a:bodyPr/>
          <a:lstStyle/>
          <a:p>
            <a:r>
              <a:rPr lang="en-US" sz="3099" u="sng"/>
              <a:t>Default Metrics</a:t>
            </a:r>
            <a:endParaRPr lang="en-US" sz="3099" dirty="0"/>
          </a:p>
          <a:p>
            <a:pPr lvl="1"/>
            <a:r>
              <a:rPr lang="en-US" sz="2200"/>
              <a:t>Prevent </a:t>
            </a:r>
            <a:r>
              <a:rPr lang="en-US" sz="2200" dirty="0"/>
              <a:t>basic workloads from clumping up in the cluster</a:t>
            </a:r>
          </a:p>
          <a:p>
            <a:r>
              <a:rPr lang="en-US" sz="3099" u="sng"/>
              <a:t>Custom Metrics</a:t>
            </a:r>
            <a:endParaRPr lang="en-US" sz="3099" dirty="0"/>
          </a:p>
          <a:p>
            <a:pPr lvl="1"/>
            <a:r>
              <a:rPr lang="en-US" sz="2200"/>
              <a:t>Allow </a:t>
            </a:r>
            <a:r>
              <a:rPr lang="en-US" sz="2200" dirty="0"/>
              <a:t>applications to define resources they care about, balance them in the cluster to prevent hot/cold nodes</a:t>
            </a:r>
          </a:p>
          <a:p>
            <a:r>
              <a:rPr lang="en-US" sz="3099" u="sng"/>
              <a:t>Metric Weights</a:t>
            </a:r>
            <a:endParaRPr lang="en-US" sz="3099" u="sng" dirty="0"/>
          </a:p>
          <a:p>
            <a:pPr lvl="1"/>
            <a:r>
              <a:rPr lang="en-US" sz="2200"/>
              <a:t>Preferences </a:t>
            </a:r>
            <a:r>
              <a:rPr lang="en-US" sz="2200" dirty="0"/>
              <a:t>for fixing one metric vs. another, ex: “Memory is More Important than Disk for this Service”</a:t>
            </a:r>
          </a:p>
          <a:p>
            <a:r>
              <a:rPr lang="en-US" sz="3099" u="sng" dirty="0"/>
              <a:t>Proactive Rebalancing w/ Triggers</a:t>
            </a:r>
          </a:p>
          <a:p>
            <a:pPr lvl="1"/>
            <a:r>
              <a:rPr lang="en-US" sz="2200" dirty="0"/>
              <a:t>“The cluster may be only so imbalanced before Service Fabric should react”</a:t>
            </a:r>
          </a:p>
          <a:p>
            <a:r>
              <a:rPr lang="en-US" sz="3099" u="sng"/>
              <a:t>Movement Cost</a:t>
            </a:r>
            <a:endParaRPr lang="en-US" sz="3099" dirty="0"/>
          </a:p>
          <a:p>
            <a:pPr lvl="1"/>
            <a:r>
              <a:rPr lang="en-US" sz="2200"/>
              <a:t>Some </a:t>
            </a:r>
            <a:r>
              <a:rPr lang="en-US" sz="2200" dirty="0"/>
              <a:t>Services are smaller and easier to move</a:t>
            </a:r>
          </a:p>
          <a:p>
            <a:pPr lvl="1"/>
            <a:r>
              <a:rPr lang="en-US" sz="2200" dirty="0"/>
              <a:t>If we can fix issues in the cluster without moving the “big” workloads, prefer these solutions</a:t>
            </a:r>
          </a:p>
        </p:txBody>
      </p:sp>
      <p:sp>
        <p:nvSpPr>
          <p:cNvPr id="3" name="Title 2"/>
          <p:cNvSpPr>
            <a:spLocks noGrp="1"/>
          </p:cNvSpPr>
          <p:nvPr>
            <p:ph type="title"/>
          </p:nvPr>
        </p:nvSpPr>
        <p:spPr/>
        <p:txBody>
          <a:bodyPr/>
          <a:lstStyle/>
          <a:p>
            <a:r>
              <a:rPr lang="en-US" dirty="0"/>
              <a:t>Service Fabric Orchestration - Optimizations</a:t>
            </a:r>
          </a:p>
        </p:txBody>
      </p:sp>
    </p:spTree>
    <p:extLst>
      <p:ext uri="{BB962C8B-B14F-4D97-AF65-F5344CB8AC3E}">
        <p14:creationId xmlns:p14="http://schemas.microsoft.com/office/powerpoint/2010/main" val="16530572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 failover</a:t>
            </a:r>
          </a:p>
        </p:txBody>
      </p:sp>
      <p:sp>
        <p:nvSpPr>
          <p:cNvPr id="7" name="Rectangle 5"/>
          <p:cNvSpPr>
            <a:spLocks noGrp="1" noChangeArrowheads="1"/>
          </p:cNvSpPr>
          <p:nvPr>
            <p:ph sz="half" idx="1"/>
          </p:nvPr>
        </p:nvSpPr>
        <p:spPr/>
        <p:txBody>
          <a:bodyPr>
            <a:noAutofit/>
          </a:bodyPr>
          <a:lstStyle/>
          <a:p>
            <a:pPr>
              <a:lnSpc>
                <a:spcPct val="90000"/>
              </a:lnSpc>
            </a:pPr>
            <a:r>
              <a:rPr lang="en-US" dirty="0"/>
              <a:t>Types of reconfiguration</a:t>
            </a:r>
          </a:p>
          <a:p>
            <a:pPr marL="856897" lvl="1" indent="-382042">
              <a:buClr>
                <a:srgbClr val="002050"/>
              </a:buClr>
            </a:pPr>
            <a:r>
              <a:rPr lang="en-US" sz="2244" dirty="0"/>
              <a:t>Primary failover</a:t>
            </a:r>
          </a:p>
          <a:p>
            <a:pPr marL="856897" lvl="1" indent="-382042">
              <a:buClr>
                <a:srgbClr val="002050"/>
              </a:buClr>
            </a:pPr>
            <a:r>
              <a:rPr lang="en-US" sz="2244" dirty="0"/>
              <a:t>Removing a failed secondary </a:t>
            </a:r>
          </a:p>
          <a:p>
            <a:pPr marL="856897" lvl="1" indent="-382042">
              <a:buClr>
                <a:srgbClr val="002050"/>
              </a:buClr>
            </a:pPr>
            <a:r>
              <a:rPr lang="en-US" sz="2244" dirty="0"/>
              <a:t>Adding recovered replica</a:t>
            </a:r>
          </a:p>
          <a:p>
            <a:pPr marL="856897" lvl="1" indent="-382042">
              <a:buClr>
                <a:srgbClr val="002050"/>
              </a:buClr>
            </a:pPr>
            <a:r>
              <a:rPr lang="en-US" sz="2244" dirty="0"/>
              <a:t>Building a new secondary</a:t>
            </a:r>
          </a:p>
          <a:p>
            <a:pPr marL="856897" lvl="1" indent="-382042"/>
            <a:endParaRPr lang="en-US" sz="2244" dirty="0"/>
          </a:p>
          <a:p>
            <a:pPr>
              <a:lnSpc>
                <a:spcPct val="90000"/>
              </a:lnSpc>
            </a:pPr>
            <a:r>
              <a:rPr lang="en-US" dirty="0"/>
              <a:t>Replica States</a:t>
            </a:r>
          </a:p>
          <a:p>
            <a:pPr marL="856897" lvl="1" indent="-382042">
              <a:buClr>
                <a:srgbClr val="002050"/>
              </a:buClr>
            </a:pPr>
            <a:r>
              <a:rPr lang="en-US" sz="2244" dirty="0"/>
              <a:t>None</a:t>
            </a:r>
          </a:p>
          <a:p>
            <a:pPr marL="856897" lvl="1" indent="-382042">
              <a:buClr>
                <a:srgbClr val="002050"/>
              </a:buClr>
            </a:pPr>
            <a:r>
              <a:rPr lang="en-US" sz="2244" dirty="0"/>
              <a:t>Idle Secondary </a:t>
            </a:r>
          </a:p>
          <a:p>
            <a:pPr marL="856897" lvl="1" indent="-382042">
              <a:buClr>
                <a:srgbClr val="002050"/>
              </a:buClr>
            </a:pPr>
            <a:r>
              <a:rPr lang="en-US" sz="2244" dirty="0"/>
              <a:t>Active Secondary</a:t>
            </a:r>
          </a:p>
          <a:p>
            <a:pPr marL="856897" lvl="1" indent="-382042">
              <a:buClr>
                <a:srgbClr val="002050"/>
              </a:buClr>
            </a:pPr>
            <a:r>
              <a:rPr lang="en-US" sz="2244" dirty="0"/>
              <a:t>Primary</a:t>
            </a:r>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5" name="TextBox 14"/>
          <p:cNvSpPr txBox="1"/>
          <p:nvPr/>
        </p:nvSpPr>
        <p:spPr>
          <a:xfrm>
            <a:off x="6570504" y="5632623"/>
            <a:ext cx="4247924" cy="785805"/>
          </a:xfrm>
          <a:prstGeom prst="rect">
            <a:avLst/>
          </a:prstGeom>
          <a:noFill/>
        </p:spPr>
        <p:txBody>
          <a:bodyPr wrap="square" rtlCol="0">
            <a:spAutoFit/>
          </a:bodyPr>
          <a:lstStyle/>
          <a:p>
            <a:pPr indent="-248652" defTabSz="932597">
              <a:lnSpc>
                <a:spcPct val="90000"/>
              </a:lnSpc>
              <a:defRPr/>
            </a:pPr>
            <a:r>
              <a:rPr lang="en-US" sz="2448" kern="0" dirty="0">
                <a:solidFill>
                  <a:srgbClr val="FFFFFF"/>
                </a:solidFill>
              </a:rPr>
              <a:t>Must be safe in the presence of cascading failures </a:t>
            </a:r>
          </a:p>
        </p:txBody>
      </p:sp>
      <p:sp>
        <p:nvSpPr>
          <p:cNvPr id="16" name="Oval 15"/>
          <p:cNvSpPr>
            <a:spLocks noChangeArrowheads="1"/>
          </p:cNvSpPr>
          <p:nvPr/>
        </p:nvSpPr>
        <p:spPr bwMode="auto">
          <a:xfrm>
            <a:off x="3317217" y="3730380"/>
            <a:ext cx="1243295" cy="932471"/>
          </a:xfrm>
          <a:prstGeom prst="ellipse">
            <a:avLst/>
          </a:prstGeom>
          <a:solidFill>
            <a:schemeClr val="accent2">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B</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4" name="Freeform 23"/>
          <p:cNvSpPr/>
          <p:nvPr/>
        </p:nvSpPr>
        <p:spPr>
          <a:xfrm>
            <a:off x="4456903" y="3228983"/>
            <a:ext cx="3108237" cy="6956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9"/>
                                        </p:tgtEl>
                                      </p:cBhvr>
                                    </p:animEffect>
                                    <p:set>
                                      <p:cBhvr>
                                        <p:cTn id="31" dur="1" fill="hold">
                                          <p:stCondLst>
                                            <p:cond delay="19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8"/>
                                        </p:tgtEl>
                                      </p:cBhvr>
                                    </p:animEffect>
                                    <p:set>
                                      <p:cBhvr>
                                        <p:cTn id="34" dur="1" fill="hold">
                                          <p:stCondLst>
                                            <p:cond delay="19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10"/>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25"/>
                                        </p:tgtEl>
                                      </p:cBhvr>
                                    </p:animEffect>
                                    <p:animScale>
                                      <p:cBhvr>
                                        <p:cTn id="74" dur="500" autoRev="1" fill="hold"/>
                                        <p:tgtEl>
                                          <p:spTgt spid="25"/>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7"/>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24"/>
                                        </p:tgtEl>
                                      </p:cBhvr>
                                    </p:animEffect>
                                    <p:animScale>
                                      <p:cBhvr>
                                        <p:cTn id="103" dur="1500" autoRev="1" fill="hold"/>
                                        <p:tgtEl>
                                          <p:spTgt spid="2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3" grpId="2" animBg="1"/>
      <p:bldP spid="14" grpId="0" animBg="1"/>
      <p:bldP spid="15" grpId="0"/>
      <p:bldP spid="16" grpId="0" animBg="1"/>
      <p:bldP spid="16" grpId="1" animBg="1"/>
      <p:bldP spid="16" grpId="2" animBg="1"/>
      <p:bldP spid="17" grpId="0" animBg="1"/>
      <p:bldP spid="17" grpId="1" animBg="1"/>
      <p:bldP spid="17" grpId="2" animBg="1"/>
      <p:bldP spid="24" grpId="0" animBg="1"/>
      <p:bldP spid="24" grpId="1" animBg="1"/>
      <p:bldP spid="24" grpId="2" animBg="1"/>
      <p:bldP spid="25" grpId="0" animBg="1"/>
      <p:bldP spid="25" grpId="1" animBg="1"/>
      <p:bldP spid="25" grpId="2"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Applications, Hosts &amp; Activation</a:t>
            </a:r>
          </a:p>
        </p:txBody>
      </p:sp>
      <p:sp>
        <p:nvSpPr>
          <p:cNvPr id="5" name="Text Placeholder 4"/>
          <p:cNvSpPr>
            <a:spLocks noGrp="1"/>
          </p:cNvSpPr>
          <p:nvPr>
            <p:ph sz="half" idx="1"/>
          </p:nvPr>
        </p:nvSpPr>
        <p:spPr>
          <a:xfrm>
            <a:off x="350837" y="1439862"/>
            <a:ext cx="11963399" cy="2984527"/>
          </a:xfrm>
        </p:spPr>
        <p:txBody>
          <a:bodyPr>
            <a:noAutofit/>
          </a:bodyPr>
          <a:lstStyle/>
          <a:p>
            <a:pPr>
              <a:lnSpc>
                <a:spcPct val="100000"/>
              </a:lnSpc>
              <a:spcBef>
                <a:spcPts val="0"/>
              </a:spcBef>
            </a:pPr>
            <a:r>
              <a:rPr lang="en-US" sz="2000" dirty="0">
                <a:latin typeface="+mn-lt"/>
              </a:rPr>
              <a:t>Applications are packages, </a:t>
            </a:r>
            <a:r>
              <a:rPr lang="en-US" sz="2000" b="1" i="1" dirty="0">
                <a:latin typeface="+mn-lt"/>
              </a:rPr>
              <a:t>copied</a:t>
            </a:r>
            <a:r>
              <a:rPr lang="en-US" sz="2000" dirty="0">
                <a:latin typeface="+mn-lt"/>
              </a:rPr>
              <a:t> to the cluster (System:Image Store Service), then </a:t>
            </a:r>
            <a:r>
              <a:rPr lang="en-US" sz="2000" b="1" i="1" dirty="0">
                <a:latin typeface="+mn-lt"/>
              </a:rPr>
              <a:t>registered</a:t>
            </a:r>
            <a:r>
              <a:rPr lang="en-US" sz="2000" dirty="0">
                <a:latin typeface="+mn-lt"/>
              </a:rPr>
              <a:t> as </a:t>
            </a:r>
            <a:r>
              <a:rPr lang="en-US" sz="2000" b="1" i="1" dirty="0">
                <a:latin typeface="+mn-lt"/>
              </a:rPr>
              <a:t>ApplicationType </a:t>
            </a:r>
            <a:r>
              <a:rPr lang="en-US" sz="2000" dirty="0">
                <a:latin typeface="+mn-lt"/>
              </a:rPr>
              <a:t>and</a:t>
            </a:r>
            <a:r>
              <a:rPr lang="en-US" sz="2000" b="1" i="1" dirty="0">
                <a:latin typeface="+mn-lt"/>
              </a:rPr>
              <a:t> ApplicationTypeVersion</a:t>
            </a:r>
            <a:r>
              <a:rPr lang="en-US" sz="2000" dirty="0">
                <a:latin typeface="+mn-lt"/>
              </a:rPr>
              <a:t> with Service Fabric. </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Application </a:t>
            </a:r>
            <a:r>
              <a:rPr lang="en-US" sz="2000" b="1" i="1" dirty="0">
                <a:latin typeface="+mn-lt"/>
              </a:rPr>
              <a:t>instance</a:t>
            </a:r>
            <a:r>
              <a:rPr lang="en-US" sz="2000" dirty="0">
                <a:latin typeface="+mn-lt"/>
              </a:rPr>
              <a:t> is based on </a:t>
            </a:r>
            <a:r>
              <a:rPr lang="en-US" sz="2000" b="1" i="1" dirty="0">
                <a:latin typeface="+mn-lt"/>
              </a:rPr>
              <a:t>ApplicationType &amp; ApplicationTypeVersion</a:t>
            </a:r>
            <a:r>
              <a:rPr lang="en-US" sz="2000" dirty="0">
                <a:latin typeface="+mn-lt"/>
              </a:rPr>
              <a:t> defines process isolation boundaries, while </a:t>
            </a:r>
            <a:r>
              <a:rPr lang="en-US" sz="2000" b="1" i="1" dirty="0">
                <a:latin typeface="+mn-lt"/>
              </a:rPr>
              <a:t>partition</a:t>
            </a:r>
            <a:r>
              <a:rPr lang="en-US" sz="2000" dirty="0">
                <a:latin typeface="+mn-lt"/>
              </a:rPr>
              <a:t> defines data isolation boundaries.</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ApplicationManifest’s </a:t>
            </a:r>
            <a:r>
              <a:rPr lang="en-US" sz="2000" b="1" i="1" dirty="0">
                <a:latin typeface="+mn-lt"/>
              </a:rPr>
              <a:t>DefaultServices </a:t>
            </a:r>
            <a:r>
              <a:rPr lang="en-US" sz="2000" dirty="0">
                <a:latin typeface="+mn-lt"/>
              </a:rPr>
              <a:t>are activated with every app instance.</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VS.NET tooling creates </a:t>
            </a:r>
            <a:r>
              <a:rPr lang="en-US" sz="2000" b="1" i="1" dirty="0">
                <a:latin typeface="+mn-lt"/>
              </a:rPr>
              <a:t>1</a:t>
            </a:r>
            <a:r>
              <a:rPr lang="en-US" sz="2000" dirty="0">
                <a:latin typeface="+mn-lt"/>
              </a:rPr>
              <a:t> App Instance when you </a:t>
            </a:r>
            <a:r>
              <a:rPr lang="en-US" sz="2000" b="1" i="1" dirty="0">
                <a:latin typeface="+mn-lt"/>
              </a:rPr>
              <a:t>F5</a:t>
            </a:r>
            <a:r>
              <a:rPr lang="en-US" sz="2000" dirty="0">
                <a:latin typeface="+mn-lt"/>
              </a:rPr>
              <a:t> or </a:t>
            </a:r>
            <a:r>
              <a:rPr lang="en-US" sz="2000" b="1" i="1" dirty="0">
                <a:latin typeface="+mn-lt"/>
              </a:rPr>
              <a:t>Publish</a:t>
            </a:r>
            <a:r>
              <a:rPr lang="en-US" sz="2000" dirty="0">
                <a:latin typeface="+mn-lt"/>
              </a:rPr>
              <a:t>.</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Services are defined as a </a:t>
            </a:r>
            <a:r>
              <a:rPr lang="en-US" sz="2000" b="1" i="1" dirty="0">
                <a:latin typeface="+mn-lt"/>
              </a:rPr>
              <a:t>ServiceType</a:t>
            </a:r>
            <a:r>
              <a:rPr lang="en-US" sz="2000" dirty="0">
                <a:latin typeface="+mn-lt"/>
              </a:rPr>
              <a:t> with </a:t>
            </a:r>
            <a:r>
              <a:rPr lang="en-US" sz="2000" b="1" i="1" dirty="0">
                <a:latin typeface="+mn-lt"/>
              </a:rPr>
              <a:t>ServiceTypeVersion</a:t>
            </a:r>
            <a:r>
              <a:rPr lang="en-US" sz="2000" dirty="0">
                <a:latin typeface="+mn-lt"/>
              </a:rPr>
              <a:t> in a </a:t>
            </a:r>
            <a:r>
              <a:rPr lang="en-US" sz="2000" b="1" i="1" dirty="0">
                <a:latin typeface="+mn-lt"/>
              </a:rPr>
              <a:t>Service Package</a:t>
            </a:r>
            <a:r>
              <a:rPr lang="en-US" sz="2000" dirty="0">
                <a:latin typeface="+mn-lt"/>
              </a:rPr>
              <a:t> that also has </a:t>
            </a:r>
            <a:r>
              <a:rPr lang="en-US" sz="2000" b="1" i="1" dirty="0">
                <a:latin typeface="+mn-lt"/>
              </a:rPr>
              <a:t>Code</a:t>
            </a:r>
            <a:r>
              <a:rPr lang="en-US" sz="2000" dirty="0">
                <a:latin typeface="+mn-lt"/>
              </a:rPr>
              <a:t>, </a:t>
            </a:r>
            <a:r>
              <a:rPr lang="en-US" sz="2000" b="1" i="1" dirty="0">
                <a:latin typeface="+mn-lt"/>
              </a:rPr>
              <a:t>Config </a:t>
            </a:r>
            <a:r>
              <a:rPr lang="en-US" sz="2000" dirty="0">
                <a:latin typeface="+mn-lt"/>
              </a:rPr>
              <a:t>&amp; </a:t>
            </a:r>
            <a:r>
              <a:rPr lang="en-US" sz="2000" b="1" i="1" dirty="0">
                <a:latin typeface="+mn-lt"/>
              </a:rPr>
              <a:t>Data</a:t>
            </a:r>
            <a:r>
              <a:rPr lang="en-US" sz="2000" dirty="0">
                <a:latin typeface="+mn-lt"/>
              </a:rPr>
              <a:t> packages (</a:t>
            </a:r>
            <a:r>
              <a:rPr lang="en-US" sz="2000" b="1" i="1" dirty="0">
                <a:latin typeface="+mn-lt"/>
              </a:rPr>
              <a:t>each package is versioned</a:t>
            </a:r>
            <a:r>
              <a:rPr lang="en-US" sz="2000" dirty="0">
                <a:latin typeface="+mn-lt"/>
              </a:rPr>
              <a:t>).</a:t>
            </a:r>
            <a:endParaRPr lang="en-US" sz="2000" b="1" dirty="0">
              <a:latin typeface="+mn-lt"/>
            </a:endParaRPr>
          </a:p>
          <a:p>
            <a:pPr>
              <a:lnSpc>
                <a:spcPct val="100000"/>
              </a:lnSpc>
              <a:spcBef>
                <a:spcPts val="0"/>
              </a:spcBef>
            </a:pPr>
            <a:endParaRPr lang="en-US" sz="2000" b="1" dirty="0">
              <a:latin typeface="+mn-lt"/>
            </a:endParaRPr>
          </a:p>
          <a:p>
            <a:pPr>
              <a:lnSpc>
                <a:spcPct val="100000"/>
              </a:lnSpc>
              <a:spcBef>
                <a:spcPts val="0"/>
              </a:spcBef>
            </a:pPr>
            <a:r>
              <a:rPr lang="en-US" sz="2000" b="1" dirty="0">
                <a:latin typeface="+mn-lt"/>
              </a:rPr>
              <a:t>Code</a:t>
            </a:r>
            <a:r>
              <a:rPr lang="en-US" sz="2000" dirty="0">
                <a:latin typeface="+mn-lt"/>
              </a:rPr>
              <a:t> = host, host is a process created per </a:t>
            </a:r>
            <a:r>
              <a:rPr lang="en-US" sz="2000" b="1" i="1" dirty="0">
                <a:latin typeface="+mn-lt"/>
              </a:rPr>
              <a:t>node</a:t>
            </a:r>
            <a:r>
              <a:rPr lang="en-US" sz="2000" dirty="0">
                <a:latin typeface="+mn-lt"/>
              </a:rPr>
              <a:t> per </a:t>
            </a:r>
            <a:r>
              <a:rPr lang="en-US" sz="2000" b="1" i="1" dirty="0">
                <a:latin typeface="+mn-lt"/>
              </a:rPr>
              <a:t>Application </a:t>
            </a:r>
            <a:r>
              <a:rPr lang="en-US" sz="2000" dirty="0">
                <a:latin typeface="+mn-lt"/>
              </a:rPr>
              <a:t>per</a:t>
            </a:r>
            <a:r>
              <a:rPr lang="en-US" sz="2000" b="1" i="1" dirty="0">
                <a:latin typeface="+mn-lt"/>
              </a:rPr>
              <a:t> service type. </a:t>
            </a:r>
            <a:r>
              <a:rPr lang="en-US" sz="2000" dirty="0">
                <a:latin typeface="+mn-lt"/>
              </a:rPr>
              <a:t>Optionally: can also have a Setup </a:t>
            </a:r>
            <a:r>
              <a:rPr lang="en-US" sz="2000" b="1" i="1" dirty="0">
                <a:latin typeface="+mn-lt"/>
              </a:rPr>
              <a:t>EntryPoint</a:t>
            </a:r>
            <a:r>
              <a:rPr lang="en-US" sz="2000" dirty="0">
                <a:latin typeface="+mn-lt"/>
              </a:rPr>
              <a:t>. </a:t>
            </a:r>
            <a:r>
              <a:rPr lang="en-US" sz="2000" b="1" dirty="0">
                <a:latin typeface="+mn-lt"/>
              </a:rPr>
              <a:t>Replicas </a:t>
            </a:r>
            <a:r>
              <a:rPr lang="en-US" sz="2000" dirty="0">
                <a:latin typeface="+mn-lt"/>
              </a:rPr>
              <a:t>are </a:t>
            </a:r>
            <a:r>
              <a:rPr lang="en-US" sz="2000" b="1" i="1" dirty="0">
                <a:latin typeface="+mn-lt"/>
              </a:rPr>
              <a:t>activated</a:t>
            </a:r>
            <a:r>
              <a:rPr lang="en-US" sz="2000" dirty="0">
                <a:latin typeface="+mn-lt"/>
              </a:rPr>
              <a:t> in host process</a:t>
            </a:r>
            <a:r>
              <a:rPr lang="en-US" sz="2000" i="1" dirty="0">
                <a:latin typeface="+mn-lt"/>
              </a:rPr>
              <a:t>. </a:t>
            </a:r>
          </a:p>
        </p:txBody>
      </p:sp>
    </p:spTree>
    <p:extLst>
      <p:ext uri="{BB962C8B-B14F-4D97-AF65-F5344CB8AC3E}">
        <p14:creationId xmlns:p14="http://schemas.microsoft.com/office/powerpoint/2010/main" val="997566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Rolling Upgrades</a:t>
            </a:r>
          </a:p>
        </p:txBody>
      </p:sp>
      <p:sp>
        <p:nvSpPr>
          <p:cNvPr id="2" name="Text Placeholder 1"/>
          <p:cNvSpPr>
            <a:spLocks noGrp="1"/>
          </p:cNvSpPr>
          <p:nvPr>
            <p:ph sz="half" idx="1"/>
          </p:nvPr>
        </p:nvSpPr>
        <p:spPr>
          <a:xfrm>
            <a:off x="1112837" y="1592262"/>
            <a:ext cx="9914981" cy="2092881"/>
          </a:xfrm>
        </p:spPr>
        <p:txBody>
          <a:bodyPr>
            <a:noAutofit/>
          </a:bodyPr>
          <a:lstStyle/>
          <a:p>
            <a:pPr>
              <a:lnSpc>
                <a:spcPct val="100000"/>
              </a:lnSpc>
              <a:spcBef>
                <a:spcPts val="0"/>
              </a:spcBef>
            </a:pPr>
            <a:r>
              <a:rPr lang="en-US" sz="2800" b="1" i="1" dirty="0">
                <a:latin typeface="+mn-lt"/>
              </a:rPr>
              <a:t>Hosts </a:t>
            </a:r>
            <a:r>
              <a:rPr lang="en-US" sz="2800" dirty="0">
                <a:latin typeface="+mn-lt"/>
              </a:rPr>
              <a:t>are taken down during </a:t>
            </a:r>
            <a:r>
              <a:rPr lang="en-US" sz="2800" b="1" dirty="0">
                <a:latin typeface="+mn-lt"/>
              </a:rPr>
              <a:t>Code</a:t>
            </a:r>
            <a:r>
              <a:rPr lang="en-US" sz="2800" dirty="0">
                <a:latin typeface="+mn-lt"/>
              </a:rPr>
              <a:t> package updates, but not during </a:t>
            </a:r>
            <a:r>
              <a:rPr lang="en-US" sz="2800" b="1" i="1" dirty="0">
                <a:latin typeface="+mn-lt"/>
              </a:rPr>
              <a:t>Config</a:t>
            </a:r>
            <a:r>
              <a:rPr lang="en-US" sz="2800" dirty="0">
                <a:latin typeface="+mn-lt"/>
              </a:rPr>
              <a:t> or </a:t>
            </a:r>
            <a:r>
              <a:rPr lang="en-US" sz="2800" b="1" i="1" dirty="0">
                <a:latin typeface="+mn-lt"/>
              </a:rPr>
              <a:t>Data</a:t>
            </a:r>
            <a:r>
              <a:rPr lang="en-US" sz="2800" dirty="0">
                <a:latin typeface="+mn-lt"/>
              </a:rPr>
              <a:t> packages upgrades. </a:t>
            </a:r>
          </a:p>
          <a:p>
            <a:pPr>
              <a:lnSpc>
                <a:spcPct val="100000"/>
              </a:lnSpc>
              <a:spcBef>
                <a:spcPts val="0"/>
              </a:spcBef>
            </a:pPr>
            <a:endParaRPr lang="en-US" sz="2800" dirty="0">
              <a:latin typeface="+mn-lt"/>
            </a:endParaRPr>
          </a:p>
          <a:p>
            <a:pPr>
              <a:lnSpc>
                <a:spcPct val="100000"/>
              </a:lnSpc>
              <a:spcBef>
                <a:spcPts val="0"/>
              </a:spcBef>
            </a:pPr>
            <a:r>
              <a:rPr lang="en-US" sz="2800" dirty="0">
                <a:latin typeface="+mn-lt"/>
              </a:rPr>
              <a:t>Upgrades are performed on </a:t>
            </a:r>
            <a:r>
              <a:rPr lang="en-US" sz="2800" b="1" i="1" dirty="0">
                <a:latin typeface="+mn-lt"/>
              </a:rPr>
              <a:t>Cluster Update Domains</a:t>
            </a:r>
            <a:r>
              <a:rPr lang="en-US" sz="2800" dirty="0">
                <a:latin typeface="+mn-lt"/>
              </a:rPr>
              <a:t>. </a:t>
            </a:r>
          </a:p>
          <a:p>
            <a:pPr>
              <a:lnSpc>
                <a:spcPct val="100000"/>
              </a:lnSpc>
              <a:spcBef>
                <a:spcPts val="0"/>
              </a:spcBef>
            </a:pPr>
            <a:endParaRPr lang="en-US" sz="2800" b="1" dirty="0">
              <a:latin typeface="+mn-lt"/>
            </a:endParaRPr>
          </a:p>
          <a:p>
            <a:pPr>
              <a:lnSpc>
                <a:spcPct val="100000"/>
              </a:lnSpc>
              <a:spcBef>
                <a:spcPts val="0"/>
              </a:spcBef>
            </a:pPr>
            <a:r>
              <a:rPr lang="en-US" sz="2800" b="1" dirty="0">
                <a:latin typeface="+mn-lt"/>
              </a:rPr>
              <a:t>Upgrades Types</a:t>
            </a:r>
            <a:endParaRPr lang="en-US" sz="2800" dirty="0">
              <a:latin typeface="+mn-lt"/>
            </a:endParaRPr>
          </a:p>
          <a:p>
            <a:pPr lvl="2">
              <a:lnSpc>
                <a:spcPct val="100000"/>
              </a:lnSpc>
              <a:spcBef>
                <a:spcPts val="0"/>
              </a:spcBef>
            </a:pPr>
            <a:r>
              <a:rPr lang="en-US" sz="2800" b="1" dirty="0"/>
              <a:t>Monitored Auto</a:t>
            </a:r>
            <a:r>
              <a:rPr lang="en-US" sz="2800" dirty="0"/>
              <a:t>: UD</a:t>
            </a:r>
            <a:r>
              <a:rPr lang="en-US" sz="2800" i="1" dirty="0"/>
              <a:t> </a:t>
            </a:r>
            <a:r>
              <a:rPr lang="en-US" sz="2800" dirty="0"/>
              <a:t>one by one , health checks and failure action: (can do auto roll back).</a:t>
            </a:r>
          </a:p>
          <a:p>
            <a:pPr lvl="2">
              <a:lnSpc>
                <a:spcPct val="100000"/>
              </a:lnSpc>
              <a:spcBef>
                <a:spcPts val="0"/>
              </a:spcBef>
            </a:pPr>
            <a:r>
              <a:rPr lang="en-US" sz="2800" b="1" dirty="0"/>
              <a:t>Unmonitored Auto</a:t>
            </a:r>
            <a:r>
              <a:rPr lang="en-US" sz="2800" dirty="0"/>
              <a:t>: UD one by one, no health checks.</a:t>
            </a:r>
          </a:p>
          <a:p>
            <a:pPr lvl="2">
              <a:lnSpc>
                <a:spcPct val="100000"/>
              </a:lnSpc>
              <a:spcBef>
                <a:spcPts val="0"/>
              </a:spcBef>
            </a:pPr>
            <a:r>
              <a:rPr lang="en-US" sz="2800" b="1" dirty="0"/>
              <a:t>Unmonitored Manual</a:t>
            </a:r>
            <a:r>
              <a:rPr lang="en-US" sz="2800" dirty="0"/>
              <a:t>: You manually upgrade each UD.</a:t>
            </a:r>
          </a:p>
          <a:p>
            <a:pPr>
              <a:lnSpc>
                <a:spcPct val="100000"/>
              </a:lnSpc>
              <a:spcBef>
                <a:spcPts val="0"/>
              </a:spcBef>
            </a:pPr>
            <a:endParaRPr lang="en-US" sz="2800" b="1" dirty="0">
              <a:latin typeface="+mn-lt"/>
            </a:endParaRPr>
          </a:p>
          <a:p>
            <a:pPr>
              <a:lnSpc>
                <a:spcPct val="100000"/>
              </a:lnSpc>
              <a:spcBef>
                <a:spcPts val="0"/>
              </a:spcBef>
            </a:pPr>
            <a:r>
              <a:rPr lang="en-US" sz="2800" b="1" dirty="0">
                <a:latin typeface="+mn-lt"/>
              </a:rPr>
              <a:t>*</a:t>
            </a:r>
            <a:r>
              <a:rPr lang="en-US" sz="2800" dirty="0">
                <a:latin typeface="+mn-lt"/>
              </a:rPr>
              <a:t> use Upgrade Parameters to control the upgrade process. </a:t>
            </a:r>
          </a:p>
        </p:txBody>
      </p:sp>
    </p:spTree>
    <p:extLst>
      <p:ext uri="{BB962C8B-B14F-4D97-AF65-F5344CB8AC3E}">
        <p14:creationId xmlns:p14="http://schemas.microsoft.com/office/powerpoint/2010/main" val="5052832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966538" y="2445866"/>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734693" y="2029135"/>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p:nvPr>
        </p:nvSpPr>
        <p:spPr/>
        <p:txBody>
          <a:bodyPr>
            <a:noAutofit/>
          </a:bodyPr>
          <a:lstStyle/>
          <a:p>
            <a:r>
              <a:rPr lang="en-US" dirty="0"/>
              <a:t>Application Upgrade</a:t>
            </a:r>
          </a:p>
        </p:txBody>
      </p:sp>
      <p:sp>
        <p:nvSpPr>
          <p:cNvPr id="25" name="Rounded Rectangle 24"/>
          <p:cNvSpPr/>
          <p:nvPr/>
        </p:nvSpPr>
        <p:spPr>
          <a:xfrm>
            <a:off x="3429603" y="3729926"/>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670584" y="5264702"/>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329676" y="5365933"/>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947152" y="2792080"/>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103259" y="5812993"/>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620553" y="5708373"/>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429603" y="3204216"/>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634594" y="38362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562825" y="5368924"/>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358518" y="3034042"/>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405434" y="2486108"/>
            <a:ext cx="1824044" cy="382254"/>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 Repository</a:t>
            </a:r>
          </a:p>
        </p:txBody>
      </p:sp>
      <p:sp>
        <p:nvSpPr>
          <p:cNvPr id="40" name="Rounded Rectangle 39"/>
          <p:cNvSpPr/>
          <p:nvPr/>
        </p:nvSpPr>
        <p:spPr>
          <a:xfrm>
            <a:off x="677655" y="3287590"/>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704663" y="4344263"/>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704663" y="3808442"/>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704663" y="48805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97083" y="319175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547172" y="536286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621232" y="38322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733489" y="2161080"/>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6035859" y="2161079"/>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89616" y="2150098"/>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Services</a:t>
            </a:r>
          </a:p>
        </p:txBody>
      </p:sp>
      <p:grpSp>
        <p:nvGrpSpPr>
          <p:cNvPr id="6" name="Group 5"/>
          <p:cNvGrpSpPr/>
          <p:nvPr/>
        </p:nvGrpSpPr>
        <p:grpSpPr>
          <a:xfrm>
            <a:off x="1045396" y="4204861"/>
            <a:ext cx="9913574" cy="1650745"/>
            <a:chOff x="350836" y="352915"/>
            <a:chExt cx="11201399" cy="1618754"/>
          </a:xfrm>
        </p:grpSpPr>
        <p:sp>
          <p:nvSpPr>
            <p:cNvPr id="7" name="Freeform 6"/>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Performance and stress response</a:t>
              </a:r>
            </a:p>
            <a:p>
              <a:pPr marL="174828" lvl="1" indent="-174828" defTabSz="815865">
                <a:lnSpc>
                  <a:spcPct val="90000"/>
                </a:lnSpc>
                <a:spcBef>
                  <a:spcPct val="0"/>
                </a:spcBef>
                <a:spcAft>
                  <a:spcPct val="15000"/>
                </a:spcAft>
                <a:buFontTx/>
                <a:buChar char="••"/>
                <a:defRPr/>
              </a:pPr>
              <a:r>
                <a:rPr lang="en-US" sz="1836" kern="0" dirty="0">
                  <a:solidFill>
                    <a:schemeClr val="bg1"/>
                  </a:solidFill>
                </a:rPr>
                <a:t>Rich built-in metrics for Actors and Services programming models</a:t>
              </a:r>
            </a:p>
            <a:p>
              <a:pPr marL="174828" lvl="1" indent="-174828" defTabSz="815865">
                <a:lnSpc>
                  <a:spcPct val="90000"/>
                </a:lnSpc>
                <a:spcBef>
                  <a:spcPct val="0"/>
                </a:spcBef>
                <a:spcAft>
                  <a:spcPct val="15000"/>
                </a:spcAft>
                <a:buFontTx/>
                <a:buChar char="••"/>
                <a:defRPr/>
              </a:pPr>
              <a:r>
                <a:rPr lang="en-US" sz="1836" kern="0" dirty="0">
                  <a:solidFill>
                    <a:schemeClr val="bg1"/>
                  </a:solidFill>
                </a:rPr>
                <a:t>Easy to add custom application performance metrics</a:t>
              </a:r>
            </a:p>
          </p:txBody>
        </p:sp>
        <p:sp>
          <p:nvSpPr>
            <p:cNvPr id="8" name="Rounded Rectangle 7"/>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9" name="Group 8"/>
          <p:cNvGrpSpPr/>
          <p:nvPr/>
        </p:nvGrpSpPr>
        <p:grpSpPr>
          <a:xfrm>
            <a:off x="1045396" y="2301676"/>
            <a:ext cx="9913574" cy="1650745"/>
            <a:chOff x="618720" y="3475962"/>
            <a:chExt cx="11201399" cy="1618754"/>
          </a:xfrm>
        </p:grpSpPr>
        <p:sp>
          <p:nvSpPr>
            <p:cNvPr id="10" name="Freeform 9"/>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Health status monitoring</a:t>
              </a:r>
            </a:p>
            <a:p>
              <a:pPr marL="174828" lvl="1" indent="-174828" defTabSz="815865">
                <a:lnSpc>
                  <a:spcPct val="90000"/>
                </a:lnSpc>
                <a:spcBef>
                  <a:spcPct val="0"/>
                </a:spcBef>
                <a:spcAft>
                  <a:spcPct val="15000"/>
                </a:spcAft>
                <a:buFontTx/>
                <a:buChar char="••"/>
                <a:defRPr/>
              </a:pPr>
              <a:r>
                <a:rPr lang="en-US" sz="1836" kern="0" dirty="0">
                  <a:solidFill>
                    <a:schemeClr val="bg1"/>
                  </a:solidFill>
                </a:rPr>
                <a:t>Built-in health status for cluster and services</a:t>
              </a:r>
            </a:p>
            <a:p>
              <a:pPr marL="174828" lvl="1" indent="-174828" defTabSz="815865">
                <a:lnSpc>
                  <a:spcPct val="90000"/>
                </a:lnSpc>
                <a:spcBef>
                  <a:spcPct val="0"/>
                </a:spcBef>
                <a:spcAft>
                  <a:spcPct val="15000"/>
                </a:spcAft>
                <a:buFontTx/>
                <a:buChar char="••"/>
                <a:defRPr/>
              </a:pPr>
              <a:r>
                <a:rPr lang="en-US" sz="1836" kern="0" dirty="0">
                  <a:solidFill>
                    <a:schemeClr val="bg1"/>
                  </a:solidFill>
                </a:rPr>
                <a:t>Flexible and extensible health store for custom app health reporting</a:t>
              </a:r>
            </a:p>
            <a:p>
              <a:pPr marL="174828" lvl="1" indent="-174828" defTabSz="815865">
                <a:lnSpc>
                  <a:spcPct val="90000"/>
                </a:lnSpc>
                <a:spcBef>
                  <a:spcPct val="0"/>
                </a:spcBef>
                <a:spcAft>
                  <a:spcPct val="15000"/>
                </a:spcAft>
                <a:buFontTx/>
                <a:buChar char="••"/>
                <a:defRPr/>
              </a:pPr>
              <a:r>
                <a:rPr lang="en-US" sz="1836" kern="0" dirty="0">
                  <a:solidFill>
                    <a:schemeClr val="bg1"/>
                  </a:solidFill>
                </a:rPr>
                <a:t>Allows continuous monitoring for real-time alerting on problems in production </a:t>
              </a:r>
            </a:p>
          </p:txBody>
        </p:sp>
        <p:sp>
          <p:nvSpPr>
            <p:cNvPr id="11" name="Rounded Rectangle 10"/>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9379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Troubleshooting</a:t>
            </a:r>
          </a:p>
        </p:txBody>
      </p:sp>
      <p:sp>
        <p:nvSpPr>
          <p:cNvPr id="3" name="Content Placeholder 2"/>
          <p:cNvSpPr>
            <a:spLocks noGrp="1"/>
          </p:cNvSpPr>
          <p:nvPr>
            <p:ph sz="half" idx="1"/>
          </p:nvPr>
        </p:nvSpPr>
        <p:spPr>
          <a:xfrm>
            <a:off x="1044662" y="2168471"/>
            <a:ext cx="9914981" cy="738664"/>
          </a:xfrm>
        </p:spPr>
        <p:txBody>
          <a:bodyPr/>
          <a:lstStyle/>
          <a:p>
            <a:endParaRPr lang="en-US"/>
          </a:p>
        </p:txBody>
      </p:sp>
      <p:grpSp>
        <p:nvGrpSpPr>
          <p:cNvPr id="6" name="Group 5"/>
          <p:cNvGrpSpPr/>
          <p:nvPr/>
        </p:nvGrpSpPr>
        <p:grpSpPr>
          <a:xfrm>
            <a:off x="1045586" y="1592262"/>
            <a:ext cx="9913191" cy="1552712"/>
            <a:chOff x="287761" y="1215547"/>
            <a:chExt cx="11875309" cy="1781265"/>
          </a:xfrm>
        </p:grpSpPr>
        <p:sp>
          <p:nvSpPr>
            <p:cNvPr id="7" name="Freeform 6"/>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Repair suggestions. Examples: Slow </a:t>
              </a:r>
              <a:r>
                <a:rPr lang="en-US" sz="2040" kern="0" dirty="0" err="1">
                  <a:solidFill>
                    <a:schemeClr val="bg1"/>
                  </a:solidFill>
                </a:rPr>
                <a:t>RunAsync</a:t>
              </a:r>
              <a:r>
                <a:rPr lang="en-US" sz="2040" kern="0" dirty="0">
                  <a:solidFill>
                    <a:schemeClr val="bg1"/>
                  </a:solidFill>
                </a:rPr>
                <a:t> cancellations, </a:t>
              </a:r>
              <a:r>
                <a:rPr lang="en-US" sz="2040" kern="0" dirty="0" err="1">
                  <a:solidFill>
                    <a:schemeClr val="bg1"/>
                  </a:solidFill>
                </a:rPr>
                <a:t>RunAsync</a:t>
              </a:r>
              <a:r>
                <a:rPr lang="en-US" sz="2040" kern="0" dirty="0">
                  <a:solidFill>
                    <a:schemeClr val="bg1"/>
                  </a:solidFill>
                </a:rPr>
                <a:t> failures</a:t>
              </a:r>
            </a:p>
            <a:p>
              <a:pPr marL="174828" lvl="1" indent="-174828" defTabSz="725214">
                <a:lnSpc>
                  <a:spcPct val="90000"/>
                </a:lnSpc>
                <a:spcBef>
                  <a:spcPct val="0"/>
                </a:spcBef>
                <a:spcAft>
                  <a:spcPct val="15000"/>
                </a:spcAft>
                <a:buFontTx/>
                <a:buChar char="••"/>
                <a:defRPr/>
              </a:pPr>
              <a:r>
                <a:rPr lang="en-US" sz="2040" kern="0" dirty="0">
                  <a:solidFill>
                    <a:schemeClr val="bg1"/>
                  </a:solidFill>
                </a:rPr>
                <a:t>All important events logged. Examples: App creation, deploy and upgrade records. All Actor method calls.</a:t>
              </a:r>
            </a:p>
          </p:txBody>
        </p:sp>
        <p:sp>
          <p:nvSpPr>
            <p:cNvPr id="8" name="Freeform 7"/>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2">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Detailed System Optics</a:t>
              </a:r>
            </a:p>
          </p:txBody>
        </p:sp>
      </p:grpSp>
      <p:grpSp>
        <p:nvGrpSpPr>
          <p:cNvPr id="9" name="Group 8"/>
          <p:cNvGrpSpPr/>
          <p:nvPr/>
        </p:nvGrpSpPr>
        <p:grpSpPr>
          <a:xfrm>
            <a:off x="1045396" y="3190946"/>
            <a:ext cx="9908132" cy="1881381"/>
            <a:chOff x="287761" y="3085877"/>
            <a:chExt cx="11869248" cy="1781265"/>
          </a:xfrm>
        </p:grpSpPr>
        <p:sp>
          <p:nvSpPr>
            <p:cNvPr id="10" name="Freeform 9"/>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ETW == Fast Industry Standard Logging Technology</a:t>
              </a:r>
            </a:p>
            <a:p>
              <a:pPr marL="174828" lvl="1" indent="-174828" defTabSz="725214">
                <a:lnSpc>
                  <a:spcPct val="90000"/>
                </a:lnSpc>
                <a:spcBef>
                  <a:spcPct val="0"/>
                </a:spcBef>
                <a:spcAft>
                  <a:spcPct val="15000"/>
                </a:spcAft>
                <a:buFontTx/>
                <a:buChar char="••"/>
                <a:defRPr/>
              </a:pPr>
              <a:r>
                <a:rPr lang="en-US" sz="2040" kern="0" dirty="0">
                  <a:solidFill>
                    <a:schemeClr val="bg1"/>
                  </a:solidFill>
                </a:rPr>
                <a:t>Works across environments. Same tracing code runs on </a:t>
              </a:r>
              <a:r>
                <a:rPr lang="en-US" sz="2040" kern="0" dirty="0" err="1">
                  <a:solidFill>
                    <a:schemeClr val="bg1"/>
                  </a:solidFill>
                </a:rPr>
                <a:t>devbox</a:t>
              </a:r>
              <a:r>
                <a:rPr lang="en-US" sz="2040" kern="0" dirty="0">
                  <a:solidFill>
                    <a:schemeClr val="bg1"/>
                  </a:solidFill>
                </a:rPr>
                <a:t> and also on production clusters on Azure.</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add and system appends all the needed metadata such as node, app, service, and partition.</a:t>
              </a:r>
            </a:p>
          </p:txBody>
        </p:sp>
        <p:sp>
          <p:nvSpPr>
            <p:cNvPr id="11" name="Freeform 10"/>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chemeClr val="tx2">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Custom Application Tracing</a:t>
              </a:r>
            </a:p>
          </p:txBody>
        </p:sp>
      </p:grpSp>
      <p:grpSp>
        <p:nvGrpSpPr>
          <p:cNvPr id="12" name="Group 11"/>
          <p:cNvGrpSpPr/>
          <p:nvPr/>
        </p:nvGrpSpPr>
        <p:grpSpPr>
          <a:xfrm>
            <a:off x="1045506" y="5109333"/>
            <a:ext cx="9908021" cy="1693678"/>
            <a:chOff x="287762" y="4956206"/>
            <a:chExt cx="11869117" cy="1781265"/>
          </a:xfrm>
        </p:grpSpPr>
        <p:sp>
          <p:nvSpPr>
            <p:cNvPr id="13" name="Freeform 12"/>
            <p:cNvSpPr/>
            <p:nvPr/>
          </p:nvSpPr>
          <p:spPr>
            <a:xfrm>
              <a:off x="2500260" y="5134335"/>
              <a:ext cx="9656619" cy="1425014"/>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19" rIns="133101" bIns="102022"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Visual Studio Diagnostics Events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Event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Azure Diagnostics + Operational Insights</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plug in your preferred tools: </a:t>
              </a:r>
              <a:r>
                <a:rPr lang="en-US" sz="2040" kern="0" dirty="0" err="1">
                  <a:solidFill>
                    <a:schemeClr val="bg1"/>
                  </a:solidFill>
                </a:rPr>
                <a:t>Kibana</a:t>
              </a:r>
              <a:r>
                <a:rPr lang="en-US" sz="2040" kern="0" dirty="0">
                  <a:solidFill>
                    <a:schemeClr val="bg1"/>
                  </a:solidFill>
                </a:rPr>
                <a:t>, </a:t>
              </a:r>
              <a:r>
                <a:rPr lang="en-US" sz="2040" kern="0" dirty="0" err="1">
                  <a:solidFill>
                    <a:schemeClr val="bg1"/>
                  </a:solidFill>
                </a:rPr>
                <a:t>Elasticsearch</a:t>
              </a:r>
              <a:r>
                <a:rPr lang="en-US" sz="2040" kern="0" dirty="0">
                  <a:solidFill>
                    <a:schemeClr val="bg1"/>
                  </a:solidFill>
                </a:rPr>
                <a:t> and more </a:t>
              </a:r>
            </a:p>
          </p:txBody>
        </p:sp>
        <p:sp>
          <p:nvSpPr>
            <p:cNvPr id="14" name="Freeform 13"/>
            <p:cNvSpPr/>
            <p:nvPr/>
          </p:nvSpPr>
          <p:spPr>
            <a:xfrm>
              <a:off x="287762" y="4956206"/>
              <a:ext cx="2214357"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Choice of Tools</a:t>
              </a:r>
            </a:p>
          </p:txBody>
        </p:sp>
      </p:grpSp>
    </p:spTree>
    <p:extLst>
      <p:ext uri="{BB962C8B-B14F-4D97-AF65-F5344CB8AC3E}">
        <p14:creationId xmlns:p14="http://schemas.microsoft.com/office/powerpoint/2010/main" val="115867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spTree>
    <p:extLst>
      <p:ext uri="{BB962C8B-B14F-4D97-AF65-F5344CB8AC3E}">
        <p14:creationId xmlns:p14="http://schemas.microsoft.com/office/powerpoint/2010/main" val="14448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3441</TotalTime>
  <Words>6075</Words>
  <Application>Microsoft Office PowerPoint</Application>
  <PresentationFormat>Custom</PresentationFormat>
  <Paragraphs>776</Paragraphs>
  <Slides>30</Slides>
  <Notes>26</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MS PGothic</vt:lpstr>
      <vt:lpstr>Arial</vt:lpstr>
      <vt:lpstr>Calibri</vt:lpstr>
      <vt:lpstr>Consolas</vt:lpstr>
      <vt:lpstr>Segoe UI</vt:lpstr>
      <vt:lpstr>Segoe UI Light</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Service Fabric Orchestration - Rules</vt:lpstr>
      <vt:lpstr>Service Fabric Orchestration - Optimizations</vt:lpstr>
      <vt:lpstr>Service Fabric – failover</vt:lpstr>
      <vt:lpstr>On Applications, Hosts &amp; Activation</vt:lpstr>
      <vt:lpstr>On Rolling Upgrades</vt:lpstr>
      <vt:lpstr>Application Upgrade</vt:lpstr>
      <vt:lpstr>Monitoring your Services</vt:lpstr>
      <vt:lpstr>Diagnostics and Troubleshooting</vt:lpstr>
      <vt:lpstr>A Platform for Microservices is not Free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148</cp:revision>
  <dcterms:created xsi:type="dcterms:W3CDTF">2016-08-19T13:41:00Z</dcterms:created>
  <dcterms:modified xsi:type="dcterms:W3CDTF">2016-10-17T20:36:43Z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