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9"/>
  </p:notesMasterIdLst>
  <p:handoutMasterIdLst>
    <p:handoutMasterId r:id="rId30"/>
  </p:handoutMasterIdLst>
  <p:sldIdLst>
    <p:sldId id="1367" r:id="rId6"/>
    <p:sldId id="1460" r:id="rId7"/>
    <p:sldId id="1409" r:id="rId8"/>
    <p:sldId id="1519" r:id="rId9"/>
    <p:sldId id="1530" r:id="rId10"/>
    <p:sldId id="1521" r:id="rId11"/>
    <p:sldId id="1522" r:id="rId12"/>
    <p:sldId id="1532" r:id="rId13"/>
    <p:sldId id="1531" r:id="rId14"/>
    <p:sldId id="1545" r:id="rId15"/>
    <p:sldId id="1537" r:id="rId16"/>
    <p:sldId id="1525" r:id="rId17"/>
    <p:sldId id="1534" r:id="rId18"/>
    <p:sldId id="1548" r:id="rId19"/>
    <p:sldId id="1533" r:id="rId20"/>
    <p:sldId id="1540" r:id="rId21"/>
    <p:sldId id="1542" r:id="rId22"/>
    <p:sldId id="1544" r:id="rId23"/>
    <p:sldId id="1539" r:id="rId24"/>
    <p:sldId id="1541" r:id="rId25"/>
    <p:sldId id="1543" r:id="rId26"/>
    <p:sldId id="1547" r:id="rId27"/>
    <p:sldId id="1433"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22"/>
            <p14:sldId id="1532"/>
            <p14:sldId id="1531"/>
            <p14:sldId id="1545"/>
            <p14:sldId id="1537"/>
            <p14:sldId id="1525"/>
            <p14:sldId id="1534"/>
            <p14:sldId id="1548"/>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74381" autoAdjust="0"/>
  </p:normalViewPr>
  <p:slideViewPr>
    <p:cSldViewPr>
      <p:cViewPr varScale="1">
        <p:scale>
          <a:sx n="55" d="100"/>
          <a:sy n="55" d="100"/>
        </p:scale>
        <p:origin x="21" y="180"/>
      </p:cViewPr>
      <p:guideLst/>
    </p:cSldViewPr>
  </p:slideViewPr>
  <p:outlineViewPr>
    <p:cViewPr>
      <p:scale>
        <a:sx n="33" d="100"/>
        <a:sy n="33" d="100"/>
      </p:scale>
      <p:origin x="0" y="-14442"/>
    </p:cViewPr>
  </p:outlineViewPr>
  <p:notesTextViewPr>
    <p:cViewPr>
      <p:scale>
        <a:sx n="150" d="100"/>
        <a:sy n="150" d="100"/>
      </p:scale>
      <p:origin x="0" y="-2379"/>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3/26/2017 5:47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3/26/2017 5:46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 be entertaining.</a:t>
            </a:r>
            <a:r>
              <a:rPr lang="en-US" baseline="0" dirty="0"/>
              <a:t> Get them interested in the session before you even start.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baseline="0" dirty="0"/>
              <a:t>Capacity: </a:t>
            </a:r>
            <a:r>
              <a:rPr lang="en-US" sz="900" u="sng"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 support ticket 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a:t>
            </a:r>
            <a:r>
              <a:rPr lang="en-US" baseline="0"/>
              <a:t>or Puppet, </a:t>
            </a:r>
            <a:r>
              <a:rPr lang="en-US" baseline="0" dirty="0"/>
              <a:t>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example-specifying-an-https-endpoint-for-your-servicehttps://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“magically”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3/26/2017 5:46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two sections. </a:t>
            </a:r>
          </a:p>
          <a:p>
            <a:endParaRPr lang="en-US" dirty="0"/>
          </a:p>
          <a:p>
            <a:r>
              <a:rPr lang="en-US" dirty="0"/>
              <a:t>For</a:t>
            </a:r>
            <a:r>
              <a:rPr lang="en-US" baseline="0" dirty="0"/>
              <a:t> the first half of this,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The second half of the session will cover applications and their services. We’ll talk about how we discover and address services, and how we can perform upgrades without downtime and even manage application certificates.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3/26/2017 5:46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04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2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the VMSS OS Image</a:t>
            </a:r>
          </a:p>
        </p:txBody>
      </p:sp>
      <p:pic>
        <p:nvPicPr>
          <p:cNvPr id="4" name="Picture 3"/>
          <p:cNvPicPr>
            <a:picLocks noChangeAspect="1"/>
          </p:cNvPicPr>
          <p:nvPr/>
        </p:nvPicPr>
        <p:blipFill>
          <a:blip r:embed="rId3"/>
          <a:stretch>
            <a:fillRect/>
          </a:stretch>
        </p:blipFill>
        <p:spPr>
          <a:xfrm>
            <a:off x="6142037" y="1897062"/>
            <a:ext cx="6096718" cy="3938588"/>
          </a:xfrm>
          <a:prstGeom prst="rect">
            <a:avLst/>
          </a:prstGeom>
        </p:spPr>
      </p:pic>
      <p:sp>
        <p:nvSpPr>
          <p:cNvPr id="5" name="Rectangle 4"/>
          <p:cNvSpPr/>
          <p:nvPr/>
        </p:nvSpPr>
        <p:spPr>
          <a:xfrm>
            <a:off x="579437" y="1849204"/>
            <a:ext cx="6216650" cy="1415772"/>
          </a:xfrm>
          <a:prstGeom prst="rect">
            <a:avLst/>
          </a:prstGeom>
        </p:spPr>
        <p:txBody>
          <a:bodyPr>
            <a:spAutoFit/>
          </a:bodyPr>
          <a:lstStyle/>
          <a:p>
            <a:r>
              <a:rPr lang="en-US" sz="3200" dirty="0">
                <a:solidFill>
                  <a:schemeClr val="accent2">
                    <a:lumMod val="50000"/>
                    <a:lumOff val="50000"/>
                  </a:schemeClr>
                </a:solidFill>
              </a:rPr>
              <a:t>Why would you want to?</a:t>
            </a:r>
          </a:p>
          <a:p>
            <a:pPr marL="285750" indent="-285750">
              <a:buFont typeface="Arial" panose="020B0604020202020204" pitchFamily="34" charset="0"/>
              <a:buChar char="•"/>
            </a:pPr>
            <a:r>
              <a:rPr lang="en-US" dirty="0"/>
              <a:t>Pre-install necessary components/resources</a:t>
            </a:r>
          </a:p>
          <a:p>
            <a:pPr marL="285750" indent="-285750">
              <a:buFont typeface="Arial" panose="020B0604020202020204" pitchFamily="34" charset="0"/>
              <a:buChar char="•"/>
            </a:pPr>
            <a:r>
              <a:rPr lang="en-US" dirty="0"/>
              <a:t>Streamline startup of the VM</a:t>
            </a:r>
          </a:p>
          <a:p>
            <a:pPr marL="285750" indent="-285750">
              <a:buFont typeface="Arial" panose="020B0604020202020204" pitchFamily="34" charset="0"/>
              <a:buChar char="•"/>
            </a:pPr>
            <a:r>
              <a:rPr lang="en-US" dirty="0"/>
              <a:t>Reduce infrastructure complexity</a:t>
            </a:r>
          </a:p>
        </p:txBody>
      </p:sp>
      <p:sp>
        <p:nvSpPr>
          <p:cNvPr id="6" name="Rectangle 5"/>
          <p:cNvSpPr/>
          <p:nvPr/>
        </p:nvSpPr>
        <p:spPr>
          <a:xfrm>
            <a:off x="579437" y="3497262"/>
            <a:ext cx="6216650" cy="1692771"/>
          </a:xfrm>
          <a:prstGeom prst="rect">
            <a:avLst/>
          </a:prstGeom>
        </p:spPr>
        <p:txBody>
          <a:bodyPr>
            <a:spAutoFit/>
          </a:bodyPr>
          <a:lstStyle/>
          <a:p>
            <a:r>
              <a:rPr lang="en-US" sz="3200" dirty="0">
                <a:solidFill>
                  <a:schemeClr val="accent2">
                    <a:lumMod val="50000"/>
                    <a:lumOff val="50000"/>
                  </a:schemeClr>
                </a:solidFill>
              </a:rPr>
              <a:t>Steps</a:t>
            </a:r>
          </a:p>
          <a:p>
            <a:pPr marL="285750" indent="-285750">
              <a:buFont typeface="Arial" panose="020B0604020202020204" pitchFamily="34" charset="0"/>
              <a:buChar char="•"/>
            </a:pPr>
            <a:r>
              <a:rPr lang="en-US" dirty="0"/>
              <a:t>Create a virtual machine from a “base” image</a:t>
            </a:r>
          </a:p>
          <a:p>
            <a:pPr marL="285750" indent="-285750">
              <a:buFont typeface="Arial" panose="020B0604020202020204" pitchFamily="34" charset="0"/>
              <a:buChar char="•"/>
            </a:pPr>
            <a:r>
              <a:rPr lang="en-US" dirty="0"/>
              <a:t>Customize the VM</a:t>
            </a:r>
          </a:p>
          <a:p>
            <a:pPr marL="285750" indent="-285750">
              <a:buFont typeface="Arial" panose="020B0604020202020204" pitchFamily="34" charset="0"/>
              <a:buChar char="•"/>
            </a:pPr>
            <a:r>
              <a:rPr lang="en-US" dirty="0"/>
              <a:t>Capture as an image</a:t>
            </a:r>
          </a:p>
          <a:p>
            <a:pPr marL="285750" indent="-285750">
              <a:buFont typeface="Arial" panose="020B0604020202020204" pitchFamily="34" charset="0"/>
              <a:buChar char="•"/>
            </a:pPr>
            <a:r>
              <a:rPr lang="en-US"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9" y="1221157"/>
            <a:ext cx="4994452" cy="1477328"/>
          </a:xfrm>
        </p:spPr>
        <p:txBody>
          <a:bodyPr/>
          <a:lstStyle/>
          <a:p>
            <a:pPr marL="571500" indent="-571500">
              <a:buFont typeface="Arial" panose="020B0604020202020204" pitchFamily="34" charset="0"/>
              <a:buChar char="•"/>
            </a:pPr>
            <a:r>
              <a:rPr lang="en-US" sz="2000" dirty="0">
                <a:latin typeface="+mn-lt"/>
                <a:cs typeface="Arial" panose="020B0604020202020204" pitchFamily="34" charset="0"/>
              </a:rPr>
              <a:t>Three node types</a:t>
            </a:r>
          </a:p>
          <a:p>
            <a:pPr marL="571500" indent="-571500">
              <a:buFont typeface="Arial" panose="020B0604020202020204" pitchFamily="34" charset="0"/>
              <a:buChar char="•"/>
            </a:pPr>
            <a:r>
              <a:rPr lang="en-US" sz="2000" dirty="0">
                <a:latin typeface="+mn-lt"/>
                <a:cs typeface="Arial" panose="020B0604020202020204" pitchFamily="34" charset="0"/>
              </a:rPr>
              <a:t>Three Subnets</a:t>
            </a:r>
          </a:p>
          <a:p>
            <a:pPr marL="571500" indent="-571500">
              <a:buFont typeface="Arial" panose="020B0604020202020204" pitchFamily="34" charset="0"/>
              <a:buChar char="•"/>
            </a:pPr>
            <a:r>
              <a:rPr lang="en-US" sz="20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2000" dirty="0">
                <a:latin typeface="+mn-lt"/>
                <a:cs typeface="Arial" panose="020B0604020202020204" pitchFamily="34" charset="0"/>
              </a:rPr>
              <a:t>Private IP w/ Load balancer</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Port Assignment</a:t>
            </a:r>
          </a:p>
        </p:txBody>
      </p:sp>
      <p:sp>
        <p:nvSpPr>
          <p:cNvPr id="3" name="Text Placeholder 2"/>
          <p:cNvSpPr>
            <a:spLocks noGrp="1"/>
          </p:cNvSpPr>
          <p:nvPr>
            <p:ph type="body" sz="quarter" idx="10"/>
          </p:nvPr>
        </p:nvSpPr>
        <p:spPr>
          <a:xfrm>
            <a:off x="274638" y="1212850"/>
            <a:ext cx="11887200" cy="1415772"/>
          </a:xfrm>
        </p:spPr>
        <p:txBody>
          <a:bodyPr/>
          <a:lstStyle/>
          <a:p>
            <a:pPr marL="571500" indent="-571500">
              <a:buFont typeface="Arial" panose="020B0604020202020204" pitchFamily="34" charset="0"/>
              <a:buChar char="•"/>
            </a:pPr>
            <a:r>
              <a:rPr lang="en-US" dirty="0"/>
              <a:t>Endpoints are declared in the service manifest</a:t>
            </a:r>
          </a:p>
          <a:p>
            <a:pPr marL="571500" indent="-571500">
              <a:buFont typeface="Arial" panose="020B0604020202020204" pitchFamily="34" charset="0"/>
              <a:buChar char="•"/>
            </a:pPr>
            <a:r>
              <a:rPr lang="en-US" dirty="0"/>
              <a:t>The “Port” is optional</a:t>
            </a:r>
          </a:p>
        </p:txBody>
      </p:sp>
      <p:pic>
        <p:nvPicPr>
          <p:cNvPr id="4" name="Picture 3"/>
          <p:cNvPicPr>
            <a:picLocks noChangeAspect="1"/>
          </p:cNvPicPr>
          <p:nvPr/>
        </p:nvPicPr>
        <p:blipFill>
          <a:blip r:embed="rId3"/>
          <a:stretch>
            <a:fillRect/>
          </a:stretch>
        </p:blipFill>
        <p:spPr>
          <a:xfrm>
            <a:off x="274638" y="2651164"/>
            <a:ext cx="7394729" cy="2996811"/>
          </a:xfrm>
          <a:prstGeom prst="rect">
            <a:avLst/>
          </a:prstGeom>
        </p:spPr>
      </p:pic>
      <p:sp>
        <p:nvSpPr>
          <p:cNvPr id="5" name="TextBox 4"/>
          <p:cNvSpPr txBox="1"/>
          <p:nvPr/>
        </p:nvSpPr>
        <p:spPr>
          <a:xfrm>
            <a:off x="7774544" y="2651164"/>
            <a:ext cx="4681298" cy="280692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 of Fabric Assigned Port</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Use cluster’s application range</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Avoids port collisions</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Resolve via the naming service</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Tx/>
              <a:buChar char="-"/>
            </a:pP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5595620" y="5097462"/>
            <a:ext cx="6543675" cy="14954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252096" y="4049893"/>
            <a:ext cx="11819310" cy="290541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11262"/>
            <a:ext cx="11887200" cy="1686616"/>
          </a:xfrm>
        </p:spPr>
        <p:txBody>
          <a:bodyPr/>
          <a:lstStyle/>
          <a:p>
            <a:r>
              <a:rPr lang="en-US" dirty="0">
                <a:solidFill>
                  <a:schemeClr val="accent2">
                    <a:lumMod val="60000"/>
                    <a:lumOff val="40000"/>
                  </a:schemeClr>
                </a:solidFill>
                <a:latin typeface="+mn-lt"/>
              </a:rPr>
              <a:t>The Cluster (VM Scale Set)</a:t>
            </a:r>
          </a:p>
          <a:p>
            <a:pPr marL="571500" indent="-571500">
              <a:buFontTx/>
              <a:buChar char="-"/>
            </a:pPr>
            <a:r>
              <a:rPr lang="en-US" sz="2800" dirty="0">
                <a:latin typeface="+mn-lt"/>
              </a:rPr>
              <a:t>Add the certificate to Azure’s Key Vault </a:t>
            </a:r>
          </a:p>
          <a:p>
            <a:pPr marL="571500" indent="-571500">
              <a:buFontTx/>
              <a:buChar char="-"/>
            </a:pPr>
            <a:r>
              <a:rPr lang="en-US" sz="2800" dirty="0">
                <a:latin typeface="+mn-lt"/>
              </a:rPr>
              <a:t>Declare to the VMSS (including where to put it)</a:t>
            </a:r>
          </a:p>
        </p:txBody>
      </p:sp>
      <p:sp>
        <p:nvSpPr>
          <p:cNvPr id="4" name="Text Placeholder 2"/>
          <p:cNvSpPr txBox="1">
            <a:spLocks/>
          </p:cNvSpPr>
          <p:nvPr/>
        </p:nvSpPr>
        <p:spPr>
          <a:xfrm>
            <a:off x="198437" y="3040062"/>
            <a:ext cx="11887200" cy="16866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lumMod val="60000"/>
                    <a:lumOff val="40000"/>
                  </a:schemeClr>
                </a:solidFill>
                <a:latin typeface="+mn-lt"/>
              </a:rPr>
              <a:t>For the service, its declared in the application</a:t>
            </a:r>
          </a:p>
          <a:p>
            <a:pPr marL="571500" indent="-571500">
              <a:buFontTx/>
              <a:buChar char="-"/>
            </a:pPr>
            <a:r>
              <a:rPr lang="en-US" sz="2800" dirty="0">
                <a:latin typeface="+mn-lt"/>
              </a:rPr>
              <a:t>Certificate is declared with its thumbprint and the store name</a:t>
            </a:r>
          </a:p>
          <a:p>
            <a:pPr marL="571500" indent="-571500">
              <a:buFontTx/>
              <a:buChar char="-"/>
            </a:pPr>
            <a:r>
              <a:rPr lang="en-US" sz="2800" dirty="0">
                <a:latin typeface="+mn-lt"/>
              </a:rPr>
              <a:t>Bind the endpoint to the certificate</a:t>
            </a:r>
          </a:p>
        </p:txBody>
      </p:sp>
      <p:pic>
        <p:nvPicPr>
          <p:cNvPr id="5" name="Picture 4"/>
          <p:cNvPicPr>
            <a:picLocks noChangeAspect="1"/>
          </p:cNvPicPr>
          <p:nvPr/>
        </p:nvPicPr>
        <p:blipFill>
          <a:blip r:embed="rId3"/>
          <a:stretch>
            <a:fillRect/>
          </a:stretch>
        </p:blipFill>
        <p:spPr>
          <a:xfrm>
            <a:off x="1112837" y="4697409"/>
            <a:ext cx="10643410" cy="1960939"/>
          </a:xfrm>
          <a:prstGeom prst="rect">
            <a:avLst/>
          </a:prstGeom>
        </p:spPr>
      </p:pic>
      <p:sp>
        <p:nvSpPr>
          <p:cNvPr id="7" name="Rectangle 6"/>
          <p:cNvSpPr/>
          <p:nvPr/>
        </p:nvSpPr>
        <p:spPr bwMode="auto">
          <a:xfrm>
            <a:off x="1348192" y="5393459"/>
            <a:ext cx="6394045"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65237" y="6099489"/>
            <a:ext cx="102870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1646237" y="2796329"/>
            <a:ext cx="8771909" cy="3802159"/>
          </a:xfrm>
          <a:prstGeom prst="rect">
            <a:avLst/>
          </a:prstGeom>
        </p:spPr>
      </p:pic>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731452"/>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accent2">
                  <a:lumMod val="50000"/>
                  <a:lumOff val="50000"/>
                </a:schemeClr>
              </a:solidFill>
            </a:endParaRPr>
          </a:p>
          <a:p>
            <a:pPr marL="342900" indent="-342900">
              <a:buFont typeface="Arial" panose="020B0604020202020204" pitchFamily="34" charset="0"/>
              <a:buChar char="•"/>
            </a:pPr>
            <a:r>
              <a:rPr lang="en-US" sz="2400" dirty="0"/>
              <a:t>Specified in the optional “policies” section of the application manifest</a:t>
            </a:r>
          </a:p>
          <a:p>
            <a:pPr marL="342900" indent="-342900">
              <a:buFont typeface="Arial" panose="020B0604020202020204" pitchFamily="34" charset="0"/>
              <a:buChar char="•"/>
            </a:pPr>
            <a:r>
              <a:rPr lang="en-US" sz="2400" dirty="0"/>
              <a:t>Describes both “default” and service specific settings</a:t>
            </a:r>
          </a:p>
          <a:p>
            <a:pPr marL="342900" indent="-342900">
              <a:buFont typeface="Arial" panose="020B0604020202020204" pitchFamily="34" charset="0"/>
              <a:buChar char="•"/>
            </a:pPr>
            <a:r>
              <a:rPr lang="en-US" sz="2400" dirty="0"/>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p>
          <a:p>
            <a:pPr marL="342900" indent="-342900">
              <a:buFont typeface="Arial" panose="020B0604020202020204" pitchFamily="34" charset="0"/>
              <a:buChar char="•"/>
            </a:pPr>
            <a:r>
              <a:rPr lang="en-US" sz="2400" dirty="0"/>
              <a:t>Monitored: health of each upgrade domain checked before proceeding</a:t>
            </a:r>
          </a:p>
          <a:p>
            <a:pPr marL="342900" indent="-342900">
              <a:buFont typeface="Arial" panose="020B0604020202020204" pitchFamily="34" charset="0"/>
              <a:buChar char="•"/>
            </a:pPr>
            <a:r>
              <a:rPr lang="en-US" sz="2400" dirty="0"/>
              <a:t>Unmonitored Auto: on upgrade domain at a time, no health check</a:t>
            </a:r>
          </a:p>
          <a:p>
            <a:pPr marL="342900" indent="-342900">
              <a:buFont typeface="Arial" panose="020B0604020202020204" pitchFamily="34" charset="0"/>
              <a:buChar char="•"/>
            </a:pPr>
            <a:r>
              <a:rPr lang="en-US" sz="2400" dirty="0"/>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p>
          <a:p>
            <a:pPr marL="342900" indent="-342900">
              <a:buFont typeface="Arial" panose="020B0604020202020204" pitchFamily="34" charset="0"/>
              <a:buChar char="•"/>
            </a:pPr>
            <a:r>
              <a:rPr lang="en-US" sz="2400" dirty="0"/>
              <a:t>In stages, one domain at a time</a:t>
            </a:r>
          </a:p>
          <a:p>
            <a:pPr marL="342900" indent="-342900">
              <a:buFont typeface="Arial" panose="020B0604020202020204" pitchFamily="34" charset="0"/>
              <a:buChar char="•"/>
            </a:pPr>
            <a:r>
              <a:rPr lang="en-US" sz="2400" dirty="0"/>
              <a:t>Code changes impact the application hosting process (impacting other services)</a:t>
            </a:r>
          </a:p>
        </p:txBody>
      </p:sp>
      <p:grpSp>
        <p:nvGrpSpPr>
          <p:cNvPr id="12" name="Group 11"/>
          <p:cNvGrpSpPr/>
          <p:nvPr/>
        </p:nvGrpSpPr>
        <p:grpSpPr>
          <a:xfrm>
            <a:off x="2371321" y="1668462"/>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Add a new certificate to the nodes</a:t>
            </a:r>
          </a:p>
          <a:p>
            <a:pPr marL="457200" indent="-457200">
              <a:buFont typeface="Arial" panose="020B0604020202020204" pitchFamily="34" charset="0"/>
              <a:buChar char="•"/>
            </a:pPr>
            <a:r>
              <a:rPr lang="en-US" sz="2400" dirty="0"/>
              <a:t>Add it to the key vault</a:t>
            </a:r>
          </a:p>
          <a:p>
            <a:pPr marL="457200" indent="-457200">
              <a:buFont typeface="Arial" panose="020B0604020202020204" pitchFamily="34" charset="0"/>
              <a:buChar char="•"/>
            </a:pPr>
            <a:r>
              <a:rPr lang="en-US" sz="2400" dirty="0"/>
              <a:t>Update the VMSS to reference the new certificate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815882"/>
          </a:xfrm>
          <a:prstGeom prst="rect">
            <a:avLst/>
          </a:prstGeom>
        </p:spPr>
        <p:txBody>
          <a:bodyPr wrap="square">
            <a:spAutoFit/>
          </a:bodyPr>
          <a:lstStyle/>
          <a:p>
            <a:r>
              <a:rPr lang="en-US" sz="4000" dirty="0">
                <a:solidFill>
                  <a:schemeClr val="accent2">
                    <a:lumMod val="60000"/>
                    <a:lumOff val="40000"/>
                  </a:schemeClr>
                </a:solidFill>
              </a:rPr>
              <a:t>Update the service</a:t>
            </a:r>
          </a:p>
          <a:p>
            <a:pPr marL="342900" indent="-342900">
              <a:buFont typeface="Arial" panose="020B0604020202020204" pitchFamily="34" charset="0"/>
              <a:buChar char="•"/>
            </a:pPr>
            <a:r>
              <a:rPr lang="en-US" sz="2400" dirty="0"/>
              <a:t>Update Application Manifest</a:t>
            </a:r>
          </a:p>
          <a:p>
            <a:pPr marL="342900" indent="-342900">
              <a:buFont typeface="Arial" panose="020B0604020202020204" pitchFamily="34" charset="0"/>
              <a:buChar char="•"/>
            </a:pPr>
            <a:r>
              <a:rPr lang="en-US" sz="2400" dirty="0"/>
              <a:t>Increment the version</a:t>
            </a:r>
          </a:p>
          <a:p>
            <a:pPr marL="342900" indent="-342900">
              <a:buFont typeface="Arial" panose="020B0604020202020204" pitchFamily="34" charset="0"/>
              <a:buChar char="•"/>
            </a:pPr>
            <a:r>
              <a:rPr lang="en-US" sz="2400" dirty="0"/>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926955"/>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Zero Downtime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5115246"/>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Network customization</a:t>
            </a:r>
            <a:endParaRPr lang="en-US" sz="1600" dirty="0">
              <a:solidFill>
                <a:schemeClr val="tx1"/>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a:t>
            </a:r>
          </a:p>
          <a:p>
            <a:r>
              <a:rPr lang="en-US" sz="3600" dirty="0">
                <a:solidFill>
                  <a:schemeClr val="tx1"/>
                </a:solidFill>
                <a:latin typeface="+mn-lt"/>
              </a:rPr>
              <a:t>Certificate Management</a:t>
            </a:r>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pic>
        <p:nvPicPr>
          <p:cNvPr id="2" name="Picture 1"/>
          <p:cNvPicPr>
            <a:picLocks noChangeAspect="1"/>
          </p:cNvPicPr>
          <p:nvPr/>
        </p:nvPicPr>
        <p:blipFill>
          <a:blip r:embed="rId3"/>
          <a:stretch>
            <a:fillRect/>
          </a:stretch>
        </p:blipFill>
        <p:spPr>
          <a:xfrm>
            <a:off x="6719559" y="3465774"/>
            <a:ext cx="5594678" cy="3327138"/>
          </a:xfrm>
          <a:prstGeom prst="rect">
            <a:avLst/>
          </a:prstGeom>
        </p:spPr>
      </p:pic>
      <p:sp>
        <p:nvSpPr>
          <p:cNvPr id="3" name="TextBox 2"/>
          <p:cNvSpPr txBox="1"/>
          <p:nvPr/>
        </p:nvSpPr>
        <p:spPr>
          <a:xfrm>
            <a:off x="350837" y="3456572"/>
            <a:ext cx="6444920" cy="2631490"/>
          </a:xfrm>
          <a:prstGeom prst="rect">
            <a:avLst/>
          </a:prstGeom>
          <a:noFill/>
        </p:spPr>
        <p:txBody>
          <a:bodyPr wrap="square" lIns="182880" tIns="146304" rIns="182880" bIns="146304" rtlCol="0">
            <a:spAutoFit/>
          </a:bodyPr>
          <a:lstStyle/>
          <a:p>
            <a:pPr>
              <a:lnSpc>
                <a:spcPct val="90000"/>
              </a:lnSpc>
              <a:spcAft>
                <a:spcPts val="600"/>
              </a:spcAft>
            </a:pPr>
            <a:r>
              <a:rPr lang="en-US" sz="3200" dirty="0">
                <a:solidFill>
                  <a:schemeClr val="accent2">
                    <a:lumMod val="50000"/>
                    <a:lumOff val="50000"/>
                  </a:schemeClr>
                </a:solidFill>
              </a:rPr>
              <a:t>Grouped into Node Types</a:t>
            </a:r>
          </a:p>
          <a:p>
            <a:pPr>
              <a:lnSpc>
                <a:spcPct val="90000"/>
              </a:lnSpc>
              <a:spcAft>
                <a:spcPts val="600"/>
              </a:spcAft>
            </a:pPr>
            <a:r>
              <a:rPr lang="en-US" sz="24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Describes items such as the capacity and placement properties of each node.</a:t>
            </a:r>
          </a:p>
        </p:txBody>
      </p:sp>
      <p:sp>
        <p:nvSpPr>
          <p:cNvPr id="7" name="Rectangle 6"/>
          <p:cNvSpPr/>
          <p:nvPr/>
        </p:nvSpPr>
        <p:spPr>
          <a:xfrm>
            <a:off x="427039" y="1492926"/>
            <a:ext cx="10401463" cy="1692771"/>
          </a:xfrm>
          <a:prstGeom prst="rect">
            <a:avLst/>
          </a:prstGeom>
        </p:spPr>
        <p:txBody>
          <a:bodyPr wrap="square">
            <a:spAutoFit/>
          </a:bodyPr>
          <a:lstStyle/>
          <a:p>
            <a:r>
              <a:rPr lang="en-US" sz="32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2400" dirty="0"/>
              <a:t>Is a host for Service Fabric managed processes</a:t>
            </a:r>
          </a:p>
          <a:p>
            <a:pPr marL="571500" indent="-571500">
              <a:buFont typeface="Arial" panose="020B0604020202020204" pitchFamily="34" charset="0"/>
              <a:buChar char="•"/>
            </a:pPr>
            <a:r>
              <a:rPr lang="en-US" sz="2400" dirty="0"/>
              <a:t>Contains code and configuration</a:t>
            </a:r>
          </a:p>
          <a:p>
            <a:pPr marL="571500" indent="-571500">
              <a:buFont typeface="Arial" panose="020B0604020202020204" pitchFamily="34" charset="0"/>
              <a:buChar char="•"/>
            </a:pPr>
            <a:r>
              <a:rPr lang="en-US" sz="2400" dirty="0"/>
              <a:t>Associated with a Service Fabric “Node Type”</a:t>
            </a:r>
          </a:p>
        </p:txBody>
      </p:sp>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339638" y="32686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6398901" y="3255462"/>
            <a:ext cx="5768428" cy="2203590"/>
            <a:chOff x="6412866" y="3497261"/>
            <a:chExt cx="5768428" cy="2203590"/>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7"/>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4" y="2185401"/>
            <a:ext cx="5048250" cy="3514725"/>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1309359" y="3599124"/>
            <a:ext cx="5594678" cy="3327138"/>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6003</TotalTime>
  <Words>7182</Words>
  <Application>Microsoft Office PowerPoint</Application>
  <PresentationFormat>Custom</PresentationFormat>
  <Paragraphs>567</Paragraphs>
  <Slides>23</Slides>
  <Notes>23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 the VMSS OS Image</vt:lpstr>
      <vt:lpstr>A “DMZ” Cluster</vt:lpstr>
      <vt:lpstr>Ports Required (by default)</vt:lpstr>
      <vt:lpstr>Troubleshooting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314</cp:revision>
  <dcterms:created xsi:type="dcterms:W3CDTF">2016-08-19T13:41:00Z</dcterms:created>
  <dcterms:modified xsi:type="dcterms:W3CDTF">2017-03-26T11:02:53Z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