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9" r:id="rId11"/>
    <p:sldId id="1453" r:id="rId12"/>
    <p:sldId id="1454" r:id="rId13"/>
    <p:sldId id="1455" r:id="rId14"/>
    <p:sldId id="1450" r:id="rId15"/>
    <p:sldId id="1447" r:id="rId16"/>
    <p:sldId id="1448" r:id="rId17"/>
    <p:sldId id="1449" r:id="rId18"/>
    <p:sldId id="1456" r:id="rId19"/>
    <p:sldId id="1465" r:id="rId20"/>
    <p:sldId id="1452" r:id="rId21"/>
    <p:sldId id="1466" r:id="rId22"/>
    <p:sldId id="1462" r:id="rId23"/>
    <p:sldId id="1463" r:id="rId24"/>
    <p:sldId id="1464" r:id="rId25"/>
    <p:sldId id="1461" r:id="rId26"/>
    <p:sldId id="1468" r:id="rId27"/>
    <p:sldId id="1467" r:id="rId28"/>
    <p:sldId id="1469" r:id="rId29"/>
    <p:sldId id="147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 id="1459"/>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52"/>
            <p14:sldId id="1466"/>
            <p14:sldId id="1462"/>
            <p14:sldId id="1463"/>
            <p14:sldId id="1464"/>
            <p14:sldId id="1461"/>
          </p14:sldIdLst>
        </p14:section>
        <p14:section name="The Bigger Picture" id="{B184F2BD-D940-4028-9DD8-16FAFCEC26E5}">
          <p14:sldIdLst>
            <p14:sldId id="1468"/>
            <p14:sldId id="1467"/>
            <p14:sldId id="1469"/>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54323" autoAdjust="0"/>
  </p:normalViewPr>
  <p:slideViewPr>
    <p:cSldViewPr>
      <p:cViewPr varScale="1">
        <p:scale>
          <a:sx n="51" d="100"/>
          <a:sy n="51" d="100"/>
        </p:scale>
        <p:origin x="920" y="2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8/25/2016 9:37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8/25/2016 9:37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4320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50359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a:t>
            </a:r>
            <a:r>
              <a:rPr lang="en-US" baseline="0" dirty="0"/>
              <a:t> </a:t>
            </a:r>
            <a:r>
              <a:rPr lang="en-US" baseline="0" dirty="0" err="1"/>
              <a:t>dotnet</a:t>
            </a:r>
            <a:r>
              <a:rPr lang="en-US" baseline="0" dirty="0"/>
              <a:t> sample: </a:t>
            </a:r>
            <a:r>
              <a:rPr lang="en-US" baseline="0" dirty="0" err="1"/>
              <a:t>docker</a:t>
            </a:r>
            <a:r>
              <a:rPr lang="en-US" baseline="0" dirty="0"/>
              <a:t> pull </a:t>
            </a:r>
            <a:r>
              <a:rPr lang="en-US" baseline="0" dirty="0" err="1"/>
              <a:t>microsoft</a:t>
            </a:r>
            <a:r>
              <a:rPr lang="en-US" baseline="0" dirty="0"/>
              <a:t>/</a:t>
            </a:r>
            <a:r>
              <a:rPr lang="en-US" baseline="0" dirty="0" err="1"/>
              <a:t>sample-dotnet:latest</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en-US" dirty="0" err="1"/>
              <a:t>dotnet</a:t>
            </a:r>
            <a:r>
              <a:rPr lang="en-US" baseline="0" dirty="0"/>
              <a:t> sample: </a:t>
            </a:r>
            <a:r>
              <a:rPr lang="en-US" baseline="0" dirty="0" err="1"/>
              <a:t>docker</a:t>
            </a:r>
            <a:r>
              <a:rPr lang="en-US" baseline="0" dirty="0"/>
              <a:t> run </a:t>
            </a:r>
            <a:r>
              <a:rPr lang="en-US" baseline="0" dirty="0" err="1"/>
              <a:t>microsoft</a:t>
            </a:r>
            <a:r>
              <a:rPr lang="en-US" baseline="0" dirty="0"/>
              <a:t>/</a:t>
            </a:r>
            <a:r>
              <a:rPr lang="en-US" baseline="0" dirty="0" err="1"/>
              <a:t>sample-dotnet:latest</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8/25/2016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8/25/2016 9:37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a:t>
            </a:r>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10:18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in Linux in 2003/2004. </a:t>
            </a:r>
          </a:p>
          <a:p>
            <a:r>
              <a:rPr lang="en-US" sz="900" b="1" dirty="0">
                <a:solidFill>
                  <a:schemeClr val="tx1"/>
                </a:solidFill>
              </a:rPr>
              <a:t>Linux Containers </a:t>
            </a:r>
            <a:r>
              <a:rPr lang="en-US" sz="9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900" b="1" dirty="0">
              <a:solidFill>
                <a:schemeClr val="tx1"/>
              </a:solidFill>
            </a:endParaRPr>
          </a:p>
          <a:p>
            <a:endParaRPr lang="en-US" sz="900" dirty="0"/>
          </a:p>
          <a:p>
            <a:r>
              <a:rPr lang="en-US" dirty="0"/>
              <a:t>Became popular around 2013</a:t>
            </a:r>
          </a:p>
          <a:p>
            <a:r>
              <a:rPr lang="en-US" sz="900" b="1" dirty="0">
                <a:solidFill>
                  <a:schemeClr val="tx1"/>
                </a:solidFill>
              </a:rPr>
              <a:t>Docker provides an additional layer of abstraction and automation </a:t>
            </a:r>
            <a:r>
              <a:rPr lang="en-US" sz="900" dirty="0">
                <a:solidFill>
                  <a:schemeClr val="tx1"/>
                </a:solidFill>
              </a:rPr>
              <a:t>of operating-system-level virtualization on Linux. Docker uses the resource isolation features of the Linux kernel such as </a:t>
            </a:r>
            <a:r>
              <a:rPr lang="en-US" sz="900" dirty="0" err="1">
                <a:solidFill>
                  <a:schemeClr val="tx1"/>
                </a:solidFill>
              </a:rPr>
              <a:t>cgroups</a:t>
            </a:r>
            <a:r>
              <a:rPr lang="en-US" sz="900" dirty="0">
                <a:solidFill>
                  <a:schemeClr val="tx1"/>
                </a:solidFill>
              </a:rPr>
              <a:t> and kernel namespaces, and a union-capable file system such as </a:t>
            </a:r>
            <a:r>
              <a:rPr lang="en-US" sz="900" dirty="0" err="1">
                <a:solidFill>
                  <a:schemeClr val="tx1"/>
                </a:solidFill>
              </a:rPr>
              <a:t>aufs</a:t>
            </a:r>
            <a:r>
              <a:rPr lang="en-US" sz="900" dirty="0">
                <a:solidFill>
                  <a:schemeClr val="tx1"/>
                </a:solidFill>
              </a:rPr>
              <a:t> and others to allow independent "containers" to run within a single Linux instance, avoiding the overhead of starting and maintaining virtual machines.</a:t>
            </a:r>
          </a:p>
          <a:p>
            <a:endParaRPr lang="en-US" sz="900" dirty="0">
              <a:solidFill>
                <a:schemeClr val="tx1"/>
              </a:solidFill>
            </a:endParaRPr>
          </a:p>
          <a:p>
            <a:r>
              <a:rPr lang="en-US" sz="900" i="1" dirty="0">
                <a:solidFill>
                  <a:schemeClr val="tx1"/>
                </a:solidFill>
              </a:rPr>
              <a:t>Image Source: http://www.freefoto.com/preview/13-73-32/Southampton-Container-Terminal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10:23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p>
          <a:p>
            <a:r>
              <a:rPr lang="en-US" sz="900" dirty="0">
                <a:solidFill>
                  <a:schemeClr val="tx1"/>
                </a:solidFill>
              </a:rPr>
              <a:t>Docker introduced the notion of a “</a:t>
            </a:r>
            <a:r>
              <a:rPr lang="en-US" sz="900" dirty="0" err="1">
                <a:solidFill>
                  <a:schemeClr val="tx1"/>
                </a:solidFill>
              </a:rPr>
              <a:t>composable</a:t>
            </a:r>
            <a:r>
              <a:rPr lang="en-US" sz="900" dirty="0">
                <a:solidFill>
                  <a:schemeClr val="tx1"/>
                </a:solidFill>
              </a:rPr>
              <a:t>”, layered image. This allowed you to reuse other images to compose an image specific to your needs. Its follows a “</a:t>
            </a:r>
            <a:r>
              <a:rPr lang="en-US" sz="900" b="1" dirty="0">
                <a:solidFill>
                  <a:schemeClr val="tx1"/>
                </a:solidFill>
              </a:rPr>
              <a:t>configuration as code</a:t>
            </a:r>
            <a:r>
              <a:rPr lang="en-US" sz="900" dirty="0">
                <a:solidFill>
                  <a:schemeClr val="tx1"/>
                </a:solidFill>
              </a:rPr>
              <a:t>” approach using a simple syntax. </a:t>
            </a:r>
          </a:p>
          <a:p>
            <a:pPr marL="0" marR="0" indent="0" algn="l" defTabSz="932742" rtl="0" eaLnBrk="1" fontAlgn="auto" latinLnBrk="0" hangingPunct="1">
              <a:lnSpc>
                <a:spcPct val="90000"/>
              </a:lnSpc>
              <a:spcBef>
                <a:spcPts val="0"/>
              </a:spcBef>
              <a:spcAft>
                <a:spcPts val="340"/>
              </a:spcAft>
              <a:buClrTx/>
              <a:buSzTx/>
              <a:buFontTx/>
              <a:buNone/>
              <a:tabLst/>
              <a:defRPr/>
            </a:pPr>
            <a:r>
              <a:rPr lang="en-US" i="1" dirty="0"/>
              <a:t>from: https://wiki.archlinux.org/index.php/Linux_Containers</a:t>
            </a:r>
          </a:p>
          <a:p>
            <a:endParaRPr lang="en-US" sz="900" b="1" dirty="0">
              <a:solidFill>
                <a:schemeClr val="tx1"/>
              </a:solidFill>
            </a:endParaRPr>
          </a:p>
          <a:p>
            <a:endParaRPr lang="en-US" sz="900" dirty="0"/>
          </a:p>
          <a:p>
            <a:r>
              <a:rPr lang="en-US" dirty="0"/>
              <a:t>Repositories</a:t>
            </a:r>
          </a:p>
          <a:p>
            <a:r>
              <a:rPr lang="en-US" sz="900" dirty="0">
                <a:solidFill>
                  <a:schemeClr val="tx1"/>
                </a:solidFill>
              </a:rPr>
              <a:t>A library of reusable images. Repositories can be public (like </a:t>
            </a:r>
            <a:r>
              <a:rPr lang="en-US" sz="900" dirty="0">
                <a:solidFill>
                  <a:schemeClr val="tx1"/>
                </a:solidFill>
                <a:hlinkClick r:id="rId3"/>
              </a:rPr>
              <a:t>http://hub.docker.com</a:t>
            </a:r>
            <a:r>
              <a:rPr lang="en-US" sz="9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a:p>
            <a:endParaRPr lang="en-US" sz="900" dirty="0">
              <a:solidFill>
                <a:schemeClr val="tx1"/>
              </a:solidFill>
            </a:endParaRPr>
          </a:p>
          <a:p>
            <a:r>
              <a:rPr lang="en-US" sz="900" i="1" dirty="0">
                <a:solidFill>
                  <a:schemeClr val="tx1"/>
                </a:solidFill>
              </a:rPr>
              <a:t>Image Source: http://www.sterilite.com/SelectProduct.html?id=772&amp;picture=1&amp;tab=Uses&amp;ProductCategory=181&amp;section=1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 OS</a:t>
            </a:r>
          </a:p>
          <a:p>
            <a:r>
              <a:rPr lang="en-US" sz="900" dirty="0">
                <a:solidFill>
                  <a:schemeClr val="tx1"/>
                </a:solidFill>
              </a:rPr>
              <a:t>Where the containers will be run. This can be a physical or virtual machine. The Host OS has to have container technology present.</a:t>
            </a:r>
          </a:p>
          <a:p>
            <a:r>
              <a:rPr lang="en-US" i="1" dirty="0"/>
              <a:t>from: https://wiki.archlinux.org/index.php/Linux_Containers</a:t>
            </a:r>
            <a:endParaRPr lang="en-US" sz="900" b="1" i="1" dirty="0">
              <a:solidFill>
                <a:schemeClr val="tx1"/>
              </a:solidFill>
            </a:endParaRPr>
          </a:p>
          <a:p>
            <a:endParaRPr lang="en-US" sz="900" dirty="0"/>
          </a:p>
          <a:p>
            <a:r>
              <a:rPr lang="en-US" dirty="0"/>
              <a:t>Container Engine</a:t>
            </a:r>
          </a:p>
          <a:p>
            <a:r>
              <a:rPr lang="en-US" sz="900" dirty="0">
                <a:solidFill>
                  <a:schemeClr val="tx1"/>
                </a:solidFill>
              </a:rPr>
              <a:t>Used to create, manage, and run your container images. Acts as an abstraction on top of the Host OS container features. </a:t>
            </a:r>
          </a:p>
          <a:p>
            <a:endParaRPr lang="en-US" dirty="0"/>
          </a:p>
          <a:p>
            <a:r>
              <a:rPr lang="en-US" dirty="0"/>
              <a:t>Orchestrations</a:t>
            </a:r>
          </a:p>
          <a:p>
            <a:r>
              <a:rPr lang="en-US" sz="900" dirty="0">
                <a:solidFill>
                  <a:schemeClr val="tx1"/>
                </a:solidFill>
              </a:rPr>
              <a:t>Manage/coordinate individual containers across multiple hosts. This is how you “scale out”.  </a:t>
            </a:r>
          </a:p>
          <a:p>
            <a:endParaRPr lang="en-US" sz="900" dirty="0">
              <a:solidFill>
                <a:schemeClr val="tx1"/>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i="1" dirty="0">
                <a:solidFill>
                  <a:schemeClr val="tx1"/>
                </a:solidFill>
              </a:rPr>
              <a:t>Image Source: http://jimenapulse.blogspot.com/2012/04/bunch-of-keys-found.html</a:t>
            </a:r>
            <a:endParaRPr lang="en-US" sz="900" dirty="0">
              <a:solidFill>
                <a:schemeClr val="tx1"/>
              </a:solidFill>
            </a:endParaRP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8/25/2016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21398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8/25/2016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10</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12</a:t>
            </a:fld>
            <a:endParaRPr lang="en-US"/>
          </a:p>
        </p:txBody>
      </p:sp>
    </p:spTree>
    <p:extLst>
      <p:ext uri="{BB962C8B-B14F-4D97-AF65-F5344CB8AC3E}">
        <p14:creationId xmlns:p14="http://schemas.microsoft.com/office/powerpoint/2010/main" val="525576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image" Target="../media/image2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docker.com/products/docker-swarm" TargetMode="Externa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mesosphere.com/" TargetMode="External"/><Relationship Id="rId5" Type="http://schemas.openxmlformats.org/officeDocument/2006/relationships/image" Target="../media/image24.png"/><Relationship Id="rId4" Type="http://schemas.openxmlformats.org/officeDocument/2006/relationships/hyperlink" Target="http://kubernetes.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eymonkey.com/r/acswinpub"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a:xfrm>
            <a:off x="274638" y="1212850"/>
            <a:ext cx="9861218" cy="3361292"/>
          </a:xfrm>
        </p:spPr>
        <p:txBody>
          <a:bodyPr>
            <a:normAutofit fontScale="92500"/>
          </a:bodyPr>
          <a:lstStyle/>
          <a:p>
            <a:r>
              <a:rPr lang="en-US" dirty="0">
                <a:solidFill>
                  <a:schemeClr val="tx1"/>
                </a:solidFill>
              </a:rPr>
              <a:t>Optimized for next-gen distributed applications</a:t>
            </a:r>
          </a:p>
          <a:p>
            <a:endParaRPr lang="en-US" dirty="0">
              <a:solidFill>
                <a:schemeClr val="tx1"/>
              </a:solidFill>
            </a:endParaRPr>
          </a:p>
          <a:p>
            <a:pPr marL="342834" lvl="1" indent="-342834">
              <a:buFont typeface="Arial" panose="020B0604020202020204" pitchFamily="34" charset="0"/>
              <a:buChar char="•"/>
            </a:pPr>
            <a:r>
              <a:rPr lang="en-US" sz="2244" dirty="0"/>
              <a:t>Higher density and Reduced attack surface and servicing requirements</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Next-gen distributed app frameworks </a:t>
            </a:r>
          </a:p>
          <a:p>
            <a:pPr marL="342834" lvl="1" indent="-342834">
              <a:buFont typeface="Arial" panose="020B0604020202020204" pitchFamily="34" charset="0"/>
              <a:buChar char="•"/>
            </a:pPr>
            <a:endParaRPr lang="en-US" sz="2244" dirty="0"/>
          </a:p>
          <a:p>
            <a:pPr marL="342834" lvl="1" indent="-342834">
              <a:buFont typeface="Arial" panose="020B0604020202020204" pitchFamily="34" charset="0"/>
              <a:buChar char="•"/>
            </a:pPr>
            <a:r>
              <a:rPr lang="en-US" sz="2244" dirty="0"/>
              <a:t>Interoperate with existing server applications</a:t>
            </a:r>
            <a:r>
              <a:rPr lang="en-US" sz="2244"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454508" y="2660701"/>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873739" y="4223601"/>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454509" y="4603670"/>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1001326" y="3934710"/>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271110" y="3934710"/>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1003762" y="3783978"/>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399461" y="1668462"/>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663942" y="3849238"/>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230376" y="4365677"/>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500162" y="4365677"/>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232814" y="4214945"/>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486410" y="4946353"/>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652662" y="3182611"/>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867272" y="5122700"/>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402981" y="5341503"/>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672765" y="5341503"/>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405418" y="5190772"/>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753185" y="5769355"/>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11657758" cy="2626040"/>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a:p>
            <a:pPr marL="342834" lvl="1" indent="0">
              <a:buNone/>
            </a:pPr>
            <a:endParaRPr lang="en-US" dirty="0"/>
          </a:p>
          <a:p>
            <a:pPr marL="0" indent="0">
              <a:buNone/>
            </a:pPr>
            <a:r>
              <a:rPr lang="en-US" sz="2652" dirty="0"/>
              <a:t>Hyper-V Containers</a:t>
            </a:r>
          </a:p>
          <a:p>
            <a:pPr marL="0" inden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None/>
            </a:pPr>
            <a:r>
              <a:rPr lang="en-US" sz="2400" dirty="0">
                <a:solidFill>
                  <a:schemeClr val="accent6"/>
                </a:solidFill>
                <a:latin typeface="+mn-lt"/>
              </a:rPr>
              <a:t>Host can be Nano Server, Windows Server Core or Windows Server w/Desktop</a:t>
            </a: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935662"/>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solidFill>
                  <a:schemeClr val="bg1"/>
                </a:soli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19671" y="2915667"/>
              <a:ext cx="1828800" cy="1371600"/>
              <a:chOff x="4092204" y="824804"/>
              <a:chExt cx="1828800" cy="1371600"/>
            </a:xfrm>
          </p:grpSpPr>
          <p:sp>
            <p:nvSpPr>
              <p:cNvPr id="68" name="Rectangle 67"/>
              <p:cNvSpPr/>
              <p:nvPr/>
            </p:nvSpPr>
            <p:spPr>
              <a:xfrm>
                <a:off x="4092204" y="824804"/>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1459293"/>
              <a:ext cx="1956396" cy="1371600"/>
              <a:chOff x="6173862" y="845633"/>
              <a:chExt cx="1956396" cy="1371600"/>
            </a:xfrm>
          </p:grpSpPr>
          <p:sp>
            <p:nvSpPr>
              <p:cNvPr id="64" name="Rectangle 63"/>
              <p:cNvSpPr/>
              <p:nvPr/>
            </p:nvSpPr>
            <p:spPr>
              <a:xfrm>
                <a:off x="6237660"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Tell and Show</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Installing Docker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10"/>
          </p:nvPr>
        </p:nvSpPr>
        <p:spPr>
          <a:xfrm>
            <a:off x="350837" y="2315938"/>
            <a:ext cx="5410199" cy="4284020"/>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10"/>
          </p:nvPr>
        </p:nvSpPr>
        <p:spPr>
          <a:xfrm>
            <a:off x="309593" y="1126724"/>
            <a:ext cx="11887200" cy="5484812"/>
          </a:xfrm>
        </p:spPr>
        <p:txBody>
          <a:bodyPr>
            <a:noAutofit/>
          </a:bodyPr>
          <a:lstStyle/>
          <a:p>
            <a:pPr marL="0" indent="0">
              <a:buNone/>
            </a:pPr>
            <a:r>
              <a:rPr lang="en-US" sz="4400" b="1" dirty="0">
                <a:latin typeface="+mn-lt"/>
              </a:rPr>
              <a:t>hub.docker.com</a:t>
            </a:r>
          </a:p>
          <a:p>
            <a:pPr marL="0" indent="0">
              <a:buNone/>
            </a:pPr>
            <a:r>
              <a:rPr lang="en-US" sz="2800" dirty="0"/>
              <a:t>	VERSION! VERSION! VERSION!</a:t>
            </a:r>
          </a:p>
          <a:p>
            <a:pPr marL="0" indent="0">
              <a:buNone/>
            </a:pPr>
            <a:r>
              <a:rPr lang="en-US" sz="1400" dirty="0"/>
              <a:t> </a:t>
            </a:r>
            <a:endParaRPr lang="en-US" sz="2400" dirty="0"/>
          </a:p>
          <a:p>
            <a:pPr marL="0" indent="0">
              <a:buNone/>
            </a:pPr>
            <a:r>
              <a:rPr lang="en-US" sz="3600" b="1" dirty="0">
                <a:latin typeface="+mn-lt"/>
              </a:rPr>
              <a:t>Pulling images</a:t>
            </a:r>
          </a:p>
          <a:p>
            <a:pPr marL="0" indent="0">
              <a:buNone/>
            </a:pPr>
            <a:r>
              <a:rPr lang="en-US" sz="2800" dirty="0"/>
              <a:t>	</a:t>
            </a:r>
            <a:r>
              <a:rPr lang="en-US" sz="2800" dirty="0" err="1"/>
              <a:t>docker</a:t>
            </a:r>
            <a:r>
              <a:rPr lang="en-US" sz="2800" dirty="0"/>
              <a:t> pull </a:t>
            </a:r>
            <a:r>
              <a:rPr lang="en-US" sz="2800" i="1" dirty="0"/>
              <a:t>&lt;image&gt;</a:t>
            </a:r>
          </a:p>
          <a:p>
            <a:pPr marL="0" indent="0">
              <a:buNone/>
            </a:pPr>
            <a:r>
              <a:rPr lang="en-US" sz="1400" i="1" dirty="0"/>
              <a:t> </a:t>
            </a:r>
            <a:endParaRPr lang="en-US" sz="3200" i="1" dirty="0"/>
          </a:p>
          <a:p>
            <a:pPr marL="0" indent="0">
              <a:buNone/>
            </a:pPr>
            <a:r>
              <a:rPr lang="en-US" sz="3600" b="1" dirty="0">
                <a:latin typeface="+mn-lt"/>
              </a:rPr>
              <a:t>Listing our local (on host) images</a:t>
            </a:r>
          </a:p>
          <a:p>
            <a:pPr marL="0" indent="0">
              <a:buNone/>
            </a:pPr>
            <a:r>
              <a:rPr lang="en-US" sz="2800" dirty="0"/>
              <a:t>	</a:t>
            </a:r>
            <a:r>
              <a:rPr lang="en-US" sz="2800" dirty="0" err="1"/>
              <a:t>docker</a:t>
            </a:r>
            <a:r>
              <a:rPr lang="en-US" sz="2800" dirty="0"/>
              <a:t> images</a:t>
            </a:r>
          </a:p>
          <a:p>
            <a:pPr marL="0" indent="0">
              <a:buNone/>
            </a:pPr>
            <a:r>
              <a:rPr lang="en-US" sz="1400" dirty="0"/>
              <a:t> </a:t>
            </a:r>
            <a:endParaRPr lang="en-US" sz="3600" dirty="0"/>
          </a:p>
          <a:p>
            <a:pPr marL="0" indent="0">
              <a:buNone/>
            </a:pPr>
            <a:r>
              <a:rPr lang="en-US" sz="3600" b="1" dirty="0">
                <a:latin typeface="+mn-lt"/>
              </a:rPr>
              <a:t>Removing images</a:t>
            </a:r>
          </a:p>
          <a:p>
            <a:pPr marL="0" indent="0">
              <a:buNone/>
            </a:pPr>
            <a:r>
              <a:rPr lang="en-US" sz="2800" dirty="0"/>
              <a:t>	</a:t>
            </a:r>
            <a:r>
              <a:rPr lang="en-US" sz="2800" dirty="0" err="1"/>
              <a:t>docker</a:t>
            </a:r>
            <a:r>
              <a:rPr lang="en-US" sz="2800" dirty="0"/>
              <a:t> </a:t>
            </a:r>
            <a:r>
              <a:rPr lang="en-US" sz="2800" dirty="0" err="1"/>
              <a:t>rm</a:t>
            </a:r>
            <a:r>
              <a:rPr lang="en-US" sz="2800" dirty="0"/>
              <a:t> </a:t>
            </a:r>
            <a:r>
              <a:rPr lang="en-US" sz="2800" i="1" dirty="0"/>
              <a:t>&lt;</a:t>
            </a:r>
            <a:r>
              <a:rPr lang="en-US" sz="2800" i="1" dirty="0" err="1"/>
              <a:t>imageId</a:t>
            </a:r>
            <a:r>
              <a:rPr lang="en-US" sz="2800" i="1" dirty="0"/>
              <a:t>&gt;</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10"/>
          </p:nvPr>
        </p:nvSpPr>
        <p:spPr>
          <a:xfrm>
            <a:off x="274638" y="1212850"/>
            <a:ext cx="11887200" cy="5484812"/>
          </a:xfrm>
        </p:spPr>
        <p:txBody>
          <a:bodyPr>
            <a:normAutofit fontScale="70000" lnSpcReduction="20000"/>
          </a:bodyPr>
          <a:lstStyle/>
          <a:p>
            <a:r>
              <a:rPr lang="en-US" sz="4800" b="1" dirty="0">
                <a:latin typeface="+mn-lt"/>
              </a:rPr>
              <a:t>Create a container from an image (first time)</a:t>
            </a:r>
            <a:endParaRPr lang="en-US" sz="7200" b="1" dirty="0">
              <a:latin typeface="+mn-lt"/>
            </a:endParaRPr>
          </a:p>
          <a:p>
            <a:r>
              <a:rPr lang="en-US" sz="3300" dirty="0"/>
              <a:t>	</a:t>
            </a:r>
            <a:r>
              <a:rPr lang="en-US" sz="3300" dirty="0" err="1"/>
              <a:t>docker</a:t>
            </a:r>
            <a:r>
              <a:rPr lang="en-US" sz="3300" dirty="0"/>
              <a:t> create &lt;image&gt;</a:t>
            </a:r>
          </a:p>
          <a:p>
            <a:endParaRPr lang="en-US" sz="4800" b="1" dirty="0">
              <a:latin typeface="+mn-lt"/>
            </a:endParaRPr>
          </a:p>
          <a:p>
            <a:r>
              <a:rPr lang="en-US" sz="4800" b="1" dirty="0">
                <a:latin typeface="+mn-lt"/>
              </a:rPr>
              <a:t>Create and run a container from an image (first time)</a:t>
            </a:r>
            <a:endParaRPr lang="en-US" sz="7200" b="1" dirty="0"/>
          </a:p>
          <a:p>
            <a:r>
              <a:rPr lang="en-US" sz="3300" dirty="0"/>
              <a:t>	</a:t>
            </a:r>
            <a:r>
              <a:rPr lang="en-US" sz="3300" dirty="0" err="1"/>
              <a:t>docker</a:t>
            </a:r>
            <a:r>
              <a:rPr lang="en-US" sz="3300" dirty="0"/>
              <a:t> run &lt;image&gt;</a:t>
            </a:r>
          </a:p>
          <a:p>
            <a:endParaRPr lang="en-US" sz="2448" dirty="0"/>
          </a:p>
          <a:p>
            <a:r>
              <a:rPr lang="en-US" sz="4800" b="1" dirty="0">
                <a:latin typeface="+mn-lt"/>
              </a:rPr>
              <a:t>Run an existing container</a:t>
            </a:r>
            <a:endParaRPr lang="en-US" sz="9600" b="1" dirty="0"/>
          </a:p>
          <a:p>
            <a:r>
              <a:rPr lang="en-US" sz="3300" dirty="0"/>
              <a:t>	Docker start (-</a:t>
            </a:r>
            <a:r>
              <a:rPr lang="en-US" sz="3300" dirty="0" err="1"/>
              <a:t>ia</a:t>
            </a:r>
            <a:r>
              <a:rPr lang="en-US" sz="3300" dirty="0"/>
              <a:t> for interactive sessions, -a just for output)</a:t>
            </a:r>
          </a:p>
          <a:p>
            <a:endParaRPr lang="en-US" sz="2448" dirty="0"/>
          </a:p>
          <a:p>
            <a:r>
              <a:rPr lang="en-US" sz="4800" b="1" dirty="0">
                <a:latin typeface="+mn-lt"/>
              </a:rPr>
              <a:t>Stop a running container</a:t>
            </a:r>
            <a:endParaRPr lang="en-US" sz="11500" b="1" dirty="0"/>
          </a:p>
          <a:p>
            <a:r>
              <a:rPr lang="en-US" sz="3300" dirty="0"/>
              <a:t>	</a:t>
            </a:r>
            <a:r>
              <a:rPr lang="en-US" sz="3300" dirty="0" err="1"/>
              <a:t>docker</a:t>
            </a:r>
            <a:r>
              <a:rPr lang="en-US" sz="3300" dirty="0"/>
              <a:t> stop </a:t>
            </a:r>
          </a:p>
          <a:p>
            <a:endParaRPr lang="en-US" sz="2448" dirty="0"/>
          </a:p>
          <a:p>
            <a:r>
              <a:rPr lang="en-US" sz="5200" b="1" dirty="0">
                <a:latin typeface="+mn-lt"/>
              </a:rPr>
              <a:t>Attach to an existing, running container</a:t>
            </a:r>
            <a:endParaRPr lang="en-US" sz="12500" b="1" dirty="0"/>
          </a:p>
          <a:p>
            <a:r>
              <a:rPr lang="en-US" sz="3300" dirty="0"/>
              <a:t>	</a:t>
            </a:r>
            <a:r>
              <a:rPr lang="en-US" sz="3300" dirty="0" err="1"/>
              <a:t>docker</a:t>
            </a:r>
            <a:r>
              <a:rPr lang="en-US" sz="3300" dirty="0"/>
              <a:t> attach (use crtl-0 + crtl-1 to detach)</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10"/>
          </p:nvPr>
        </p:nvSpPr>
        <p:spPr>
          <a:xfrm>
            <a:off x="274638" y="1212850"/>
            <a:ext cx="11887200" cy="5103812"/>
          </a:xfrm>
        </p:spPr>
        <p:txBody>
          <a:bodyPr>
            <a:normAutofit/>
          </a:bodyPr>
          <a:lstStyle/>
          <a:p>
            <a:r>
              <a:rPr lang="en-US" sz="4400" b="1" dirty="0">
                <a:latin typeface="+mn-lt"/>
              </a:rPr>
              <a:t>List containers</a:t>
            </a:r>
          </a:p>
          <a:p>
            <a:r>
              <a:rPr lang="en-US" sz="3200" dirty="0"/>
              <a:t>	</a:t>
            </a:r>
            <a:r>
              <a:rPr lang="en-US" sz="2400" dirty="0" err="1"/>
              <a:t>docker</a:t>
            </a:r>
            <a:r>
              <a:rPr lang="en-US" sz="2400" dirty="0"/>
              <a:t> </a:t>
            </a:r>
            <a:r>
              <a:rPr lang="en-US" sz="2400" dirty="0" err="1"/>
              <a:t>ps</a:t>
            </a:r>
            <a:r>
              <a:rPr lang="en-US" sz="2400" dirty="0"/>
              <a:t> –a (‘-a’ says to include stopped containers)</a:t>
            </a:r>
          </a:p>
          <a:p>
            <a:endParaRPr lang="en-US" sz="2400" dirty="0"/>
          </a:p>
          <a:p>
            <a:r>
              <a:rPr lang="en-US" sz="4400" b="1" dirty="0">
                <a:latin typeface="+mn-lt"/>
              </a:rPr>
              <a:t>Remove an existing container</a:t>
            </a:r>
            <a:endParaRPr lang="en-US" sz="7200" b="1" dirty="0"/>
          </a:p>
          <a:p>
            <a:r>
              <a:rPr lang="en-US" sz="2800" dirty="0"/>
              <a:t>	</a:t>
            </a:r>
            <a:r>
              <a:rPr lang="en-US" sz="2800" dirty="0" err="1"/>
              <a:t>docker</a:t>
            </a:r>
            <a:r>
              <a:rPr lang="en-US" sz="2800" dirty="0"/>
              <a:t> </a:t>
            </a:r>
            <a:r>
              <a:rPr lang="en-US" sz="2800" dirty="0" err="1"/>
              <a:t>rm</a:t>
            </a:r>
            <a:r>
              <a:rPr lang="en-US" sz="2800" dirty="0"/>
              <a:t> &lt;container&gt; (add a –f to remove ‘force’)</a:t>
            </a:r>
            <a:endParaRPr lang="en-US" sz="2800" dirty="0">
              <a:latin typeface="+mn-lt"/>
            </a:endParaRPr>
          </a:p>
          <a:p>
            <a:pPr marL="0" indent="0">
              <a:buNone/>
            </a:pPr>
            <a:endParaRPr lang="en-US" sz="2448" dirty="0"/>
          </a:p>
          <a:p>
            <a:r>
              <a:rPr lang="en-US" sz="4400" b="1" dirty="0">
                <a:latin typeface="+mn-lt"/>
              </a:rPr>
              <a:t>Remove all containers</a:t>
            </a:r>
          </a:p>
          <a:p>
            <a:r>
              <a:rPr lang="en-US" sz="1600" dirty="0"/>
              <a:t>	</a:t>
            </a:r>
            <a:r>
              <a:rPr lang="en-US" sz="2800" dirty="0" err="1"/>
              <a:t>docker</a:t>
            </a:r>
            <a:r>
              <a:rPr lang="en-US" sz="2800" dirty="0"/>
              <a:t> </a:t>
            </a:r>
            <a:r>
              <a:rPr lang="en-US" sz="2800" dirty="0" err="1"/>
              <a:t>ps</a:t>
            </a:r>
            <a:r>
              <a:rPr lang="en-US" sz="2800" dirty="0"/>
              <a:t> –a –format “{{.ID}}” | %{</a:t>
            </a:r>
            <a:r>
              <a:rPr lang="en-US" sz="2800" dirty="0" err="1"/>
              <a:t>docker</a:t>
            </a:r>
            <a:r>
              <a:rPr lang="en-US" sz="2800" dirty="0"/>
              <a:t> </a:t>
            </a:r>
            <a:r>
              <a:rPr lang="en-US" sz="2800" dirty="0" err="1"/>
              <a:t>rm</a:t>
            </a:r>
            <a:r>
              <a:rPr lang="en-US" sz="2800" dirty="0"/>
              <a:t> $_}</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8275637" y="1820862"/>
            <a:ext cx="4160838" cy="517366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10"/>
          </p:nvPr>
        </p:nvSpPr>
        <p:spPr>
          <a:xfrm>
            <a:off x="280447" y="1129307"/>
            <a:ext cx="8979884" cy="5577348"/>
          </a:xfrm>
        </p:spPr>
        <p:txBody>
          <a:bodyPr>
            <a:normAutofit/>
          </a:bodyPr>
          <a:lstStyle/>
          <a:p>
            <a:r>
              <a:rPr lang="en-US" dirty="0"/>
              <a:t>Method for automated container image creation</a:t>
            </a:r>
          </a:p>
          <a:p>
            <a:r>
              <a:rPr lang="en-US" dirty="0"/>
              <a:t>Consumed when running “</a:t>
            </a:r>
            <a:r>
              <a:rPr lang="en-US" dirty="0" err="1"/>
              <a:t>docker</a:t>
            </a:r>
            <a:r>
              <a:rPr lang="en-US" dirty="0"/>
              <a:t> build” </a:t>
            </a:r>
          </a:p>
          <a:p>
            <a:r>
              <a:rPr lang="en-US" dirty="0"/>
              <a:t>Enables automated builds via </a:t>
            </a:r>
            <a:r>
              <a:rPr lang="en-US" dirty="0" err="1"/>
              <a:t>docker</a:t>
            </a:r>
            <a:r>
              <a:rPr lang="en-US" dirty="0"/>
              <a:t> hub</a:t>
            </a:r>
          </a:p>
          <a:p>
            <a:r>
              <a:rPr lang="en-US" dirty="0"/>
              <a:t>Caches unchanged commands</a:t>
            </a:r>
          </a:p>
        </p:txBody>
      </p:sp>
      <p:grpSp>
        <p:nvGrpSpPr>
          <p:cNvPr id="21" name="Group 20"/>
          <p:cNvGrpSpPr/>
          <p:nvPr/>
        </p:nvGrpSpPr>
        <p:grpSpPr>
          <a:xfrm>
            <a:off x="9254523" y="2146690"/>
            <a:ext cx="2335606" cy="4149261"/>
            <a:chOff x="9637979" y="1567671"/>
            <a:chExt cx="2335606" cy="4149261"/>
          </a:xfrm>
        </p:grpSpPr>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bg1"/>
                    </a:solidFill>
                  </a:rPr>
                  <a:t>Layer 2</a:t>
                </a:r>
              </a:p>
            </p:txBody>
          </p:sp>
        </p:gr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4" name="Text Placeholder 2"/>
          <p:cNvSpPr txBox="1">
            <a:spLocks/>
          </p:cNvSpPr>
          <p:nvPr/>
        </p:nvSpPr>
        <p:spPr>
          <a:xfrm>
            <a:off x="280447" y="1129307"/>
            <a:ext cx="11347990" cy="557734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hub.docker.com</a:t>
            </a:r>
          </a:p>
          <a:p>
            <a:pPr lvl="1"/>
            <a:r>
              <a:rPr lang="en-US" dirty="0"/>
              <a:t>Allows you to create public or private organizational repositories</a:t>
            </a:r>
          </a:p>
          <a:p>
            <a:pPr lvl="1"/>
            <a:endParaRPr lang="en-US" dirty="0"/>
          </a:p>
          <a:p>
            <a:r>
              <a:rPr lang="en-US" dirty="0"/>
              <a:t>Host your own</a:t>
            </a:r>
          </a:p>
          <a:p>
            <a:pPr lvl="1"/>
            <a:r>
              <a:rPr lang="en-US" dirty="0"/>
              <a:t>Requires </a:t>
            </a:r>
            <a:r>
              <a:rPr lang="en-US" dirty="0" err="1"/>
              <a:t>linux</a:t>
            </a:r>
            <a:endParaRPr lang="en-US" dirty="0"/>
          </a:p>
          <a:p>
            <a:endParaRPr lang="en-US" dirty="0"/>
          </a:p>
          <a:p>
            <a:r>
              <a:rPr lang="en-US" dirty="0"/>
              <a:t>Avoid custom base images</a:t>
            </a:r>
          </a:p>
          <a:p>
            <a:pPr lvl="1"/>
            <a:r>
              <a:rPr lang="en-US" dirty="0"/>
              <a:t>Creates problems with sharing images (missing underlying layers)</a:t>
            </a:r>
          </a:p>
        </p:txBody>
      </p:sp>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 – multiple hosts</a:t>
            </a:r>
          </a:p>
        </p:txBody>
      </p:sp>
      <p:grpSp>
        <p:nvGrpSpPr>
          <p:cNvPr id="11" name="Group 10"/>
          <p:cNvGrpSpPr/>
          <p:nvPr/>
        </p:nvGrpSpPr>
        <p:grpSpPr>
          <a:xfrm>
            <a:off x="3398837" y="4092320"/>
            <a:ext cx="2667000" cy="2470667"/>
            <a:chOff x="4389437" y="3978388"/>
            <a:chExt cx="2667000" cy="2470667"/>
          </a:xfrm>
        </p:grpSpPr>
        <p:pic>
          <p:nvPicPr>
            <p:cNvPr id="1026" name="Picture 2" descr="I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3978388"/>
              <a:ext cx="2667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634124" y="6079723"/>
              <a:ext cx="2293577" cy="369332"/>
            </a:xfrm>
            <a:prstGeom prst="rect">
              <a:avLst/>
            </a:prstGeom>
          </p:spPr>
          <p:txBody>
            <a:bodyPr wrap="none">
              <a:spAutoFit/>
            </a:bodyPr>
            <a:lstStyle/>
            <a:p>
              <a:r>
                <a:rPr lang="en-US" dirty="0">
                  <a:hlinkClick r:id="rId4"/>
                </a:rPr>
                <a:t>http://kubernetes.io/</a:t>
              </a:r>
              <a:endParaRPr lang="en-US" dirty="0"/>
            </a:p>
          </p:txBody>
        </p:sp>
      </p:grpSp>
      <p:grpSp>
        <p:nvGrpSpPr>
          <p:cNvPr id="12" name="Group 11"/>
          <p:cNvGrpSpPr/>
          <p:nvPr/>
        </p:nvGrpSpPr>
        <p:grpSpPr>
          <a:xfrm>
            <a:off x="1570037" y="1676546"/>
            <a:ext cx="3364706" cy="2021387"/>
            <a:chOff x="1570037" y="1676546"/>
            <a:chExt cx="3364706" cy="2021387"/>
          </a:xfrm>
        </p:grpSpPr>
        <p:pic>
          <p:nvPicPr>
            <p:cNvPr id="7" name="Picture 6"/>
            <p:cNvPicPr>
              <a:picLocks noChangeAspect="1"/>
            </p:cNvPicPr>
            <p:nvPr/>
          </p:nvPicPr>
          <p:blipFill>
            <a:blip r:embed="rId5"/>
            <a:stretch>
              <a:fillRect/>
            </a:stretch>
          </p:blipFill>
          <p:spPr>
            <a:xfrm>
              <a:off x="1570037" y="1676546"/>
              <a:ext cx="3364706" cy="1371600"/>
            </a:xfrm>
            <a:prstGeom prst="rect">
              <a:avLst/>
            </a:prstGeom>
          </p:spPr>
        </p:pic>
        <p:sp>
          <p:nvSpPr>
            <p:cNvPr id="9" name="Rectangle 8"/>
            <p:cNvSpPr/>
            <p:nvPr/>
          </p:nvSpPr>
          <p:spPr>
            <a:xfrm>
              <a:off x="1870923" y="3328601"/>
              <a:ext cx="2748060" cy="369332"/>
            </a:xfrm>
            <a:prstGeom prst="rect">
              <a:avLst/>
            </a:prstGeom>
          </p:spPr>
          <p:txBody>
            <a:bodyPr wrap="none">
              <a:spAutoFit/>
            </a:bodyPr>
            <a:lstStyle/>
            <a:p>
              <a:r>
                <a:rPr lang="en-US" dirty="0">
                  <a:hlinkClick r:id="rId6"/>
                </a:rPr>
                <a:t>https://mesosphere.com/</a:t>
              </a:r>
              <a:endParaRPr lang="en-US" dirty="0"/>
            </a:p>
          </p:txBody>
        </p:sp>
      </p:grpSp>
      <p:grpSp>
        <p:nvGrpSpPr>
          <p:cNvPr id="13" name="Group 12"/>
          <p:cNvGrpSpPr/>
          <p:nvPr/>
        </p:nvGrpSpPr>
        <p:grpSpPr>
          <a:xfrm>
            <a:off x="6946306" y="1897062"/>
            <a:ext cx="5153911" cy="2662221"/>
            <a:chOff x="6751637" y="551965"/>
            <a:chExt cx="5153911" cy="2662221"/>
          </a:xfrm>
        </p:grpSpPr>
        <p:pic>
          <p:nvPicPr>
            <p:cNvPr id="5" name="Picture 4"/>
            <p:cNvPicPr>
              <a:picLocks noChangeAspect="1"/>
            </p:cNvPicPr>
            <p:nvPr/>
          </p:nvPicPr>
          <p:blipFill>
            <a:blip r:embed="rId7"/>
            <a:stretch>
              <a:fillRect/>
            </a:stretch>
          </p:blipFill>
          <p:spPr>
            <a:xfrm>
              <a:off x="8504237" y="551965"/>
              <a:ext cx="3295650" cy="2197100"/>
            </a:xfrm>
            <a:prstGeom prst="rect">
              <a:avLst/>
            </a:prstGeom>
          </p:spPr>
        </p:pic>
        <p:sp>
          <p:nvSpPr>
            <p:cNvPr id="10" name="Rectangle 9"/>
            <p:cNvSpPr/>
            <p:nvPr/>
          </p:nvSpPr>
          <p:spPr>
            <a:xfrm>
              <a:off x="6751637" y="2844854"/>
              <a:ext cx="5153911" cy="369332"/>
            </a:xfrm>
            <a:prstGeom prst="rect">
              <a:avLst/>
            </a:prstGeom>
          </p:spPr>
          <p:txBody>
            <a:bodyPr wrap="none">
              <a:spAutoFit/>
            </a:bodyPr>
            <a:lstStyle/>
            <a:p>
              <a:r>
                <a:rPr lang="en-US" dirty="0">
                  <a:hlinkClick r:id="rId8"/>
                </a:rPr>
                <a:t>https://www.docker.com/products/docker-swarm</a:t>
              </a:r>
              <a:endParaRPr lang="en-US" dirty="0"/>
            </a:p>
          </p:txBody>
        </p:sp>
      </p:grpSp>
    </p:spTree>
    <p:extLst>
      <p:ext uri="{BB962C8B-B14F-4D97-AF65-F5344CB8AC3E}">
        <p14:creationId xmlns:p14="http://schemas.microsoft.com/office/powerpoint/2010/main" val="728485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sp>
        <p:nvSpPr>
          <p:cNvPr id="3" name="Text Placeholder 2"/>
          <p:cNvSpPr>
            <a:spLocks noGrp="1"/>
          </p:cNvSpPr>
          <p:nvPr>
            <p:ph type="body" sz="quarter" idx="4294967295"/>
          </p:nvPr>
        </p:nvSpPr>
        <p:spPr>
          <a:xfrm>
            <a:off x="30797" y="6587332"/>
            <a:ext cx="11887200" cy="1230313"/>
          </a:xfrm>
        </p:spPr>
        <p:txBody>
          <a:bodyPr>
            <a:normAutofit/>
          </a:bodyPr>
          <a:lstStyle/>
          <a:p>
            <a:pPr marL="0" indent="0">
              <a:buNone/>
            </a:pPr>
            <a:r>
              <a:rPr lang="en-US" sz="1600" dirty="0"/>
              <a:t>https://azure.microsoft.com/en-us/blog/windows-server-containers-using-docker-swarm-on-azure-container-service-private-preview/</a:t>
            </a:r>
          </a:p>
        </p:txBody>
      </p:sp>
      <p:sp>
        <p:nvSpPr>
          <p:cNvPr id="5" name="Rectangle 4"/>
          <p:cNvSpPr/>
          <p:nvPr/>
        </p:nvSpPr>
        <p:spPr>
          <a:xfrm>
            <a:off x="503237" y="958107"/>
            <a:ext cx="11734800" cy="5632311"/>
          </a:xfrm>
          <a:prstGeom prst="rect">
            <a:avLst/>
          </a:prstGeom>
        </p:spPr>
        <p:txBody>
          <a:bodyPr wrap="square">
            <a:spAutoFit/>
          </a:bodyPr>
          <a:lstStyle/>
          <a:p>
            <a:r>
              <a:rPr lang="en-US" sz="2400" b="1" dirty="0">
                <a:solidFill>
                  <a:srgbClr val="505050"/>
                </a:solidFill>
                <a:latin typeface="Segoe UI Condensed"/>
              </a:rPr>
              <a:t>We are excited to announce a limited preview of Azure Container Service for Windows Server containers. </a:t>
            </a:r>
            <a:r>
              <a:rPr lang="en-US" sz="2400" dirty="0">
                <a:solidFill>
                  <a:srgbClr val="505050"/>
                </a:solidFill>
                <a:latin typeface="Segoe UI Condensed"/>
              </a:rPr>
              <a:t>To join the preview, please register </a:t>
            </a:r>
            <a:r>
              <a:rPr lang="en-US" sz="2400" dirty="0">
                <a:solidFill>
                  <a:srgbClr val="00ABEC"/>
                </a:solidFill>
                <a:latin typeface="Segoe UI Condensed"/>
                <a:hlinkClick r:id="rId3"/>
              </a:rPr>
              <a:t>here</a:t>
            </a:r>
            <a:r>
              <a:rPr lang="en-US" sz="2400" dirty="0">
                <a:solidFill>
                  <a:srgbClr val="505050"/>
                </a:solidFill>
                <a:latin typeface="Segoe UI Condensed"/>
              </a:rPr>
              <a:t>. We look forward to receiving your feedback!</a:t>
            </a:r>
          </a:p>
          <a:p>
            <a:endParaRPr lang="en-US" sz="2400" dirty="0">
              <a:solidFill>
                <a:srgbClr val="505050"/>
              </a:solidFill>
              <a:latin typeface="Segoe UI Condensed"/>
            </a:endParaRPr>
          </a:p>
          <a:p>
            <a:r>
              <a:rPr lang="en-US" sz="2400" dirty="0">
                <a:solidFill>
                  <a:srgbClr val="505050"/>
                </a:solidFill>
                <a:latin typeface="Segoe UI Condensed"/>
              </a:rPr>
              <a:t>Azure Container Service is designed for enterprises, ISVs and startups looking to put containers into production, quickly and simply. It combines Azure’s infrastructure with a choice of open source container orchestration technology: DC/OS or Docker Swarm. To provision your container service, you simply select the VM cluster size, DC/OS or Swarm, and the Azure region, and the container service handles everything else. This preview of Windows Server containers under the Azure Container Service currently only supports Docker Swarm as the orchestrator.</a:t>
            </a:r>
          </a:p>
          <a:p>
            <a:endParaRPr lang="en-US" sz="2400" dirty="0">
              <a:solidFill>
                <a:srgbClr val="505050"/>
              </a:solidFill>
              <a:latin typeface="Segoe UI Condensed"/>
            </a:endParaRPr>
          </a:p>
          <a:p>
            <a:r>
              <a:rPr lang="en-US" sz="2400" dirty="0">
                <a:solidFill>
                  <a:srgbClr val="505050"/>
                </a:solidFill>
                <a:latin typeface="Segoe UI Condensed"/>
              </a:rPr>
              <a:t>Azure is founded on maximum choice for all developers and ITPros. With this preview, we’re opening the Azure Container Service to Windows Server developers for the first time.</a:t>
            </a:r>
          </a:p>
        </p:txBody>
      </p:sp>
      <p:pic>
        <p:nvPicPr>
          <p:cNvPr id="4" name="Picture 3"/>
          <p:cNvPicPr>
            <a:picLocks noChangeAspect="1"/>
          </p:cNvPicPr>
          <p:nvPr/>
        </p:nvPicPr>
        <p:blipFill>
          <a:blip r:embed="rId4"/>
          <a:stretch>
            <a:fillRect/>
          </a:stretch>
        </p:blipFill>
        <p:spPr>
          <a:xfrm>
            <a:off x="-30163" y="-7939"/>
            <a:ext cx="13411202" cy="7543801"/>
          </a:xfrm>
          <a:prstGeom prst="rect">
            <a:avLst/>
          </a:prstGeom>
        </p:spPr>
      </p:pic>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https://aka.ms/brent-clouddevelop2016</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549275" y="3364864"/>
            <a:ext cx="11887200" cy="3447098"/>
          </a:xfrm>
        </p:spPr>
        <p:txBody>
          <a:bodyPr/>
          <a:lstStyle/>
          <a:p>
            <a:r>
              <a:rPr lang="en-US" dirty="0"/>
              <a:t>We’re going to focus on Windows Server 2016</a:t>
            </a:r>
          </a:p>
          <a:p>
            <a:r>
              <a:rPr lang="en-US" dirty="0"/>
              <a:t>	</a:t>
            </a:r>
            <a:r>
              <a:rPr lang="en-US" dirty="0">
                <a:solidFill>
                  <a:schemeClr val="tx1"/>
                </a:solidFill>
              </a:rPr>
              <a:t>Containers are specific to Server 2016</a:t>
            </a:r>
          </a:p>
          <a:p>
            <a:pPr lvl="1"/>
            <a:endParaRPr lang="en-US" dirty="0"/>
          </a:p>
          <a:p>
            <a:r>
              <a:rPr lang="en-US" dirty="0"/>
              <a:t>We’re not going to make you an expert</a:t>
            </a:r>
          </a:p>
          <a:p>
            <a:endParaRPr lang="en-US" sz="2000" dirty="0"/>
          </a:p>
          <a:p>
            <a:r>
              <a:rPr lang="en-US" dirty="0"/>
              <a:t>If you already know containers on Linux…</a:t>
            </a:r>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Breakdown of containers</a:t>
            </a:r>
          </a:p>
        </p:txBody>
      </p:sp>
      <p:sp>
        <p:nvSpPr>
          <p:cNvPr id="2" name="Text Placeholder 1"/>
          <p:cNvSpPr>
            <a:spLocks noGrp="1"/>
          </p:cNvSpPr>
          <p:nvPr>
            <p:ph type="body" sz="quarter" idx="10"/>
          </p:nvPr>
        </p:nvSpPr>
        <p:spPr>
          <a:xfrm>
            <a:off x="274639" y="3208873"/>
            <a:ext cx="11887200" cy="3108543"/>
          </a:xfrm>
        </p:spPr>
        <p:txBody>
          <a:bodyPr/>
          <a:lstStyle/>
          <a:p>
            <a:r>
              <a:rPr lang="en-US" dirty="0"/>
              <a:t>Started in Linux in 2003/2004</a:t>
            </a:r>
          </a:p>
          <a:p>
            <a:r>
              <a:rPr lang="en-US" dirty="0"/>
              <a:t>	</a:t>
            </a:r>
            <a:r>
              <a:rPr lang="en-US" dirty="0">
                <a:solidFill>
                  <a:schemeClr val="tx1"/>
                </a:solidFill>
              </a:rPr>
              <a:t>present, but not very usable</a:t>
            </a:r>
          </a:p>
          <a:p>
            <a:endParaRPr lang="en-US" sz="2000" dirty="0"/>
          </a:p>
          <a:p>
            <a:r>
              <a:rPr lang="en-US" dirty="0"/>
              <a:t>Docker made them popular starting June 2014</a:t>
            </a:r>
          </a:p>
          <a:p>
            <a:r>
              <a:rPr lang="en-US" dirty="0"/>
              <a:t>	</a:t>
            </a:r>
            <a:r>
              <a:rPr lang="en-US" dirty="0">
                <a:solidFill>
                  <a:schemeClr val="tx1"/>
                </a:solidFill>
              </a:rPr>
              <a:t>ease of use</a:t>
            </a:r>
          </a:p>
        </p:txBody>
      </p:sp>
      <p:pic>
        <p:nvPicPr>
          <p:cNvPr id="2050" name="Picture 2" descr="Image result fo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542" y="220662"/>
            <a:ext cx="5030339" cy="337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304251" y="1224744"/>
            <a:ext cx="11887200" cy="3447098"/>
          </a:xfrm>
        </p:spPr>
        <p:txBody>
          <a:bodyPr/>
          <a:lstStyle/>
          <a:p>
            <a:r>
              <a:rPr lang="en-US" dirty="0"/>
              <a:t>Docker Container Image</a:t>
            </a:r>
          </a:p>
          <a:p>
            <a:r>
              <a:rPr lang="en-US" dirty="0"/>
              <a:t>	</a:t>
            </a:r>
            <a:r>
              <a:rPr lang="en-US" dirty="0">
                <a:solidFill>
                  <a:schemeClr val="tx1"/>
                </a:solidFill>
              </a:rPr>
              <a:t>layer, upon layer, upon layer, …</a:t>
            </a:r>
          </a:p>
          <a:p>
            <a:endParaRPr lang="en-US" dirty="0">
              <a:solidFill>
                <a:schemeClr val="tx1"/>
              </a:solidFill>
            </a:endParaRPr>
          </a:p>
          <a:p>
            <a:r>
              <a:rPr lang="en-US" dirty="0"/>
              <a:t>Image Repositories</a:t>
            </a:r>
          </a:p>
          <a:p>
            <a:r>
              <a:rPr lang="en-US" dirty="0"/>
              <a:t>	</a:t>
            </a:r>
            <a:r>
              <a:rPr lang="en-US" dirty="0">
                <a:solidFill>
                  <a:schemeClr val="tx1"/>
                </a:solidFill>
              </a:rPr>
              <a:t>hub.hub.docker.com</a:t>
            </a:r>
          </a:p>
        </p:txBody>
      </p:sp>
      <p:pic>
        <p:nvPicPr>
          <p:cNvPr id="3076" name="Picture 4" descr="Image result for Storage 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086" y="2614442"/>
            <a:ext cx="503543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Components</a:t>
            </a:r>
          </a:p>
        </p:txBody>
      </p:sp>
      <p:sp>
        <p:nvSpPr>
          <p:cNvPr id="2" name="Text Placeholder 1"/>
          <p:cNvSpPr>
            <a:spLocks noGrp="1"/>
          </p:cNvSpPr>
          <p:nvPr>
            <p:ph type="body" sz="quarter" idx="10"/>
          </p:nvPr>
        </p:nvSpPr>
        <p:spPr>
          <a:xfrm>
            <a:off x="278155" y="1534621"/>
            <a:ext cx="11887200" cy="5816977"/>
          </a:xfrm>
        </p:spPr>
        <p:txBody>
          <a:bodyPr/>
          <a:lstStyle/>
          <a:p>
            <a:r>
              <a:rPr lang="en-US" dirty="0"/>
              <a:t>Host OS</a:t>
            </a:r>
          </a:p>
          <a:p>
            <a:r>
              <a:rPr lang="en-US" b="1" u="sng" dirty="0">
                <a:solidFill>
                  <a:schemeClr val="tx1"/>
                </a:solidFill>
              </a:rPr>
              <a:t>Where</a:t>
            </a:r>
            <a:r>
              <a:rPr lang="en-US" dirty="0">
                <a:solidFill>
                  <a:schemeClr val="tx1"/>
                </a:solidFill>
              </a:rPr>
              <a:t> the container will run</a:t>
            </a:r>
          </a:p>
          <a:p>
            <a:endParaRPr lang="en-US" sz="2000" dirty="0"/>
          </a:p>
          <a:p>
            <a:r>
              <a:rPr lang="en-US" dirty="0"/>
              <a:t>Container Engine</a:t>
            </a:r>
          </a:p>
          <a:p>
            <a:r>
              <a:rPr lang="en-US" b="1" u="sng" dirty="0">
                <a:solidFill>
                  <a:schemeClr val="tx1"/>
                </a:solidFill>
              </a:rPr>
              <a:t>How</a:t>
            </a:r>
            <a:r>
              <a:rPr lang="en-US" dirty="0">
                <a:solidFill>
                  <a:schemeClr val="tx1"/>
                </a:solidFill>
              </a:rPr>
              <a:t> the container is run</a:t>
            </a:r>
          </a:p>
          <a:p>
            <a:endParaRPr lang="en-US" dirty="0"/>
          </a:p>
          <a:p>
            <a:r>
              <a:rPr lang="en-US" dirty="0"/>
              <a:t>Orchestrations</a:t>
            </a:r>
          </a:p>
          <a:p>
            <a:r>
              <a:rPr lang="en-US" dirty="0">
                <a:solidFill>
                  <a:schemeClr val="tx1"/>
                </a:solidFill>
              </a:rPr>
              <a:t>How multiple containers are  </a:t>
            </a:r>
            <a:r>
              <a:rPr lang="en-US" b="1" u="sng" dirty="0">
                <a:solidFill>
                  <a:schemeClr val="tx1"/>
                </a:solidFill>
              </a:rPr>
              <a:t>managed</a:t>
            </a:r>
          </a:p>
          <a:p>
            <a:endParaRPr lang="en-US" dirty="0"/>
          </a:p>
        </p:txBody>
      </p:sp>
      <p:pic>
        <p:nvPicPr>
          <p:cNvPr id="4098" name="Picture 2" descr="Image result for ke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499" y="906462"/>
            <a:ext cx="5443538" cy="407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49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8ff673fc-3231-4e3a-893b-6d7f7cd32766"/>
    <ds:schemaRef ds:uri="http://schemas.microsoft.com/sharepoint/v3"/>
    <ds:schemaRef ds:uri="230e9df3-be65-4c73-a93b-d1236ebd677e"/>
    <ds:schemaRef ds:uri="http://purl.org/dc/terms/"/>
    <ds:schemaRef ds:uri="01c77077-aee4-4b5f-bd4e-9cd40a6fff29"/>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2433</TotalTime>
  <Words>5846</Words>
  <Application>Microsoft Office PowerPoint</Application>
  <PresentationFormat>Custom</PresentationFormat>
  <Paragraphs>614</Paragraphs>
  <Slides>26</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Cambria Math</vt:lpstr>
      <vt:lpstr>Consolas</vt:lpstr>
      <vt:lpstr>Segoe UI</vt:lpstr>
      <vt:lpstr>Segoe UI Condensed</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A Breakdown of containers</vt:lpstr>
      <vt:lpstr>Docker Additions to Containers</vt:lpstr>
      <vt:lpstr>Key Components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Tell and Show</vt:lpstr>
      <vt:lpstr>Installing Docker on Windows</vt:lpstr>
      <vt:lpstr>Disclaimer: Forget the GUI</vt:lpstr>
      <vt:lpstr>Managing Images</vt:lpstr>
      <vt:lpstr>Running our first Container/Image</vt:lpstr>
      <vt:lpstr>Managing Containers</vt:lpstr>
      <vt:lpstr>Building our own Images - Dockerfile</vt:lpstr>
      <vt:lpstr>Private Image Repositories</vt:lpstr>
      <vt:lpstr>Orchestrations – multiple hosts</vt:lpstr>
      <vt:lpstr>Azure Container Service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62</cp:revision>
  <dcterms:created xsi:type="dcterms:W3CDTF">2016-08-19T13:41:00Z</dcterms:created>
  <dcterms:modified xsi:type="dcterms:W3CDTF">2016-08-25T14:38:07Z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