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50" r:id="rId6"/>
    <p:sldMasterId id="2147484352" r:id="rId7"/>
    <p:sldMasterId id="2147484355" r:id="rId8"/>
    <p:sldMasterId id="2147484357" r:id="rId9"/>
  </p:sldMasterIdLst>
  <p:notesMasterIdLst>
    <p:notesMasterId r:id="rId37"/>
  </p:notesMasterIdLst>
  <p:handoutMasterIdLst>
    <p:handoutMasterId r:id="rId38"/>
  </p:handoutMasterIdLst>
  <p:sldIdLst>
    <p:sldId id="1551" r:id="rId10"/>
    <p:sldId id="1552" r:id="rId11"/>
    <p:sldId id="1553" r:id="rId12"/>
    <p:sldId id="1409" r:id="rId13"/>
    <p:sldId id="1519" r:id="rId14"/>
    <p:sldId id="1530" r:id="rId15"/>
    <p:sldId id="1521" r:id="rId16"/>
    <p:sldId id="1522" r:id="rId17"/>
    <p:sldId id="1532" r:id="rId18"/>
    <p:sldId id="1531" r:id="rId19"/>
    <p:sldId id="1545" r:id="rId20"/>
    <p:sldId id="1537" r:id="rId21"/>
    <p:sldId id="1549" r:id="rId22"/>
    <p:sldId id="1525" r:id="rId23"/>
    <p:sldId id="1534" r:id="rId24"/>
    <p:sldId id="1548" r:id="rId25"/>
    <p:sldId id="1550" r:id="rId26"/>
    <p:sldId id="1533" r:id="rId27"/>
    <p:sldId id="1540" r:id="rId28"/>
    <p:sldId id="1542" r:id="rId29"/>
    <p:sldId id="1544" r:id="rId30"/>
    <p:sldId id="1539" r:id="rId31"/>
    <p:sldId id="1541" r:id="rId32"/>
    <p:sldId id="1543" r:id="rId33"/>
    <p:sldId id="1547" r:id="rId34"/>
    <p:sldId id="1433" r:id="rId35"/>
    <p:sldId id="1554"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551"/>
            <p14:sldId id="1552"/>
            <p14:sldId id="1553"/>
            <p14:sldId id="1409"/>
            <p14:sldId id="1519"/>
          </p14:sldIdLst>
        </p14:section>
        <p14:section name="Customizing the cluster" id="{509BFEB0-0A5E-4F8C-A142-792FAB6DF680}">
          <p14:sldIdLst>
            <p14:sldId id="1530"/>
            <p14:sldId id="1521"/>
            <p14:sldId id="1522"/>
            <p14:sldId id="1532"/>
            <p14:sldId id="1531"/>
            <p14:sldId id="1545"/>
            <p14:sldId id="1537"/>
            <p14:sldId id="1549"/>
            <p14:sldId id="1525"/>
            <p14:sldId id="1534"/>
            <p14:sldId id="1548"/>
            <p14:sldId id="1550"/>
            <p14:sldId id="1533"/>
          </p14:sldIdLst>
        </p14:section>
        <p14:section name="Service Discovery and Management" id="{72962CD6-CB84-41D3-B723-74271855D7A4}">
          <p14:sldIdLst>
            <p14:sldId id="1540"/>
            <p14:sldId id="1542"/>
            <p14:sldId id="1544"/>
            <p14:sldId id="1539"/>
            <p14:sldId id="1541"/>
            <p14:sldId id="1543"/>
          </p14:sldIdLst>
        </p14:section>
        <p14:section name="Review" id="{B184F2BD-D940-4028-9DD8-16FAFCEC26E5}">
          <p14:sldIdLst>
            <p14:sldId id="1547"/>
          </p14:sldIdLst>
        </p14:section>
        <p14:section name="Learning Materials" id="{21B3198B-573B-4F42-852C-50B67AABFFFE}">
          <p14:sldIdLst>
            <p14:sldId id="1433"/>
            <p14:sldId id="155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609" autoAdjust="0"/>
    <p:restoredTop sz="66997" autoAdjust="0"/>
  </p:normalViewPr>
  <p:slideViewPr>
    <p:cSldViewPr>
      <p:cViewPr varScale="1">
        <p:scale>
          <a:sx n="69" d="100"/>
          <a:sy n="69" d="100"/>
        </p:scale>
        <p:origin x="60" y="213"/>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10/26/2017 9:19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10/26/2017 9:19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service-fabric/service-fabric-cluster-capacit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47B0-E23F-4265-AF7F-6847591AA1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766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Azure, your service fabric will (usually) be hosted on a Virtual Machine Scale Set, or VMSS. This specialized type of VM resource allows us to manage the group instead of the individuals. Adding and removing instances, and each VM instance is the same as the others. If one gets torn down, when its rebuilt it will be exactly as it was when it was first created. For Service Fabric, a node type will be associated with a specific VMSS. And each VMSS can be associated with only one Node Type. </a:t>
            </a:r>
          </a:p>
          <a:p>
            <a:endParaRPr lang="en-US" baseline="0" dirty="0"/>
          </a:p>
          <a:p>
            <a:r>
              <a:rPr lang="en-US" baseline="0" dirty="0"/>
              <a:t>As previously mentioned, we’ll use an extension to “inject” the Service Fabric bits into the VMSS and you can see the reference to the Node Type as part of that extension’s properties. </a:t>
            </a:r>
          </a:p>
          <a:p>
            <a:endParaRPr lang="en-US" baseline="0" dirty="0"/>
          </a:p>
          <a:p>
            <a:r>
              <a:rPr lang="en-US" b="1" baseline="0" dirty="0"/>
              <a:t>*click* </a:t>
            </a:r>
            <a:r>
              <a:rPr lang="en-US" baseline="0" dirty="0"/>
              <a:t>highlight node type</a:t>
            </a:r>
          </a:p>
          <a:p>
            <a:endParaRPr lang="en-US" baseline="0" dirty="0"/>
          </a:p>
          <a:p>
            <a:r>
              <a:rPr lang="en-US" baseline="0" dirty="0"/>
              <a:t>Now this reference, as you might expect, also needs to be defined to the Service Fabric Cluster (via its manifest). In example we saw on the previous slide, its here </a:t>
            </a:r>
            <a:r>
              <a:rPr lang="en-US" b="1" baseline="0" dirty="0">
                <a:solidFill>
                  <a:srgbClr val="FF0000"/>
                </a:solidFill>
              </a:rPr>
              <a:t>*click*</a:t>
            </a:r>
          </a:p>
          <a:p>
            <a:endParaRPr lang="en-US" baseline="0" dirty="0"/>
          </a:p>
          <a:p>
            <a:r>
              <a:rPr lang="en-US" baseline="0" dirty="0"/>
              <a:t>But because the VMSS is just “managed VMs”, they still have to be placed inside of a network and subnet. So a simple cluster, with only one node type might look like this if we looked at it from a network perspective. </a:t>
            </a:r>
            <a:r>
              <a:rPr lang="en-US" b="1" baseline="0" dirty="0"/>
              <a:t>*click*</a:t>
            </a:r>
          </a:p>
          <a:p>
            <a:endParaRPr lang="en-US" b="1" baseline="0" dirty="0"/>
          </a:p>
          <a:p>
            <a:r>
              <a:rPr lang="en-US" dirty="0"/>
              <a:t>This is still a set of nodes that are associated with a node type and hosted on a VM Scale Set. These</a:t>
            </a:r>
            <a:r>
              <a:rPr lang="en-US" baseline="0" dirty="0"/>
              <a:t> are placed into a network subnet and fronted by a load balancer. In this case, that load balancer is associated with a public IP address to folks outside of the network can address the cluster, and we’ll use a network security group to secure traffic into and out of the VM’s in the scale set. </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endParaRPr lang="en-US" baseline="0" dirty="0"/>
          </a:p>
          <a:p>
            <a:r>
              <a:rPr lang="en-US" dirty="0"/>
              <a:t>https://azure.microsoft.com/en-us/services/virtual-machine-scale-sets/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904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want to note a few things here about the Nodes themselves. The first is that like any other host (physical or virtual), they can be placed in a network that also contains other resources. Even if that network was pre-existing. </a:t>
            </a:r>
          </a:p>
          <a:p>
            <a:endParaRPr lang="en-US" baseline="0" dirty="0"/>
          </a:p>
          <a:p>
            <a:r>
              <a:rPr lang="en-US" baseline="0" dirty="0"/>
              <a:t>In Azure, you may want to associate the nodes in your cluster with a specific subnet in a pre-existing virtual network. When declaring the VM Scale Set, you only need to provide the Azure resource ID of the subnet you want the VM placed is. This goes into the VMSS’s Network Configuration properties. </a:t>
            </a:r>
            <a:r>
              <a:rPr lang="en-US" b="1" baseline="0" dirty="0"/>
              <a:t>*click*</a:t>
            </a:r>
          </a:p>
          <a:p>
            <a:endParaRPr lang="en-US" baseline="0" dirty="0"/>
          </a:p>
          <a:p>
            <a:r>
              <a:rPr lang="en-US" baseline="0" dirty="0"/>
              <a:t>There’s nothing “magical” about the cluster. Its composed of resources and as such can be treated like any other resource in Azure.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5560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stop there, since</a:t>
            </a:r>
            <a:r>
              <a:rPr lang="en-US" baseline="0" dirty="0"/>
              <a:t> the nodes are just virtual machines, there’s nothing saying we can’t bring our own VM image to the party. </a:t>
            </a:r>
          </a:p>
          <a:p>
            <a:endParaRPr lang="en-US" baseline="0" dirty="0"/>
          </a:p>
          <a:p>
            <a:r>
              <a:rPr lang="en-US" baseline="0" dirty="0"/>
              <a:t>We can create our own custom virtual machine images. We can pre-install any 3</a:t>
            </a:r>
            <a:r>
              <a:rPr lang="en-US" baseline="30000" dirty="0"/>
              <a:t>rd</a:t>
            </a:r>
            <a:r>
              <a:rPr lang="en-US" baseline="0" dirty="0"/>
              <a:t> party components and thus streamline the startup of the VM. This also reduces the complexity of the infrastructure and its setup by giving us a reusable virtual machine image we can use across environments. </a:t>
            </a:r>
          </a:p>
          <a:p>
            <a:endParaRPr lang="en-US" baseline="0" dirty="0"/>
          </a:p>
          <a:p>
            <a:r>
              <a:rPr lang="en-US" baseline="0" dirty="0"/>
              <a:t>This session isn’t about creating teaching you all the ins and outs of using virtual machine images in Azure. But I do want to drive home that this is nearly as easy as it sounds. Create a Virtual Machine from a base OS image in Azure, Apply your customizations, then capture it as an Image. Finally, we can then tell Azure to create the VM “from” that image.</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51767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a:t>
            </a:r>
            <a:r>
              <a:rPr lang="en-US" baseline="0" dirty="0"/>
              <a:t> OS Updates…. This is a changing area. </a:t>
            </a:r>
          </a:p>
          <a:p>
            <a:endParaRPr lang="en-US" baseline="0" dirty="0"/>
          </a:p>
          <a:p>
            <a:r>
              <a:rPr lang="en-US" baseline="0" dirty="0"/>
              <a:t>Service Fabric is first and foremost, concerned about your application and services. As such, you need to manage the OS of the nodes in your cluster. In Azure, we use VMSS for the nodes, and as of today, these do not safe, automatic OS update and patching. safely support Now, this doesn’t mean you don’t have any support. </a:t>
            </a:r>
          </a:p>
          <a:p>
            <a:endParaRPr lang="en-US" baseline="0" dirty="0"/>
          </a:p>
          <a:p>
            <a:r>
              <a:rPr lang="en-US" b="1" baseline="0" dirty="0"/>
              <a:t>*click* </a:t>
            </a:r>
            <a:r>
              <a:rPr lang="en-US" baseline="0" dirty="0"/>
              <a:t>VMSS in Azure have an upgrade policy that helps determine when image updates should be applied to the VMSS instances. Service Fabric requires this policy to be set to “automatic”. While this setting would guarantee that the nodes are all upgrade automatically, it would also mean that all the instances of that VMSS, which is also all the instances of a specific Node Type, would be updated at the same time. It does not currently honor fault and upgrade domains. Its for this reason, as well as others, that this policy is not honored for Service Fabric related resources. </a:t>
            </a:r>
          </a:p>
          <a:p>
            <a:endParaRPr lang="en-US" baseline="0" dirty="0"/>
          </a:p>
          <a:p>
            <a:r>
              <a:rPr lang="en-US" baseline="0" dirty="0"/>
              <a:t>*click* For today, OS update and patches are your responsibility. There are a set of scripts that can be used to perform these upgrades. Which means that you’re going to want to create a plan for this and ensure you’re prepared to execute it. In the coming months, we’ll be rolling out an upgrade service that will help simplify this. And we are actively working to help address this gap with the VMSS product group. </a:t>
            </a:r>
          </a:p>
          <a:p>
            <a:endParaRPr lang="en-US" baseline="0" dirty="0"/>
          </a:p>
          <a:p>
            <a:r>
              <a:rPr lang="en-US" baseline="0" dirty="0"/>
              <a:t>The Path Orchestration Application is an optional Service Fabric service that can be installed into your cluster. This will help make this much easier. Further enhancements to the VMSS will improve this story. https://docs.microsoft.com/en-us/azure/service-fabric/service-fabric-patch-orchestration-application</a:t>
            </a:r>
          </a:p>
          <a:p>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Info:</a:t>
            </a:r>
          </a:p>
          <a:p>
            <a:r>
              <a:rPr lang="en-US" dirty="0"/>
              <a:t>https://blogs.msdn.microsoft.com/azureservicefabric/2017/01/09/os-patching-for-vms-running-service-fabric/</a:t>
            </a:r>
          </a:p>
          <a:p>
            <a:r>
              <a:rPr lang="en-US" dirty="0"/>
              <a:t>https://docs.microsoft.com/en-us/azure/virtual-machine-scale-sets/virtual-machine-scale-sets-upgrade-scale-set</a:t>
            </a:r>
          </a:p>
          <a:p>
            <a:r>
              <a:rPr lang="en-US" dirty="0"/>
              <a:t>https://msftstack.wordpress.com/2016/11/15/azure-scale-set-upgrade-policy-explained/</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10:32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479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leveraging</a:t>
            </a:r>
            <a:r>
              <a:rPr lang="en-US" baseline="0" dirty="0"/>
              <a:t> these concepts, we can start creating Service Fabric cluster’s that meet the unique needs of our solutions. </a:t>
            </a:r>
            <a:endParaRPr lang="en-US" dirty="0"/>
          </a:p>
          <a:p>
            <a:endParaRPr lang="en-US" dirty="0"/>
          </a:p>
          <a:p>
            <a:r>
              <a:rPr lang="en-US" dirty="0"/>
              <a:t>Lets</a:t>
            </a:r>
            <a:r>
              <a:rPr lang="en-US" baseline="0" dirty="0"/>
              <a:t> take one such example. Assume that for regulatory reasons, you need to create network isolation between services. This could be regulatory, it could be due to organization network requirements/standards. Whatever the reason, we can leverage the VM Scale Sets to help achieve this. We configure each VM Scale Set to be placed into a different subnet. Furthermore, we can then start leveraging a mix of public and private load balancers to help with directing traffic appropriately. </a:t>
            </a:r>
          </a:p>
          <a:p>
            <a:endParaRPr lang="en-US" baseline="0" dirty="0"/>
          </a:p>
          <a:p>
            <a:r>
              <a:rPr lang="en-US" baseline="0" dirty="0"/>
              <a:t>In this example, we’re also going to segregate the service fabric services from the other services. In the “management” subnet we’ll place our “primary” nodes. This technique is used in situations where you want to help restrict access (at a network level) and to help reduce the risk of service resource congestion. </a:t>
            </a:r>
          </a:p>
          <a:p>
            <a:endParaRPr lang="en-US" baseline="0" dirty="0"/>
          </a:p>
          <a:p>
            <a:r>
              <a:rPr lang="en-US" baseline="0" dirty="0"/>
              <a:t>Lastly, to ensure that the services deployed to the cluster land in the correct locations, we’ll leverage the node types, and specifically their placement properties. </a:t>
            </a:r>
          </a:p>
          <a:p>
            <a:endParaRPr lang="en-US" baseline="0" dirty="0"/>
          </a:p>
          <a:p>
            <a:r>
              <a:rPr lang="en-US" i="1" baseline="0" dirty="0"/>
              <a:t>Useful Info:</a:t>
            </a:r>
          </a:p>
          <a:p>
            <a:r>
              <a:rPr lang="en-US" baseline="0" dirty="0"/>
              <a:t>http://brentdacodemonkey.wordpress.com/2016/08/01/network-isolationsecurity-with-azure-service-fabric/</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8838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start creating more complex clusters like this, you’ll also need to be aware of which ports are required between the nodes. Its important to note that most of these can be adjusted via the cluster manifest, so what we’re showing you here is the “default” ports. </a:t>
            </a:r>
          </a:p>
          <a:p>
            <a:endParaRPr lang="en-US" baseline="0" dirty="0"/>
          </a:p>
          <a:p>
            <a:r>
              <a:rPr lang="en-US" baseline="0" dirty="0"/>
              <a:t>Cluster Management is the “explorer” web portal and TCP management (used by things like </a:t>
            </a:r>
            <a:r>
              <a:rPr lang="en-US" baseline="0" dirty="0" err="1"/>
              <a:t>powershell</a:t>
            </a:r>
            <a:r>
              <a:rPr lang="en-US" baseline="0" dirty="0"/>
              <a:t> and cli). </a:t>
            </a:r>
          </a:p>
          <a:p>
            <a:endParaRPr lang="en-US" baseline="0" dirty="0"/>
          </a:p>
          <a:p>
            <a:r>
              <a:rPr lang="en-US" baseline="0" dirty="0"/>
              <a:t>*if* you’ve enabled the reverse proxy, you’ll need to allow 19008. But most of the time you’ll be accessing this via local host, so you can scope this based on your usage. </a:t>
            </a:r>
          </a:p>
          <a:p>
            <a:endParaRPr lang="en-US" baseline="0" dirty="0"/>
          </a:p>
          <a:p>
            <a:r>
              <a:rPr lang="en-US" baseline="0" dirty="0"/>
              <a:t>The SMB port of 445 is used by service fabric to move the application packages between nodes. So this needs to be open of publishing will fail. </a:t>
            </a:r>
          </a:p>
          <a:p>
            <a:endParaRPr lang="en-US" baseline="0" dirty="0"/>
          </a:p>
          <a:p>
            <a:r>
              <a:rPr lang="en-US" baseline="0" dirty="0"/>
              <a:t>The “fabric” services require ports 1025-1027 for connections between the clusters and their “fabric” system services. (cluster connection, service connection, lease driver). </a:t>
            </a:r>
          </a:p>
          <a:p>
            <a:endParaRPr lang="en-US" baseline="0" dirty="0"/>
          </a:p>
          <a:p>
            <a:r>
              <a:rPr lang="en-US" baseline="0" dirty="0"/>
              <a:t>The Ephemeral and Application ports are assigned for dynamic application ports and used for replication operations of </a:t>
            </a:r>
            <a:r>
              <a:rPr lang="en-US" baseline="0" dirty="0" err="1"/>
              <a:t>stateful</a:t>
            </a:r>
            <a:r>
              <a:rPr lang="en-US" baseline="0" dirty="0"/>
              <a:t> services.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60373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customizing</a:t>
            </a:r>
            <a:r>
              <a:rPr lang="en-US" baseline="0" dirty="0"/>
              <a:t> out clusters, we’ll invariable run into problems. When this happens, there’s a few things to reach for. </a:t>
            </a:r>
          </a:p>
          <a:p>
            <a:endParaRPr lang="en-US" baseline="0" dirty="0"/>
          </a:p>
          <a:p>
            <a:r>
              <a:rPr lang="en-US" baseline="0" dirty="0"/>
              <a:t>First and foremost are the nodes. Since Service Fabric is just bits on a server, access to that server is usually our first and best option. This is why its important to have a way to remotely access the servers. Once we have access to the server we can check the system logs for errors (which can occur if there’s an issue with the Service Fabric installation), or Service Fabric’s own logs. In some cases, you’ll even find that the service fabric location isn’t even there in which case there’s definitely a critical failure of the installation. </a:t>
            </a:r>
          </a:p>
          <a:p>
            <a:endParaRPr lang="en-US" baseline="0" dirty="0"/>
          </a:p>
          <a:p>
            <a:r>
              <a:rPr lang="en-US" baseline="0" dirty="0"/>
              <a:t>If you’re deploying to Azure, also make sure you check the Azure Activity Logs. While this won’t show you something inside of the nodes, it will tell you if there was a problem with deploying the Azure resources. </a:t>
            </a:r>
          </a:p>
          <a:p>
            <a:endParaRPr lang="en-US" baseline="0" dirty="0"/>
          </a:p>
          <a:p>
            <a:r>
              <a:rPr lang="en-US" baseline="0" dirty="0"/>
              <a:t>And finally, if you find an error and need help tracking down what it means… don’t hesitate to look for answers or assistance online. Stack Overflow and the MSDN Forums are monitored by the Service Fabric team and various other experts. And there’s also always the option to open a support ticket directly from the Azure Portal.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0661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two topics are complicated. So much so that to truly do them justice, they’d likely need at least an hour on their own and a day long workshop to help get everything covered appropriately. </a:t>
            </a:r>
          </a:p>
          <a:p>
            <a:endParaRPr lang="en-US" baseline="0" dirty="0"/>
          </a:p>
          <a:p>
            <a:r>
              <a:rPr lang="en-US" baseline="0" dirty="0"/>
              <a:t>For sizing, simply put… you need to test and validate. Each application and service that gets added to the cluster puts load on it. Each of the underlying services you leverage (reverse proxy, replication </a:t>
            </a:r>
            <a:r>
              <a:rPr lang="en-US" baseline="0" dirty="0" err="1"/>
              <a:t>etc</a:t>
            </a:r>
            <a:r>
              <a:rPr lang="en-US" baseline="0" dirty="0"/>
              <a:t>…) add load to the cluster. So you will need to deploy your application and test it to find out what you really need. This exercise isn’t really any different then the way you’d size it on premise. However, if you’re running in the cloud you hopefully have the advantage of not having to commit to your hardware capacity for the first 5 years before you ever built the system. </a:t>
            </a:r>
          </a:p>
          <a:p>
            <a:endParaRPr lang="en-US" baseline="0" dirty="0"/>
          </a:p>
          <a:p>
            <a:r>
              <a:rPr lang="en-US" baseline="0" dirty="0"/>
              <a:t>With that in mind, you’ll also want to monitor things post launch. Over times, systems grow, and in production scenarios there are always surprises. So please put measures in place for ongoing monitoring of the system. </a:t>
            </a:r>
          </a:p>
          <a:p>
            <a:endParaRPr lang="en-US" baseline="0" dirty="0"/>
          </a:p>
          <a:p>
            <a:r>
              <a:rPr lang="en-US" baseline="0" dirty="0"/>
              <a:t>And lastly, note that each application you add to the system adds its own package size to the store on each node, and when the services are deployed they will generate log files. These logs will be cleaned up over time by Service Fabric, but when testing you sizing, you will want to look at it over time. </a:t>
            </a:r>
          </a:p>
          <a:p>
            <a:endParaRPr lang="en-US" baseline="0" dirty="0"/>
          </a:p>
          <a:p>
            <a:r>
              <a:rPr lang="en-US" baseline="0" dirty="0"/>
              <a:t>For scaling… scaling is done by the Node Type (VMSS). When a new node instance is added, it will eventually be added to the cluster automatically. This isn’t instantaneous, and will take some time. So be patient.</a:t>
            </a:r>
          </a:p>
          <a:p>
            <a:endParaRPr lang="en-US" baseline="0" dirty="0"/>
          </a:p>
          <a:p>
            <a:r>
              <a:rPr lang="en-US" baseline="0" dirty="0"/>
              <a:t>Scaling down is a bit more complicated. You have to manually remove the nodes from the cluster, let the cluster adjust, them you can remove the VM instance. He steps to do this are to disable the service fabric node, wait for the disable to complete, then “scale down” the VMSS cluster. You will always need to do this going from the “</a:t>
            </a:r>
            <a:r>
              <a:rPr lang="en-US" baseline="0" dirty="0" err="1"/>
              <a:t>hightest</a:t>
            </a:r>
            <a:r>
              <a:rPr lang="en-US" baseline="0" dirty="0"/>
              <a:t> instance” down. </a:t>
            </a:r>
          </a:p>
          <a:p>
            <a:endParaRPr lang="en-US" baseline="0" dirty="0"/>
          </a:p>
          <a:p>
            <a:r>
              <a:rPr lang="en-US" baseline="0" dirty="0"/>
              <a:t>One word of caution here, and this applies to both scaling the cluster as well as rebalancing services. Avoid “jitter”. Service fabric is capable of making adjustments very quickly. But these adjustments put load on the system. If you are constantly adjusting things back and forth, this puts a significant load on the system overall. Don’t adjust for short term transient issues, give short lived items a chance to correct, then only adjust when we have significant need to do so. </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https://docs.microsoft.com/en-us/azure/service-fabric/service-fabric-cluster-scale-up-down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u="none" kern="1200" dirty="0">
                <a:solidFill>
                  <a:schemeClr val="tx1"/>
                </a:solidFill>
                <a:effectLst/>
                <a:latin typeface="Segoe UI Light" pitchFamily="34" charset="0"/>
                <a:ea typeface="+mn-ea"/>
                <a:cs typeface="+mn-cs"/>
                <a:hlinkClick r:id="rId3"/>
              </a:rPr>
              <a:t>https://docs.microsoft.com/en-us/azure/service-fabric/service-fabric-cluster-capacity</a:t>
            </a:r>
            <a:endParaRPr lang="en-US" sz="900" u="none"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461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over the solution in Visual Studio, highlight</a:t>
            </a:r>
            <a:r>
              <a:rPr lang="en-US" baseline="0" dirty="0"/>
              <a:t> the placement constraints and parameter files. Show deployed the local “dev” cluster, and to a remote cluster. Explore the remote cluster with all its different properties. </a:t>
            </a:r>
          </a:p>
          <a:p>
            <a:endParaRPr lang="en-US" baseline="0" dirty="0"/>
          </a:p>
          <a:p>
            <a:r>
              <a:rPr lang="en-US" i="1" baseline="0" dirty="0"/>
              <a:t>Prep:</a:t>
            </a:r>
          </a:p>
          <a:p>
            <a:pPr marL="171450" indent="-171450">
              <a:buFontTx/>
              <a:buChar char="-"/>
            </a:pPr>
            <a:r>
              <a:rPr lang="en-US" baseline="0" dirty="0"/>
              <a:t>Install Visual Studio and Service Fabric SDK on machine that will be used for the demo</a:t>
            </a:r>
          </a:p>
          <a:p>
            <a:pPr marL="171450" indent="-171450">
              <a:buFontTx/>
              <a:buChar char="-"/>
            </a:pPr>
            <a:r>
              <a:rPr lang="en-US" baseline="0" dirty="0"/>
              <a:t>Configure the local cluster as a 5 node cluster</a:t>
            </a:r>
          </a:p>
          <a:p>
            <a:r>
              <a:rPr lang="en-US" baseline="0" dirty="0"/>
              <a:t>- Pull down https://github.com/brentstineman/PersonalStuff/tree/master/ARM%20Templates/unsecureSvcFabClusterWithDMZ and build the project</a:t>
            </a:r>
          </a:p>
          <a:p>
            <a:pPr marL="171450" indent="-171450">
              <a:buFontTx/>
              <a:buChar char="-"/>
            </a:pPr>
            <a:r>
              <a:rPr lang="en-US" baseline="0" dirty="0"/>
              <a:t>Deploy the project to the local cluster</a:t>
            </a:r>
          </a:p>
          <a:p>
            <a:pPr marL="171450" indent="-171450">
              <a:buFontTx/>
              <a:buChar char="-"/>
            </a:pPr>
            <a:r>
              <a:rPr lang="en-US" baseline="0" dirty="0"/>
              <a:t>Set up an Azure hosted cluster using the unsecure DMZ cluster template at the above link. </a:t>
            </a:r>
          </a:p>
          <a:p>
            <a:pPr marL="171450" indent="-171450">
              <a:buFontTx/>
              <a:buChar char="-"/>
            </a:pPr>
            <a:r>
              <a:rPr lang="en-US" baseline="0" dirty="0"/>
              <a:t>Create a “cloud” application parameter file for the DMZ cluster to put the two apps in different subnets</a:t>
            </a:r>
          </a:p>
          <a:p>
            <a:endParaRPr lang="en-US" baseline="0" dirty="0"/>
          </a:p>
          <a:p>
            <a:r>
              <a:rPr lang="en-US" i="1" baseline="0" dirty="0"/>
              <a:t>Demo Script:</a:t>
            </a:r>
          </a:p>
          <a:p>
            <a:pPr marL="171450" indent="-171450">
              <a:buFontTx/>
              <a:buChar char="-"/>
            </a:pPr>
            <a:r>
              <a:rPr lang="en-US" baseline="0" dirty="0"/>
              <a:t>Show Service Fabric Application in Visual Studio</a:t>
            </a:r>
          </a:p>
          <a:p>
            <a:pPr marL="388712" lvl="1" indent="-171450">
              <a:buFontTx/>
              <a:buChar char="-"/>
            </a:pPr>
            <a:r>
              <a:rPr lang="en-US" baseline="0" dirty="0"/>
              <a:t>Highlight two applications and use of placement properties</a:t>
            </a:r>
          </a:p>
          <a:p>
            <a:pPr marL="388712" lvl="1" indent="-171450">
              <a:buFontTx/>
              <a:buChar char="-"/>
            </a:pPr>
            <a:r>
              <a:rPr lang="en-US" baseline="0" dirty="0"/>
              <a:t>Show parameter files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local 5 node dev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application in place on the 5 node cluster</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Deploy the app to the cloud using the “cloud” parameter file</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DMZ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in the Azure portal. Highlight the VMSS’s and </a:t>
            </a:r>
            <a:r>
              <a:rPr lang="en-US" baseline="0" dirty="0" err="1"/>
              <a:t>Vnet</a:t>
            </a:r>
            <a:endParaRPr lang="en-US" baseline="0" dirty="0"/>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Go to the Fabric Explorer and show the 3 different node types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“node types” in the cluster manifest</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“system” services are only on the primary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deployed application only being applied where the placement constraints exist. </a:t>
            </a:r>
          </a:p>
          <a:p>
            <a:pPr marL="664001" marR="0" lvl="3"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application instances on the proper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Highlight that the Fabric Explorer and “Application” are on different </a:t>
            </a:r>
            <a:r>
              <a:rPr lang="en-US" baseline="0" dirty="0" err="1"/>
              <a:t>Ips</a:t>
            </a:r>
            <a:r>
              <a:rPr lang="en-US" baseline="0" dirty="0"/>
              <a:t>	 </a:t>
            </a:r>
          </a:p>
        </p:txBody>
      </p:sp>
      <p:sp>
        <p:nvSpPr>
          <p:cNvPr id="4" name="Slide Number Placeholder 3"/>
          <p:cNvSpPr>
            <a:spLocks noGrp="1"/>
          </p:cNvSpPr>
          <p:nvPr>
            <p:ph type="sldNum" sz="quarter" idx="10"/>
          </p:nvPr>
        </p:nvSpPr>
        <p:spPr/>
        <p:txBody>
          <a:bodyPr/>
          <a:lstStyle/>
          <a:p>
            <a:fld id="{EF64FA26-052C-4EE5-A78C-762B03CD0F2A}" type="slidenum">
              <a:rPr lang="en-US" smtClean="0"/>
              <a:t>18</a:t>
            </a:fld>
            <a:endParaRPr lang="en-US"/>
          </a:p>
        </p:txBody>
      </p:sp>
    </p:spTree>
    <p:extLst>
      <p:ext uri="{BB962C8B-B14F-4D97-AF65-F5344CB8AC3E}">
        <p14:creationId xmlns:p14="http://schemas.microsoft.com/office/powerpoint/2010/main" val="857844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hopefully the cluster seems a bit less magical now. So lets move on to the services in the cluster. </a:t>
            </a:r>
          </a:p>
          <a:p>
            <a:endParaRPr lang="en-US" dirty="0"/>
          </a:p>
          <a:p>
            <a:r>
              <a:rPr lang="en-US" dirty="0"/>
              <a:t>When</a:t>
            </a:r>
            <a:r>
              <a:rPr lang="en-US" baseline="0" dirty="0"/>
              <a:t> you deploy a service to a cluster, if its going to be listening for inbound requests, you need to declare one or more endpoints. This declaration is typically done in the service manifest and used when the service is “registered” with the cluster’s application store. When declaring the endpoint, you have to give a protocol (http or </a:t>
            </a:r>
            <a:r>
              <a:rPr lang="en-US" baseline="0" dirty="0" err="1"/>
              <a:t>tcp</a:t>
            </a:r>
            <a:r>
              <a:rPr lang="en-US" baseline="0" dirty="0"/>
              <a:t>) and the type (input or output). Optionally, you can also specify a port that the service will be listening on. </a:t>
            </a:r>
          </a:p>
          <a:p>
            <a:endParaRPr lang="en-US" baseline="0" dirty="0"/>
          </a:p>
          <a:p>
            <a:r>
              <a:rPr lang="en-US" baseline="0" dirty="0"/>
              <a:t>Its this “optional” port I want to talk about for a moment. You certainly leverage this. In fact, if you’re accepting requests from outside of the cluster, you’re likely going to want to do this because you’re also probably using a load balancer of some time to direct external traffic to the cluster. And that port is something that load balancers usually need to know when directing traffic. So what happens if you don’t specify a port? Service Fabric will assign one to each instance of the service. </a:t>
            </a:r>
          </a:p>
          <a:p>
            <a:endParaRPr lang="en-US" baseline="0" dirty="0"/>
          </a:p>
          <a:p>
            <a:r>
              <a:rPr lang="en-US" baseline="0" dirty="0"/>
              <a:t>This usually leads to two questions… the fist is “what is the benefit” and the second is “how do I address the service”? </a:t>
            </a:r>
          </a:p>
          <a:p>
            <a:endParaRPr lang="en-US" baseline="0" dirty="0"/>
          </a:p>
          <a:p>
            <a:r>
              <a:rPr lang="en-US" b="1" baseline="0" dirty="0"/>
              <a:t>*click*</a:t>
            </a:r>
          </a:p>
          <a:p>
            <a:r>
              <a:rPr lang="en-US" baseline="0" dirty="0"/>
              <a:t>If you don’t specific a fixed port, service fabric will allocate a port from the “application port range” defined in its manifest. This allows service fabric to help avoid any port collisions. So two services, or even two instances of the same service, can both live on the same node within the cluster in (hopefully) perfect harmony. Something we couldn’t do if we used a fixed port of say ’80’. How many times have you tried to deploy something only to find there was already something running on your designated port? Well service fabric can help us avoid that altogether. </a:t>
            </a:r>
          </a:p>
          <a:p>
            <a:endParaRPr lang="en-US" baseline="0" dirty="0"/>
          </a:p>
          <a:p>
            <a:r>
              <a:rPr lang="en-US" baseline="0" dirty="0"/>
              <a:t>When the question comes about how to resolve an endpoint. </a:t>
            </a:r>
          </a:p>
          <a:p>
            <a:endParaRPr lang="en-US" b="1" baseline="0" dirty="0"/>
          </a:p>
          <a:p>
            <a:r>
              <a:rPr lang="en-US" b="1" baseline="0" dirty="0"/>
              <a:t>*click*</a:t>
            </a:r>
            <a:r>
              <a:rPr lang="en-US" baseline="0" dirty="0"/>
              <a:t> This is the another feature of the naming service. </a:t>
            </a:r>
          </a:p>
          <a:p>
            <a:r>
              <a:rPr lang="en-US" baseline="0" dirty="0"/>
              <a:t>What you see here is a custom class that implements the </a:t>
            </a:r>
            <a:r>
              <a:rPr lang="en-US" baseline="0" dirty="0" err="1"/>
              <a:t>ServicePartionClient</a:t>
            </a:r>
            <a:r>
              <a:rPr lang="en-US" baseline="0" dirty="0"/>
              <a:t> and </a:t>
            </a:r>
            <a:r>
              <a:rPr lang="en-US" baseline="0" dirty="0" err="1"/>
              <a:t>ClientFactoryBase</a:t>
            </a:r>
            <a:r>
              <a:rPr lang="en-US" baseline="0" dirty="0"/>
              <a:t> classes. These classes interface with the naming service to resolve the endpoint of a service (in this case “fabric:/</a:t>
            </a:r>
            <a:r>
              <a:rPr lang="en-US" baseline="0" dirty="0" err="1"/>
              <a:t>CalculatorApp</a:t>
            </a:r>
            <a:r>
              <a:rPr lang="en-US" baseline="0" dirty="0"/>
              <a:t>/</a:t>
            </a:r>
            <a:r>
              <a:rPr lang="en-US" baseline="0" dirty="0" err="1"/>
              <a:t>CalculatorService</a:t>
            </a:r>
            <a:r>
              <a:rPr lang="en-US" baseline="0" dirty="0"/>
              <a:t>”), as well as handle common communication challenges like transient fault handling and retry. If you like, you can go even deeper, and not use these classes and instead get right to the heart of the naming service, but lets not get that deep into the weeds. At least for this session. </a:t>
            </a:r>
          </a:p>
          <a:p>
            <a:endParaRPr lang="en-US" baseline="0" dirty="0"/>
          </a:p>
          <a:p>
            <a:r>
              <a:rPr lang="en-US" i="1" baseline="0" dirty="0"/>
              <a:t>Useful links:</a:t>
            </a:r>
          </a:p>
          <a:p>
            <a:r>
              <a:rPr lang="en-US" dirty="0"/>
              <a:t>https://docs.microsoft.com/en-us/azure/service-fabric/service-fabric-connect-and-communicate-with-services#service-discovery-and-resolution</a:t>
            </a:r>
          </a:p>
          <a:p>
            <a:r>
              <a:rPr lang="en-US" dirty="0"/>
              <a:t>https://docs.microsoft.com/en-us/azure/service-fabric/service-fabric-service-manifest-resources</a:t>
            </a:r>
          </a:p>
          <a:p>
            <a:r>
              <a:rPr lang="en-US" dirty="0"/>
              <a:t>https://docs.microsoft.com/en-us/azure/service-fabric/service-fabric-reliable-services-communication#communicating-with-a-service</a:t>
            </a:r>
          </a:p>
          <a:p>
            <a:endParaRPr lang="en-US" dirty="0"/>
          </a:p>
          <a:p>
            <a:r>
              <a:rPr lang="en-US" i="1" dirty="0"/>
              <a:t>Sample:</a:t>
            </a:r>
          </a:p>
          <a:p>
            <a:r>
              <a:rPr lang="en-US" dirty="0"/>
              <a:t>https://github.com/Azure-Samples/service-fabric-dotnet-getting-started/tree/master/Services/WcfService/Calculator.Client</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554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47B0-E23F-4265-AF7F-6847591AA1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7939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If that isn’t enough, there’s another route to reaching services. Service Fabric includes a built in reverse proxy which you can choose to deploy if you so desire.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baseline="0" dirty="0"/>
              <a:t>*click*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Addressing a service via the reverse proxy is as simply as directing traffic to localhost on the port you specified when the cluster was set up (19008 by default) with the application, service, and application. In this example we’re talking to </a:t>
            </a:r>
            <a:r>
              <a:rPr lang="en-US" b="1" i="0" baseline="0" dirty="0"/>
              <a:t>*click* </a:t>
            </a:r>
            <a:r>
              <a:rPr lang="en-US" i="0" baseline="0" dirty="0"/>
              <a:t>localhost:19008/app1/service3/my/</a:t>
            </a:r>
            <a:r>
              <a:rPr lang="en-US" i="0" baseline="0" dirty="0" err="1"/>
              <a:t>api</a:t>
            </a:r>
            <a:r>
              <a:rPr lang="en-US" i="0" baseline="0" dirty="0"/>
              <a:t>. “app1” is the application, “service3” is the service. “my/</a:t>
            </a:r>
            <a:r>
              <a:rPr lang="en-US" i="0" baseline="0" dirty="0" err="1"/>
              <a:t>api</a:t>
            </a:r>
            <a:r>
              <a:rPr lang="en-US" i="0" baseline="0" dirty="0"/>
              <a:t>” is the route for the endpoint.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Requests can be either </a:t>
            </a:r>
            <a:r>
              <a:rPr lang="en-US" i="0" baseline="0" dirty="0" err="1"/>
              <a:t>tcp</a:t>
            </a:r>
            <a:r>
              <a:rPr lang="en-US" i="0" baseline="0" dirty="0"/>
              <a:t> or http and are simply forwarded to an instance of the service as determined by the naming service.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Now there are a couple things you need to know about using the reverse proxy *click*</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there’s no way to add the proxy to a cluster once its been set up. Adding the reverse proxy is a “setup” time decision</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 proxy exposes all the services on the cluster via port 19008. And it provides zero access control. So I wouldn’t recommend putting it on the other end of a public load balancer.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the reverse proxy, does not take into account the load on a given service instance. Its only going to due the most basic round robin routing. With most load balancers you can specify a probe that can be used to help a service tell the LB not to direct traffic when its under stress (by responding appropriately). The reverse proxy does not have this capability.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when using SSL for a service, the reverse proxy does SSL termination. There’s no way to address “https” on the back end currently. Additionally, the proxy will use a single certificate.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https://docs.microsoft.com/en-us/azure/service-fabric/service-fabric-reverseproxy</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708546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Speaking of certificates… how</a:t>
            </a:r>
            <a:r>
              <a:rPr lang="en-US" baseline="0" dirty="0"/>
              <a:t> do we do application certificates? I’m going to discuss this in terms of an Azure managed cluster. In part because its slightly more complex, but also because if you can get it in Azure, doing it with a self-managed cluster should prove easy. </a:t>
            </a:r>
          </a:p>
          <a:p>
            <a:endParaRPr lang="en-US" baseline="0" dirty="0"/>
          </a:p>
          <a:p>
            <a:r>
              <a:rPr lang="en-US" b="1" dirty="0"/>
              <a:t>*click* </a:t>
            </a:r>
            <a:r>
              <a:rPr lang="en-US" dirty="0"/>
              <a:t>Because</a:t>
            </a:r>
            <a:r>
              <a:rPr lang="en-US" baseline="0" dirty="0"/>
              <a:t> the cluster is really just a collection of VM’s. We’ll start with getting the certificates into them. There’s a bit of detail here, and there’s a link to a detailed version of this in the presenter notes of this deck. So we’ll go over this quickly. We start by adding our certificates to an Azure Key Vault’s that has “azure deployment” enabled. This gives us a safe, online storage location for the certificates that can be referenced by Azure when we create/update our VMSS. </a:t>
            </a:r>
            <a:r>
              <a:rPr lang="en-US" b="1" baseline="0" dirty="0"/>
              <a:t>*click*</a:t>
            </a:r>
            <a:r>
              <a:rPr lang="en-US" baseline="0" dirty="0"/>
              <a:t> This is considered a secret for the VMSS. </a:t>
            </a:r>
          </a:p>
          <a:p>
            <a:endParaRPr lang="en-US" baseline="0" dirty="0"/>
          </a:p>
          <a:p>
            <a:r>
              <a:rPr lang="en-US" baseline="0" dirty="0"/>
              <a:t>What we have here is a snippet of an Azure Resource Manager (ARM) declaration for VMSS. It takes a reference to the Key Vault where the certificates are stored, and we then specify the individual certificates within that store we want, and where they should be placed on the VMSS instance. If you are doing this to a self-managed VM, you would simply install the certificate yourself using whatever approach you are most comfortable with. Be it an orchestrator like Chef or Puppet, remote </a:t>
            </a:r>
            <a:r>
              <a:rPr lang="en-US" baseline="0" dirty="0" err="1"/>
              <a:t>powershell</a:t>
            </a:r>
            <a:r>
              <a:rPr lang="en-US" baseline="0" dirty="0"/>
              <a:t>, or even manual setup by an operator. But because we’re dealing with Azure’s VMSS, we need to use this approach to ensure that any new VMs that are added, or ones that have to be “rebuilt” stick to our pre-defined configuration. </a:t>
            </a:r>
          </a:p>
          <a:p>
            <a:endParaRPr lang="en-US" baseline="0" dirty="0"/>
          </a:p>
          <a:p>
            <a:r>
              <a:rPr lang="en-US" baseline="0" dirty="0"/>
              <a:t>Azure Resource Manager and VMSS are again topics we could spend significant time on. So feel free to catch me afterwards to talk about this more. </a:t>
            </a:r>
            <a:r>
              <a:rPr lang="en-US" baseline="0" dirty="0">
                <a:sym typeface="Wingdings" panose="05000000000000000000" pitchFamily="2" charset="2"/>
              </a:rPr>
              <a:t> </a:t>
            </a:r>
            <a:endParaRPr lang="en-US" baseline="0" dirty="0"/>
          </a:p>
          <a:p>
            <a:endParaRPr lang="en-US" dirty="0"/>
          </a:p>
          <a:p>
            <a:r>
              <a:rPr lang="en-US" b="1" dirty="0"/>
              <a:t>*click*</a:t>
            </a:r>
            <a:r>
              <a:rPr lang="en-US" b="1" baseline="0" dirty="0"/>
              <a:t> </a:t>
            </a:r>
            <a:r>
              <a:rPr lang="en-US" baseline="0" dirty="0"/>
              <a:t>Now for the application, we will start by declaring the service as having an ‘https’ endpoint. This is the same types of declarations we saw earlier when discussing ports. So I won’t show that again. But if we declared the endpoint as ‘https’, we’ll now want to leverage the application manifest to “bind” that endpoint to our certificate. </a:t>
            </a:r>
          </a:p>
          <a:p>
            <a:endParaRPr lang="en-US" baseline="0" dirty="0"/>
          </a:p>
          <a:p>
            <a:r>
              <a:rPr lang="en-US" b="1" baseline="0" dirty="0"/>
              <a:t>*click* </a:t>
            </a:r>
            <a:r>
              <a:rPr lang="en-US" baseline="0" dirty="0"/>
              <a:t>we start by adding the certificate to the manifest. We’ll use the thumbprint for the certificate in question, and the store where its at. </a:t>
            </a:r>
          </a:p>
          <a:p>
            <a:endParaRPr lang="en-US" baseline="0" dirty="0"/>
          </a:p>
          <a:p>
            <a:r>
              <a:rPr lang="en-US" b="1" baseline="0" dirty="0"/>
              <a:t>*click* </a:t>
            </a:r>
            <a:r>
              <a:rPr lang="en-US" baseline="0" dirty="0"/>
              <a:t>with that in place, we’ll then bind the certificate to the endpoint. The two “ref” properties here must match what we declared for the endpoint certificate, and the service endpoint.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https://docs.microsoft.com/en-us/azure/virtual-machine-scale-sets/virtual-machine-scale-sets-faq#certificates</a:t>
            </a:r>
          </a:p>
          <a:p>
            <a:r>
              <a:rPr lang="en-US" dirty="0"/>
              <a:t>https://docs.microsoft.com/en-us/azure/service-fabric/service-fabric-service-manifest-resources</a:t>
            </a:r>
            <a:r>
              <a:rPr lang="en-US"/>
              <a:t>#example-specifying-an-https-endpoint-for-your-service</a:t>
            </a:r>
          </a:p>
          <a:p>
            <a:r>
              <a:rPr lang="en-US"/>
              <a:t>https</a:t>
            </a:r>
            <a:r>
              <a:rPr lang="en-US" dirty="0"/>
              <a:t>://docs.microsoft.com/en-us/azure/service-fabric/service-fabric-cluster-security-update-certs-azure#adding-or-removing-client-certificates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30875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watched various videos about service fabric, as some</a:t>
            </a:r>
            <a:r>
              <a:rPr lang="en-US" baseline="0" dirty="0"/>
              <a:t> point you’ve likely see a demo of a “live upgrade” of an application. There’s nothing especially “magical” about this process. But I do want to spend a few moments to cover some of the basics. </a:t>
            </a:r>
          </a:p>
          <a:p>
            <a:endParaRPr lang="en-US" baseline="0" dirty="0"/>
          </a:p>
          <a:p>
            <a:r>
              <a:rPr lang="en-US" b="1" baseline="0" dirty="0"/>
              <a:t>*click* </a:t>
            </a:r>
            <a:r>
              <a:rPr lang="en-US" baseline="0" dirty="0"/>
              <a:t>Upgrade Domains</a:t>
            </a:r>
          </a:p>
          <a:p>
            <a:r>
              <a:rPr lang="en-US" baseline="0" dirty="0"/>
              <a:t>When performing upgrades to service fabric applications/services/partitions, service fabric will leverage the defined upgrade domains. These were set at the time the cluster was created (in the cluster manifest). These are the same upgrade domains are also used when the cluster determines the placement of service partitions and replicas. However, we need to keep in mind that when we’re updating code, the host process is also impacted. And this in turn could impact other services within that same application. But service fabric knows this as well, and therefore takes this into account when placing all the services for a single application.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Health Checks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When an the application service/partitions in an upgrade domain have been updated, an optional health check can be performed. Based on the policies defined in the application manifest, service fabric will make sure that the minimum percentage of the instances/partitions in that domain are “healthy” before it moves on to the next domain.  These limits are defined in optional policy section of the application manifest as both defaults, and service specific values.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Its important to note that service fabric won’t really know what “healthy” means for your individual service. So its important that you instrument your services with custom health events. </a:t>
            </a:r>
            <a:endParaRPr lang="en-US" dirty="0"/>
          </a:p>
          <a:p>
            <a:endParaRPr lang="en-US" dirty="0"/>
          </a:p>
          <a:p>
            <a:r>
              <a:rPr lang="en-US" b="1" dirty="0"/>
              <a:t>*click* </a:t>
            </a:r>
            <a:r>
              <a:rPr lang="en-US" dirty="0"/>
              <a:t>Multiple</a:t>
            </a:r>
            <a:r>
              <a:rPr lang="en-US" baseline="0" dirty="0"/>
              <a:t> Upgrade Types</a:t>
            </a:r>
          </a:p>
          <a:p>
            <a:r>
              <a:rPr lang="en-US" baseline="0" dirty="0"/>
              <a:t>When doing an upgrade, you have three different types to choose from. </a:t>
            </a:r>
          </a:p>
          <a:p>
            <a:r>
              <a:rPr lang="en-US" baseline="0" dirty="0"/>
              <a:t>Monitored (the default and recommended approach), will do one upgrade domain at a time, and verify the health checks pass before proceeding on.</a:t>
            </a:r>
          </a:p>
          <a:p>
            <a:r>
              <a:rPr lang="en-US" baseline="0" dirty="0"/>
              <a:t>Unmonitored “Auto” does them an upgrade domain at a time, but doesn’t bother with waiting for the health checks.</a:t>
            </a:r>
          </a:p>
          <a:p>
            <a:r>
              <a:rPr lang="en-US" baseline="0" dirty="0"/>
              <a:t>Unmonitored “Manual” is administrator controlled, allowing for an operator to determine when to do each upgrade domain. </a:t>
            </a:r>
          </a:p>
          <a:p>
            <a:r>
              <a:rPr lang="en-US" baseline="0" dirty="0"/>
              <a:t>There’s technical a fourth option of “upgrade everything right now”. But that’s not something we would ever recommend for a production service. </a:t>
            </a:r>
            <a:r>
              <a:rPr lang="en-US" baseline="0" dirty="0">
                <a:sym typeface="Wingdings" panose="05000000000000000000" pitchFamily="2" charset="2"/>
              </a:rPr>
              <a:t> </a:t>
            </a:r>
          </a:p>
          <a:p>
            <a:endParaRPr lang="en-US" baseline="0" dirty="0">
              <a:sym typeface="Wingdings" panose="05000000000000000000" pitchFamily="2" charset="2"/>
            </a:endParaRPr>
          </a:p>
          <a:p>
            <a:r>
              <a:rPr lang="en-US" baseline="0" dirty="0">
                <a:sym typeface="Wingdings" panose="05000000000000000000" pitchFamily="2" charset="2"/>
              </a:rPr>
              <a:t>Now admittedly, you could easily do an hour long presentation on just what’s discussed in this one slide. But we don’t have time for that, so I would encourage you to explore this topic at your leisure using the links that are included in this slide’s presenter’s notes. But there’s one last item I want to touch on here….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Breaking Changes</a:t>
            </a:r>
          </a:p>
          <a:p>
            <a:r>
              <a:rPr lang="en-US" baseline="0" dirty="0"/>
              <a:t>For any of this to work with zero downtime, we need to be sensitive to breaking changes. At any point during an upgrade, a remote client could be connecting to either the new version of the service or an older one. You could make the argument that it’s the client that needs to be compatible, but right now we’re talking about upgrading our service. And as such, I want to call out that if its your service, its also your responsibility not to break clients that depend on you. Be they internal or external.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https://docs.microsoft.com/en-us/azure/service-fabric/service-fabric-application-upgrade</a:t>
            </a:r>
          </a:p>
          <a:p>
            <a:r>
              <a:rPr lang="en-US" dirty="0"/>
              <a:t>https://docs.microsoft.com/en-us/azure/service-fabric/service-fabric-application-upgrade-tutorial</a:t>
            </a:r>
          </a:p>
          <a:p>
            <a:r>
              <a:rPr lang="en-US" dirty="0"/>
              <a:t>https://docs.microsoft.com/en-us/azure/service-fabric/service-fabric-application-upgrade-parameters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https://docs.microsoft.com/en-us/azure/service-fabric/service-fabric-health-introduction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https://docs.microsoft.com/en-us/azure/service-fabric/service-fabric-diagnostics-how-to-report-and-check-service-health</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16369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we’ve covered certificates,</a:t>
            </a:r>
            <a:r>
              <a:rPr lang="en-US" baseline="0" dirty="0"/>
              <a:t> as well as application upgrades. So lets combine those two topics to update a certificate. </a:t>
            </a:r>
          </a:p>
          <a:p>
            <a:endParaRPr lang="en-US" baseline="0" dirty="0"/>
          </a:p>
          <a:p>
            <a:r>
              <a:rPr lang="en-US" b="1" baseline="0" dirty="0"/>
              <a:t>*click*</a:t>
            </a:r>
            <a:r>
              <a:rPr lang="en-US" baseline="0" dirty="0"/>
              <a:t> we start by adding the certificate to our nodes. </a:t>
            </a:r>
          </a:p>
          <a:p>
            <a:r>
              <a:rPr lang="en-US" baseline="0" dirty="0"/>
              <a:t>Just like we did before, we start by adding the certificate to the Azure Key Vault. With the certificate in place, we then update the VMSS configuration to add the new certificate. </a:t>
            </a:r>
            <a:r>
              <a:rPr lang="en-US" b="1" baseline="0" dirty="0"/>
              <a:t>*click*</a:t>
            </a:r>
          </a:p>
          <a:p>
            <a:endParaRPr lang="en-US" baseline="0" dirty="0"/>
          </a:p>
          <a:p>
            <a:r>
              <a:rPr lang="en-US" baseline="0" dirty="0"/>
              <a:t>If you’ve done any java coding, you’ll notice that in ARM we use JSON notation to describe the resources we’re creating. In this case “</a:t>
            </a:r>
            <a:r>
              <a:rPr lang="en-US" baseline="0" dirty="0" err="1"/>
              <a:t>valutCertificates</a:t>
            </a:r>
            <a:r>
              <a:rPr lang="en-US" baseline="0" dirty="0"/>
              <a:t>” is an array. And all we’ve done is add a second object to that array that describes the new certificate. We add a second certificate because this update will be completed before we update the application’s bindings. So its important that the we don’t remove the old certificate until we know its not in use any longer. </a:t>
            </a:r>
          </a:p>
          <a:p>
            <a:endParaRPr lang="en-US" dirty="0"/>
          </a:p>
          <a:p>
            <a:r>
              <a:rPr lang="en-US" b="1" dirty="0"/>
              <a:t>*click* </a:t>
            </a:r>
            <a:r>
              <a:rPr lang="en-US" dirty="0"/>
              <a:t>with the new certificate now in place, we’ll update the service. </a:t>
            </a:r>
          </a:p>
          <a:p>
            <a:r>
              <a:rPr lang="en-US" dirty="0"/>
              <a:t>We update the</a:t>
            </a:r>
            <a:r>
              <a:rPr lang="en-US" baseline="0" dirty="0"/>
              <a:t> application manifest, changing the thumbprint that’s associated with our binding to the new value and optionally the new certificate store. </a:t>
            </a:r>
            <a:r>
              <a:rPr lang="en-US" b="1" baseline="0" dirty="0"/>
              <a:t>*click* </a:t>
            </a:r>
            <a:r>
              <a:rPr lang="en-US" baseline="0" dirty="0"/>
              <a:t>Next, we increment the version of the application and/or service. With these changes complete, we then publish the updated application and deploy it to the cluster much like we did before.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https://docs.microsoft.com/en-us/azure/service-fabric/service-fabric-cluster-security-update-certs-azure</a:t>
            </a:r>
          </a:p>
          <a:p>
            <a:endParaRPr lang="en-US" dirty="0"/>
          </a:p>
          <a:p>
            <a:r>
              <a:rPr lang="en-US" i="1" dirty="0"/>
              <a:t>Image</a:t>
            </a:r>
            <a:r>
              <a:rPr lang="en-US" i="1" baseline="0" dirty="0"/>
              <a:t> from:</a:t>
            </a:r>
            <a:r>
              <a:rPr lang="en-US" baseline="0" dirty="0"/>
              <a:t> https://docs.microsoft.com/en-us/azure/service-fabric/service-fabric-application-upgrade-tutorial</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99133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certificate</a:t>
            </a:r>
            <a:r>
              <a:rPr lang="en-US" baseline="0" dirty="0"/>
              <a:t> rotation for an application certificate on the cluster. Show running upgrade.</a:t>
            </a:r>
          </a:p>
          <a:p>
            <a:endParaRPr lang="en-US" baseline="0" dirty="0"/>
          </a:p>
          <a:p>
            <a:r>
              <a:rPr lang="en-US" i="1" baseline="0" dirty="0"/>
              <a:t>Prep: (the same app and cluster used in the first demo can be reused)</a:t>
            </a:r>
          </a:p>
          <a:p>
            <a:pPr marL="171450" indent="-171450">
              <a:buFontTx/>
              <a:buChar char="-"/>
            </a:pPr>
            <a:r>
              <a:rPr lang="en-US" baseline="0" dirty="0"/>
              <a:t>Generate 2 self signed certificates with different names</a:t>
            </a:r>
          </a:p>
          <a:p>
            <a:pPr marL="388712" lvl="1" indent="-171450">
              <a:buFontTx/>
              <a:buChar char="-"/>
            </a:pPr>
            <a:r>
              <a:rPr lang="en-US" baseline="0" dirty="0"/>
              <a:t>Add the certificates to key vault</a:t>
            </a:r>
          </a:p>
          <a:p>
            <a:pPr marL="171450" indent="-171450">
              <a:buFontTx/>
              <a:buChar char="-"/>
            </a:pPr>
            <a:r>
              <a:rPr lang="en-US" baseline="0" dirty="0"/>
              <a:t>Create a hosted Azure cluster</a:t>
            </a:r>
          </a:p>
          <a:p>
            <a:pPr marL="388712" lvl="1" indent="-171450">
              <a:buFontTx/>
              <a:buChar char="-"/>
            </a:pPr>
            <a:r>
              <a:rPr lang="en-US" baseline="0" dirty="0"/>
              <a:t>Have both certificates </a:t>
            </a:r>
            <a:r>
              <a:rPr lang="en-US" baseline="0" dirty="0" err="1"/>
              <a:t>referrenced</a:t>
            </a:r>
            <a:endParaRPr lang="en-US" baseline="0" dirty="0"/>
          </a:p>
          <a:p>
            <a:pPr marL="171450" indent="-171450">
              <a:buFontTx/>
              <a:buChar char="-"/>
            </a:pPr>
            <a:r>
              <a:rPr lang="en-US" baseline="0" dirty="0"/>
              <a:t>create a simple ASP.NET application with an https endpoint</a:t>
            </a:r>
          </a:p>
          <a:p>
            <a:pPr marL="388712" lvl="1" indent="-171450">
              <a:buFontTx/>
              <a:buChar char="-"/>
            </a:pPr>
            <a:r>
              <a:rPr lang="en-US" baseline="0" dirty="0"/>
              <a:t>Associate the app with one of the certificates</a:t>
            </a:r>
          </a:p>
          <a:p>
            <a:pPr marL="388712" lvl="1" indent="-171450">
              <a:buFontTx/>
              <a:buChar char="-"/>
            </a:pPr>
            <a:r>
              <a:rPr lang="en-US" baseline="0" dirty="0"/>
              <a:t>Deploy the application to the cluster</a:t>
            </a:r>
          </a:p>
          <a:p>
            <a:pPr marL="0" lvl="0" indent="0">
              <a:buFontTx/>
              <a:buNone/>
            </a:pPr>
            <a:endParaRPr lang="en-US" i="1" baseline="0" dirty="0"/>
          </a:p>
          <a:p>
            <a:pPr marL="0" lvl="0" indent="0">
              <a:buFontTx/>
              <a:buNone/>
            </a:pPr>
            <a:r>
              <a:rPr lang="en-US" i="1" baseline="0" dirty="0"/>
              <a:t>Demo Script:</a:t>
            </a:r>
          </a:p>
          <a:p>
            <a:pPr marL="388712" lvl="1" indent="-171450">
              <a:buFontTx/>
              <a:buChar char="-"/>
            </a:pPr>
            <a:r>
              <a:rPr lang="en-US" baseline="0" dirty="0"/>
              <a:t>Show the application in a browser</a:t>
            </a:r>
          </a:p>
          <a:p>
            <a:pPr marL="506114" lvl="2" indent="-171450">
              <a:buFontTx/>
              <a:buChar char="-"/>
            </a:pPr>
            <a:r>
              <a:rPr lang="en-US" baseline="0" dirty="0"/>
              <a:t>Highlight the certificate in use</a:t>
            </a:r>
          </a:p>
          <a:p>
            <a:pPr marL="388712" lvl="1" indent="-171450">
              <a:buFontTx/>
              <a:buChar char="-"/>
            </a:pPr>
            <a:r>
              <a:rPr lang="en-US" baseline="0" dirty="0"/>
              <a:t>Show the Azure portal</a:t>
            </a:r>
          </a:p>
          <a:p>
            <a:pPr marL="506114" lvl="2" indent="-171450">
              <a:buFontTx/>
              <a:buChar char="-"/>
            </a:pPr>
            <a:r>
              <a:rPr lang="en-US" baseline="0" dirty="0"/>
              <a:t>Show the certificates in the Key Vault</a:t>
            </a:r>
          </a:p>
          <a:p>
            <a:pPr marL="506114" lvl="2" indent="-171450">
              <a:buFontTx/>
              <a:buChar char="-"/>
            </a:pPr>
            <a:r>
              <a:rPr lang="en-US" baseline="0" dirty="0"/>
              <a:t>Show the certificates in the VMSS secrets</a:t>
            </a:r>
          </a:p>
          <a:p>
            <a:pPr marL="388712" lvl="1" indent="-171450">
              <a:buFontTx/>
              <a:buChar char="-"/>
            </a:pPr>
            <a:r>
              <a:rPr lang="en-US" baseline="0" dirty="0"/>
              <a:t>Update the application</a:t>
            </a:r>
          </a:p>
          <a:p>
            <a:pPr marL="506114" lvl="2" indent="-171450">
              <a:buFontTx/>
              <a:buChar char="-"/>
            </a:pPr>
            <a:r>
              <a:rPr lang="en-US" baseline="0" dirty="0"/>
              <a:t>Associate it with the other certificate</a:t>
            </a:r>
          </a:p>
          <a:p>
            <a:pPr marL="506114" lvl="2" indent="-171450">
              <a:buFontTx/>
              <a:buChar char="-"/>
            </a:pPr>
            <a:r>
              <a:rPr lang="en-US" baseline="0" dirty="0"/>
              <a:t>Update the Application/Service Version</a:t>
            </a:r>
          </a:p>
          <a:p>
            <a:pPr marL="506114" lvl="2" indent="-171450">
              <a:buFontTx/>
              <a:buChar char="-"/>
            </a:pPr>
            <a:r>
              <a:rPr lang="en-US" baseline="0" dirty="0"/>
              <a:t>Deploy the update service</a:t>
            </a:r>
          </a:p>
          <a:p>
            <a:pPr marL="388712" lvl="1" indent="-171450">
              <a:buFontTx/>
              <a:buChar char="-"/>
            </a:pPr>
            <a:r>
              <a:rPr lang="en-US" baseline="0" dirty="0"/>
              <a:t>Open the Fabric Explorer</a:t>
            </a:r>
          </a:p>
          <a:p>
            <a:pPr marL="506114" lvl="2" indent="-171450">
              <a:buFontTx/>
              <a:buChar char="-"/>
            </a:pPr>
            <a:r>
              <a:rPr lang="en-US" baseline="0" dirty="0"/>
              <a:t>Show the “upgrades in progress”</a:t>
            </a:r>
          </a:p>
          <a:p>
            <a:pPr marL="506114" lvl="2" indent="-171450">
              <a:buFontTx/>
              <a:buChar char="-"/>
            </a:pPr>
            <a:r>
              <a:rPr lang="en-US" baseline="0" dirty="0"/>
              <a:t>Show it walking the upgrade domains</a:t>
            </a:r>
          </a:p>
          <a:p>
            <a:pPr marL="388712" lvl="1" indent="-171450">
              <a:buFontTx/>
              <a:buChar char="-"/>
            </a:pPr>
            <a:r>
              <a:rPr lang="en-US" baseline="0" dirty="0"/>
              <a:t>Switch back to the application in the web browser</a:t>
            </a:r>
          </a:p>
          <a:p>
            <a:pPr marL="506114" lvl="2" indent="-171450">
              <a:buFontTx/>
              <a:buChar char="-"/>
            </a:pPr>
            <a:r>
              <a:rPr lang="en-US" baseline="0" dirty="0"/>
              <a:t>Show service is still accessible</a:t>
            </a:r>
          </a:p>
          <a:p>
            <a:pPr marL="506114" lvl="2" indent="-171450">
              <a:buFontTx/>
              <a:buChar char="-"/>
            </a:pPr>
            <a:r>
              <a:rPr lang="en-US" baseline="0" dirty="0"/>
              <a:t>Keep refreshing until the new certificate is available</a:t>
            </a:r>
          </a:p>
          <a:p>
            <a:pPr marL="506114" lvl="2" indent="-171450">
              <a:buFontTx/>
              <a:buChar char="-"/>
            </a:pPr>
            <a:r>
              <a:rPr lang="en-US" baseline="0" dirty="0"/>
              <a:t>Show the new certificate.</a:t>
            </a:r>
          </a:p>
          <a:p>
            <a:pPr marL="506114" lvl="2" indent="-171450">
              <a:buFontTx/>
              <a:buChar char="-"/>
            </a:pPr>
            <a:endParaRPr lang="en-US" baseline="0" dirty="0"/>
          </a:p>
          <a:p>
            <a:pPr marL="0" lvl="0" indent="0">
              <a:buFontTx/>
              <a:buNone/>
            </a:pPr>
            <a:endParaRPr lang="en-US" baseline="0" dirty="0"/>
          </a:p>
          <a:p>
            <a:pPr marL="0" lvl="0" indent="0">
              <a:buFontTx/>
              <a:buNone/>
            </a:pPr>
            <a:endParaRPr lang="en-US" baseline="0" dirty="0"/>
          </a:p>
          <a:p>
            <a:pPr marL="388712" lvl="1" indent="-171450">
              <a:buFontTx/>
              <a:buChar char="-"/>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24</a:t>
            </a:fld>
            <a:endParaRPr lang="en-US"/>
          </a:p>
        </p:txBody>
      </p:sp>
    </p:spTree>
    <p:extLst>
      <p:ext uri="{BB962C8B-B14F-4D97-AF65-F5344CB8AC3E}">
        <p14:creationId xmlns:p14="http://schemas.microsoft.com/office/powerpoint/2010/main" val="215466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hopefully I’ve made good on what we promised at the top of the presentation. </a:t>
            </a:r>
          </a:p>
          <a:p>
            <a:endParaRPr lang="en-US" baseline="0" dirty="0"/>
          </a:p>
          <a:p>
            <a:r>
              <a:rPr lang="en-US" baseline="0" dirty="0"/>
              <a:t>We’ve discussed the nature of the Service Fabric cluster and how we can leverage Node Types to define the environment for the services and where they should be placed. We’ve also discussed how we can leverage the nodes to create custom cluster topologies for our specific needs. </a:t>
            </a:r>
          </a:p>
          <a:p>
            <a:endParaRPr lang="en-US" baseline="0" dirty="0"/>
          </a:p>
          <a:p>
            <a:r>
              <a:rPr lang="en-US" baseline="0" dirty="0"/>
              <a:t>We’ve also look at how services can be discovered via endpoint resolution and how rolling upgrades can be used to do “no downtime” upgrades, even when certificates are involved. </a:t>
            </a:r>
          </a:p>
          <a:p>
            <a:endParaRPr lang="en-US" baseline="0" dirty="0"/>
          </a:p>
          <a:p>
            <a:r>
              <a:rPr lang="en-US" baseline="0" dirty="0"/>
              <a:t>And hopefully all this with a couple of really slick demos that helped make what we talked about through these slides a bit more “real”. </a:t>
            </a:r>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719515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a:t>
            </a:r>
            <a:r>
              <a:rPr lang="en-US" baseline="0" dirty="0"/>
              <a:t> I’d like to thank you for investing your time and not constantly browsing the web or checking email and snapchat. And with the time we have left, I’m happy to answer any questions. </a:t>
            </a:r>
            <a:endParaRPr lang="en-US" dirty="0"/>
          </a:p>
          <a:p>
            <a:endParaRPr lang="en-US" dirty="0"/>
          </a:p>
          <a:p>
            <a:r>
              <a:rPr lang="en-US" dirty="0"/>
              <a:t>Image Courtesy of Brent and his “bumble” at the Stockholm Ice Bar</a:t>
            </a:r>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10/26/2017 9:19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47B0-E23F-4265-AF7F-6847591AA1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6890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p>
          <a:p>
            <a:endParaRPr lang="en-US" baseline="0" dirty="0"/>
          </a:p>
          <a:p>
            <a:r>
              <a:rPr lang="en-US" baseline="0" dirty="0"/>
              <a:t>So what we’re hear to do is peal back the layers on Service Fabric. We’ll go beyond the common introductory and “hello world” scenarios to show you some key aspects of this orchestration framework that will help you build applications for the real world.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647B0-E23F-4265-AF7F-6847591AA1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532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or build your first Service Fabric application. You’ve hopefully already done that. In this session, we want to take things to the next level by showing you some things that will be necessary to help you build some real world solutions. </a:t>
            </a:r>
            <a:endParaRPr lang="en-US" dirty="0"/>
          </a:p>
          <a:p>
            <a:pPr lvl="1"/>
            <a:endParaRPr lang="en-US" dirty="0"/>
          </a:p>
          <a:p>
            <a:r>
              <a:rPr lang="en-US" dirty="0"/>
              <a:t>Real World Scenarios</a:t>
            </a:r>
          </a:p>
          <a:p>
            <a:pPr lvl="1"/>
            <a:r>
              <a:rPr lang="en-US" dirty="0"/>
              <a:t>We’re going</a:t>
            </a:r>
            <a:r>
              <a:rPr lang="en-US" baseline="0" dirty="0"/>
              <a:t> to explore some topics that aren’t easily found in the getting started documentation. Or at least one’s that don’t always make sense at first. But these represent topics you are likely going to have to explore at some point if you do anything “of worth” with service fabric. We’ll tackle topics like customizing cluster topologies and service placement…. Service endpoint resolution, upgrades, and certificate management. </a:t>
            </a:r>
            <a:endParaRPr lang="en-US" dirty="0"/>
          </a:p>
          <a:p>
            <a:endParaRPr lang="en-US" sz="2000" dirty="0"/>
          </a:p>
          <a:p>
            <a:r>
              <a:rPr lang="en-US" dirty="0"/>
              <a:t>More Ops</a:t>
            </a:r>
          </a:p>
          <a:p>
            <a:pPr lvl="1"/>
            <a:r>
              <a:rPr lang="en-US" dirty="0">
                <a:sym typeface="Wingdings" panose="05000000000000000000" pitchFamily="2" charset="2"/>
              </a:rPr>
              <a:t>Mos</a:t>
            </a:r>
            <a:r>
              <a:rPr lang="en-US" baseline="0" dirty="0">
                <a:sym typeface="Wingdings" panose="05000000000000000000" pitchFamily="2" charset="2"/>
              </a:rPr>
              <a:t>t of what we’re going to talk about in this session is related to DevOps, that bridge between developing a solution and running it in production. If you aren’t comfortable with this topic, then I’d encourage you to start becoming so. And I’m happy to talk with you at more length about this after this session.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session into several sections. </a:t>
            </a:r>
          </a:p>
          <a:p>
            <a:endParaRPr lang="en-US" dirty="0"/>
          </a:p>
          <a:p>
            <a:r>
              <a:rPr lang="en-US" dirty="0"/>
              <a:t>To start</a:t>
            </a:r>
            <a:r>
              <a:rPr lang="en-US" baseline="0" dirty="0"/>
              <a:t>, we’re going to talk about what a Service Fabric cluster is, and how we can customize it to suit our own needs. This discussion will center around the concept of Node Types and how we can customize them and even use them to create some interesting cluster topologies. </a:t>
            </a:r>
          </a:p>
          <a:p>
            <a:endParaRPr lang="en-US" baseline="0" dirty="0"/>
          </a:p>
          <a:p>
            <a:r>
              <a:rPr lang="en-US" baseline="0" dirty="0"/>
              <a:t>Next, lets will cover applications and their services. We’ll talk about how we discover and address services, and how we can perform upgrades without downtime and even manage application certificates.</a:t>
            </a:r>
          </a:p>
          <a:p>
            <a:endParaRPr lang="en-US" baseline="0" dirty="0"/>
          </a:p>
          <a:p>
            <a:r>
              <a:rPr lang="en-US" baseline="0" dirty="0"/>
              <a:t>Finally, we’ll discuss moving beyond default services and leveraging the fabric’s orchestration capabilities to instantiate what we need when we need it. </a:t>
            </a:r>
          </a:p>
          <a:p>
            <a:endParaRPr lang="en-US" baseline="0" dirty="0"/>
          </a:p>
          <a:p>
            <a:r>
              <a:rPr lang="en-US" baseline="0" dirty="0"/>
              <a:t>For each of these, we’ll talk for a bit, then (demo gods willing), do a nice little demo to help you visualize what we’ve been talking about.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10/26/2017 9:19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Fabric isn’t magic. </a:t>
            </a:r>
            <a:r>
              <a:rPr lang="en-US" baseline="0" dirty="0"/>
              <a:t>At its core its an orchestrator. </a:t>
            </a:r>
            <a:r>
              <a:rPr lang="en-US" dirty="0"/>
              <a:t>It’s a collection of services working together to </a:t>
            </a:r>
            <a:r>
              <a:rPr lang="en-US" baseline="0" dirty="0"/>
              <a:t>help orchestrate processes. </a:t>
            </a:r>
          </a:p>
          <a:p>
            <a:endParaRPr lang="en-US" baseline="0" dirty="0"/>
          </a:p>
          <a:p>
            <a:r>
              <a:rPr lang="en-US" b="1" baseline="0" dirty="0"/>
              <a:t>*click* (1)</a:t>
            </a:r>
          </a:p>
          <a:p>
            <a:r>
              <a:rPr lang="en-US" baseline="0" dirty="0"/>
              <a:t>We start with a series of physical servers or virtual machines, usually inside of a network. These will become the nodes in our cluster. In Azure, this is usually represented by a VM Scale Set. </a:t>
            </a:r>
          </a:p>
          <a:p>
            <a:endParaRPr lang="en-US" baseline="0" dirty="0"/>
          </a:p>
          <a:p>
            <a:r>
              <a:rPr lang="en-US" b="1" baseline="0" dirty="0"/>
              <a:t>*click* (2)</a:t>
            </a:r>
          </a:p>
          <a:p>
            <a:r>
              <a:rPr lang="en-US" baseline="0" dirty="0"/>
              <a:t>To each of these nodes we add the service fabric ‘bits’. The bits are the various command line utilities, executables, and configuration metadata (like our cluster manifest). An Azure virtual machine can leverage an existing VM extension to handle the installation and bootstrapping for you. This gives you the benefit of being able to “inject” the service fabric configuration into each of the nodes. </a:t>
            </a:r>
          </a:p>
          <a:p>
            <a:endParaRPr lang="en-US" baseline="0" dirty="0"/>
          </a:p>
          <a:p>
            <a:r>
              <a:rPr lang="en-US" b="1" baseline="0" dirty="0"/>
              <a:t>*click* (3)</a:t>
            </a:r>
          </a:p>
          <a:p>
            <a:r>
              <a:rPr lang="en-US" baseline="0" dirty="0"/>
              <a:t>With the ‘bits’ installed are boot strapped and use their configuration metadata and start trying to connect with each other. As these connections are discovered and established, the nodes are stitched together into the service fabric cluster. </a:t>
            </a:r>
          </a:p>
          <a:p>
            <a:endParaRPr lang="en-US" baseline="0" dirty="0"/>
          </a:p>
          <a:p>
            <a:r>
              <a:rPr lang="en-US" b="1" baseline="0" dirty="0"/>
              <a:t>*click* (4)</a:t>
            </a:r>
          </a:p>
          <a:p>
            <a:r>
              <a:rPr lang="en-US" dirty="0"/>
              <a:t>With</a:t>
            </a:r>
            <a:r>
              <a:rPr lang="en-US" baseline="0" dirty="0"/>
              <a:t> the cluster now operational, we’re likely going to want to be able to route external client traffic to services hosted within the cluster. This is typically done by some type of load balancer or NAT device in front of the cluster.  </a:t>
            </a:r>
          </a:p>
          <a:p>
            <a:endParaRPr lang="en-US" baseline="0" dirty="0"/>
          </a:p>
          <a:p>
            <a:r>
              <a:rPr lang="en-US" b="1" baseline="0" dirty="0"/>
              <a:t>*click* (5)</a:t>
            </a:r>
          </a:p>
          <a:p>
            <a:r>
              <a:rPr lang="en-US" baseline="0" dirty="0"/>
              <a:t>If the external client want to reach a service (say the Service Fabric Explorer), on a port (19080 by default)…</a:t>
            </a:r>
          </a:p>
          <a:p>
            <a:endParaRPr lang="en-US" baseline="0" dirty="0"/>
          </a:p>
          <a:p>
            <a:r>
              <a:rPr lang="en-US" b="1" baseline="0" dirty="0"/>
              <a:t>*click* (6)</a:t>
            </a:r>
          </a:p>
          <a:p>
            <a:r>
              <a:rPr lang="en-US" baseline="0" dirty="0"/>
              <a:t>Requests will come in via the load balancer and be routed to the service fabric service which is listening on that port. </a:t>
            </a:r>
          </a:p>
          <a:p>
            <a:endParaRPr lang="en-US" baseline="0" dirty="0"/>
          </a:p>
          <a:p>
            <a:r>
              <a:rPr lang="en-US" b="1" baseline="0" dirty="0"/>
              <a:t>*click* (7)</a:t>
            </a:r>
          </a:p>
          <a:p>
            <a:r>
              <a:rPr lang="en-US" baseline="0" dirty="0"/>
              <a:t>If its one of your own services, running on say port 80 or 443, then you would deploy the application that contains those services to the cluster and again use a load balancer to route the traffic. </a:t>
            </a:r>
          </a:p>
          <a:p>
            <a:endParaRPr lang="en-US" baseline="0" dirty="0"/>
          </a:p>
          <a:p>
            <a:r>
              <a:rPr lang="en-US" baseline="0" dirty="0"/>
              <a:t>One note here… the way you address Fabric services, and your own application services is the same. This is because the fabric “bits” are services running within the cluster. They are managed by service fabric in the same way as your own applications. And in some cases, even use the same Service Fabric services that you use for your applications (such as </a:t>
            </a:r>
            <a:r>
              <a:rPr lang="en-US" baseline="0" dirty="0" err="1"/>
              <a:t>stateful</a:t>
            </a:r>
            <a:r>
              <a:rPr lang="en-US" baseline="0" dirty="0"/>
              <a:t> service replication and service recovery). </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264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pause for just a moment and look at what</a:t>
            </a:r>
            <a:r>
              <a:rPr lang="en-US" baseline="0" dirty="0"/>
              <a:t> is a “node” in the cluster. </a:t>
            </a:r>
          </a:p>
          <a:p>
            <a:endParaRPr lang="en-US" baseline="0" dirty="0"/>
          </a:p>
          <a:p>
            <a:r>
              <a:rPr lang="en-US" baseline="0" dirty="0"/>
              <a:t>Simply put, a node is a single server/compute instance that acts as a host for service fabric managed application processes. The node contains the code, configuration, and sometimes data related to the services that are published to the cluster. </a:t>
            </a:r>
          </a:p>
          <a:p>
            <a:endParaRPr lang="en-US" baseline="0" dirty="0"/>
          </a:p>
          <a:p>
            <a:r>
              <a:rPr lang="en-US" b="1" baseline="0" dirty="0"/>
              <a:t>*click* (1) </a:t>
            </a:r>
            <a:r>
              <a:rPr lang="en-US" baseline="0" dirty="0"/>
              <a:t>But most importantly, nodes with similar physical properties are grouped into “types”. A Node Type is a service fabric construct and is defined by the cluster manifest.</a:t>
            </a:r>
          </a:p>
          <a:p>
            <a:endParaRPr lang="en-US" baseline="0" dirty="0"/>
          </a:p>
          <a:p>
            <a:r>
              <a:rPr lang="en-US" b="1" baseline="0" dirty="0"/>
              <a:t>*click* (2)</a:t>
            </a:r>
          </a:p>
          <a:p>
            <a:r>
              <a:rPr lang="en-US" baseline="0" dirty="0"/>
              <a:t>The cluster’s node type definition (shown here) includes items like the ports that the cluster should be aware of, placement properties (more on those in a bit), and optionally the capacity (memory, disk, </a:t>
            </a:r>
            <a:r>
              <a:rPr lang="en-US" baseline="0" dirty="0" err="1"/>
              <a:t>etc</a:t>
            </a:r>
            <a:r>
              <a:rPr lang="en-US" baseline="0" dirty="0"/>
              <a:t>…) of the nodes of this type. These values are the meta date used by the cluster services on each node and used, among other things, to help determine where to place the instances of the various services. </a:t>
            </a:r>
          </a:p>
          <a:p>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we just mentioned, node type definitions also contain metadata that describe the nodes. This includes capacity but they can also mean different node properties such as “high memory” or “GPU enabled”…. Regardless of what they represent, you need to be able to tell service fabric how to use them determining where services should be placed. We do this by defining Placement Constraints in the service and/or application manifest. </a:t>
            </a:r>
          </a:p>
          <a:p>
            <a:endParaRPr lang="en-US" baseline="0" dirty="0"/>
          </a:p>
          <a:p>
            <a:r>
              <a:rPr lang="en-US" baseline="0" dirty="0"/>
              <a:t>We start on the left by defining the placement properties for a given node type. There’s one default property, “</a:t>
            </a:r>
            <a:r>
              <a:rPr lang="en-US" baseline="0" dirty="0" err="1"/>
              <a:t>NodeTypeName</a:t>
            </a:r>
            <a:r>
              <a:rPr lang="en-US" baseline="0" dirty="0"/>
              <a:t>” which corresponds, as you’d expect, with the name of the node type. But you can add any other key-value you pair you like.</a:t>
            </a:r>
          </a:p>
          <a:p>
            <a:endParaRPr lang="en-US" baseline="0" dirty="0"/>
          </a:p>
          <a:p>
            <a:r>
              <a:rPr lang="en-US" baseline="0" dirty="0"/>
              <a:t>Then, in the right we describe the placement constraints for the services. This example shows it being done in the application manifest. While you can define them in the service manifest, I prefer the application manifest as this allows us to leverage environment specific parameter settings so we can change the value at the time of deployment. Making it very useful when deploying to clusters with different node types and property settings. Say for example your local development environment and a production cluster.</a:t>
            </a:r>
          </a:p>
          <a:p>
            <a:endParaRPr lang="en-US" baseline="0" dirty="0"/>
          </a:p>
          <a:p>
            <a:r>
              <a:rPr lang="en-US" baseline="0" dirty="0"/>
              <a:t>There’s also one special node type property, “</a:t>
            </a:r>
            <a:r>
              <a:rPr lang="en-US" baseline="0" dirty="0" err="1"/>
              <a:t>isPrimary</a:t>
            </a:r>
            <a:r>
              <a:rPr lang="en-US" baseline="0" dirty="0"/>
              <a:t>”. There can be only one of these per cluster. This node type is where the Service Fabric managements services live. </a:t>
            </a:r>
          </a:p>
          <a:p>
            <a:r>
              <a:rPr lang="en-US" baseline="0" dirty="0"/>
              <a:t> </a:t>
            </a:r>
          </a:p>
          <a:p>
            <a:r>
              <a:rPr lang="en-US" i="1" baseline="0" dirty="0"/>
              <a:t>Useful Info:</a:t>
            </a:r>
          </a:p>
          <a:p>
            <a:r>
              <a:rPr lang="en-US" baseline="0" dirty="0"/>
              <a:t>https://brentdacodemonkey.wordpress.com/2016/09/11/placement-constraints-with-service-fabric/</a:t>
            </a:r>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5430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a:t>
            </a:r>
            <a:r>
              <a:rPr lang="en-US" baseline="0" dirty="0"/>
              <a:t> used to store the layout for the previous slide (which contains a resizable image of this)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78745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14546129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lvl1pPr>
              <a:defRPr>
                <a:solidFill>
                  <a:schemeClr val="bg1"/>
                </a:solidFill>
                <a:latin typeface="Segoe Pro" panose="020B0502040504020203" pitchFamily="34" charset="0"/>
              </a:defRPr>
            </a:lvl1pPr>
          </a:lstStyle>
          <a:p>
            <a:fld id="{6EF9B447-A738-4A3A-928D-267B6335793D}" type="datetimeFigureOut">
              <a:rPr lang="sv-SE" smtClean="0"/>
              <a:pPr/>
              <a:t>2017-10-26</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lvl1pPr>
              <a:defRPr>
                <a:solidFill>
                  <a:schemeClr val="bg1"/>
                </a:solidFill>
                <a:latin typeface="Segoe Pro" panose="020B0502040504020203" pitchFamily="34" charset="0"/>
              </a:defRPr>
            </a:lvl1pPr>
          </a:lstStyle>
          <a:p>
            <a:fld id="{D8F1EBE4-0630-4CB5-BC98-D113D05A2FAD}" type="slidenum">
              <a:rPr lang="sv-SE" smtClean="0"/>
              <a:pPr/>
              <a:t>‹#›</a:t>
            </a:fld>
            <a:endParaRPr lang="sv-SE" dirty="0"/>
          </a:p>
        </p:txBody>
      </p:sp>
      <p:pic>
        <p:nvPicPr>
          <p:cNvPr id="8" name="Bildobjekt 7"/>
          <p:cNvPicPr>
            <a:picLocks noChangeAspect="1"/>
          </p:cNvPicPr>
          <p:nvPr userDrawn="1"/>
        </p:nvPicPr>
        <p:blipFill rotWithShape="1">
          <a:blip r:embed="rId2" cstate="print">
            <a:extLst>
              <a:ext uri="{28A0092B-C50C-407E-A947-70E740481C1C}">
                <a14:useLocalDpi xmlns:a14="http://schemas.microsoft.com/office/drawing/2010/main" val="0"/>
              </a:ext>
            </a:extLst>
          </a:blip>
          <a:srcRect t="74659"/>
          <a:stretch/>
        </p:blipFill>
        <p:spPr>
          <a:xfrm>
            <a:off x="387530" y="2016929"/>
            <a:ext cx="3512496" cy="577104"/>
          </a:xfrm>
          <a:prstGeom prst="rect">
            <a:avLst/>
          </a:prstGeom>
        </p:spPr>
      </p:pic>
      <p:pic>
        <p:nvPicPr>
          <p:cNvPr id="9" name="Bildobjekt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3657" y="689417"/>
            <a:ext cx="1777810" cy="1777558"/>
          </a:xfrm>
          <a:prstGeom prst="rect">
            <a:avLst/>
          </a:prstGeom>
        </p:spPr>
      </p:pic>
      <p:pic>
        <p:nvPicPr>
          <p:cNvPr id="10" name="Bildobjekt 9"/>
          <p:cNvPicPr>
            <a:picLocks noChangeAspect="1"/>
          </p:cNvPicPr>
          <p:nvPr userDrawn="1"/>
        </p:nvPicPr>
        <p:blipFill rotWithShape="1">
          <a:blip r:embed="rId4">
            <a:extLst>
              <a:ext uri="{28A0092B-C50C-407E-A947-70E740481C1C}">
                <a14:useLocalDpi xmlns:a14="http://schemas.microsoft.com/office/drawing/2010/main" val="0"/>
              </a:ext>
            </a:extLst>
          </a:blip>
          <a:srcRect b="18582"/>
          <a:stretch/>
        </p:blipFill>
        <p:spPr>
          <a:xfrm>
            <a:off x="375934" y="395594"/>
            <a:ext cx="3523576" cy="1609104"/>
          </a:xfrm>
          <a:prstGeom prst="rect">
            <a:avLst/>
          </a:prstGeom>
        </p:spPr>
      </p:pic>
    </p:spTree>
    <p:extLst>
      <p:ext uri="{BB962C8B-B14F-4D97-AF65-F5344CB8AC3E}">
        <p14:creationId xmlns:p14="http://schemas.microsoft.com/office/powerpoint/2010/main" val="9552633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3" name="Platshållare för datum 2"/>
          <p:cNvSpPr>
            <a:spLocks noGrp="1"/>
          </p:cNvSpPr>
          <p:nvPr>
            <p:ph type="dt" sz="half" idx="10"/>
          </p:nvPr>
        </p:nvSpPr>
        <p:spPr/>
        <p:txBody>
          <a:bodyPr/>
          <a:lstStyle/>
          <a:p>
            <a:fld id="{026EB9C9-4BCB-46E5-B3B3-09AD3677738B}" type="datetimeFigureOut">
              <a:rPr lang="sv-SE" smtClean="0"/>
              <a:pPr/>
              <a:t>2017-10-26</a:t>
            </a:fld>
            <a:endParaRPr lang="sv-SE" dirty="0"/>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B240767-FD45-408F-98F7-E57F15A24E3D}" type="slidenum">
              <a:rPr lang="sv-SE" smtClean="0"/>
              <a:t>‹#›</a:t>
            </a:fld>
            <a:endParaRPr lang="sv-SE"/>
          </a:p>
        </p:txBody>
      </p:sp>
      <p:pic>
        <p:nvPicPr>
          <p:cNvPr id="7" name="Bildobjekt 6"/>
          <p:cNvPicPr>
            <a:picLocks noChangeAspect="1"/>
          </p:cNvPicPr>
          <p:nvPr userDrawn="1"/>
        </p:nvPicPr>
        <p:blipFill rotWithShape="1">
          <a:blip r:embed="rId2" cstate="print">
            <a:extLst>
              <a:ext uri="{28A0092B-C50C-407E-A947-70E740481C1C}">
                <a14:useLocalDpi xmlns:a14="http://schemas.microsoft.com/office/drawing/2010/main" val="0"/>
              </a:ext>
            </a:extLst>
          </a:blip>
          <a:srcRect t="74659"/>
          <a:stretch/>
        </p:blipFill>
        <p:spPr>
          <a:xfrm>
            <a:off x="395729" y="1448827"/>
            <a:ext cx="2414655" cy="396730"/>
          </a:xfrm>
          <a:prstGeom prst="rect">
            <a:avLst/>
          </a:prstGeom>
        </p:spPr>
      </p:pic>
      <p:pic>
        <p:nvPicPr>
          <p:cNvPr id="8" name="Bildobjekt 7"/>
          <p:cNvPicPr>
            <a:picLocks noChangeAspect="1"/>
          </p:cNvPicPr>
          <p:nvPr userDrawn="1"/>
        </p:nvPicPr>
        <p:blipFill rotWithShape="1">
          <a:blip r:embed="rId3" cstate="print">
            <a:extLst>
              <a:ext uri="{28A0092B-C50C-407E-A947-70E740481C1C}">
                <a14:useLocalDpi xmlns:a14="http://schemas.microsoft.com/office/drawing/2010/main" val="0"/>
              </a:ext>
            </a:extLst>
          </a:blip>
          <a:srcRect b="18582"/>
          <a:stretch/>
        </p:blipFill>
        <p:spPr>
          <a:xfrm>
            <a:off x="376873" y="308945"/>
            <a:ext cx="2422273" cy="1106173"/>
          </a:xfrm>
          <a:prstGeom prst="rect">
            <a:avLst/>
          </a:prstGeom>
        </p:spPr>
      </p:pic>
    </p:spTree>
    <p:extLst>
      <p:ext uri="{BB962C8B-B14F-4D97-AF65-F5344CB8AC3E}">
        <p14:creationId xmlns:p14="http://schemas.microsoft.com/office/powerpoint/2010/main" val="16197769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Anpassad layout">
    <p:spTree>
      <p:nvGrpSpPr>
        <p:cNvPr id="1" name=""/>
        <p:cNvGrpSpPr/>
        <p:nvPr/>
      </p:nvGrpSpPr>
      <p:grpSpPr>
        <a:xfrm>
          <a:off x="0" y="0"/>
          <a:ext cx="0" cy="0"/>
          <a:chOff x="0" y="0"/>
          <a:chExt cx="0" cy="0"/>
        </a:xfrm>
      </p:grpSpPr>
      <p:sp>
        <p:nvSpPr>
          <p:cNvPr id="2" name="Rubrik 1"/>
          <p:cNvSpPr>
            <a:spLocks noGrp="1"/>
          </p:cNvSpPr>
          <p:nvPr>
            <p:ph type="title"/>
          </p:nvPr>
        </p:nvSpPr>
        <p:spPr>
          <a:xfrm>
            <a:off x="855008" y="372394"/>
            <a:ext cx="10726460" cy="1351952"/>
          </a:xfrm>
          <a:prstGeom prst="rect">
            <a:avLst/>
          </a:prstGeom>
        </p:spPr>
        <p:txBody>
          <a:bodyPr/>
          <a:lstStyle>
            <a:lvl1pPr>
              <a:defRPr>
                <a:latin typeface="Segoe UI Light" panose="020B0502040204020203" pitchFamily="34" charset="0"/>
              </a:defRPr>
            </a:lvl1pPr>
          </a:lstStyle>
          <a:p>
            <a:r>
              <a:rPr lang="sv-SE" dirty="0"/>
              <a:t>Klicka här för att ändra format</a:t>
            </a:r>
          </a:p>
        </p:txBody>
      </p:sp>
      <p:sp>
        <p:nvSpPr>
          <p:cNvPr id="3" name="Platshållare för datum 2"/>
          <p:cNvSpPr>
            <a:spLocks noGrp="1"/>
          </p:cNvSpPr>
          <p:nvPr>
            <p:ph type="dt" sz="half" idx="10"/>
          </p:nvPr>
        </p:nvSpPr>
        <p:spPr/>
        <p:txBody>
          <a:bodyPr/>
          <a:lstStyle/>
          <a:p>
            <a:fld id="{026EB9C9-4BCB-46E5-B3B3-09AD3677738B}" type="datetimeFigureOut">
              <a:rPr lang="sv-SE" smtClean="0"/>
              <a:pPr/>
              <a:t>2017-10-26</a:t>
            </a:fld>
            <a:endParaRPr lang="sv-SE" dirty="0"/>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B240767-FD45-408F-98F7-E57F15A24E3D}" type="slidenum">
              <a:rPr lang="sv-SE" smtClean="0"/>
              <a:t>‹#›</a:t>
            </a:fld>
            <a:endParaRPr lang="sv-SE"/>
          </a:p>
        </p:txBody>
      </p:sp>
    </p:spTree>
    <p:extLst>
      <p:ext uri="{BB962C8B-B14F-4D97-AF65-F5344CB8AC3E}">
        <p14:creationId xmlns:p14="http://schemas.microsoft.com/office/powerpoint/2010/main" val="3987227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6" name="Platshållare för rubrik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lvl1pPr>
              <a:defRPr>
                <a:solidFill>
                  <a:schemeClr val="bg1"/>
                </a:solidFill>
                <a:latin typeface="Segoe Pro Display Light" panose="020B0302040504020203" pitchFamily="34" charset="0"/>
              </a:defRPr>
            </a:lvl1pPr>
          </a:lstStyle>
          <a:p>
            <a:r>
              <a:rPr lang="sv-SE" dirty="0"/>
              <a:t>Klicka här för att ändra format</a:t>
            </a:r>
          </a:p>
        </p:txBody>
      </p:sp>
      <p:sp>
        <p:nvSpPr>
          <p:cNvPr id="7" name="Platshållare för text 2"/>
          <p:cNvSpPr>
            <a:spLocks noGrp="1"/>
          </p:cNvSpPr>
          <p:nvPr>
            <p:ph idx="1"/>
          </p:nvPr>
        </p:nvSpPr>
        <p:spPr>
          <a:xfrm>
            <a:off x="855008" y="1861968"/>
            <a:ext cx="10726460" cy="4437962"/>
          </a:xfrm>
          <a:prstGeom prst="rect">
            <a:avLst/>
          </a:prstGeom>
        </p:spPr>
        <p:txBody>
          <a:bodyPr vert="horz" lIns="91440" tIns="45720" rIns="91440" bIns="45720" rtlCol="0">
            <a:normAutofit/>
          </a:bodyPr>
          <a:lstStyle>
            <a:lvl1pPr marL="466298" indent="-466298">
              <a:buFont typeface="Arial" panose="020B0604020202020204" pitchFamily="34" charset="0"/>
              <a:buChar char="•"/>
              <a:defRPr sz="2856">
                <a:solidFill>
                  <a:schemeClr val="bg1"/>
                </a:solidFill>
                <a:latin typeface="Segoe Pro Display Light" panose="020B0302040504020203" pitchFamily="34" charset="0"/>
              </a:defRPr>
            </a:lvl1pPr>
            <a:lvl2pPr marL="932597" indent="-466298">
              <a:buFont typeface="Arial" panose="020B0604020202020204" pitchFamily="34" charset="0"/>
              <a:buChar char="•"/>
              <a:defRPr sz="2856">
                <a:solidFill>
                  <a:schemeClr val="bg1"/>
                </a:solidFill>
                <a:latin typeface="Segoe Pro Display Light" panose="020B0302040504020203" pitchFamily="34" charset="0"/>
              </a:defRPr>
            </a:lvl2pPr>
            <a:lvl3pPr marL="1398895" indent="-466298">
              <a:buFont typeface="Arial" panose="020B0604020202020204" pitchFamily="34" charset="0"/>
              <a:buChar char="•"/>
              <a:defRPr sz="2856">
                <a:solidFill>
                  <a:schemeClr val="bg1"/>
                </a:solidFill>
                <a:latin typeface="Segoe Pro Display Light" panose="020B0302040504020203" pitchFamily="34" charset="0"/>
              </a:defRPr>
            </a:lvl3pPr>
            <a:lvl4pPr marL="1865193" indent="-466298">
              <a:buFont typeface="Arial" panose="020B0604020202020204" pitchFamily="34" charset="0"/>
              <a:buChar char="•"/>
              <a:defRPr sz="2856">
                <a:solidFill>
                  <a:schemeClr val="bg1"/>
                </a:solidFill>
                <a:latin typeface="Segoe Pro Display Light" panose="020B0302040504020203" pitchFamily="34" charset="0"/>
              </a:defRPr>
            </a:lvl4pPr>
            <a:lvl5pPr marL="2331491" indent="-466298">
              <a:buFont typeface="Arial" panose="020B0604020202020204" pitchFamily="34" charset="0"/>
              <a:buChar char="•"/>
              <a:defRPr sz="2856">
                <a:solidFill>
                  <a:schemeClr val="bg1"/>
                </a:solidFill>
                <a:latin typeface="Segoe Pro Display Light" panose="020B0302040504020203" pitchFamily="34" charset="0"/>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7513448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FA15A317-E1FD-4430-9064-36E69D31F355}"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7223857-EF42-49B7-B1AE-BFF52E589DE0}" type="slidenum">
              <a:rPr lang="sv-SE" smtClean="0"/>
              <a:t>‹#›</a:t>
            </a:fld>
            <a:endParaRPr lang="sv-SE"/>
          </a:p>
        </p:txBody>
      </p:sp>
      <p:pic>
        <p:nvPicPr>
          <p:cNvPr id="10" name="Bildobjekt 9"/>
          <p:cNvPicPr>
            <a:picLocks noChangeAspect="1"/>
          </p:cNvPicPr>
          <p:nvPr userDrawn="1"/>
        </p:nvPicPr>
        <p:blipFill rotWithShape="1">
          <a:blip r:embed="rId2" cstate="print">
            <a:extLst>
              <a:ext uri="{28A0092B-C50C-407E-A947-70E740481C1C}">
                <a14:useLocalDpi xmlns:a14="http://schemas.microsoft.com/office/drawing/2010/main" val="0"/>
              </a:ext>
            </a:extLst>
          </a:blip>
          <a:srcRect t="74659"/>
          <a:stretch/>
        </p:blipFill>
        <p:spPr>
          <a:xfrm>
            <a:off x="395729" y="1448827"/>
            <a:ext cx="2414655" cy="396730"/>
          </a:xfrm>
          <a:prstGeom prst="rect">
            <a:avLst/>
          </a:prstGeom>
        </p:spPr>
      </p:pic>
      <p:pic>
        <p:nvPicPr>
          <p:cNvPr id="11" name="Bildobjekt 10"/>
          <p:cNvPicPr>
            <a:picLocks noChangeAspect="1"/>
          </p:cNvPicPr>
          <p:nvPr userDrawn="1"/>
        </p:nvPicPr>
        <p:blipFill rotWithShape="1">
          <a:blip r:embed="rId3" cstate="print">
            <a:extLst>
              <a:ext uri="{28A0092B-C50C-407E-A947-70E740481C1C}">
                <a14:useLocalDpi xmlns:a14="http://schemas.microsoft.com/office/drawing/2010/main" val="0"/>
              </a:ext>
            </a:extLst>
          </a:blip>
          <a:srcRect b="18582"/>
          <a:stretch/>
        </p:blipFill>
        <p:spPr>
          <a:xfrm>
            <a:off x="376873" y="308945"/>
            <a:ext cx="2422273" cy="1106173"/>
          </a:xfrm>
          <a:prstGeom prst="rect">
            <a:avLst/>
          </a:prstGeom>
        </p:spPr>
      </p:pic>
    </p:spTree>
    <p:extLst>
      <p:ext uri="{BB962C8B-B14F-4D97-AF65-F5344CB8AC3E}">
        <p14:creationId xmlns:p14="http://schemas.microsoft.com/office/powerpoint/2010/main" val="33168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Klicka här för att ändra format</a:t>
            </a:r>
          </a:p>
        </p:txBody>
      </p:sp>
      <p:sp>
        <p:nvSpPr>
          <p:cNvPr id="3" name="Platshållare för innehåll 2"/>
          <p:cNvSpPr>
            <a:spLocks noGrp="1"/>
          </p:cNvSpPr>
          <p:nvPr>
            <p:ph idx="1"/>
          </p:nvPr>
        </p:nvSpPr>
        <p:spPr/>
        <p:txBody>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10"/>
          </p:nvPr>
        </p:nvSpPr>
        <p:spPr/>
        <p:txBody>
          <a:bodyPr/>
          <a:lstStyle/>
          <a:p>
            <a:fld id="{FA15A317-E1FD-4430-9064-36E69D31F355}"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11692939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48530" y="1743775"/>
            <a:ext cx="10726460" cy="2909528"/>
          </a:xfrm>
        </p:spPr>
        <p:txBody>
          <a:bodyPr anchor="b"/>
          <a:lstStyle>
            <a:lvl1pPr>
              <a:defRPr sz="6119"/>
            </a:lvl1pPr>
          </a:lstStyle>
          <a:p>
            <a:r>
              <a:rPr lang="sv-SE" dirty="0"/>
              <a:t>Klicka här för att ändra format</a:t>
            </a:r>
          </a:p>
        </p:txBody>
      </p:sp>
      <p:sp>
        <p:nvSpPr>
          <p:cNvPr id="3" name="Platshållare för text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FA15A317-E1FD-4430-9064-36E69D31F355}"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12842406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55008" y="1861968"/>
            <a:ext cx="5285502" cy="4437962"/>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295965" y="1861968"/>
            <a:ext cx="5285502" cy="4437962"/>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FA15A317-E1FD-4430-9064-36E69D31F355}"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41341290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56627" y="372394"/>
            <a:ext cx="10726460" cy="1351952"/>
          </a:xfrm>
        </p:spPr>
        <p:txBody>
          <a:bodyPr/>
          <a:lstStyle/>
          <a:p>
            <a:r>
              <a:rPr lang="sv-SE"/>
              <a:t>Klicka här för att ändra format</a:t>
            </a:r>
          </a:p>
        </p:txBody>
      </p:sp>
      <p:sp>
        <p:nvSpPr>
          <p:cNvPr id="3" name="Platshållare för text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sv-SE" dirty="0"/>
              <a:t>Klicka här för att ändra format på bakgrundstexten</a:t>
            </a:r>
          </a:p>
        </p:txBody>
      </p:sp>
      <p:sp>
        <p:nvSpPr>
          <p:cNvPr id="4" name="Platshållare för innehåll 3"/>
          <p:cNvSpPr>
            <a:spLocks noGrp="1"/>
          </p:cNvSpPr>
          <p:nvPr>
            <p:ph sz="half" idx="2"/>
          </p:nvPr>
        </p:nvSpPr>
        <p:spPr>
          <a:xfrm>
            <a:off x="856628" y="2554944"/>
            <a:ext cx="5261211" cy="3757939"/>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295965" y="2554944"/>
            <a:ext cx="5287122" cy="3757939"/>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FA15A317-E1FD-4430-9064-36E69D31F355}" type="datetimeFigureOut">
              <a:rPr lang="sv-SE" smtClean="0"/>
              <a:t>2017-10-26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21319255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FA15A317-E1FD-4430-9064-36E69D31F355}" type="datetimeFigureOut">
              <a:rPr lang="sv-SE" smtClean="0"/>
              <a:t>2017-10-26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36332986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FA15A317-E1FD-4430-9064-36E69D31F355}" type="datetimeFigureOut">
              <a:rPr lang="sv-SE" smtClean="0"/>
              <a:t>2017-10-26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47223857-EF42-49B7-B1AE-BFF52E589DE0}" type="slidenum">
              <a:rPr lang="sv-SE" smtClean="0"/>
              <a:t>‹#›</a:t>
            </a:fld>
            <a:endParaRPr lang="sv-SE"/>
          </a:p>
        </p:txBody>
      </p:sp>
    </p:spTree>
    <p:extLst>
      <p:ext uri="{BB962C8B-B14F-4D97-AF65-F5344CB8AC3E}">
        <p14:creationId xmlns:p14="http://schemas.microsoft.com/office/powerpoint/2010/main" val="2977547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9"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Platshållare för datum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6EF9B447-A738-4A3A-928D-267B6335793D}" type="datetimeFigureOut">
              <a:rPr lang="sv-SE" smtClean="0"/>
              <a:t>2017-10-26</a:t>
            </a:fld>
            <a:endParaRPr lang="sv-SE"/>
          </a:p>
        </p:txBody>
      </p:sp>
      <p:sp>
        <p:nvSpPr>
          <p:cNvPr id="5" name="Platshållare för sidfot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8F1EBE4-0630-4CB5-BC98-D113D05A2FAD}" type="slidenum">
              <a:rPr lang="sv-SE" smtClean="0"/>
              <a:t>‹#›</a:t>
            </a:fld>
            <a:endParaRPr lang="sv-SE"/>
          </a:p>
        </p:txBody>
      </p:sp>
      <p:pic>
        <p:nvPicPr>
          <p:cNvPr id="7" name="Bildobjekt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12436474" cy="6994525"/>
          </a:xfrm>
          <a:prstGeom prst="rect">
            <a:avLst/>
          </a:prstGeom>
        </p:spPr>
      </p:pic>
    </p:spTree>
    <p:extLst>
      <p:ext uri="{BB962C8B-B14F-4D97-AF65-F5344CB8AC3E}">
        <p14:creationId xmlns:p14="http://schemas.microsoft.com/office/powerpoint/2010/main" val="3028703480"/>
      </p:ext>
    </p:extLst>
  </p:cSld>
  <p:clrMap bg1="lt1" tx1="dk1" bg2="lt2" tx2="dk2" accent1="accent1" accent2="accent2" accent3="accent3" accent4="accent4" accent5="accent5" accent6="accent6" hlink="hlink" folHlink="folHlink"/>
  <p:sldLayoutIdLst>
    <p:sldLayoutId id="2147484351" r:id="rId1"/>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sv-S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Platshållare för datum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bg1"/>
                </a:solidFill>
              </a:defRPr>
            </a:lvl1pPr>
          </a:lstStyle>
          <a:p>
            <a:fld id="{026EB9C9-4BCB-46E5-B3B3-09AD3677738B}" type="datetimeFigureOut">
              <a:rPr lang="sv-SE" smtClean="0"/>
              <a:pPr/>
              <a:t>2017-10-26</a:t>
            </a:fld>
            <a:endParaRPr lang="sv-SE" dirty="0"/>
          </a:p>
        </p:txBody>
      </p:sp>
      <p:sp>
        <p:nvSpPr>
          <p:cNvPr id="5" name="Platshållare för sidfot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3B240767-FD45-408F-98F7-E57F15A24E3D}" type="slidenum">
              <a:rPr lang="sv-SE" smtClean="0"/>
              <a:t>‹#›</a:t>
            </a:fld>
            <a:endParaRPr lang="sv-SE"/>
          </a:p>
        </p:txBody>
      </p:sp>
    </p:spTree>
    <p:extLst>
      <p:ext uri="{BB962C8B-B14F-4D97-AF65-F5344CB8AC3E}">
        <p14:creationId xmlns:p14="http://schemas.microsoft.com/office/powerpoint/2010/main" val="2868828311"/>
      </p:ext>
    </p:extLst>
  </p:cSld>
  <p:clrMap bg1="lt1" tx1="dk1" bg2="lt2" tx2="dk2" accent1="accent1" accent2="accent2" accent3="accent3" accent4="accent4" accent5="accent5" accent6="accent6" hlink="hlink" folHlink="folHlink"/>
  <p:sldLayoutIdLst>
    <p:sldLayoutId id="2147484353" r:id="rId1"/>
    <p:sldLayoutId id="2147484354" r:id="rId2"/>
  </p:sldLayoutIdLst>
  <p:txStyles>
    <p:titleStyle>
      <a:lvl1pPr algn="l" defTabSz="932597" rtl="0" eaLnBrk="1" latinLnBrk="0" hangingPunct="1">
        <a:lnSpc>
          <a:spcPct val="90000"/>
        </a:lnSpc>
        <a:spcBef>
          <a:spcPct val="0"/>
        </a:spcBef>
        <a:buNone/>
        <a:defRPr sz="4488" kern="1200">
          <a:solidFill>
            <a:schemeClr val="bg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sv-S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pattFill prst="plaid">
          <a:fgClr>
            <a:srgbClr val="00B292"/>
          </a:fgClr>
          <a:bgClr>
            <a:srgbClr val="008272"/>
          </a:bgClr>
        </a:pattFill>
        <a:effectLst/>
      </p:bgPr>
    </p:bg>
    <p:spTree>
      <p:nvGrpSpPr>
        <p:cNvPr id="1" name=""/>
        <p:cNvGrpSpPr/>
        <p:nvPr/>
      </p:nvGrpSpPr>
      <p:grpSpPr>
        <a:xfrm>
          <a:off x="0" y="0"/>
          <a:ext cx="0" cy="0"/>
          <a:chOff x="0" y="0"/>
          <a:chExt cx="0" cy="0"/>
        </a:xfrm>
      </p:grpSpPr>
      <p:sp>
        <p:nvSpPr>
          <p:cNvPr id="8" name="Rektangel 7"/>
          <p:cNvSpPr/>
          <p:nvPr userDrawn="1"/>
        </p:nvSpPr>
        <p:spPr>
          <a:xfrm>
            <a:off x="0" y="0"/>
            <a:ext cx="12436475" cy="6994525"/>
          </a:xfrm>
          <a:prstGeom prst="rect">
            <a:avLst/>
          </a:prstGeom>
          <a:solidFill>
            <a:srgbClr val="009E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36"/>
          </a:p>
        </p:txBody>
      </p:sp>
      <p:sp>
        <p:nvSpPr>
          <p:cNvPr id="4" name="Platshållare för datum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11EDD244-C03D-4AA3-A21E-63FFADFFBA1E}" type="datetimeFigureOut">
              <a:rPr lang="sv-SE" smtClean="0"/>
              <a:t>2017-10-26</a:t>
            </a:fld>
            <a:endParaRPr lang="sv-SE"/>
          </a:p>
        </p:txBody>
      </p:sp>
      <p:sp>
        <p:nvSpPr>
          <p:cNvPr id="5" name="Platshållare för sidfot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8E25990F-AAC3-4403-8AC6-EBD7ED8B6557}" type="slidenum">
              <a:rPr lang="sv-SE" smtClean="0"/>
              <a:t>‹#›</a:t>
            </a:fld>
            <a:endParaRPr lang="sv-SE"/>
          </a:p>
        </p:txBody>
      </p:sp>
    </p:spTree>
    <p:extLst>
      <p:ext uri="{BB962C8B-B14F-4D97-AF65-F5344CB8AC3E}">
        <p14:creationId xmlns:p14="http://schemas.microsoft.com/office/powerpoint/2010/main" val="1043154781"/>
      </p:ext>
    </p:extLst>
  </p:cSld>
  <p:clrMap bg1="lt1" tx1="dk1" bg2="lt2" tx2="dk2" accent1="accent1" accent2="accent2" accent3="accent3" accent4="accent4" accent5="accent5" accent6="accent6" hlink="hlink" folHlink="folHlink"/>
  <p:sldLayoutIdLst>
    <p:sldLayoutId id="2147484356" r:id="rId1"/>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sv-S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sv-SE" dirty="0"/>
              <a:t>Klicka här för att ändra format</a:t>
            </a:r>
          </a:p>
        </p:txBody>
      </p:sp>
      <p:sp>
        <p:nvSpPr>
          <p:cNvPr id="3" name="Platshållare för text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FA15A317-E1FD-4430-9064-36E69D31F355}" type="datetimeFigureOut">
              <a:rPr lang="sv-SE" smtClean="0"/>
              <a:t>2017-10-26</a:t>
            </a:fld>
            <a:endParaRPr lang="sv-SE"/>
          </a:p>
        </p:txBody>
      </p:sp>
      <p:sp>
        <p:nvSpPr>
          <p:cNvPr id="5" name="Platshållare för sidfot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47223857-EF42-49B7-B1AE-BFF52E589DE0}" type="slidenum">
              <a:rPr lang="sv-SE" smtClean="0"/>
              <a:t>‹#›</a:t>
            </a:fld>
            <a:endParaRPr lang="sv-SE"/>
          </a:p>
        </p:txBody>
      </p:sp>
      <p:sp>
        <p:nvSpPr>
          <p:cNvPr id="8" name="Rektangel 7"/>
          <p:cNvSpPr/>
          <p:nvPr userDrawn="1"/>
        </p:nvSpPr>
        <p:spPr>
          <a:xfrm>
            <a:off x="0" y="0"/>
            <a:ext cx="12436475" cy="6994525"/>
          </a:xfrm>
          <a:prstGeom prst="rect">
            <a:avLst/>
          </a:prstGeom>
          <a:solidFill>
            <a:srgbClr val="0018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36"/>
          </a:p>
        </p:txBody>
      </p:sp>
    </p:spTree>
    <p:extLst>
      <p:ext uri="{BB962C8B-B14F-4D97-AF65-F5344CB8AC3E}">
        <p14:creationId xmlns:p14="http://schemas.microsoft.com/office/powerpoint/2010/main" val="1013401929"/>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 id="2147484362" r:id="rId5"/>
    <p:sldLayoutId id="2147484363" r:id="rId6"/>
    <p:sldLayoutId id="2147484364" r:id="rId7"/>
  </p:sldLayoutIdLst>
  <p:txStyles>
    <p:titleStyle>
      <a:lvl1pPr algn="l" defTabSz="932597" rtl="0" eaLnBrk="1" latinLnBrk="0" hangingPunct="1">
        <a:lnSpc>
          <a:spcPct val="90000"/>
        </a:lnSpc>
        <a:spcBef>
          <a:spcPct val="0"/>
        </a:spcBef>
        <a:buNone/>
        <a:defRPr sz="4488" kern="1200">
          <a:solidFill>
            <a:schemeClr val="bg1"/>
          </a:solidFill>
          <a:latin typeface="Segoe UI Light" panose="020B0502040204020203" pitchFamily="34" charset="0"/>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bg1"/>
          </a:solidFill>
          <a:latin typeface="Segoe UI Light" panose="020B0502040204020203" pitchFamily="34" charset="0"/>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Segoe UI Light" panose="020B0502040204020203" pitchFamily="34" charset="0"/>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bg1"/>
          </a:solidFill>
          <a:latin typeface="Segoe UI Light" panose="020B0502040204020203" pitchFamily="34" charset="0"/>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bg1"/>
          </a:solidFill>
          <a:latin typeface="Segoe UI Light" panose="020B0502040204020203" pitchFamily="34" charset="0"/>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bg1"/>
          </a:solidFill>
          <a:latin typeface="Segoe UI Light" panose="020B0502040204020203" pitchFamily="34" charset="0"/>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sv-S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1.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1.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4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41.xml"/><Relationship Id="rId5" Type="http://schemas.openxmlformats.org/officeDocument/2006/relationships/image" Target="../media/image30.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6.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8.xml"/><Relationship Id="rId5" Type="http://schemas.openxmlformats.org/officeDocument/2006/relationships/image" Target="../media/image70.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05BA5AE-FAEF-4DF4-8818-5490ADE4CD3E}"/>
              </a:ext>
            </a:extLst>
          </p:cNvPr>
          <p:cNvSpPr txBox="1">
            <a:spLocks/>
          </p:cNvSpPr>
          <p:nvPr/>
        </p:nvSpPr>
        <p:spPr>
          <a:xfrm>
            <a:off x="315328" y="3298929"/>
            <a:ext cx="10056909" cy="960333"/>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defTabSz="932597"/>
            <a:r>
              <a:rPr lang="en-US" sz="5400" dirty="0">
                <a:latin typeface="+mn-lt"/>
              </a:rPr>
              <a:t>Service Fabric – The Real World</a:t>
            </a:r>
            <a:endParaRPr lang="en-US" sz="4800" dirty="0">
              <a:latin typeface="+mn-lt"/>
            </a:endParaRPr>
          </a:p>
        </p:txBody>
      </p:sp>
      <p:sp>
        <p:nvSpPr>
          <p:cNvPr id="3" name="Text Placeholder 4">
            <a:extLst>
              <a:ext uri="{FF2B5EF4-FFF2-40B4-BE49-F238E27FC236}">
                <a16:creationId xmlns:a16="http://schemas.microsoft.com/office/drawing/2014/main" id="{C526CC4B-A0B0-49CA-BC14-859B431ABE31}"/>
              </a:ext>
            </a:extLst>
          </p:cNvPr>
          <p:cNvSpPr txBox="1">
            <a:spLocks/>
          </p:cNvSpPr>
          <p:nvPr/>
        </p:nvSpPr>
        <p:spPr>
          <a:xfrm>
            <a:off x="350837" y="3954462"/>
            <a:ext cx="10056910" cy="838199"/>
          </a:xfrm>
          <a:prstGeom prst="rect">
            <a:avLst/>
          </a:prstGeom>
        </p:spPr>
        <p:txBody>
          <a:bodyPr vert="horz" lIns="93260" tIns="46630" rIns="93260" bIns="46630" rtlCol="0" anchor="ctr"/>
          <a:lstStyle>
            <a:defPPr>
              <a:defRPr lang="sv-S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32597"/>
            <a:r>
              <a:rPr lang="en-US" sz="2800" dirty="0">
                <a:solidFill>
                  <a:schemeClr val="bg1"/>
                </a:solidFill>
                <a:latin typeface="Calibri" panose="020F0502020204030204"/>
              </a:rPr>
              <a:t>Presented By: someone that still plays with cars</a:t>
            </a:r>
          </a:p>
        </p:txBody>
      </p:sp>
      <p:sp>
        <p:nvSpPr>
          <p:cNvPr id="4" name="Rectangle 3">
            <a:extLst>
              <a:ext uri="{FF2B5EF4-FFF2-40B4-BE49-F238E27FC236}">
                <a16:creationId xmlns:a16="http://schemas.microsoft.com/office/drawing/2014/main" id="{0C3756A2-48A8-4026-A7C6-BF42856CC2C4}"/>
              </a:ext>
            </a:extLst>
          </p:cNvPr>
          <p:cNvSpPr/>
          <p:nvPr/>
        </p:nvSpPr>
        <p:spPr>
          <a:xfrm>
            <a:off x="5193003" y="6359445"/>
            <a:ext cx="7120370" cy="533636"/>
          </a:xfrm>
          <a:prstGeom prst="rect">
            <a:avLst/>
          </a:prstGeom>
        </p:spPr>
        <p:txBody>
          <a:bodyPr wrap="square">
            <a:spAutoFit/>
          </a:bodyPr>
          <a:lstStyle/>
          <a:p>
            <a:pPr algn="r" defTabSz="932597"/>
            <a:r>
              <a:rPr lang="en-US" sz="2800" b="1" dirty="0">
                <a:solidFill>
                  <a:schemeClr val="tx1">
                    <a:lumMod val="65000"/>
                    <a:lumOff val="35000"/>
                  </a:schemeClr>
                </a:solidFill>
                <a:latin typeface="Calibri" panose="020F0502020204030204"/>
              </a:rPr>
              <a:t>https://aka.ms/brent-servicefabric</a:t>
            </a:r>
            <a:endParaRPr lang="en-US" sz="1599" dirty="0">
              <a:solidFill>
                <a:schemeClr val="tx1">
                  <a:lumMod val="65000"/>
                  <a:lumOff val="35000"/>
                </a:schemeClr>
              </a:solidFill>
              <a:latin typeface="Calibri" panose="020F0502020204030204"/>
            </a:endParaRPr>
          </a:p>
        </p:txBody>
      </p:sp>
    </p:spTree>
    <p:extLst>
      <p:ext uri="{BB962C8B-B14F-4D97-AF65-F5344CB8AC3E}">
        <p14:creationId xmlns:p14="http://schemas.microsoft.com/office/powerpoint/2010/main" val="3304577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cluster</a:t>
            </a:r>
          </a:p>
        </p:txBody>
      </p:sp>
      <p:grpSp>
        <p:nvGrpSpPr>
          <p:cNvPr id="51" name="Group 50"/>
          <p:cNvGrpSpPr/>
          <p:nvPr/>
        </p:nvGrpSpPr>
        <p:grpSpPr>
          <a:xfrm>
            <a:off x="493573" y="2185401"/>
            <a:ext cx="6258063" cy="4436061"/>
            <a:chOff x="7199174" y="830262"/>
            <a:chExt cx="5048250" cy="3514725"/>
          </a:xfrm>
        </p:grpSpPr>
        <p:pic>
          <p:nvPicPr>
            <p:cNvPr id="24" name="Picture 23"/>
            <p:cNvPicPr>
              <a:picLocks noChangeAspect="1"/>
            </p:cNvPicPr>
            <p:nvPr/>
          </p:nvPicPr>
          <p:blipFill>
            <a:blip r:embed="rId3"/>
            <a:stretch>
              <a:fillRect/>
            </a:stretch>
          </p:blipFill>
          <p:spPr>
            <a:xfrm>
              <a:off x="7199174" y="830262"/>
              <a:ext cx="5048250" cy="3514725"/>
            </a:xfrm>
            <a:prstGeom prst="rect">
              <a:avLst/>
            </a:prstGeom>
          </p:spPr>
        </p:pic>
        <p:sp>
          <p:nvSpPr>
            <p:cNvPr id="25" name="Rectangle 24"/>
            <p:cNvSpPr/>
            <p:nvPr/>
          </p:nvSpPr>
          <p:spPr bwMode="auto">
            <a:xfrm>
              <a:off x="8047037" y="3089179"/>
              <a:ext cx="3200400"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9" name="Picture 48"/>
          <p:cNvPicPr>
            <a:picLocks noChangeAspect="1"/>
          </p:cNvPicPr>
          <p:nvPr/>
        </p:nvPicPr>
        <p:blipFill>
          <a:blip r:embed="rId4"/>
          <a:stretch>
            <a:fillRect/>
          </a:stretch>
        </p:blipFill>
        <p:spPr>
          <a:xfrm>
            <a:off x="6792891" y="2196086"/>
            <a:ext cx="5124450" cy="2971800"/>
          </a:xfrm>
          <a:prstGeom prst="rect">
            <a:avLst/>
          </a:prstGeom>
        </p:spPr>
      </p:pic>
      <p:sp>
        <p:nvSpPr>
          <p:cNvPr id="50" name="Rectangle 49"/>
          <p:cNvSpPr/>
          <p:nvPr/>
        </p:nvSpPr>
        <p:spPr>
          <a:xfrm>
            <a:off x="7331301" y="1535111"/>
            <a:ext cx="4424609" cy="584775"/>
          </a:xfrm>
          <a:prstGeom prst="rect">
            <a:avLst/>
          </a:prstGeom>
        </p:spPr>
        <p:txBody>
          <a:bodyPr wrap="none">
            <a:spAutoFit/>
          </a:bodyPr>
          <a:lstStyle/>
          <a:p>
            <a:r>
              <a:rPr lang="en-US" sz="3200" dirty="0">
                <a:solidFill>
                  <a:schemeClr val="accent2">
                    <a:lumMod val="50000"/>
                    <a:lumOff val="50000"/>
                  </a:schemeClr>
                </a:solidFill>
              </a:rPr>
              <a:t>Placed in a </a:t>
            </a:r>
            <a:r>
              <a:rPr lang="en-US" sz="3200" dirty="0" err="1">
                <a:solidFill>
                  <a:schemeClr val="accent2">
                    <a:lumMod val="50000"/>
                    <a:lumOff val="50000"/>
                  </a:schemeClr>
                </a:solidFill>
              </a:rPr>
              <a:t>vnet</a:t>
            </a:r>
            <a:r>
              <a:rPr lang="en-US" sz="3200" dirty="0">
                <a:solidFill>
                  <a:schemeClr val="accent2">
                    <a:lumMod val="50000"/>
                    <a:lumOff val="50000"/>
                  </a:schemeClr>
                </a:solidFill>
              </a:rPr>
              <a:t>/subnet</a:t>
            </a:r>
          </a:p>
        </p:txBody>
      </p:sp>
      <p:grpSp>
        <p:nvGrpSpPr>
          <p:cNvPr id="54" name="Group 53"/>
          <p:cNvGrpSpPr/>
          <p:nvPr/>
        </p:nvGrpSpPr>
        <p:grpSpPr>
          <a:xfrm>
            <a:off x="274639" y="2328502"/>
            <a:ext cx="6629398" cy="4597760"/>
            <a:chOff x="1646237" y="3504317"/>
            <a:chExt cx="5594678" cy="3327138"/>
          </a:xfrm>
        </p:grpSpPr>
        <p:pic>
          <p:nvPicPr>
            <p:cNvPr id="52" name="Picture 51"/>
            <p:cNvPicPr>
              <a:picLocks noChangeAspect="1"/>
            </p:cNvPicPr>
            <p:nvPr/>
          </p:nvPicPr>
          <p:blipFill>
            <a:blip r:embed="rId5"/>
            <a:stretch>
              <a:fillRect/>
            </a:stretch>
          </p:blipFill>
          <p:spPr>
            <a:xfrm>
              <a:off x="1646237" y="3504317"/>
              <a:ext cx="5594678" cy="3327138"/>
            </a:xfrm>
            <a:prstGeom prst="rect">
              <a:avLst/>
            </a:prstGeom>
          </p:spPr>
        </p:pic>
        <p:sp>
          <p:nvSpPr>
            <p:cNvPr id="53" name="Rectangle 52"/>
            <p:cNvSpPr/>
            <p:nvPr/>
          </p:nvSpPr>
          <p:spPr bwMode="auto">
            <a:xfrm>
              <a:off x="1839891" y="3681986"/>
              <a:ext cx="2320946"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p:nvSpPr>
        <p:spPr>
          <a:xfrm>
            <a:off x="960437" y="1478288"/>
            <a:ext cx="4381136" cy="584775"/>
          </a:xfrm>
          <a:prstGeom prst="rect">
            <a:avLst/>
          </a:prstGeom>
        </p:spPr>
        <p:txBody>
          <a:bodyPr wrap="none">
            <a:spAutoFit/>
          </a:bodyPr>
          <a:lstStyle/>
          <a:p>
            <a:r>
              <a:rPr lang="en-US" sz="3200" dirty="0">
                <a:solidFill>
                  <a:schemeClr val="accent2">
                    <a:lumMod val="50000"/>
                    <a:lumOff val="50000"/>
                  </a:schemeClr>
                </a:solidFill>
              </a:rPr>
              <a:t>1 VMSS = 1 Node Type</a:t>
            </a:r>
          </a:p>
        </p:txBody>
      </p:sp>
    </p:spTree>
    <p:extLst>
      <p:ext uri="{BB962C8B-B14F-4D97-AF65-F5344CB8AC3E}">
        <p14:creationId xmlns:p14="http://schemas.microsoft.com/office/powerpoint/2010/main" val="1880909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nodeType="clickEffect">
                                  <p:stCondLst>
                                    <p:cond delay="0"/>
                                  </p:stCondLst>
                                  <p:childTnLst>
                                    <p:animEffect transition="out" filter="fade">
                                      <p:cBhvr>
                                        <p:cTn id="16" dur="1000"/>
                                        <p:tgtEl>
                                          <p:spTgt spid="54"/>
                                        </p:tgtEl>
                                      </p:cBhvr>
                                    </p:animEffect>
                                    <p:anim calcmode="lin" valueType="num">
                                      <p:cBhvr>
                                        <p:cTn id="17" dur="1000"/>
                                        <p:tgtEl>
                                          <p:spTgt spid="54"/>
                                        </p:tgtEl>
                                        <p:attrNameLst>
                                          <p:attrName>ppt_x</p:attrName>
                                        </p:attrNameLst>
                                      </p:cBhvr>
                                      <p:tavLst>
                                        <p:tav tm="0">
                                          <p:val>
                                            <p:strVal val="ppt_x"/>
                                          </p:val>
                                        </p:tav>
                                        <p:tav tm="100000">
                                          <p:val>
                                            <p:strVal val="ppt_x"/>
                                          </p:val>
                                        </p:tav>
                                      </p:tavLst>
                                    </p:anim>
                                    <p:anim calcmode="lin" valueType="num">
                                      <p:cBhvr>
                                        <p:cTn id="18" dur="1000"/>
                                        <p:tgtEl>
                                          <p:spTgt spid="54"/>
                                        </p:tgtEl>
                                        <p:attrNameLst>
                                          <p:attrName>ppt_y</p:attrName>
                                        </p:attrNameLst>
                                      </p:cBhvr>
                                      <p:tavLst>
                                        <p:tav tm="0">
                                          <p:val>
                                            <p:strVal val="ppt_y"/>
                                          </p:val>
                                        </p:tav>
                                        <p:tav tm="100000">
                                          <p:val>
                                            <p:strVal val="ppt_y+.1"/>
                                          </p:val>
                                        </p:tav>
                                      </p:tavLst>
                                    </p:anim>
                                    <p:set>
                                      <p:cBhvr>
                                        <p:cTn id="19" dur="1" fill="hold">
                                          <p:stCondLst>
                                            <p:cond delay="999"/>
                                          </p:stCondLst>
                                        </p:cTn>
                                        <p:tgtEl>
                                          <p:spTgt spid="54"/>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existing infrastructure</a:t>
            </a:r>
          </a:p>
        </p:txBody>
      </p:sp>
      <p:sp>
        <p:nvSpPr>
          <p:cNvPr id="3" name="Text Placeholder 2"/>
          <p:cNvSpPr>
            <a:spLocks noGrp="1"/>
          </p:cNvSpPr>
          <p:nvPr>
            <p:ph type="body" sz="quarter" idx="10"/>
          </p:nvPr>
        </p:nvSpPr>
        <p:spPr>
          <a:xfrm>
            <a:off x="427038" y="1135062"/>
            <a:ext cx="11887199" cy="1071062"/>
          </a:xfrm>
        </p:spPr>
        <p:txBody>
          <a:bodyPr/>
          <a:lstStyle/>
          <a:p>
            <a:r>
              <a:rPr lang="en-US" sz="3200" dirty="0">
                <a:solidFill>
                  <a:schemeClr val="tx1"/>
                </a:solidFill>
                <a:latin typeface="+mn-lt"/>
              </a:rPr>
              <a:t>If you have an existing infrastructure, don’t be afraid to use it. A cluster can be placed in an existing network.</a:t>
            </a:r>
          </a:p>
        </p:txBody>
      </p:sp>
      <p:pic>
        <p:nvPicPr>
          <p:cNvPr id="4" name="Picture 3"/>
          <p:cNvPicPr>
            <a:picLocks noChangeAspect="1"/>
          </p:cNvPicPr>
          <p:nvPr/>
        </p:nvPicPr>
        <p:blipFill>
          <a:blip r:embed="rId3"/>
          <a:stretch>
            <a:fillRect/>
          </a:stretch>
        </p:blipFill>
        <p:spPr>
          <a:xfrm>
            <a:off x="427037" y="2201862"/>
            <a:ext cx="6370524" cy="4648199"/>
          </a:xfrm>
          <a:prstGeom prst="rect">
            <a:avLst/>
          </a:prstGeom>
        </p:spPr>
      </p:pic>
      <p:grpSp>
        <p:nvGrpSpPr>
          <p:cNvPr id="7" name="Group 6"/>
          <p:cNvGrpSpPr/>
          <p:nvPr/>
        </p:nvGrpSpPr>
        <p:grpSpPr>
          <a:xfrm>
            <a:off x="2332037" y="3649662"/>
            <a:ext cx="9525000" cy="1181862"/>
            <a:chOff x="1951037" y="4239831"/>
            <a:chExt cx="9525000" cy="1181862"/>
          </a:xfrm>
        </p:grpSpPr>
        <p:sp>
          <p:nvSpPr>
            <p:cNvPr id="5" name="Rectangle 4"/>
            <p:cNvSpPr/>
            <p:nvPr/>
          </p:nvSpPr>
          <p:spPr bwMode="auto">
            <a:xfrm>
              <a:off x="1951037" y="4564061"/>
              <a:ext cx="3733800" cy="666369"/>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478145" y="4239831"/>
              <a:ext cx="4997892" cy="1181862"/>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A node is just a VM, configure it appropriately</a:t>
              </a:r>
            </a:p>
          </p:txBody>
        </p:sp>
      </p:grpSp>
    </p:spTree>
    <p:extLst>
      <p:ext uri="{BB962C8B-B14F-4D97-AF65-F5344CB8AC3E}">
        <p14:creationId xmlns:p14="http://schemas.microsoft.com/office/powerpoint/2010/main" val="2006841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 the VMSS OS Image</a:t>
            </a:r>
          </a:p>
        </p:txBody>
      </p:sp>
      <p:pic>
        <p:nvPicPr>
          <p:cNvPr id="4" name="Picture 3"/>
          <p:cNvPicPr>
            <a:picLocks noChangeAspect="1"/>
          </p:cNvPicPr>
          <p:nvPr/>
        </p:nvPicPr>
        <p:blipFill>
          <a:blip r:embed="rId3"/>
          <a:stretch>
            <a:fillRect/>
          </a:stretch>
        </p:blipFill>
        <p:spPr>
          <a:xfrm>
            <a:off x="6142037" y="2759074"/>
            <a:ext cx="6096718" cy="3938588"/>
          </a:xfrm>
          <a:prstGeom prst="rect">
            <a:avLst/>
          </a:prstGeom>
        </p:spPr>
      </p:pic>
      <p:sp>
        <p:nvSpPr>
          <p:cNvPr id="5" name="Rectangle 4"/>
          <p:cNvSpPr/>
          <p:nvPr/>
        </p:nvSpPr>
        <p:spPr>
          <a:xfrm>
            <a:off x="274637" y="1363662"/>
            <a:ext cx="7467600" cy="2062103"/>
          </a:xfrm>
          <a:prstGeom prst="rect">
            <a:avLst/>
          </a:prstGeom>
        </p:spPr>
        <p:txBody>
          <a:bodyPr wrap="square">
            <a:spAutoFit/>
          </a:bodyPr>
          <a:lstStyle/>
          <a:p>
            <a:r>
              <a:rPr lang="en-US" sz="4400" dirty="0">
                <a:solidFill>
                  <a:schemeClr val="accent2">
                    <a:lumMod val="50000"/>
                    <a:lumOff val="50000"/>
                  </a:schemeClr>
                </a:solidFill>
              </a:rPr>
              <a:t>Why would you want to?</a:t>
            </a:r>
          </a:p>
          <a:p>
            <a:pPr marL="285750" indent="-285750">
              <a:buFont typeface="Arial" panose="020B0604020202020204" pitchFamily="34" charset="0"/>
              <a:buChar char="•"/>
            </a:pPr>
            <a:r>
              <a:rPr lang="en-US" sz="2800" dirty="0"/>
              <a:t>Pre-install necessary components/resources</a:t>
            </a:r>
          </a:p>
          <a:p>
            <a:pPr marL="285750" indent="-285750">
              <a:buFont typeface="Arial" panose="020B0604020202020204" pitchFamily="34" charset="0"/>
              <a:buChar char="•"/>
            </a:pPr>
            <a:r>
              <a:rPr lang="en-US" sz="2800" dirty="0"/>
              <a:t>Streamline startup of the VM</a:t>
            </a:r>
          </a:p>
          <a:p>
            <a:pPr marL="285750" indent="-285750">
              <a:buFont typeface="Arial" panose="020B0604020202020204" pitchFamily="34" charset="0"/>
              <a:buChar char="•"/>
            </a:pPr>
            <a:r>
              <a:rPr lang="en-US" sz="2800" dirty="0"/>
              <a:t>Reduce infrastructure complexity</a:t>
            </a:r>
          </a:p>
        </p:txBody>
      </p:sp>
      <p:sp>
        <p:nvSpPr>
          <p:cNvPr id="6" name="Rectangle 5"/>
          <p:cNvSpPr/>
          <p:nvPr/>
        </p:nvSpPr>
        <p:spPr>
          <a:xfrm>
            <a:off x="274637" y="3548876"/>
            <a:ext cx="7467600" cy="2492990"/>
          </a:xfrm>
          <a:prstGeom prst="rect">
            <a:avLst/>
          </a:prstGeom>
        </p:spPr>
        <p:txBody>
          <a:bodyPr wrap="square">
            <a:spAutoFit/>
          </a:bodyPr>
          <a:lstStyle/>
          <a:p>
            <a:r>
              <a:rPr lang="en-US" sz="4400" dirty="0">
                <a:solidFill>
                  <a:schemeClr val="accent2">
                    <a:lumMod val="50000"/>
                    <a:lumOff val="50000"/>
                  </a:schemeClr>
                </a:solidFill>
              </a:rPr>
              <a:t>Steps</a:t>
            </a:r>
          </a:p>
          <a:p>
            <a:pPr marL="285750" indent="-285750">
              <a:buFont typeface="Arial" panose="020B0604020202020204" pitchFamily="34" charset="0"/>
              <a:buChar char="•"/>
            </a:pPr>
            <a:r>
              <a:rPr lang="en-US" sz="2800" dirty="0"/>
              <a:t>Create a VM from a “base” image</a:t>
            </a:r>
          </a:p>
          <a:p>
            <a:pPr marL="285750" indent="-285750">
              <a:buFont typeface="Arial" panose="020B0604020202020204" pitchFamily="34" charset="0"/>
              <a:buChar char="•"/>
            </a:pPr>
            <a:r>
              <a:rPr lang="en-US" sz="2800" dirty="0"/>
              <a:t>Customize the VM</a:t>
            </a:r>
          </a:p>
          <a:p>
            <a:pPr marL="285750" indent="-285750">
              <a:buFont typeface="Arial" panose="020B0604020202020204" pitchFamily="34" charset="0"/>
              <a:buChar char="•"/>
            </a:pPr>
            <a:r>
              <a:rPr lang="en-US" sz="2800" dirty="0"/>
              <a:t>Capture as an image</a:t>
            </a:r>
          </a:p>
          <a:p>
            <a:pPr marL="285750" indent="-285750">
              <a:buFont typeface="Arial" panose="020B0604020202020204" pitchFamily="34" charset="0"/>
              <a:buChar char="•"/>
            </a:pPr>
            <a:r>
              <a:rPr lang="en-US" sz="2800" dirty="0"/>
              <a:t>Deploy “from image”</a:t>
            </a:r>
          </a:p>
        </p:txBody>
      </p:sp>
    </p:spTree>
    <p:extLst>
      <p:ext uri="{BB962C8B-B14F-4D97-AF65-F5344CB8AC3E}">
        <p14:creationId xmlns:p14="http://schemas.microsoft.com/office/powerpoint/2010/main" val="42659225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Update </a:t>
            </a:r>
            <a:r>
              <a:rPr lang="en-US"/>
              <a:t>&amp; Patching</a:t>
            </a:r>
            <a:endParaRPr lang="en-US" dirty="0"/>
          </a:p>
        </p:txBody>
      </p:sp>
      <p:sp>
        <p:nvSpPr>
          <p:cNvPr id="5" name="Rectangle 4"/>
          <p:cNvSpPr/>
          <p:nvPr/>
        </p:nvSpPr>
        <p:spPr>
          <a:xfrm>
            <a:off x="274639" y="1363662"/>
            <a:ext cx="11811000" cy="1077218"/>
          </a:xfrm>
          <a:prstGeom prst="rect">
            <a:avLst/>
          </a:prstGeom>
        </p:spPr>
        <p:txBody>
          <a:bodyPr wrap="square">
            <a:spAutoFit/>
          </a:bodyPr>
          <a:lstStyle/>
          <a:p>
            <a:pPr algn="ctr"/>
            <a:r>
              <a:rPr lang="en-US" sz="3200" dirty="0"/>
              <a:t>Azure’s VMSS do not </a:t>
            </a:r>
            <a:r>
              <a:rPr lang="en-US" sz="3200" u="sng" dirty="0"/>
              <a:t>currently</a:t>
            </a:r>
            <a:r>
              <a:rPr lang="en-US" sz="3200" dirty="0"/>
              <a:t> support safe and automatic OS update and patching. </a:t>
            </a:r>
            <a:endParaRPr lang="en-US" dirty="0"/>
          </a:p>
        </p:txBody>
      </p:sp>
      <p:sp>
        <p:nvSpPr>
          <p:cNvPr id="6" name="Rectangle 5"/>
          <p:cNvSpPr/>
          <p:nvPr/>
        </p:nvSpPr>
        <p:spPr>
          <a:xfrm>
            <a:off x="625475" y="2735262"/>
            <a:ext cx="11811000" cy="1631216"/>
          </a:xfrm>
          <a:prstGeom prst="rect">
            <a:avLst/>
          </a:prstGeom>
        </p:spPr>
        <p:txBody>
          <a:bodyPr wrap="square">
            <a:spAutoFit/>
          </a:bodyPr>
          <a:lstStyle/>
          <a:p>
            <a:r>
              <a:rPr lang="en-US" sz="4400" dirty="0">
                <a:solidFill>
                  <a:schemeClr val="accent2">
                    <a:lumMod val="50000"/>
                    <a:lumOff val="50000"/>
                  </a:schemeClr>
                </a:solidFill>
              </a:rPr>
              <a:t>OS Upgrade Policy = Automatic</a:t>
            </a:r>
          </a:p>
          <a:p>
            <a:pPr marL="285750" indent="-285750">
              <a:buFont typeface="Arial" panose="020B0604020202020204" pitchFamily="34" charset="0"/>
              <a:buChar char="•"/>
            </a:pPr>
            <a:r>
              <a:rPr lang="en-US" sz="2800" dirty="0"/>
              <a:t>Would take down all nodes of a given node type for an OS Update</a:t>
            </a:r>
          </a:p>
          <a:p>
            <a:pPr marL="285750" indent="-285750">
              <a:buFont typeface="Arial" panose="020B0604020202020204" pitchFamily="34" charset="0"/>
              <a:buChar char="•"/>
            </a:pPr>
            <a:r>
              <a:rPr lang="en-US" sz="2800" dirty="0"/>
              <a:t>Not honored for Service Fabric</a:t>
            </a:r>
          </a:p>
        </p:txBody>
      </p:sp>
      <p:sp>
        <p:nvSpPr>
          <p:cNvPr id="7" name="Rectangle 6"/>
          <p:cNvSpPr/>
          <p:nvPr/>
        </p:nvSpPr>
        <p:spPr>
          <a:xfrm>
            <a:off x="503237" y="4487862"/>
            <a:ext cx="11811000" cy="2062103"/>
          </a:xfrm>
          <a:prstGeom prst="rect">
            <a:avLst/>
          </a:prstGeom>
        </p:spPr>
        <p:txBody>
          <a:bodyPr wrap="square">
            <a:spAutoFit/>
          </a:bodyPr>
          <a:lstStyle/>
          <a:p>
            <a:r>
              <a:rPr lang="en-US" sz="4400" dirty="0">
                <a:solidFill>
                  <a:schemeClr val="accent2">
                    <a:lumMod val="50000"/>
                    <a:lumOff val="50000"/>
                  </a:schemeClr>
                </a:solidFill>
              </a:rPr>
              <a:t>Your Responsibility</a:t>
            </a:r>
          </a:p>
          <a:p>
            <a:pPr marL="285750" indent="-285750">
              <a:buFont typeface="Arial" panose="020B0604020202020204" pitchFamily="34" charset="0"/>
              <a:buChar char="•"/>
            </a:pPr>
            <a:r>
              <a:rPr lang="en-US" sz="2800" dirty="0"/>
              <a:t>Script is available today to help with this</a:t>
            </a:r>
          </a:p>
          <a:p>
            <a:pPr marL="285750" indent="-285750">
              <a:buFont typeface="Arial" panose="020B0604020202020204" pitchFamily="34" charset="0"/>
              <a:buChar char="•"/>
            </a:pPr>
            <a:r>
              <a:rPr lang="en-US" sz="2800" dirty="0"/>
              <a:t>Path Orchestration Application for Service Fabric</a:t>
            </a:r>
          </a:p>
          <a:p>
            <a:pPr marL="285750" indent="-285750">
              <a:buFont typeface="Arial" panose="020B0604020202020204" pitchFamily="34" charset="0"/>
              <a:buChar char="•"/>
            </a:pPr>
            <a:r>
              <a:rPr lang="en-US" sz="2800" dirty="0"/>
              <a:t>VMSS are working on improvements to address this gap. </a:t>
            </a:r>
          </a:p>
        </p:txBody>
      </p:sp>
    </p:spTree>
    <p:extLst>
      <p:ext uri="{BB962C8B-B14F-4D97-AF65-F5344CB8AC3E}">
        <p14:creationId xmlns:p14="http://schemas.microsoft.com/office/powerpoint/2010/main" val="2536798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5677026" cy="917575"/>
          </a:xfrm>
        </p:spPr>
        <p:txBody>
          <a:bodyPr/>
          <a:lstStyle/>
          <a:p>
            <a:r>
              <a:rPr lang="en-US" dirty="0"/>
              <a:t>A “DMZ” Cluster</a:t>
            </a:r>
          </a:p>
        </p:txBody>
      </p:sp>
      <p:sp>
        <p:nvSpPr>
          <p:cNvPr id="68" name="Text Placeholder 67"/>
          <p:cNvSpPr>
            <a:spLocks noGrp="1"/>
          </p:cNvSpPr>
          <p:nvPr>
            <p:ph type="body" sz="quarter" idx="10"/>
          </p:nvPr>
        </p:nvSpPr>
        <p:spPr>
          <a:xfrm>
            <a:off x="274638" y="1221157"/>
            <a:ext cx="5727443" cy="3237809"/>
          </a:xfrm>
        </p:spPr>
        <p:txBody>
          <a:bodyPr/>
          <a:lstStyle/>
          <a:p>
            <a:pPr marL="571500" indent="-571500">
              <a:buFont typeface="Arial" panose="020B0604020202020204" pitchFamily="34" charset="0"/>
              <a:buChar char="•"/>
            </a:pPr>
            <a:r>
              <a:rPr lang="en-US" sz="3200" dirty="0">
                <a:latin typeface="+mn-lt"/>
                <a:cs typeface="Arial" panose="020B0604020202020204" pitchFamily="34" charset="0"/>
              </a:rPr>
              <a:t>Three node types</a:t>
            </a:r>
          </a:p>
          <a:p>
            <a:pPr marL="571500" indent="-571500">
              <a:buFont typeface="Arial" panose="020B0604020202020204" pitchFamily="34" charset="0"/>
              <a:buChar char="•"/>
            </a:pPr>
            <a:r>
              <a:rPr lang="en-US" sz="3200" dirty="0">
                <a:latin typeface="+mn-lt"/>
                <a:cs typeface="Arial" panose="020B0604020202020204" pitchFamily="34" charset="0"/>
              </a:rPr>
              <a:t>Three Subnets</a:t>
            </a:r>
          </a:p>
          <a:p>
            <a:pPr marL="571500" indent="-571500">
              <a:buFont typeface="Arial" panose="020B0604020202020204" pitchFamily="34" charset="0"/>
              <a:buChar char="•"/>
            </a:pPr>
            <a:r>
              <a:rPr lang="en-US" sz="3200" dirty="0">
                <a:latin typeface="+mn-lt"/>
                <a:cs typeface="Arial" panose="020B0604020202020204" pitchFamily="34" charset="0"/>
              </a:rPr>
              <a:t>Public IP w/ Load Balancer</a:t>
            </a:r>
          </a:p>
          <a:p>
            <a:pPr marL="571500" indent="-571500">
              <a:buFont typeface="Arial" panose="020B0604020202020204" pitchFamily="34" charset="0"/>
              <a:buChar char="•"/>
            </a:pPr>
            <a:r>
              <a:rPr lang="en-US" sz="3200" dirty="0">
                <a:latin typeface="+mn-lt"/>
                <a:cs typeface="Arial" panose="020B0604020202020204" pitchFamily="34" charset="0"/>
              </a:rPr>
              <a:t>Private IP w/ Load balancer</a:t>
            </a:r>
          </a:p>
          <a:p>
            <a:pPr marL="571500" indent="-571500">
              <a:buFont typeface="Arial" panose="020B0604020202020204" pitchFamily="34" charset="0"/>
              <a:buChar char="•"/>
            </a:pPr>
            <a:r>
              <a:rPr lang="en-US" sz="3200" dirty="0">
                <a:latin typeface="+mn-lt"/>
                <a:cs typeface="Arial" panose="020B0604020202020204" pitchFamily="34" charset="0"/>
              </a:rPr>
              <a:t>Fabric services isolated from application services</a:t>
            </a:r>
          </a:p>
        </p:txBody>
      </p:sp>
      <p:grpSp>
        <p:nvGrpSpPr>
          <p:cNvPr id="67" name="Group 66"/>
          <p:cNvGrpSpPr/>
          <p:nvPr/>
        </p:nvGrpSpPr>
        <p:grpSpPr>
          <a:xfrm>
            <a:off x="5151437" y="296862"/>
            <a:ext cx="7010401" cy="5486400"/>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3"/>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4"/>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4"/>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4"/>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5"/>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5"/>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5"/>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389591" cy="889876"/>
              <a:chOff x="3305893" y="1506894"/>
              <a:chExt cx="1389591" cy="889876"/>
            </a:xfrm>
          </p:grpSpPr>
          <p:pic>
            <p:nvPicPr>
              <p:cNvPr id="32" name="Picture 31"/>
              <p:cNvPicPr>
                <a:picLocks noChangeAspect="1"/>
              </p:cNvPicPr>
              <p:nvPr/>
            </p:nvPicPr>
            <p:blipFill>
              <a:blip r:embed="rId6"/>
              <a:stretch>
                <a:fillRect/>
              </a:stretch>
            </p:blipFill>
            <p:spPr>
              <a:xfrm>
                <a:off x="3764647" y="1901470"/>
                <a:ext cx="504825" cy="495300"/>
              </a:xfrm>
              <a:prstGeom prst="rect">
                <a:avLst/>
              </a:prstGeom>
            </p:spPr>
          </p:pic>
          <p:sp>
            <p:nvSpPr>
              <p:cNvPr id="33" name="TextBox 32"/>
              <p:cNvSpPr txBox="1"/>
              <p:nvPr/>
            </p:nvSpPr>
            <p:spPr>
              <a:xfrm>
                <a:off x="3305893" y="1506894"/>
                <a:ext cx="1389591" cy="404494"/>
              </a:xfrm>
              <a:prstGeom prst="rect">
                <a:avLst/>
              </a:prstGeom>
              <a:noFill/>
            </p:spPr>
            <p:txBody>
              <a:bodyPr wrap="none" rtlCol="0">
                <a:spAutoFit/>
              </a:bodyPr>
              <a:lstStyle/>
              <a:p>
                <a:r>
                  <a:rPr lang="en-US" sz="1100" dirty="0"/>
                  <a:t>Front End Node Type</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7"/>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8"/>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8"/>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8"/>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351286" cy="909690"/>
              <a:chOff x="8293421" y="1890519"/>
              <a:chExt cx="1351286" cy="909690"/>
            </a:xfrm>
          </p:grpSpPr>
          <p:pic>
            <p:nvPicPr>
              <p:cNvPr id="47" name="Picture 46"/>
              <p:cNvPicPr>
                <a:picLocks noChangeAspect="1"/>
              </p:cNvPicPr>
              <p:nvPr/>
            </p:nvPicPr>
            <p:blipFill>
              <a:blip r:embed="rId6"/>
              <a:stretch>
                <a:fillRect/>
              </a:stretch>
            </p:blipFill>
            <p:spPr>
              <a:xfrm>
                <a:off x="8764124" y="1890519"/>
                <a:ext cx="504825" cy="495300"/>
              </a:xfrm>
              <a:prstGeom prst="rect">
                <a:avLst/>
              </a:prstGeom>
            </p:spPr>
          </p:pic>
          <p:sp>
            <p:nvSpPr>
              <p:cNvPr id="48" name="TextBox 47"/>
              <p:cNvSpPr txBox="1"/>
              <p:nvPr/>
            </p:nvSpPr>
            <p:spPr>
              <a:xfrm>
                <a:off x="8293421" y="2395715"/>
                <a:ext cx="1351286" cy="404494"/>
              </a:xfrm>
              <a:prstGeom prst="rect">
                <a:avLst/>
              </a:prstGeom>
              <a:noFill/>
            </p:spPr>
            <p:txBody>
              <a:bodyPr wrap="none" rtlCol="0">
                <a:spAutoFit/>
              </a:bodyPr>
              <a:lstStyle/>
              <a:p>
                <a:r>
                  <a:rPr lang="en-US" sz="1100" dirty="0"/>
                  <a:t>Back End Node Type</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7"/>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7"/>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788849" cy="938882"/>
              <a:chOff x="4401822" y="4094939"/>
              <a:chExt cx="1788849" cy="938882"/>
            </a:xfrm>
          </p:grpSpPr>
          <p:pic>
            <p:nvPicPr>
              <p:cNvPr id="56" name="Picture 55"/>
              <p:cNvPicPr>
                <a:picLocks noChangeAspect="1"/>
              </p:cNvPicPr>
              <p:nvPr/>
            </p:nvPicPr>
            <p:blipFill>
              <a:blip r:embed="rId6"/>
              <a:stretch>
                <a:fillRect/>
              </a:stretch>
            </p:blipFill>
            <p:spPr>
              <a:xfrm>
                <a:off x="4976763" y="4538521"/>
                <a:ext cx="504825" cy="495300"/>
              </a:xfrm>
              <a:prstGeom prst="rect">
                <a:avLst/>
              </a:prstGeom>
            </p:spPr>
          </p:pic>
          <p:sp>
            <p:nvSpPr>
              <p:cNvPr id="57" name="TextBox 56"/>
              <p:cNvSpPr txBox="1"/>
              <p:nvPr/>
            </p:nvSpPr>
            <p:spPr>
              <a:xfrm>
                <a:off x="4401822" y="4094939"/>
                <a:ext cx="1788849" cy="404494"/>
              </a:xfrm>
              <a:prstGeom prst="rect">
                <a:avLst/>
              </a:prstGeom>
              <a:noFill/>
            </p:spPr>
            <p:txBody>
              <a:bodyPr wrap="none" rtlCol="0">
                <a:spAutoFit/>
              </a:bodyPr>
              <a:lstStyle/>
              <a:p>
                <a:r>
                  <a:rPr lang="en-US" sz="1100" dirty="0"/>
                  <a:t>Management Node Type</a:t>
                </a:r>
              </a:p>
              <a:p>
                <a:pPr algn="ctr"/>
                <a:r>
                  <a:rPr lang="en-US" sz="1100" dirty="0"/>
                  <a:t>(VM Scale Set) </a:t>
                </a:r>
                <a:r>
                  <a:rPr lang="en-US" sz="1100" dirty="0">
                    <a:solidFill>
                      <a:srgbClr val="FF0000"/>
                    </a:solidFill>
                  </a:rPr>
                  <a:t>primary=true</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9"/>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8554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 Required (by default)</a:t>
            </a:r>
          </a:p>
        </p:txBody>
      </p:sp>
      <p:sp>
        <p:nvSpPr>
          <p:cNvPr id="3" name="Text Placeholder 2"/>
          <p:cNvSpPr>
            <a:spLocks noGrp="1"/>
          </p:cNvSpPr>
          <p:nvPr>
            <p:ph type="body" sz="quarter" idx="10"/>
          </p:nvPr>
        </p:nvSpPr>
        <p:spPr>
          <a:xfrm>
            <a:off x="274638" y="1221157"/>
            <a:ext cx="11887199" cy="5287601"/>
          </a:xfrm>
        </p:spPr>
        <p:txBody>
          <a:bodyPr/>
          <a:lstStyle/>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Cluster Management: 19000, 19080</a:t>
            </a:r>
          </a:p>
          <a:p>
            <a:pPr marL="571500" indent="-571500">
              <a:buFont typeface="Arial" panose="020B0604020202020204" pitchFamily="34" charset="0"/>
              <a:buChar char="•"/>
            </a:pPr>
            <a:r>
              <a:rPr lang="en-US" sz="3200" dirty="0">
                <a:latin typeface="+mn-lt"/>
              </a:rPr>
              <a:t>Reverse Proxy: 19008 (if enabled)</a:t>
            </a:r>
          </a:p>
          <a:p>
            <a:pPr marL="571500" indent="-571500">
              <a:buFont typeface="Arial" panose="020B0604020202020204" pitchFamily="34" charset="0"/>
              <a:buChar char="•"/>
            </a:pPr>
            <a:r>
              <a:rPr lang="en-US" sz="3200" dirty="0">
                <a:latin typeface="+mn-lt"/>
              </a:rPr>
              <a:t>SMB: 445 (used by the application store)</a:t>
            </a:r>
          </a:p>
          <a:p>
            <a:pPr marL="571500" indent="-571500">
              <a:buFont typeface="Arial" panose="020B0604020202020204" pitchFamily="34" charset="0"/>
              <a:buChar char="•"/>
            </a:pPr>
            <a:r>
              <a:rPr lang="en-US" sz="3200" dirty="0">
                <a:latin typeface="+mn-lt"/>
              </a:rPr>
              <a:t>“Fabric” services: 1025-1027</a:t>
            </a:r>
          </a:p>
          <a:p>
            <a:endParaRPr lang="en-US" sz="3600" dirty="0">
              <a:latin typeface="+mn-lt"/>
            </a:endParaRPr>
          </a:p>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Ephemeral: 49152-65534</a:t>
            </a:r>
          </a:p>
          <a:p>
            <a:pPr marL="571500" indent="-571500">
              <a:buFont typeface="Arial" panose="020B0604020202020204" pitchFamily="34" charset="0"/>
              <a:buChar char="•"/>
            </a:pPr>
            <a:r>
              <a:rPr lang="en-US" sz="3200" dirty="0">
                <a:latin typeface="+mn-lt"/>
              </a:rPr>
              <a:t>Application: 20000-30000</a:t>
            </a:r>
          </a:p>
        </p:txBody>
      </p:sp>
    </p:spTree>
    <p:extLst>
      <p:ext uri="{BB962C8B-B14F-4D97-AF65-F5344CB8AC3E}">
        <p14:creationId xmlns:p14="http://schemas.microsoft.com/office/powerpoint/2010/main" val="16128051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Text Placeholder 2"/>
          <p:cNvSpPr>
            <a:spLocks noGrp="1"/>
          </p:cNvSpPr>
          <p:nvPr>
            <p:ph type="body" sz="quarter" idx="10"/>
          </p:nvPr>
        </p:nvSpPr>
        <p:spPr>
          <a:xfrm>
            <a:off x="274638" y="1221157"/>
            <a:ext cx="11887199" cy="6032421"/>
          </a:xfrm>
        </p:spPr>
        <p:txBody>
          <a:bodyPr/>
          <a:lstStyle/>
          <a:p>
            <a:r>
              <a:rPr lang="en-US" sz="3600" dirty="0">
                <a:solidFill>
                  <a:schemeClr val="accent2">
                    <a:lumMod val="50000"/>
                    <a:lumOff val="50000"/>
                  </a:schemeClr>
                </a:solidFill>
                <a:latin typeface="+mn-lt"/>
              </a:rPr>
              <a:t>Remote Access</a:t>
            </a:r>
          </a:p>
          <a:p>
            <a:pPr marL="571500" indent="-571500">
              <a:buFont typeface="Arial" panose="020B0604020202020204" pitchFamily="34" charset="0"/>
              <a:buChar char="•"/>
            </a:pPr>
            <a:r>
              <a:rPr lang="en-US" sz="3200" dirty="0">
                <a:latin typeface="+mn-lt"/>
              </a:rPr>
              <a:t>System Logs</a:t>
            </a:r>
          </a:p>
          <a:p>
            <a:pPr marL="571500" indent="-571500">
              <a:buFont typeface="Arial" panose="020B0604020202020204" pitchFamily="34" charset="0"/>
              <a:buChar char="•"/>
            </a:pPr>
            <a:r>
              <a:rPr lang="en-US" sz="3200" dirty="0">
                <a:latin typeface="+mn-lt"/>
              </a:rPr>
              <a:t>Service Fabric Logs (D:/</a:t>
            </a:r>
            <a:r>
              <a:rPr lang="en-US" sz="3200" dirty="0" err="1">
                <a:latin typeface="+mn-lt"/>
              </a:rPr>
              <a:t>SvcFab</a:t>
            </a:r>
            <a:r>
              <a:rPr lang="en-US" sz="3200" dirty="0">
                <a:latin typeface="+mn-lt"/>
              </a:rPr>
              <a:t>/Log)</a:t>
            </a:r>
          </a:p>
          <a:p>
            <a:endParaRPr lang="en-US" sz="3600" dirty="0">
              <a:latin typeface="+mn-lt"/>
            </a:endParaRPr>
          </a:p>
          <a:p>
            <a:r>
              <a:rPr lang="en-US" sz="3600" dirty="0">
                <a:solidFill>
                  <a:schemeClr val="accent2">
                    <a:lumMod val="50000"/>
                    <a:lumOff val="50000"/>
                  </a:schemeClr>
                </a:solidFill>
                <a:latin typeface="+mn-lt"/>
              </a:rPr>
              <a:t>Azure Activity Log</a:t>
            </a:r>
          </a:p>
          <a:p>
            <a:pPr marL="571500" indent="-571500">
              <a:buFont typeface="Arial" panose="020B0604020202020204" pitchFamily="34" charset="0"/>
              <a:buChar char="•"/>
            </a:pPr>
            <a:r>
              <a:rPr lang="en-US" sz="3600" dirty="0">
                <a:latin typeface="+mn-lt"/>
              </a:rPr>
              <a:t>Useful for deployment errors</a:t>
            </a:r>
          </a:p>
          <a:p>
            <a:endParaRPr lang="en-US" sz="3600" dirty="0"/>
          </a:p>
          <a:p>
            <a:r>
              <a:rPr lang="en-US" sz="3600" dirty="0">
                <a:solidFill>
                  <a:schemeClr val="accent2">
                    <a:lumMod val="50000"/>
                    <a:lumOff val="50000"/>
                  </a:schemeClr>
                </a:solidFill>
              </a:rPr>
              <a:t>Online Support</a:t>
            </a:r>
          </a:p>
          <a:p>
            <a:pPr marL="571500" indent="-571500">
              <a:buFont typeface="Arial" panose="020B0604020202020204" pitchFamily="34" charset="0"/>
              <a:buChar char="•"/>
            </a:pPr>
            <a:r>
              <a:rPr lang="en-US" sz="3600" dirty="0"/>
              <a:t>Stack Overflow, MSDN Forums, Azure Support</a:t>
            </a:r>
          </a:p>
          <a:p>
            <a:endParaRPr lang="en-US" sz="3600" dirty="0">
              <a:latin typeface="+mn-lt"/>
            </a:endParaRPr>
          </a:p>
        </p:txBody>
      </p:sp>
    </p:spTree>
    <p:extLst>
      <p:ext uri="{BB962C8B-B14F-4D97-AF65-F5344CB8AC3E}">
        <p14:creationId xmlns:p14="http://schemas.microsoft.com/office/powerpoint/2010/main" val="34762617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Sizing &amp; Scaling</a:t>
            </a:r>
          </a:p>
        </p:txBody>
      </p:sp>
      <p:sp>
        <p:nvSpPr>
          <p:cNvPr id="4" name="Rectangle 3"/>
          <p:cNvSpPr/>
          <p:nvPr/>
        </p:nvSpPr>
        <p:spPr>
          <a:xfrm>
            <a:off x="884237" y="1439862"/>
            <a:ext cx="10820400" cy="1877437"/>
          </a:xfrm>
          <a:prstGeom prst="rect">
            <a:avLst/>
          </a:prstGeom>
        </p:spPr>
        <p:txBody>
          <a:bodyPr wrap="square">
            <a:spAutoFit/>
          </a:bodyPr>
          <a:lstStyle/>
          <a:p>
            <a:r>
              <a:rPr lang="en-US" sz="3200" dirty="0">
                <a:solidFill>
                  <a:schemeClr val="accent2">
                    <a:lumMod val="50000"/>
                    <a:lumOff val="50000"/>
                  </a:schemeClr>
                </a:solidFill>
              </a:rPr>
              <a:t>Cluster Sizing</a:t>
            </a:r>
          </a:p>
          <a:p>
            <a:pPr marL="571500" indent="-571500">
              <a:buFont typeface="Arial" panose="020B0604020202020204" pitchFamily="34" charset="0"/>
              <a:buChar char="•"/>
            </a:pPr>
            <a:r>
              <a:rPr lang="en-US" sz="2800" dirty="0"/>
              <a:t>An exercise in continuous testing/validation</a:t>
            </a:r>
          </a:p>
          <a:p>
            <a:pPr marL="571500" indent="-571500">
              <a:buFont typeface="Arial" panose="020B0604020202020204" pitchFamily="34" charset="0"/>
              <a:buChar char="•"/>
            </a:pPr>
            <a:r>
              <a:rPr lang="en-US" sz="2800" dirty="0"/>
              <a:t>Don’t assume it will always remain constant</a:t>
            </a:r>
          </a:p>
          <a:p>
            <a:pPr marL="571500" indent="-571500">
              <a:buFont typeface="Arial" panose="020B0604020202020204" pitchFamily="34" charset="0"/>
              <a:buChar char="•"/>
            </a:pPr>
            <a:r>
              <a:rPr lang="en-US" sz="2800" dirty="0"/>
              <a:t>Take sizing of packages and logs into account</a:t>
            </a:r>
          </a:p>
        </p:txBody>
      </p:sp>
      <p:sp>
        <p:nvSpPr>
          <p:cNvPr id="5" name="Rectangle 4"/>
          <p:cNvSpPr/>
          <p:nvPr/>
        </p:nvSpPr>
        <p:spPr>
          <a:xfrm>
            <a:off x="884237" y="3725862"/>
            <a:ext cx="10820400" cy="1877437"/>
          </a:xfrm>
          <a:prstGeom prst="rect">
            <a:avLst/>
          </a:prstGeom>
        </p:spPr>
        <p:txBody>
          <a:bodyPr wrap="square">
            <a:spAutoFit/>
          </a:bodyPr>
          <a:lstStyle/>
          <a:p>
            <a:r>
              <a:rPr lang="en-US" sz="3200" dirty="0">
                <a:solidFill>
                  <a:schemeClr val="accent2">
                    <a:lumMod val="50000"/>
                    <a:lumOff val="50000"/>
                  </a:schemeClr>
                </a:solidFill>
              </a:rPr>
              <a:t>Scaling Up &amp; Down</a:t>
            </a:r>
          </a:p>
          <a:p>
            <a:pPr marL="571500" indent="-571500">
              <a:buFont typeface="Arial" panose="020B0604020202020204" pitchFamily="34" charset="0"/>
              <a:buChar char="•"/>
            </a:pPr>
            <a:r>
              <a:rPr lang="en-US" sz="2800" dirty="0"/>
              <a:t>Scaling done by Node Types (VMSS)</a:t>
            </a:r>
          </a:p>
          <a:p>
            <a:pPr marL="571500" indent="-571500">
              <a:buFont typeface="Arial" panose="020B0604020202020204" pitchFamily="34" charset="0"/>
              <a:buChar char="•"/>
            </a:pPr>
            <a:r>
              <a:rPr lang="en-US" sz="2800" dirty="0"/>
              <a:t>Scaling up is easy, scaling down not so much</a:t>
            </a:r>
          </a:p>
          <a:p>
            <a:pPr marL="571500" indent="-571500">
              <a:buFont typeface="Arial" panose="020B0604020202020204" pitchFamily="34" charset="0"/>
              <a:buChar char="•"/>
            </a:pPr>
            <a:r>
              <a:rPr lang="en-US" sz="2800" dirty="0"/>
              <a:t>Avoid scaling jitter</a:t>
            </a:r>
            <a:endParaRPr lang="en-US" dirty="0"/>
          </a:p>
        </p:txBody>
      </p:sp>
    </p:spTree>
    <p:extLst>
      <p:ext uri="{BB962C8B-B14F-4D97-AF65-F5344CB8AC3E}">
        <p14:creationId xmlns:p14="http://schemas.microsoft.com/office/powerpoint/2010/main" val="19171191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6" name="Picture Placeholder 5"/>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Placement</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Service Port Assignment</a:t>
            </a:r>
          </a:p>
        </p:txBody>
      </p:sp>
      <p:sp>
        <p:nvSpPr>
          <p:cNvPr id="3" name="Text Placeholder 2"/>
          <p:cNvSpPr>
            <a:spLocks noGrp="1"/>
          </p:cNvSpPr>
          <p:nvPr>
            <p:ph type="body" sz="quarter" idx="10"/>
          </p:nvPr>
        </p:nvSpPr>
        <p:spPr>
          <a:xfrm>
            <a:off x="274638" y="1221157"/>
            <a:ext cx="11887199" cy="1200329"/>
          </a:xfrm>
        </p:spPr>
        <p:txBody>
          <a:bodyPr/>
          <a:lstStyle/>
          <a:p>
            <a:pPr marL="571500" indent="-571500">
              <a:buFont typeface="Arial" panose="020B0604020202020204" pitchFamily="34" charset="0"/>
              <a:buChar char="•"/>
            </a:pPr>
            <a:r>
              <a:rPr lang="en-US" sz="3200" dirty="0">
                <a:solidFill>
                  <a:schemeClr val="bg1"/>
                </a:solidFill>
                <a:latin typeface="+mn-lt"/>
              </a:rPr>
              <a:t>Endpoints are declared in the service manifest</a:t>
            </a:r>
          </a:p>
          <a:p>
            <a:pPr marL="571500" indent="-571500">
              <a:buFont typeface="Arial" panose="020B0604020202020204" pitchFamily="34" charset="0"/>
              <a:buChar char="•"/>
            </a:pPr>
            <a:r>
              <a:rPr lang="en-US" sz="3200" dirty="0">
                <a:solidFill>
                  <a:schemeClr val="bg1"/>
                </a:solidFill>
                <a:latin typeface="+mn-lt"/>
              </a:rPr>
              <a:t>The “Port” is optional</a:t>
            </a:r>
          </a:p>
        </p:txBody>
      </p:sp>
      <p:pic>
        <p:nvPicPr>
          <p:cNvPr id="4" name="Picture 3"/>
          <p:cNvPicPr>
            <a:picLocks noChangeAspect="1"/>
          </p:cNvPicPr>
          <p:nvPr/>
        </p:nvPicPr>
        <p:blipFill>
          <a:blip r:embed="rId3"/>
          <a:stretch>
            <a:fillRect/>
          </a:stretch>
        </p:blipFill>
        <p:spPr>
          <a:xfrm>
            <a:off x="274637" y="2430462"/>
            <a:ext cx="7897092" cy="3200400"/>
          </a:xfrm>
          <a:prstGeom prst="rect">
            <a:avLst/>
          </a:prstGeom>
        </p:spPr>
      </p:pic>
      <p:sp>
        <p:nvSpPr>
          <p:cNvPr id="5" name="TextBox 4"/>
          <p:cNvSpPr txBox="1"/>
          <p:nvPr/>
        </p:nvSpPr>
        <p:spPr>
          <a:xfrm>
            <a:off x="8123237" y="1745532"/>
            <a:ext cx="4681298" cy="3083921"/>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Benefits</a:t>
            </a:r>
          </a:p>
          <a:p>
            <a:pPr marL="342900" indent="-342900">
              <a:lnSpc>
                <a:spcPct val="90000"/>
              </a:lnSpc>
              <a:spcAft>
                <a:spcPts val="600"/>
              </a:spcAft>
              <a:buFontTx/>
              <a:buChar char="-"/>
            </a:pPr>
            <a:r>
              <a:rPr lang="en-US" sz="2000" dirty="0">
                <a:solidFill>
                  <a:schemeClr val="bg1"/>
                </a:solidFill>
              </a:rPr>
              <a:t>Use cluster’s application range</a:t>
            </a:r>
          </a:p>
          <a:p>
            <a:pPr marL="342900" indent="-342900">
              <a:lnSpc>
                <a:spcPct val="90000"/>
              </a:lnSpc>
              <a:spcAft>
                <a:spcPts val="600"/>
              </a:spcAft>
              <a:buFontTx/>
              <a:buChar char="-"/>
            </a:pPr>
            <a:r>
              <a:rPr lang="en-US" sz="2000" dirty="0">
                <a:solidFill>
                  <a:schemeClr val="bg1"/>
                </a:solidFill>
              </a:rPr>
              <a:t>Avoids port collisions</a:t>
            </a:r>
          </a:p>
          <a:p>
            <a:pPr marL="342900" indent="-342900">
              <a:lnSpc>
                <a:spcPct val="90000"/>
              </a:lnSpc>
              <a:spcAft>
                <a:spcPts val="600"/>
              </a:spcAft>
              <a:buFontTx/>
              <a:buChar char="-"/>
            </a:pPr>
            <a:endParaRPr lang="en-US" sz="2000" dirty="0">
              <a:solidFill>
                <a:schemeClr val="bg1"/>
              </a:solidFill>
            </a:endParaRPr>
          </a:p>
          <a:p>
            <a:pPr>
              <a:lnSpc>
                <a:spcPct val="90000"/>
              </a:lnSpc>
              <a:spcAft>
                <a:spcPts val="600"/>
              </a:spcAft>
            </a:pPr>
            <a:r>
              <a:rPr lang="en-US" sz="2000" dirty="0">
                <a:solidFill>
                  <a:schemeClr val="bg1"/>
                </a:solidFill>
              </a:rPr>
              <a:t>Resolve via the Reverse proxy or Naming service</a:t>
            </a:r>
          </a:p>
          <a:p>
            <a:pPr marL="342900" indent="-342900">
              <a:lnSpc>
                <a:spcPct val="90000"/>
              </a:lnSpc>
              <a:spcAft>
                <a:spcPts val="600"/>
              </a:spcAft>
              <a:buFontTx/>
              <a:buChar char="-"/>
            </a:pPr>
            <a:endParaRPr lang="en-US" sz="2000" dirty="0">
              <a:solidFill>
                <a:schemeClr val="bg1"/>
              </a:solidFill>
            </a:endParaRPr>
          </a:p>
          <a:p>
            <a:pPr marL="342900" indent="-342900">
              <a:lnSpc>
                <a:spcPct val="90000"/>
              </a:lnSpc>
              <a:spcAft>
                <a:spcPts val="600"/>
              </a:spcAft>
              <a:buFontTx/>
              <a:buChar char="-"/>
            </a:pPr>
            <a:endParaRPr lang="en-US" sz="2400" dirty="0">
              <a:solidFill>
                <a:schemeClr val="bg1"/>
              </a:solidFill>
            </a:endParaRPr>
          </a:p>
        </p:txBody>
      </p:sp>
      <p:grpSp>
        <p:nvGrpSpPr>
          <p:cNvPr id="8" name="Group 7"/>
          <p:cNvGrpSpPr/>
          <p:nvPr/>
        </p:nvGrpSpPr>
        <p:grpSpPr>
          <a:xfrm>
            <a:off x="1951036" y="4106862"/>
            <a:ext cx="10188259" cy="2486025"/>
            <a:chOff x="5595620" y="5097462"/>
            <a:chExt cx="6543675" cy="1495425"/>
          </a:xfrm>
        </p:grpSpPr>
        <p:pic>
          <p:nvPicPr>
            <p:cNvPr id="6" name="Picture 5"/>
            <p:cNvPicPr>
              <a:picLocks noChangeAspect="1"/>
            </p:cNvPicPr>
            <p:nvPr/>
          </p:nvPicPr>
          <p:blipFill>
            <a:blip r:embed="rId4"/>
            <a:stretch>
              <a:fillRect/>
            </a:stretch>
          </p:blipFill>
          <p:spPr>
            <a:xfrm>
              <a:off x="5595620" y="5097462"/>
              <a:ext cx="6543675" cy="1495425"/>
            </a:xfrm>
            <a:prstGeom prst="rect">
              <a:avLst/>
            </a:prstGeom>
            <a:ln w="60325">
              <a:solidFill>
                <a:schemeClr val="accent2">
                  <a:lumMod val="60000"/>
                  <a:lumOff val="40000"/>
                </a:schemeClr>
              </a:solidFill>
            </a:ln>
          </p:spPr>
        </p:pic>
        <p:sp>
          <p:nvSpPr>
            <p:cNvPr id="7" name="Rectangle 6"/>
            <p:cNvSpPr/>
            <p:nvPr/>
          </p:nvSpPr>
          <p:spPr bwMode="auto">
            <a:xfrm>
              <a:off x="6675437" y="5326062"/>
              <a:ext cx="54102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grpSp>
    </p:spTree>
    <p:extLst>
      <p:ext uri="{BB962C8B-B14F-4D97-AF65-F5344CB8AC3E}">
        <p14:creationId xmlns:p14="http://schemas.microsoft.com/office/powerpoint/2010/main" val="223517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1E87194-C685-4F3E-991B-7AEC880CBBB9}"/>
              </a:ext>
            </a:extLst>
          </p:cNvPr>
          <p:cNvSpPr txBox="1">
            <a:spLocks/>
          </p:cNvSpPr>
          <p:nvPr/>
        </p:nvSpPr>
        <p:spPr>
          <a:xfrm>
            <a:off x="275545" y="2125677"/>
            <a:ext cx="10056909" cy="1828786"/>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defTabSz="932597"/>
            <a:r>
              <a:rPr lang="en-US" sz="4488" dirty="0">
                <a:solidFill>
                  <a:prstClr val="white"/>
                </a:solidFill>
                <a:latin typeface="Calibri Light" panose="020F0302020204030204"/>
              </a:rPr>
              <a:t>Service Fabric – The Real World</a:t>
            </a:r>
            <a:endParaRPr lang="en-US" sz="4399" dirty="0">
              <a:solidFill>
                <a:prstClr val="white"/>
              </a:solidFill>
              <a:latin typeface="Calibri Light" panose="020F0302020204030204"/>
            </a:endParaRPr>
          </a:p>
        </p:txBody>
      </p:sp>
      <p:sp>
        <p:nvSpPr>
          <p:cNvPr id="12" name="Text Placeholder 4">
            <a:extLst>
              <a:ext uri="{FF2B5EF4-FFF2-40B4-BE49-F238E27FC236}">
                <a16:creationId xmlns:a16="http://schemas.microsoft.com/office/drawing/2014/main" id="{C45210D4-95C3-4D6B-8961-55EE14DE3A9A}"/>
              </a:ext>
            </a:extLst>
          </p:cNvPr>
          <p:cNvSpPr txBox="1">
            <a:spLocks/>
          </p:cNvSpPr>
          <p:nvPr/>
        </p:nvSpPr>
        <p:spPr>
          <a:xfrm>
            <a:off x="303926" y="3954463"/>
            <a:ext cx="10056910" cy="1827748"/>
          </a:xfrm>
          <a:prstGeom prst="rect">
            <a:avLst/>
          </a:prstGeom>
        </p:spPr>
        <p:txBody>
          <a:bodyPr vert="horz" lIns="93260" tIns="46630" rIns="93260" bIns="46630" rtlCol="0" anchor="ctr"/>
          <a:lstStyle>
            <a:defPPr>
              <a:defRPr lang="sv-S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32597"/>
            <a:r>
              <a:rPr lang="en-US" sz="2448" dirty="0">
                <a:solidFill>
                  <a:prstClr val="white"/>
                </a:solidFill>
                <a:latin typeface="Calibri" panose="020F0502020204030204"/>
              </a:rPr>
              <a:t>Presented By: someone that still plays with cars</a:t>
            </a:r>
          </a:p>
        </p:txBody>
      </p:sp>
      <p:sp>
        <p:nvSpPr>
          <p:cNvPr id="13" name="Rectangle 12">
            <a:extLst>
              <a:ext uri="{FF2B5EF4-FFF2-40B4-BE49-F238E27FC236}">
                <a16:creationId xmlns:a16="http://schemas.microsoft.com/office/drawing/2014/main" id="{70876468-E232-462D-BDAB-8948EBE1F33F}"/>
              </a:ext>
            </a:extLst>
          </p:cNvPr>
          <p:cNvSpPr/>
          <p:nvPr/>
        </p:nvSpPr>
        <p:spPr>
          <a:xfrm>
            <a:off x="5193003" y="6359445"/>
            <a:ext cx="7120370" cy="533636"/>
          </a:xfrm>
          <a:prstGeom prst="rect">
            <a:avLst/>
          </a:prstGeom>
        </p:spPr>
        <p:txBody>
          <a:bodyPr wrap="square">
            <a:spAutoFit/>
          </a:bodyPr>
          <a:lstStyle/>
          <a:p>
            <a:pPr algn="r" defTabSz="932597"/>
            <a:r>
              <a:rPr lang="en-US" sz="2800" b="1" dirty="0">
                <a:solidFill>
                  <a:prstClr val="white"/>
                </a:solidFill>
                <a:latin typeface="Calibri" panose="020F0502020204030204"/>
              </a:rPr>
              <a:t>https://aka.ms/brent-servicefabric</a:t>
            </a:r>
            <a:endParaRPr lang="en-US" sz="1599" dirty="0">
              <a:solidFill>
                <a:prstClr val="white"/>
              </a:solidFill>
              <a:latin typeface="Calibri" panose="020F0502020204030204"/>
            </a:endParaRPr>
          </a:p>
        </p:txBody>
      </p:sp>
    </p:spTree>
    <p:extLst>
      <p:ext uri="{BB962C8B-B14F-4D97-AF65-F5344CB8AC3E}">
        <p14:creationId xmlns:p14="http://schemas.microsoft.com/office/powerpoint/2010/main" val="187846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Proxy</a:t>
            </a:r>
          </a:p>
        </p:txBody>
      </p:sp>
      <p:sp>
        <p:nvSpPr>
          <p:cNvPr id="3" name="Text Placeholder 2"/>
          <p:cNvSpPr>
            <a:spLocks noGrp="1"/>
          </p:cNvSpPr>
          <p:nvPr>
            <p:ph type="body" sz="quarter" idx="10"/>
          </p:nvPr>
        </p:nvSpPr>
        <p:spPr>
          <a:xfrm>
            <a:off x="335368" y="3954462"/>
            <a:ext cx="11887199" cy="1995931"/>
          </a:xfrm>
        </p:spPr>
        <p:txBody>
          <a:bodyPr/>
          <a:lstStyle/>
          <a:p>
            <a:r>
              <a:rPr lang="en-US" dirty="0">
                <a:solidFill>
                  <a:schemeClr val="accent2">
                    <a:lumMod val="60000"/>
                    <a:lumOff val="40000"/>
                  </a:schemeClr>
                </a:solidFill>
                <a:latin typeface="+mn-lt"/>
              </a:rPr>
              <a:t>Things to Know:</a:t>
            </a:r>
          </a:p>
          <a:p>
            <a:pPr marL="457200" indent="-457200">
              <a:buFontTx/>
              <a:buChar char="-"/>
            </a:pPr>
            <a:r>
              <a:rPr lang="en-US" sz="3200" dirty="0">
                <a:latin typeface="+mn-lt"/>
              </a:rPr>
              <a:t>Must be set up on the cluster in advance</a:t>
            </a:r>
          </a:p>
          <a:p>
            <a:pPr marL="457200" indent="-457200">
              <a:buFontTx/>
              <a:buChar char="-"/>
            </a:pPr>
            <a:r>
              <a:rPr lang="en-US" sz="3200" dirty="0">
                <a:latin typeface="+mn-lt"/>
              </a:rPr>
              <a:t>Exposes </a:t>
            </a:r>
            <a:r>
              <a:rPr lang="en-US" sz="3200" b="1" u="sng" dirty="0">
                <a:latin typeface="+mn-lt"/>
              </a:rPr>
              <a:t>ALL</a:t>
            </a:r>
            <a:r>
              <a:rPr lang="en-US" sz="3200" dirty="0">
                <a:latin typeface="+mn-lt"/>
              </a:rPr>
              <a:t> services on the cluster</a:t>
            </a:r>
          </a:p>
          <a:p>
            <a:pPr marL="457200" indent="-457200">
              <a:buFontTx/>
              <a:buChar char="-"/>
            </a:pPr>
            <a:r>
              <a:rPr lang="en-US" sz="3200" dirty="0">
                <a:latin typeface="+mn-lt"/>
              </a:rPr>
              <a:t>Only does basic “round robin” routing</a:t>
            </a:r>
          </a:p>
          <a:p>
            <a:pPr marL="457200" indent="-457200">
              <a:buFontTx/>
              <a:buChar char="-"/>
            </a:pPr>
            <a:r>
              <a:rPr lang="en-US" sz="3200" dirty="0">
                <a:latin typeface="+mn-lt"/>
              </a:rPr>
              <a:t>Does SSL termination (no HTTPs on the “back end” currently) </a:t>
            </a:r>
          </a:p>
        </p:txBody>
      </p:sp>
      <p:pic>
        <p:nvPicPr>
          <p:cNvPr id="1026" name="Picture 2" descr="Internal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7" y="144462"/>
            <a:ext cx="7000875" cy="4437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56237" y="4030662"/>
            <a:ext cx="6745693" cy="523220"/>
          </a:xfrm>
          <a:prstGeom prst="rect">
            <a:avLst/>
          </a:prstGeom>
        </p:spPr>
        <p:txBody>
          <a:bodyPr wrap="none">
            <a:spAutoFit/>
          </a:bodyPr>
          <a:lstStyle/>
          <a:p>
            <a:r>
              <a:rPr lang="en-US" sz="2800" b="1" dirty="0">
                <a:solidFill>
                  <a:schemeClr val="bg1"/>
                </a:solidFill>
              </a:rPr>
              <a:t>localhost:19008/app1/service3/my/</a:t>
            </a:r>
            <a:r>
              <a:rPr lang="en-US" sz="2800" b="1" dirty="0" err="1">
                <a:solidFill>
                  <a:schemeClr val="bg1"/>
                </a:solidFill>
              </a:rPr>
              <a:t>api</a:t>
            </a:r>
            <a:endParaRPr lang="en-US" sz="2800" b="1" dirty="0">
              <a:solidFill>
                <a:schemeClr val="bg1"/>
              </a:solidFill>
            </a:endParaRPr>
          </a:p>
        </p:txBody>
      </p:sp>
    </p:spTree>
    <p:extLst>
      <p:ext uri="{BB962C8B-B14F-4D97-AF65-F5344CB8AC3E}">
        <p14:creationId xmlns:p14="http://schemas.microsoft.com/office/powerpoint/2010/main" val="3022652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646237" y="2796329"/>
            <a:ext cx="8771909" cy="3802159"/>
          </a:xfrm>
          <a:prstGeom prst="rect">
            <a:avLst/>
          </a:prstGeom>
        </p:spPr>
      </p:pic>
      <p:sp>
        <p:nvSpPr>
          <p:cNvPr id="2" name="Title 1"/>
          <p:cNvSpPr>
            <a:spLocks noGrp="1"/>
          </p:cNvSpPr>
          <p:nvPr>
            <p:ph type="title"/>
          </p:nvPr>
        </p:nvSpPr>
        <p:spPr/>
        <p:txBody>
          <a:bodyPr/>
          <a:lstStyle/>
          <a:p>
            <a:r>
              <a:rPr lang="en-US" dirty="0"/>
              <a:t>Application Certificates</a:t>
            </a:r>
          </a:p>
        </p:txBody>
      </p:sp>
      <p:sp>
        <p:nvSpPr>
          <p:cNvPr id="3" name="Text Placeholder 2"/>
          <p:cNvSpPr>
            <a:spLocks noGrp="1"/>
          </p:cNvSpPr>
          <p:nvPr>
            <p:ph type="body" sz="quarter" idx="10"/>
          </p:nvPr>
        </p:nvSpPr>
        <p:spPr>
          <a:xfrm>
            <a:off x="274638" y="1221157"/>
            <a:ext cx="11887199" cy="1575816"/>
          </a:xfrm>
        </p:spPr>
        <p:txBody>
          <a:bodyPr/>
          <a:lstStyle/>
          <a:p>
            <a:r>
              <a:rPr lang="en-US" sz="3200" dirty="0">
                <a:solidFill>
                  <a:schemeClr val="accent2">
                    <a:lumMod val="60000"/>
                    <a:lumOff val="40000"/>
                  </a:schemeClr>
                </a:solidFill>
                <a:latin typeface="+mn-lt"/>
              </a:rPr>
              <a:t>The Cluster (VM Scale Set)</a:t>
            </a:r>
          </a:p>
          <a:p>
            <a:pPr marL="457200" indent="-457200">
              <a:buFont typeface="Arial" panose="020B0604020202020204" pitchFamily="34" charset="0"/>
              <a:buChar char="•"/>
            </a:pPr>
            <a:r>
              <a:rPr lang="en-US" sz="2800" dirty="0">
                <a:latin typeface="+mn-lt"/>
              </a:rPr>
              <a:t>Add the certificate to Azure’s Key Vault </a:t>
            </a:r>
          </a:p>
          <a:p>
            <a:pPr marL="457200" indent="-457200">
              <a:buFont typeface="Arial" panose="020B0604020202020204" pitchFamily="34" charset="0"/>
              <a:buChar char="•"/>
            </a:pPr>
            <a:r>
              <a:rPr lang="en-US" sz="2800" dirty="0">
                <a:latin typeface="+mn-lt"/>
              </a:rPr>
              <a:t>Declare to the VMSS (including where to put it)</a:t>
            </a:r>
            <a:endParaRPr lang="en-US" sz="3200" dirty="0">
              <a:latin typeface="+mn-lt"/>
            </a:endParaRPr>
          </a:p>
        </p:txBody>
      </p:sp>
      <p:sp>
        <p:nvSpPr>
          <p:cNvPr id="4" name="Text Placeholder 2"/>
          <p:cNvSpPr txBox="1">
            <a:spLocks/>
          </p:cNvSpPr>
          <p:nvPr/>
        </p:nvSpPr>
        <p:spPr>
          <a:xfrm>
            <a:off x="274637" y="2788021"/>
            <a:ext cx="11887200" cy="15758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accent2">
                    <a:lumMod val="60000"/>
                    <a:lumOff val="40000"/>
                  </a:schemeClr>
                </a:solidFill>
                <a:latin typeface="+mn-lt"/>
              </a:rPr>
              <a:t>For the service, its declared in the application</a:t>
            </a:r>
            <a:endParaRPr lang="en-US" sz="3200" dirty="0">
              <a:solidFill>
                <a:schemeClr val="bg1"/>
              </a:solidFill>
              <a:latin typeface="+mn-lt"/>
            </a:endParaRPr>
          </a:p>
          <a:p>
            <a:pPr marL="457200" indent="-457200">
              <a:buFont typeface="Arial" panose="020B0604020202020204" pitchFamily="34" charset="0"/>
              <a:buChar char="•"/>
            </a:pPr>
            <a:r>
              <a:rPr lang="en-US" sz="2800" dirty="0">
                <a:solidFill>
                  <a:schemeClr val="bg1"/>
                </a:solidFill>
                <a:latin typeface="+mn-lt"/>
              </a:rPr>
              <a:t>Certificate is declared with its thumbprint and the store name</a:t>
            </a:r>
          </a:p>
          <a:p>
            <a:pPr marL="457200" indent="-457200">
              <a:buFont typeface="Arial" panose="020B0604020202020204" pitchFamily="34" charset="0"/>
              <a:buChar char="•"/>
            </a:pPr>
            <a:r>
              <a:rPr lang="en-US" sz="2800" dirty="0">
                <a:solidFill>
                  <a:schemeClr val="bg1"/>
                </a:solidFill>
                <a:latin typeface="+mn-lt"/>
              </a:rPr>
              <a:t>Bind the endpoint to the certificate</a:t>
            </a:r>
          </a:p>
        </p:txBody>
      </p:sp>
      <p:pic>
        <p:nvPicPr>
          <p:cNvPr id="5" name="Picture 4"/>
          <p:cNvPicPr>
            <a:picLocks noChangeAspect="1"/>
          </p:cNvPicPr>
          <p:nvPr/>
        </p:nvPicPr>
        <p:blipFill>
          <a:blip r:embed="rId4"/>
          <a:stretch>
            <a:fillRect/>
          </a:stretch>
        </p:blipFill>
        <p:spPr>
          <a:xfrm>
            <a:off x="288015" y="4335462"/>
            <a:ext cx="13855021" cy="2552645"/>
          </a:xfrm>
          <a:prstGeom prst="rect">
            <a:avLst/>
          </a:prstGeom>
        </p:spPr>
      </p:pic>
      <p:sp>
        <p:nvSpPr>
          <p:cNvPr id="7" name="Rectangle 6"/>
          <p:cNvSpPr/>
          <p:nvPr/>
        </p:nvSpPr>
        <p:spPr bwMode="auto">
          <a:xfrm>
            <a:off x="523371" y="5268095"/>
            <a:ext cx="8361866" cy="362767"/>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25865" y="6216699"/>
            <a:ext cx="11695164" cy="362767"/>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0451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Service Upgrades</a:t>
            </a:r>
          </a:p>
        </p:txBody>
      </p:sp>
      <p:sp>
        <p:nvSpPr>
          <p:cNvPr id="4" name="Rectangle 3"/>
          <p:cNvSpPr/>
          <p:nvPr/>
        </p:nvSpPr>
        <p:spPr>
          <a:xfrm>
            <a:off x="350837" y="2900580"/>
            <a:ext cx="12085638" cy="1815882"/>
          </a:xfrm>
          <a:prstGeom prst="rect">
            <a:avLst/>
          </a:prstGeom>
        </p:spPr>
        <p:txBody>
          <a:bodyPr wrap="square">
            <a:spAutoFit/>
          </a:bodyPr>
          <a:lstStyle/>
          <a:p>
            <a:pPr>
              <a:lnSpc>
                <a:spcPct val="100000"/>
              </a:lnSpc>
              <a:spcBef>
                <a:spcPts val="0"/>
              </a:spcBef>
            </a:pPr>
            <a:r>
              <a:rPr lang="en-US" sz="4000" dirty="0">
                <a:solidFill>
                  <a:schemeClr val="accent2">
                    <a:lumMod val="60000"/>
                    <a:lumOff val="40000"/>
                  </a:schemeClr>
                </a:solidFill>
              </a:rPr>
              <a:t>Health Checks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Specified in the optional “policies” section of the application manifest</a:t>
            </a:r>
          </a:p>
          <a:p>
            <a:pPr marL="342900" indent="-342900">
              <a:buFont typeface="Arial" panose="020B0604020202020204" pitchFamily="34" charset="0"/>
              <a:buChar char="•"/>
            </a:pPr>
            <a:r>
              <a:rPr lang="en-US" sz="2400" dirty="0">
                <a:solidFill>
                  <a:schemeClr val="bg1"/>
                </a:solidFill>
              </a:rPr>
              <a:t>Describes both “default” and service specific settings</a:t>
            </a:r>
          </a:p>
          <a:p>
            <a:pPr marL="342900" indent="-342900">
              <a:buFont typeface="Arial" panose="020B0604020202020204" pitchFamily="34" charset="0"/>
              <a:buChar char="•"/>
            </a:pPr>
            <a:r>
              <a:rPr lang="en-US" sz="2400" dirty="0">
                <a:solidFill>
                  <a:schemeClr val="bg1"/>
                </a:solidFill>
              </a:rPr>
              <a:t>Sets thresholds for maximum percentage of unhealthy: partitions, replicas, or services</a:t>
            </a:r>
          </a:p>
        </p:txBody>
      </p:sp>
      <p:sp>
        <p:nvSpPr>
          <p:cNvPr id="5" name="Rectangle 4"/>
          <p:cNvSpPr/>
          <p:nvPr/>
        </p:nvSpPr>
        <p:spPr>
          <a:xfrm>
            <a:off x="350837" y="4980840"/>
            <a:ext cx="11806874" cy="1815882"/>
          </a:xfrm>
          <a:prstGeom prst="rect">
            <a:avLst/>
          </a:prstGeom>
        </p:spPr>
        <p:txBody>
          <a:bodyPr wrap="square">
            <a:spAutoFit/>
          </a:bodyPr>
          <a:lstStyle/>
          <a:p>
            <a:pPr>
              <a:lnSpc>
                <a:spcPct val="100000"/>
              </a:lnSpc>
              <a:spcBef>
                <a:spcPts val="0"/>
              </a:spcBef>
            </a:pPr>
            <a:r>
              <a:rPr lang="en-US" sz="4000" dirty="0">
                <a:solidFill>
                  <a:schemeClr val="accent2">
                    <a:lumMod val="50000"/>
                    <a:lumOff val="50000"/>
                  </a:schemeClr>
                </a:solidFill>
              </a:rPr>
              <a:t>Multiple Upgrade Types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Monitored: health of each upgrade domain checked before proceeding</a:t>
            </a:r>
          </a:p>
          <a:p>
            <a:pPr marL="342900" indent="-342900">
              <a:buFont typeface="Arial" panose="020B0604020202020204" pitchFamily="34" charset="0"/>
              <a:buChar char="•"/>
            </a:pPr>
            <a:r>
              <a:rPr lang="en-US" sz="2400" dirty="0">
                <a:solidFill>
                  <a:schemeClr val="bg1"/>
                </a:solidFill>
              </a:rPr>
              <a:t>Unmonitored Auto: on upgrade domain at a time, no health check</a:t>
            </a:r>
          </a:p>
          <a:p>
            <a:pPr marL="342900" indent="-342900">
              <a:buFont typeface="Arial" panose="020B0604020202020204" pitchFamily="34" charset="0"/>
              <a:buChar char="•"/>
            </a:pPr>
            <a:r>
              <a:rPr lang="en-US" sz="2400" dirty="0">
                <a:solidFill>
                  <a:schemeClr val="bg1"/>
                </a:solidFill>
              </a:rPr>
              <a:t>Unmonitored Manual: lets administrator upgrade one domain at a time</a:t>
            </a:r>
          </a:p>
        </p:txBody>
      </p:sp>
      <p:sp>
        <p:nvSpPr>
          <p:cNvPr id="6" name="Rectangle 5"/>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Upgrade Domains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In stages, one domain at a time</a:t>
            </a:r>
          </a:p>
          <a:p>
            <a:pPr marL="342900" indent="-342900">
              <a:buFont typeface="Arial" panose="020B0604020202020204" pitchFamily="34" charset="0"/>
              <a:buChar char="•"/>
            </a:pPr>
            <a:r>
              <a:rPr lang="en-US" sz="2400" dirty="0">
                <a:solidFill>
                  <a:schemeClr val="bg1"/>
                </a:solidFill>
              </a:rPr>
              <a:t>Code changes impact the application hosting process (impacting other services)</a:t>
            </a:r>
          </a:p>
        </p:txBody>
      </p:sp>
      <p:grpSp>
        <p:nvGrpSpPr>
          <p:cNvPr id="12" name="Group 11"/>
          <p:cNvGrpSpPr/>
          <p:nvPr/>
        </p:nvGrpSpPr>
        <p:grpSpPr>
          <a:xfrm>
            <a:off x="2406174" y="1864240"/>
            <a:ext cx="7696200" cy="4054703"/>
            <a:chOff x="2545556" y="1042759"/>
            <a:chExt cx="7696200" cy="4054703"/>
          </a:xfrm>
        </p:grpSpPr>
        <p:sp>
          <p:nvSpPr>
            <p:cNvPr id="9" name="Rectangle 8"/>
            <p:cNvSpPr/>
            <p:nvPr/>
          </p:nvSpPr>
          <p:spPr bwMode="auto">
            <a:xfrm>
              <a:off x="2545556" y="1042759"/>
              <a:ext cx="7696200" cy="4054703"/>
            </a:xfrm>
            <a:prstGeom prst="rect">
              <a:avLst/>
            </a:prstGeom>
            <a:solidFill>
              <a:schemeClr val="tx2">
                <a:lumMod val="90000"/>
              </a:schemeClr>
            </a:solidFill>
            <a:ln w="7620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3095707" y="1285070"/>
              <a:ext cx="6629400"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chemeClr val="bg1"/>
                  </a:solidFill>
                </a:rPr>
                <a:t>Breaking Changes</a:t>
              </a:r>
            </a:p>
          </p:txBody>
        </p:sp>
        <p:sp>
          <p:nvSpPr>
            <p:cNvPr id="11" name="TextBox 10"/>
            <p:cNvSpPr txBox="1"/>
            <p:nvPr/>
          </p:nvSpPr>
          <p:spPr>
            <a:xfrm>
              <a:off x="3192421" y="2320909"/>
              <a:ext cx="6402470" cy="2511457"/>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solidFill>
                    <a:schemeClr val="bg1"/>
                  </a:solidFill>
                </a:rPr>
                <a:t>To prevent a breaking change, services need to be compatible with +/- 1 version of their current. </a:t>
              </a:r>
            </a:p>
          </p:txBody>
        </p:sp>
      </p:grpSp>
    </p:spTree>
    <p:extLst>
      <p:ext uri="{BB962C8B-B14F-4D97-AF65-F5344CB8AC3E}">
        <p14:creationId xmlns:p14="http://schemas.microsoft.com/office/powerpoint/2010/main" val="2844518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Rotation</a:t>
            </a:r>
          </a:p>
        </p:txBody>
      </p:sp>
      <p:sp>
        <p:nvSpPr>
          <p:cNvPr id="4" name="Rectangle 3"/>
          <p:cNvSpPr/>
          <p:nvPr/>
        </p:nvSpPr>
        <p:spPr>
          <a:xfrm>
            <a:off x="370204" y="1212681"/>
            <a:ext cx="11703688" cy="1323439"/>
          </a:xfrm>
          <a:prstGeom prst="rect">
            <a:avLst/>
          </a:prstGeom>
        </p:spPr>
        <p:txBody>
          <a:bodyPr wrap="square">
            <a:spAutoFit/>
          </a:bodyPr>
          <a:lstStyle/>
          <a:p>
            <a:r>
              <a:rPr lang="en-US" sz="3200" dirty="0">
                <a:solidFill>
                  <a:schemeClr val="accent2">
                    <a:lumMod val="60000"/>
                    <a:lumOff val="40000"/>
                  </a:schemeClr>
                </a:solidFill>
              </a:rPr>
              <a:t>Add a new certificate to the nodes</a:t>
            </a:r>
            <a:endParaRPr lang="en-US" sz="3200" dirty="0">
              <a:solidFill>
                <a:schemeClr val="bg1"/>
              </a:solidFill>
            </a:endParaRPr>
          </a:p>
          <a:p>
            <a:pPr marL="457200" indent="-457200">
              <a:buFont typeface="Arial" panose="020B0604020202020204" pitchFamily="34" charset="0"/>
              <a:buChar char="•"/>
            </a:pPr>
            <a:r>
              <a:rPr lang="en-US" sz="2400" dirty="0">
                <a:solidFill>
                  <a:schemeClr val="bg1"/>
                </a:solidFill>
              </a:rPr>
              <a:t>Add it to the key vault</a:t>
            </a:r>
          </a:p>
          <a:p>
            <a:pPr marL="457200" indent="-457200">
              <a:buFont typeface="Arial" panose="020B0604020202020204" pitchFamily="34" charset="0"/>
              <a:buChar char="•"/>
            </a:pPr>
            <a:r>
              <a:rPr lang="en-US" sz="2400" dirty="0">
                <a:solidFill>
                  <a:schemeClr val="bg1"/>
                </a:solidFill>
              </a:rPr>
              <a:t>Update the VMSS to reference the new certificate</a:t>
            </a:r>
          </a:p>
        </p:txBody>
      </p:sp>
      <p:grpSp>
        <p:nvGrpSpPr>
          <p:cNvPr id="8" name="Group 7"/>
          <p:cNvGrpSpPr/>
          <p:nvPr/>
        </p:nvGrpSpPr>
        <p:grpSpPr>
          <a:xfrm>
            <a:off x="5730614" y="2801436"/>
            <a:ext cx="6698558" cy="3619649"/>
            <a:chOff x="5730614" y="2801436"/>
            <a:chExt cx="6698558" cy="3619649"/>
          </a:xfrm>
        </p:grpSpPr>
        <p:pic>
          <p:nvPicPr>
            <p:cNvPr id="5" name="Picture 4"/>
            <p:cNvPicPr>
              <a:picLocks noChangeAspect="1"/>
            </p:cNvPicPr>
            <p:nvPr/>
          </p:nvPicPr>
          <p:blipFill>
            <a:blip r:embed="rId3"/>
            <a:stretch>
              <a:fillRect/>
            </a:stretch>
          </p:blipFill>
          <p:spPr>
            <a:xfrm>
              <a:off x="5730614" y="2801436"/>
              <a:ext cx="6698558" cy="3619649"/>
            </a:xfrm>
            <a:prstGeom prst="rect">
              <a:avLst/>
            </a:prstGeom>
          </p:spPr>
        </p:pic>
        <p:sp>
          <p:nvSpPr>
            <p:cNvPr id="7" name="Rectangle 6"/>
            <p:cNvSpPr/>
            <p:nvPr/>
          </p:nvSpPr>
          <p:spPr bwMode="auto">
            <a:xfrm>
              <a:off x="6218237" y="4868863"/>
              <a:ext cx="6019800" cy="914399"/>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a:xfrm>
            <a:off x="374014" y="2770971"/>
            <a:ext cx="11703688" cy="1692771"/>
          </a:xfrm>
          <a:prstGeom prst="rect">
            <a:avLst/>
          </a:prstGeom>
        </p:spPr>
        <p:txBody>
          <a:bodyPr wrap="square">
            <a:spAutoFit/>
          </a:bodyPr>
          <a:lstStyle/>
          <a:p>
            <a:r>
              <a:rPr lang="en-US" sz="3200" dirty="0">
                <a:solidFill>
                  <a:schemeClr val="accent2">
                    <a:lumMod val="60000"/>
                    <a:lumOff val="40000"/>
                  </a:schemeClr>
                </a:solidFill>
              </a:rPr>
              <a:t>Update the service</a:t>
            </a:r>
            <a:endParaRPr lang="en-US" sz="3200" dirty="0">
              <a:solidFill>
                <a:schemeClr val="bg1"/>
              </a:solidFill>
            </a:endParaRPr>
          </a:p>
          <a:p>
            <a:pPr marL="342900" indent="-342900">
              <a:buFont typeface="Arial" panose="020B0604020202020204" pitchFamily="34" charset="0"/>
              <a:buChar char="•"/>
            </a:pPr>
            <a:r>
              <a:rPr lang="en-US" sz="2400" dirty="0">
                <a:solidFill>
                  <a:schemeClr val="bg1"/>
                </a:solidFill>
              </a:rPr>
              <a:t>Update Application Manifest</a:t>
            </a:r>
          </a:p>
          <a:p>
            <a:pPr marL="342900" indent="-342900">
              <a:buFont typeface="Arial" panose="020B0604020202020204" pitchFamily="34" charset="0"/>
              <a:buChar char="•"/>
            </a:pPr>
            <a:r>
              <a:rPr lang="en-US" sz="2400" dirty="0">
                <a:solidFill>
                  <a:schemeClr val="bg1"/>
                </a:solidFill>
              </a:rPr>
              <a:t>Increment the version</a:t>
            </a:r>
          </a:p>
          <a:p>
            <a:pPr marL="342900" indent="-342900">
              <a:buFont typeface="Arial" panose="020B0604020202020204" pitchFamily="34" charset="0"/>
              <a:buChar char="•"/>
            </a:pPr>
            <a:r>
              <a:rPr lang="en-US" sz="2400" dirty="0">
                <a:solidFill>
                  <a:schemeClr val="bg1"/>
                </a:solidFill>
              </a:rPr>
              <a:t>Publish and deploy the upgrade</a:t>
            </a:r>
          </a:p>
        </p:txBody>
      </p:sp>
      <p:pic>
        <p:nvPicPr>
          <p:cNvPr id="2050" name="Picture 2" descr="Updating ver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858" y="2770971"/>
            <a:ext cx="57531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474187" y="4698593"/>
            <a:ext cx="10602913" cy="1953478"/>
          </a:xfrm>
          <a:prstGeom prst="rect">
            <a:avLst/>
          </a:prstGeom>
        </p:spPr>
      </p:pic>
    </p:spTree>
    <p:extLst>
      <p:ext uri="{BB962C8B-B14F-4D97-AF65-F5344CB8AC3E}">
        <p14:creationId xmlns:p14="http://schemas.microsoft.com/office/powerpoint/2010/main" val="3962073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504032" y="4034834"/>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Live, </a:t>
            </a:r>
            <a:r>
              <a:rPr lang="en-US" dirty="0" err="1"/>
              <a:t>Inplace</a:t>
            </a:r>
            <a:r>
              <a:rPr lang="en-US" dirty="0"/>
              <a:t> Upgrade</a:t>
            </a:r>
          </a:p>
        </p:txBody>
      </p:sp>
    </p:spTree>
    <p:extLst>
      <p:ext uri="{BB962C8B-B14F-4D97-AF65-F5344CB8AC3E}">
        <p14:creationId xmlns:p14="http://schemas.microsoft.com/office/powerpoint/2010/main" val="10394784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Rectangle 2"/>
          <p:cNvSpPr/>
          <p:nvPr/>
        </p:nvSpPr>
        <p:spPr>
          <a:xfrm>
            <a:off x="884237" y="1820862"/>
            <a:ext cx="10515600" cy="4216539"/>
          </a:xfrm>
          <a:prstGeom prst="rect">
            <a:avLst/>
          </a:prstGeom>
        </p:spPr>
        <p:txBody>
          <a:bodyPr wrap="square">
            <a:spAutoFit/>
          </a:bodyPr>
          <a:lstStyle/>
          <a:p>
            <a:r>
              <a:rPr lang="en-US" sz="4400" dirty="0">
                <a:solidFill>
                  <a:schemeClr val="accent2">
                    <a:lumMod val="60000"/>
                    <a:lumOff val="40000"/>
                  </a:schemeClr>
                </a:solidFill>
              </a:rPr>
              <a:t>Customizing Clusters</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Node Types &amp; Service Placement</a:t>
            </a:r>
          </a:p>
          <a:p>
            <a:pPr marL="457200" indent="-457200">
              <a:buFont typeface="Arial" panose="020B0604020202020204" pitchFamily="34" charset="0"/>
              <a:buChar char="•"/>
            </a:pPr>
            <a:r>
              <a:rPr lang="en-US" sz="3200" dirty="0">
                <a:solidFill>
                  <a:schemeClr val="bg1"/>
                </a:solidFill>
              </a:rPr>
              <a:t>Node and Network customization</a:t>
            </a:r>
            <a:endParaRPr lang="en-US" sz="1400" dirty="0">
              <a:solidFill>
                <a:schemeClr val="bg1"/>
              </a:solidFill>
            </a:endParaRPr>
          </a:p>
          <a:p>
            <a:endParaRPr lang="en-US" sz="2000" dirty="0">
              <a:solidFill>
                <a:schemeClr val="accent2">
                  <a:lumMod val="60000"/>
                  <a:lumOff val="40000"/>
                </a:schemeClr>
              </a:solidFill>
            </a:endParaRPr>
          </a:p>
          <a:p>
            <a:r>
              <a:rPr lang="en-US" sz="4400" dirty="0">
                <a:solidFill>
                  <a:schemeClr val="accent2">
                    <a:lumMod val="60000"/>
                    <a:lumOff val="40000"/>
                  </a:schemeClr>
                </a:solidFill>
              </a:rPr>
              <a:t>Service Discovery and Management</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Endpoint Resolution</a:t>
            </a:r>
          </a:p>
          <a:p>
            <a:pPr marL="457200" indent="-457200">
              <a:buFont typeface="Arial" panose="020B0604020202020204" pitchFamily="34" charset="0"/>
              <a:buChar char="•"/>
            </a:pPr>
            <a:r>
              <a:rPr lang="en-US" sz="3200" dirty="0">
                <a:solidFill>
                  <a:schemeClr val="bg1"/>
                </a:solidFill>
              </a:rPr>
              <a:t>Rolling Upgrades</a:t>
            </a:r>
          </a:p>
          <a:p>
            <a:pPr marL="457200" indent="-457200">
              <a:buFont typeface="Arial" panose="020B0604020202020204" pitchFamily="34" charset="0"/>
              <a:buChar char="•"/>
            </a:pPr>
            <a:r>
              <a:rPr lang="en-US" sz="3200" dirty="0">
                <a:solidFill>
                  <a:schemeClr val="bg1"/>
                </a:solidFill>
              </a:rPr>
              <a:t>Certificate Management</a:t>
            </a:r>
            <a:endParaRPr lang="en-US" sz="1400" dirty="0">
              <a:solidFill>
                <a:schemeClr val="bg1"/>
              </a:solidFill>
            </a:endParaRPr>
          </a:p>
        </p:txBody>
      </p:sp>
    </p:spTree>
    <p:extLst>
      <p:ext uri="{BB962C8B-B14F-4D97-AF65-F5344CB8AC3E}">
        <p14:creationId xmlns:p14="http://schemas.microsoft.com/office/powerpoint/2010/main" val="124231290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9" name="Rectangle 8"/>
          <p:cNvSpPr/>
          <p:nvPr/>
        </p:nvSpPr>
        <p:spPr>
          <a:xfrm>
            <a:off x="5269057" y="2242"/>
            <a:ext cx="7121380" cy="523220"/>
          </a:xfrm>
          <a:prstGeom prst="rect">
            <a:avLst/>
          </a:prstGeom>
        </p:spPr>
        <p:txBody>
          <a:bodyPr wrap="square">
            <a:spAutoFit/>
          </a:bodyPr>
          <a:lstStyle/>
          <a:p>
            <a:pPr algn="r"/>
            <a:r>
              <a:rPr lang="en-US" sz="2800" b="1" dirty="0"/>
              <a:t>https://aka.ms/brent-servicefabric</a:t>
            </a:r>
            <a:endParaRPr lang="en-US" sz="1600" dirty="0"/>
          </a:p>
        </p:txBody>
      </p:sp>
      <p:pic>
        <p:nvPicPr>
          <p:cNvPr id="6" name="Picture 5">
            <a:extLst>
              <a:ext uri="{FF2B5EF4-FFF2-40B4-BE49-F238E27FC236}">
                <a16:creationId xmlns:a16="http://schemas.microsoft.com/office/drawing/2014/main" id="{71207CA3-EA4A-4AD3-B880-2A27BE1F5984}"/>
              </a:ext>
            </a:extLst>
          </p:cNvPr>
          <p:cNvPicPr>
            <a:picLocks noChangeAspect="1"/>
          </p:cNvPicPr>
          <p:nvPr/>
        </p:nvPicPr>
        <p:blipFill>
          <a:blip r:embed="rId3"/>
          <a:stretch>
            <a:fillRect/>
          </a:stretch>
        </p:blipFill>
        <p:spPr>
          <a:xfrm>
            <a:off x="8504236" y="1211262"/>
            <a:ext cx="3962401" cy="5793242"/>
          </a:xfrm>
          <a:prstGeom prst="rect">
            <a:avLst/>
          </a:prstGeom>
        </p:spPr>
      </p:pic>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idx="4294967295"/>
          </p:nvPr>
        </p:nvSpPr>
        <p:spPr>
          <a:xfrm>
            <a:off x="1487641" y="1324566"/>
            <a:ext cx="9326033" cy="4106539"/>
          </a:xfrm>
        </p:spPr>
        <p:txBody>
          <a:bodyPr>
            <a:normAutofit/>
          </a:bodyPr>
          <a:lstStyle/>
          <a:p>
            <a:r>
              <a:rPr lang="sv-SE" sz="4896" dirty="0" err="1"/>
              <a:t>Thank</a:t>
            </a:r>
            <a:r>
              <a:rPr lang="sv-SE" sz="4896" dirty="0"/>
              <a:t> </a:t>
            </a:r>
            <a:r>
              <a:rPr lang="sv-SE" sz="4896" dirty="0" err="1"/>
              <a:t>you</a:t>
            </a:r>
            <a:r>
              <a:rPr lang="sv-SE" sz="4896" dirty="0"/>
              <a:t>!</a:t>
            </a:r>
            <a:br>
              <a:rPr lang="sv-SE" dirty="0"/>
            </a:br>
            <a:br>
              <a:rPr lang="sv-SE" dirty="0"/>
            </a:br>
            <a:r>
              <a:rPr lang="sv-SE" dirty="0" err="1"/>
              <a:t>Please</a:t>
            </a:r>
            <a:r>
              <a:rPr lang="sv-SE" dirty="0"/>
              <a:t> do not </a:t>
            </a:r>
            <a:r>
              <a:rPr lang="sv-SE" dirty="0" err="1"/>
              <a:t>forget</a:t>
            </a:r>
            <a:r>
              <a:rPr lang="sv-SE" dirty="0"/>
              <a:t> to </a:t>
            </a:r>
            <a:r>
              <a:rPr lang="sv-SE" dirty="0" err="1"/>
              <a:t>evaluate</a:t>
            </a:r>
            <a:r>
              <a:rPr lang="sv-SE" dirty="0"/>
              <a:t> the session </a:t>
            </a:r>
            <a:r>
              <a:rPr lang="sv-SE" dirty="0" err="1"/>
              <a:t>before</a:t>
            </a:r>
            <a:r>
              <a:rPr lang="sv-SE" dirty="0"/>
              <a:t> </a:t>
            </a:r>
            <a:r>
              <a:rPr lang="sv-SE" dirty="0" err="1"/>
              <a:t>you</a:t>
            </a:r>
            <a:r>
              <a:rPr lang="sv-SE" dirty="0"/>
              <a:t> </a:t>
            </a:r>
            <a:r>
              <a:rPr lang="sv-SE" dirty="0" err="1"/>
              <a:t>leave</a:t>
            </a:r>
            <a:r>
              <a:rPr lang="sv-SE" dirty="0"/>
              <a:t> by </a:t>
            </a:r>
            <a:r>
              <a:rPr lang="sv-SE" dirty="0" err="1"/>
              <a:t>using</a:t>
            </a:r>
            <a:r>
              <a:rPr lang="sv-SE" dirty="0"/>
              <a:t> </a:t>
            </a:r>
            <a:r>
              <a:rPr lang="sv-SE" dirty="0" err="1"/>
              <a:t>our</a:t>
            </a:r>
            <a:r>
              <a:rPr lang="sv-SE" dirty="0"/>
              <a:t> </a:t>
            </a:r>
            <a:r>
              <a:rPr lang="sv-SE" dirty="0" err="1"/>
              <a:t>Lollipolls</a:t>
            </a:r>
            <a:r>
              <a:rPr lang="sv-SE" dirty="0"/>
              <a:t>!</a:t>
            </a:r>
            <a:br>
              <a:rPr lang="sv-SE" dirty="0"/>
            </a:br>
            <a:endParaRPr lang="sv-SE" dirty="0"/>
          </a:p>
        </p:txBody>
      </p:sp>
    </p:spTree>
    <p:extLst>
      <p:ext uri="{BB962C8B-B14F-4D97-AF65-F5344CB8AC3E}">
        <p14:creationId xmlns:p14="http://schemas.microsoft.com/office/powerpoint/2010/main" val="116557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ED23C998-A818-4F27-8D5B-9EA92A406D35}"/>
              </a:ext>
            </a:extLst>
          </p:cNvPr>
          <p:cNvSpPr>
            <a:spLocks noGrp="1"/>
          </p:cNvSpPr>
          <p:nvPr>
            <p:ph type="title"/>
          </p:nvPr>
        </p:nvSpPr>
        <p:spPr>
          <a:xfrm>
            <a:off x="732615" y="754452"/>
            <a:ext cx="10971244" cy="4649129"/>
          </a:xfrm>
        </p:spPr>
        <p:txBody>
          <a:bodyPr/>
          <a:lstStyle/>
          <a:p>
            <a:pPr indent="-119040"/>
            <a:r>
              <a:rPr lang="en-US" sz="3999" dirty="0">
                <a:latin typeface="+mn-lt"/>
              </a:rPr>
              <a:t>This is your last chance. </a:t>
            </a:r>
            <a:br>
              <a:rPr lang="en-US" sz="3999" dirty="0">
                <a:latin typeface="+mn-lt"/>
              </a:rPr>
            </a:br>
            <a:br>
              <a:rPr lang="en-US" sz="3999" dirty="0">
                <a:latin typeface="+mn-lt"/>
              </a:rPr>
            </a:br>
            <a:r>
              <a:rPr lang="en-US" sz="3999" dirty="0">
                <a:latin typeface="+mn-lt"/>
              </a:rPr>
              <a:t>After this, there is no turning back. You take the blue pill - the story ends, you wake up in your bed and believe whatever you want to believe. </a:t>
            </a:r>
            <a:br>
              <a:rPr lang="en-US" sz="3999" dirty="0">
                <a:latin typeface="+mn-lt"/>
              </a:rPr>
            </a:br>
            <a:br>
              <a:rPr lang="en-US" sz="3999" dirty="0">
                <a:latin typeface="+mn-lt"/>
              </a:rPr>
            </a:br>
            <a:r>
              <a:rPr lang="en-US" sz="3999" dirty="0">
                <a:latin typeface="+mn-lt"/>
              </a:rPr>
              <a:t>You take the red pill - you stay in Wonderland and I show you how deep the rabbit-hole goes.</a:t>
            </a:r>
            <a:r>
              <a:rPr lang="en-US" dirty="0">
                <a:latin typeface="+mn-lt"/>
              </a:rPr>
              <a:t> </a:t>
            </a:r>
            <a:endParaRPr lang="en-US" sz="3199" spc="-120" dirty="0">
              <a:latin typeface="+mn-lt"/>
            </a:endParaRPr>
          </a:p>
        </p:txBody>
      </p:sp>
      <p:sp>
        <p:nvSpPr>
          <p:cNvPr id="7" name="Title 4">
            <a:extLst>
              <a:ext uri="{FF2B5EF4-FFF2-40B4-BE49-F238E27FC236}">
                <a16:creationId xmlns:a16="http://schemas.microsoft.com/office/drawing/2014/main" id="{51FBA3BB-C3F8-4478-8D0D-253BA8F9436C}"/>
              </a:ext>
            </a:extLst>
          </p:cNvPr>
          <p:cNvSpPr txBox="1">
            <a:spLocks/>
          </p:cNvSpPr>
          <p:nvPr/>
        </p:nvSpPr>
        <p:spPr>
          <a:xfrm>
            <a:off x="7208697" y="5630561"/>
            <a:ext cx="4806755" cy="917444"/>
          </a:xfrm>
          <a:prstGeom prst="rect">
            <a:avLst/>
          </a:prstGeom>
        </p:spPr>
        <p:txBody>
          <a:bodyPr vert="horz" wrap="square" lIns="146283" tIns="91427" rIns="146283" bIns="91427"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defTabSz="951304"/>
            <a:r>
              <a:rPr lang="en-US" sz="3199" spc="0" dirty="0">
                <a:solidFill>
                  <a:prstClr val="white"/>
                </a:solidFill>
                <a:latin typeface="Segoe UI"/>
              </a:rPr>
              <a:t>Morpheus – The Matrix</a:t>
            </a:r>
          </a:p>
        </p:txBody>
      </p:sp>
    </p:spTree>
    <p:extLst>
      <p:ext uri="{BB962C8B-B14F-4D97-AF65-F5344CB8AC3E}">
        <p14:creationId xmlns:p14="http://schemas.microsoft.com/office/powerpoint/2010/main" val="351416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Setting Expectations</a:t>
            </a:r>
          </a:p>
        </p:txBody>
      </p:sp>
      <p:sp>
        <p:nvSpPr>
          <p:cNvPr id="6" name="Text Placeholder 5"/>
          <p:cNvSpPr>
            <a:spLocks noGrp="1"/>
          </p:cNvSpPr>
          <p:nvPr>
            <p:ph type="body" sz="quarter" idx="4294967295"/>
          </p:nvPr>
        </p:nvSpPr>
        <p:spPr>
          <a:xfrm>
            <a:off x="122238" y="1743075"/>
            <a:ext cx="12314237" cy="4869025"/>
          </a:xfrm>
        </p:spPr>
        <p:txBody>
          <a:bodyPr/>
          <a:lstStyle/>
          <a:p>
            <a:pPr marL="0" indent="0">
              <a:buNone/>
            </a:pPr>
            <a:r>
              <a:rPr lang="en-US" dirty="0"/>
              <a:t>Beyond “hello world”</a:t>
            </a:r>
          </a:p>
          <a:p>
            <a:r>
              <a:rPr lang="en-US" dirty="0"/>
              <a:t>	</a:t>
            </a:r>
            <a:r>
              <a:rPr lang="en-US" dirty="0">
                <a:solidFill>
                  <a:schemeClr val="tx1"/>
                </a:solidFill>
              </a:rPr>
              <a:t>Take things to the next level</a:t>
            </a:r>
          </a:p>
          <a:p>
            <a:pPr lvl="1"/>
            <a:endParaRPr lang="en-US" dirty="0"/>
          </a:p>
          <a:p>
            <a:pPr marL="0" indent="0">
              <a:buNone/>
            </a:pPr>
            <a:r>
              <a:rPr lang="en-US" dirty="0"/>
              <a:t>Getting Real</a:t>
            </a:r>
          </a:p>
          <a:p>
            <a:r>
              <a:rPr lang="en-US" dirty="0"/>
              <a:t> 	</a:t>
            </a:r>
            <a:r>
              <a:rPr lang="en-US" dirty="0">
                <a:solidFill>
                  <a:schemeClr val="tx1"/>
                </a:solidFill>
              </a:rPr>
              <a:t>Explore problems you will need to solve</a:t>
            </a:r>
            <a:endParaRPr lang="en-US" dirty="0"/>
          </a:p>
          <a:p>
            <a:endParaRPr lang="en-US" sz="2000" dirty="0"/>
          </a:p>
          <a:p>
            <a:pPr marL="0" indent="0">
              <a:buNone/>
            </a:pPr>
            <a:r>
              <a:rPr lang="en-US" dirty="0"/>
              <a:t>Less Dev, More Ops</a:t>
            </a:r>
          </a:p>
          <a:p>
            <a:r>
              <a:rPr lang="en-US" dirty="0"/>
              <a:t> 	</a:t>
            </a:r>
            <a:r>
              <a:rPr lang="en-US" dirty="0">
                <a:solidFill>
                  <a:schemeClr val="tx1"/>
                </a:solidFill>
              </a:rPr>
              <a:t>Building services is one thing, management another</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7688" y="1439862"/>
            <a:ext cx="11887200" cy="4776692"/>
          </a:xfrm>
        </p:spPr>
        <p:txBody>
          <a:bodyPr/>
          <a:lstStyle/>
          <a:p>
            <a:pPr marL="0" indent="0">
              <a:buNone/>
            </a:pPr>
            <a:r>
              <a:rPr lang="en-US" sz="4800" dirty="0">
                <a:solidFill>
                  <a:schemeClr val="accent2">
                    <a:lumMod val="60000"/>
                    <a:lumOff val="40000"/>
                  </a:schemeClr>
                </a:solidFill>
                <a:latin typeface="+mn-lt"/>
              </a:rPr>
              <a:t>Customizing Clusters</a:t>
            </a:r>
          </a:p>
          <a:p>
            <a:r>
              <a:rPr lang="en-US" sz="3600" dirty="0">
                <a:solidFill>
                  <a:schemeClr val="tx1"/>
                </a:solidFill>
                <a:latin typeface="+mn-lt"/>
              </a:rPr>
              <a:t>Node Types &amp; Service Placement</a:t>
            </a:r>
          </a:p>
          <a:p>
            <a:r>
              <a:rPr lang="en-US" sz="3600" dirty="0">
                <a:solidFill>
                  <a:schemeClr val="tx1"/>
                </a:solidFill>
                <a:latin typeface="+mn-lt"/>
              </a:rPr>
              <a:t>Node and </a:t>
            </a:r>
            <a:r>
              <a:rPr lang="en-US" sz="3600">
                <a:solidFill>
                  <a:schemeClr val="tx1"/>
                </a:solidFill>
                <a:latin typeface="+mn-lt"/>
              </a:rPr>
              <a:t>Network customization</a:t>
            </a:r>
          </a:p>
          <a:p>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Service Discovery and Management</a:t>
            </a:r>
          </a:p>
          <a:p>
            <a:r>
              <a:rPr lang="en-US" sz="3600" dirty="0">
                <a:solidFill>
                  <a:schemeClr val="tx1"/>
                </a:solidFill>
                <a:latin typeface="+mn-lt"/>
              </a:rPr>
              <a:t>Endpoint Resolution</a:t>
            </a:r>
          </a:p>
          <a:p>
            <a:r>
              <a:rPr lang="en-US" sz="3600" dirty="0">
                <a:solidFill>
                  <a:schemeClr val="tx1"/>
                </a:solidFill>
                <a:latin typeface="+mn-lt"/>
              </a:rPr>
              <a:t>Rolling Upgrades &amp; Certificate Management</a:t>
            </a:r>
          </a:p>
          <a:p>
            <a:endParaRPr lang="en-US" sz="1600" dirty="0">
              <a:solidFill>
                <a:schemeClr val="tx1"/>
              </a:solidFill>
              <a:latin typeface="+mn-lt"/>
            </a:endParaRPr>
          </a:p>
        </p:txBody>
      </p:sp>
      <p:pic>
        <p:nvPicPr>
          <p:cNvPr id="4" name="Picture 3"/>
          <p:cNvPicPr>
            <a:picLocks noChangeAspect="1"/>
          </p:cNvPicPr>
          <p:nvPr/>
        </p:nvPicPr>
        <p:blipFill>
          <a:blip r:embed="rId3"/>
          <a:stretch>
            <a:fillRect/>
          </a:stretch>
        </p:blipFill>
        <p:spPr>
          <a:xfrm>
            <a:off x="9113837" y="-312738"/>
            <a:ext cx="3703320" cy="37033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solidFill>
            <a:schemeClr val="tx1">
              <a:lumMod val="75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solidFill>
            <a:schemeClr val="tx1">
              <a:lumMod val="75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solidFill>
            <a:schemeClr val="tx1">
              <a:lumMod val="75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127"/>
                                        </p:tgtEl>
                                        <p:attrNameLst>
                                          <p:attrName>style.visibility</p:attrName>
                                        </p:attrNameLst>
                                      </p:cBhvr>
                                      <p:to>
                                        <p:strVal val="visible"/>
                                      </p:to>
                                    </p:set>
                                    <p:animEffect transition="in" filter="fade">
                                      <p:cBhvr>
                                        <p:cTn id="73" dur="500"/>
                                        <p:tgtEl>
                                          <p:spTgt spid="127"/>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31"/>
                                        </p:tgtEl>
                                        <p:attrNameLst>
                                          <p:attrName>style.visibility</p:attrName>
                                        </p:attrNameLst>
                                      </p:cBhvr>
                                      <p:to>
                                        <p:strVal val="visible"/>
                                      </p:to>
                                    </p:set>
                                    <p:animEffect transition="in" filter="dissolve">
                                      <p:cBhvr>
                                        <p:cTn id="78" dur="500"/>
                                        <p:tgtEl>
                                          <p:spTgt spid="1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wipe(left)">
                                      <p:cBhvr>
                                        <p:cTn id="83" dur="500"/>
                                        <p:tgtEl>
                                          <p:spTgt spid="128"/>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34"/>
                                        </p:tgtEl>
                                        <p:attrNameLst>
                                          <p:attrName>style.visibility</p:attrName>
                                        </p:attrNameLst>
                                      </p:cBhvr>
                                      <p:to>
                                        <p:strVal val="visible"/>
                                      </p:to>
                                    </p:set>
                                    <p:animEffect transition="in" filter="dissolve">
                                      <p:cBhvr>
                                        <p:cTn id="92" dur="500"/>
                                        <p:tgtEl>
                                          <p:spTgt spid="134"/>
                                        </p:tgtEl>
                                      </p:cBhvr>
                                    </p:animEffect>
                                  </p:childTnLst>
                                </p:cTn>
                              </p:par>
                              <p:par>
                                <p:cTn id="93" presetID="10" presetClass="exit" presetSubtype="0" fill="hold" grpId="1" nodeType="withEffect">
                                  <p:stCondLst>
                                    <p:cond delay="0"/>
                                  </p:stCondLst>
                                  <p:childTnLst>
                                    <p:animEffect transition="out" filter="fade">
                                      <p:cBhvr>
                                        <p:cTn id="94" dur="500"/>
                                        <p:tgtEl>
                                          <p:spTgt spid="131"/>
                                        </p:tgtEl>
                                      </p:cBhvr>
                                    </p:animEffect>
                                    <p:set>
                                      <p:cBhvr>
                                        <p:cTn id="95" dur="1" fill="hold">
                                          <p:stCondLst>
                                            <p:cond delay="499"/>
                                          </p:stCondLst>
                                        </p:cTn>
                                        <p:tgtEl>
                                          <p:spTgt spid="13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8"/>
                                        </p:tgtEl>
                                      </p:cBhvr>
                                    </p:animEffect>
                                    <p:set>
                                      <p:cBhvr>
                                        <p:cTn id="98" dur="1" fill="hold">
                                          <p:stCondLst>
                                            <p:cond delay="499"/>
                                          </p:stCondLst>
                                        </p:cTn>
                                        <p:tgtEl>
                                          <p:spTgt spid="128"/>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0"/>
                                        </p:tgtEl>
                                      </p:cBhvr>
                                    </p:animEffect>
                                    <p:set>
                                      <p:cBhvr>
                                        <p:cTn id="101" dur="1" fill="hold">
                                          <p:stCondLst>
                                            <p:cond delay="499"/>
                                          </p:stCondLst>
                                        </p:cTn>
                                        <p:tgtEl>
                                          <p:spTgt spid="3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fade">
                                      <p:cBhvr>
                                        <p:cTn id="110" dur="500"/>
                                        <p:tgtEl>
                                          <p:spTgt spid="4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childTnLst>
                          </p:cTn>
                        </p:par>
                        <p:par>
                          <p:cTn id="115" fill="hold">
                            <p:stCondLst>
                              <p:cond delay="1500"/>
                            </p:stCondLst>
                            <p:childTnLst>
                              <p:par>
                                <p:cTn id="116" presetID="10" presetClass="entr" presetSubtype="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fade">
                                      <p:cBhvr>
                                        <p:cTn id="121" dur="500"/>
                                        <p:tgtEl>
                                          <p:spTgt spid="67"/>
                                        </p:tgtEl>
                                      </p:cBhvr>
                                    </p:animEffect>
                                  </p:childTnLst>
                                </p:cTn>
                              </p:par>
                            </p:childTnLst>
                          </p:cTn>
                        </p:par>
                        <p:par>
                          <p:cTn id="122" fill="hold">
                            <p:stCondLst>
                              <p:cond delay="2000"/>
                            </p:stCondLst>
                            <p:childTnLst>
                              <p:par>
                                <p:cTn id="123" presetID="22" presetClass="entr" presetSubtype="4" fill="hold" nodeType="afterEffect">
                                  <p:stCondLst>
                                    <p:cond delay="0"/>
                                  </p:stCondLst>
                                  <p:childTnLst>
                                    <p:set>
                                      <p:cBhvr>
                                        <p:cTn id="124" dur="1" fill="hold">
                                          <p:stCondLst>
                                            <p:cond delay="0"/>
                                          </p:stCondLst>
                                        </p:cTn>
                                        <p:tgtEl>
                                          <p:spTgt spid="128"/>
                                        </p:tgtEl>
                                        <p:attrNameLst>
                                          <p:attrName>style.visibility</p:attrName>
                                        </p:attrNameLst>
                                      </p:cBhvr>
                                      <p:to>
                                        <p:strVal val="visible"/>
                                      </p:to>
                                    </p:set>
                                    <p:animEffect transition="in" filter="wipe(down)">
                                      <p:cBhvr>
                                        <p:cTn id="125" dur="500"/>
                                        <p:tgtEl>
                                          <p:spTgt spid="128"/>
                                        </p:tgtEl>
                                      </p:cBhvr>
                                    </p:animEffect>
                                  </p:childTnLst>
                                </p:cTn>
                              </p:par>
                            </p:childTnLst>
                          </p:cTn>
                        </p:par>
                        <p:par>
                          <p:cTn id="126" fill="hold">
                            <p:stCondLst>
                              <p:cond delay="2500"/>
                            </p:stCondLst>
                            <p:childTnLst>
                              <p:par>
                                <p:cTn id="127" presetID="22" presetClass="entr" presetSubtype="8" fill="hold" nodeType="after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wipe(left)">
                                      <p:cBhvr>
                                        <p:cTn id="12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But what is a node?</a:t>
            </a:r>
          </a:p>
        </p:txBody>
      </p:sp>
      <p:sp>
        <p:nvSpPr>
          <p:cNvPr id="3" name="TextBox 2"/>
          <p:cNvSpPr txBox="1"/>
          <p:nvPr/>
        </p:nvSpPr>
        <p:spPr>
          <a:xfrm>
            <a:off x="258990" y="3344862"/>
            <a:ext cx="11717790" cy="2576090"/>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accent2">
                    <a:lumMod val="50000"/>
                    <a:lumOff val="50000"/>
                  </a:schemeClr>
                </a:solidFill>
              </a:rPr>
              <a:t>Grouped into Node Types</a:t>
            </a:r>
          </a:p>
          <a:p>
            <a:pPr>
              <a:lnSpc>
                <a:spcPct val="90000"/>
              </a:lnSpc>
              <a:spcAft>
                <a:spcPts val="600"/>
              </a:spcAft>
            </a:pPr>
            <a:r>
              <a:rPr lang="en-US" sz="2800" dirty="0">
                <a:gradFill>
                  <a:gsLst>
                    <a:gs pos="2917">
                      <a:schemeClr val="tx1"/>
                    </a:gs>
                    <a:gs pos="30000">
                      <a:schemeClr val="tx1"/>
                    </a:gs>
                  </a:gsLst>
                  <a:lin ang="5400000" scaled="0"/>
                </a:gradFill>
              </a:rPr>
              <a:t>A “node type” is a group of nodes with similar properties. </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Describes “nature” of nodes for service fabric. Capacity and placement properties, </a:t>
            </a:r>
            <a:r>
              <a:rPr lang="en-US" sz="2800" dirty="0" err="1">
                <a:gradFill>
                  <a:gsLst>
                    <a:gs pos="2917">
                      <a:schemeClr val="tx1"/>
                    </a:gs>
                    <a:gs pos="30000">
                      <a:schemeClr val="tx1"/>
                    </a:gs>
                  </a:gsLst>
                  <a:lin ang="5400000" scaled="0"/>
                </a:gradFill>
              </a:rPr>
              <a:t>etc</a:t>
            </a:r>
            <a:endParaRPr lang="en-US" sz="2800" dirty="0">
              <a:gradFill>
                <a:gsLst>
                  <a:gs pos="2917">
                    <a:schemeClr val="tx1"/>
                  </a:gs>
                  <a:gs pos="30000">
                    <a:schemeClr val="tx1"/>
                  </a:gs>
                </a:gsLst>
                <a:lin ang="5400000" scaled="0"/>
              </a:gradFill>
            </a:endParaRPr>
          </a:p>
        </p:txBody>
      </p:sp>
      <p:sp>
        <p:nvSpPr>
          <p:cNvPr id="7" name="Rectangle 6"/>
          <p:cNvSpPr/>
          <p:nvPr/>
        </p:nvSpPr>
        <p:spPr>
          <a:xfrm>
            <a:off x="427039" y="1492926"/>
            <a:ext cx="10401463" cy="2185214"/>
          </a:xfrm>
          <a:prstGeom prst="rect">
            <a:avLst/>
          </a:prstGeom>
        </p:spPr>
        <p:txBody>
          <a:bodyPr wrap="square">
            <a:spAutoFit/>
          </a:bodyPr>
          <a:lstStyle/>
          <a:p>
            <a:r>
              <a:rPr lang="en-US" sz="4000" dirty="0">
                <a:solidFill>
                  <a:schemeClr val="accent2">
                    <a:lumMod val="50000"/>
                    <a:lumOff val="50000"/>
                  </a:schemeClr>
                </a:solidFill>
              </a:rPr>
              <a:t>A single server instance (physical or virtual)</a:t>
            </a:r>
          </a:p>
          <a:p>
            <a:pPr marL="571500" indent="-571500">
              <a:buFont typeface="Arial" panose="020B0604020202020204" pitchFamily="34" charset="0"/>
              <a:buChar char="•"/>
            </a:pPr>
            <a:r>
              <a:rPr lang="en-US" sz="3200" dirty="0"/>
              <a:t>Is a host for Service Fabric managed processes</a:t>
            </a:r>
          </a:p>
          <a:p>
            <a:pPr marL="571500" indent="-571500">
              <a:buFont typeface="Arial" panose="020B0604020202020204" pitchFamily="34" charset="0"/>
              <a:buChar char="•"/>
            </a:pPr>
            <a:r>
              <a:rPr lang="en-US" sz="3200" dirty="0"/>
              <a:t>Contains code and configuration</a:t>
            </a:r>
          </a:p>
          <a:p>
            <a:pPr marL="571500" indent="-571500">
              <a:buFont typeface="Arial" panose="020B0604020202020204" pitchFamily="34" charset="0"/>
              <a:buChar char="•"/>
            </a:pPr>
            <a:endParaRPr lang="en-US" sz="3200" dirty="0"/>
          </a:p>
        </p:txBody>
      </p:sp>
      <p:pic>
        <p:nvPicPr>
          <p:cNvPr id="2" name="Picture 1"/>
          <p:cNvPicPr>
            <a:picLocks noChangeAspect="1"/>
          </p:cNvPicPr>
          <p:nvPr/>
        </p:nvPicPr>
        <p:blipFill>
          <a:blip r:embed="rId3"/>
          <a:stretch>
            <a:fillRect/>
          </a:stretch>
        </p:blipFill>
        <p:spPr>
          <a:xfrm>
            <a:off x="1712396" y="1287462"/>
            <a:ext cx="9144000" cy="5437909"/>
          </a:xfrm>
          <a:prstGeom prst="rect">
            <a:avLst/>
          </a:prstGeom>
        </p:spPr>
      </p:pic>
    </p:spTree>
    <p:extLst>
      <p:ext uri="{BB962C8B-B14F-4D97-AF65-F5344CB8AC3E}">
        <p14:creationId xmlns:p14="http://schemas.microsoft.com/office/powerpoint/2010/main" val="2524292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a:xfrm>
            <a:off x="274638" y="1221157"/>
            <a:ext cx="11887199" cy="1745093"/>
          </a:xfrm>
        </p:spPr>
        <p:txBody>
          <a:bodyPr/>
          <a:lstStyle/>
          <a:p>
            <a:r>
              <a:rPr lang="en-US" sz="3200" dirty="0">
                <a:solidFill>
                  <a:schemeClr val="accent2">
                    <a:lumMod val="50000"/>
                    <a:lumOff val="50000"/>
                  </a:schemeClr>
                </a:solidFill>
                <a:latin typeface="+mn-lt"/>
              </a:rPr>
              <a:t>Put services where they are needed</a:t>
            </a:r>
          </a:p>
          <a:p>
            <a:pPr marL="571500" indent="-571500">
              <a:buFont typeface="Arial" panose="020B0604020202020204" pitchFamily="34" charset="0"/>
              <a:buChar char="•"/>
            </a:pPr>
            <a:r>
              <a:rPr lang="en-US" dirty="0">
                <a:latin typeface="+mn-lt"/>
              </a:rPr>
              <a:t>Regulatory/security compliance</a:t>
            </a:r>
          </a:p>
          <a:p>
            <a:pPr marL="571500" indent="-571500">
              <a:buFont typeface="Arial" panose="020B0604020202020204" pitchFamily="34" charset="0"/>
              <a:buChar char="•"/>
            </a:pPr>
            <a:r>
              <a:rPr lang="en-US" dirty="0">
                <a:latin typeface="+mn-lt"/>
              </a:rPr>
              <a:t>Hardware specialization</a:t>
            </a:r>
          </a:p>
        </p:txBody>
      </p:sp>
      <p:grpSp>
        <p:nvGrpSpPr>
          <p:cNvPr id="8" name="Group 7"/>
          <p:cNvGrpSpPr/>
          <p:nvPr/>
        </p:nvGrpSpPr>
        <p:grpSpPr>
          <a:xfrm>
            <a:off x="6118772" y="2430462"/>
            <a:ext cx="6043065" cy="2190390"/>
            <a:chOff x="285233" y="3497262"/>
            <a:chExt cx="6043065" cy="2190390"/>
          </a:xfrm>
        </p:grpSpPr>
        <p:sp>
          <p:nvSpPr>
            <p:cNvPr id="4" name="Rectangle 3"/>
            <p:cNvSpPr/>
            <p:nvPr/>
          </p:nvSpPr>
          <p:spPr>
            <a:xfrm>
              <a:off x="285233" y="3497262"/>
              <a:ext cx="6043065" cy="1077218"/>
            </a:xfrm>
            <a:prstGeom prst="rect">
              <a:avLst/>
            </a:prstGeom>
          </p:spPr>
          <p:txBody>
            <a:bodyPr wrap="none">
              <a:spAutoFit/>
            </a:bodyPr>
            <a:lstStyle/>
            <a:p>
              <a:r>
                <a:rPr lang="en-US" sz="3200" dirty="0">
                  <a:solidFill>
                    <a:schemeClr val="accent2">
                      <a:lumMod val="50000"/>
                      <a:lumOff val="50000"/>
                    </a:schemeClr>
                  </a:solidFill>
                </a:rPr>
                <a:t>Placement Properties</a:t>
              </a:r>
            </a:p>
            <a:p>
              <a:pPr marL="457200" indent="-457200">
                <a:buFont typeface="Arial" panose="020B0604020202020204" pitchFamily="34" charset="0"/>
                <a:buChar char="•"/>
              </a:pPr>
              <a:r>
                <a:rPr lang="en-US" sz="3200" dirty="0"/>
                <a:t>Declared on the cluster nodes</a:t>
              </a:r>
            </a:p>
          </p:txBody>
        </p:sp>
        <p:pic>
          <p:nvPicPr>
            <p:cNvPr id="6" name="Picture 5"/>
            <p:cNvPicPr>
              <a:picLocks noChangeAspect="1"/>
            </p:cNvPicPr>
            <p:nvPr/>
          </p:nvPicPr>
          <p:blipFill>
            <a:blip r:embed="rId3"/>
            <a:stretch>
              <a:fillRect/>
            </a:stretch>
          </p:blipFill>
          <p:spPr>
            <a:xfrm>
              <a:off x="350837" y="4564062"/>
              <a:ext cx="5957147" cy="1123590"/>
            </a:xfrm>
            <a:prstGeom prst="rect">
              <a:avLst/>
            </a:prstGeom>
          </p:spPr>
        </p:pic>
      </p:grpSp>
      <p:grpSp>
        <p:nvGrpSpPr>
          <p:cNvPr id="9" name="Group 8"/>
          <p:cNvGrpSpPr/>
          <p:nvPr/>
        </p:nvGrpSpPr>
        <p:grpSpPr>
          <a:xfrm>
            <a:off x="449809" y="3745269"/>
            <a:ext cx="9507763" cy="2952392"/>
            <a:chOff x="6412866" y="3497261"/>
            <a:chExt cx="9507763" cy="2952392"/>
          </a:xfrm>
        </p:grpSpPr>
        <p:sp>
          <p:nvSpPr>
            <p:cNvPr id="5" name="Rectangle 4"/>
            <p:cNvSpPr/>
            <p:nvPr/>
          </p:nvSpPr>
          <p:spPr>
            <a:xfrm>
              <a:off x="6412866" y="3497261"/>
              <a:ext cx="5067798" cy="1077218"/>
            </a:xfrm>
            <a:prstGeom prst="rect">
              <a:avLst/>
            </a:prstGeom>
          </p:spPr>
          <p:txBody>
            <a:bodyPr wrap="none">
              <a:spAutoFit/>
            </a:bodyPr>
            <a:lstStyle/>
            <a:p>
              <a:r>
                <a:rPr lang="en-US" sz="3200" dirty="0">
                  <a:solidFill>
                    <a:schemeClr val="accent2">
                      <a:lumMod val="50000"/>
                      <a:lumOff val="50000"/>
                    </a:schemeClr>
                  </a:solidFill>
                </a:rPr>
                <a:t>Placement Constraints</a:t>
              </a:r>
            </a:p>
            <a:p>
              <a:pPr marL="457200" indent="-457200">
                <a:buFont typeface="Arial" panose="020B0604020202020204" pitchFamily="34" charset="0"/>
                <a:buChar char="•"/>
              </a:pPr>
              <a:r>
                <a:rPr lang="en-US" sz="3200" dirty="0"/>
                <a:t>Described by the service</a:t>
              </a:r>
            </a:p>
          </p:txBody>
        </p:sp>
        <p:pic>
          <p:nvPicPr>
            <p:cNvPr id="7" name="Picture 6"/>
            <p:cNvPicPr>
              <a:picLocks noChangeAspect="1"/>
            </p:cNvPicPr>
            <p:nvPr/>
          </p:nvPicPr>
          <p:blipFill>
            <a:blip r:embed="rId4"/>
            <a:stretch>
              <a:fillRect/>
            </a:stretch>
          </p:blipFill>
          <p:spPr>
            <a:xfrm>
              <a:off x="6552019" y="4573586"/>
              <a:ext cx="9368610" cy="1876067"/>
            </a:xfrm>
            <a:prstGeom prst="rect">
              <a:avLst/>
            </a:prstGeom>
          </p:spPr>
        </p:pic>
      </p:grpSp>
    </p:spTree>
    <p:extLst>
      <p:ext uri="{BB962C8B-B14F-4D97-AF65-F5344CB8AC3E}">
        <p14:creationId xmlns:p14="http://schemas.microsoft.com/office/powerpoint/2010/main" val="897209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p:cNvSpPr/>
          <p:nvPr/>
        </p:nvSpPr>
        <p:spPr>
          <a:xfrm>
            <a:off x="5684837" y="1973262"/>
            <a:ext cx="3552498" cy="204857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sp>
        <p:nvSpPr>
          <p:cNvPr id="30" name="Rectangle 29"/>
          <p:cNvSpPr/>
          <p:nvPr/>
        </p:nvSpPr>
        <p:spPr>
          <a:xfrm>
            <a:off x="5846901" y="2380171"/>
            <a:ext cx="2809735"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817288" y="2084039"/>
            <a:ext cx="2763149" cy="307777"/>
            <a:chOff x="2264791" y="1120228"/>
            <a:chExt cx="2763149" cy="307777"/>
          </a:xfrm>
        </p:grpSpPr>
        <p:pic>
          <p:nvPicPr>
            <p:cNvPr id="32" name="Picture 31"/>
            <p:cNvPicPr>
              <a:picLocks noChangeAspect="1"/>
            </p:cNvPicPr>
            <p:nvPr/>
          </p:nvPicPr>
          <p:blipFill>
            <a:blip r:embed="rId3"/>
            <a:stretch>
              <a:fillRect/>
            </a:stretch>
          </p:blipFill>
          <p:spPr>
            <a:xfrm>
              <a:off x="2264791" y="1170172"/>
              <a:ext cx="361950" cy="209550"/>
            </a:xfrm>
            <a:prstGeom prst="rect">
              <a:avLst/>
            </a:prstGeom>
          </p:spPr>
        </p:pic>
        <p:sp>
          <p:nvSpPr>
            <p:cNvPr id="33" name="Rectangle 32"/>
            <p:cNvSpPr/>
            <p:nvPr/>
          </p:nvSpPr>
          <p:spPr>
            <a:xfrm>
              <a:off x="2588554" y="1120228"/>
              <a:ext cx="2439386" cy="307777"/>
            </a:xfrm>
            <a:prstGeom prst="rect">
              <a:avLst/>
            </a:prstGeom>
          </p:spPr>
          <p:txBody>
            <a:bodyPr wrap="none">
              <a:spAutoFit/>
            </a:bodyPr>
            <a:lstStyle/>
            <a:p>
              <a:pPr algn="ctr"/>
              <a:r>
                <a:rPr lang="en-US" sz="1400" dirty="0"/>
                <a:t>Front End Subnet (10.0.1.0/24)</a:t>
              </a:r>
            </a:p>
          </p:txBody>
        </p:sp>
      </p:grpSp>
      <p:grpSp>
        <p:nvGrpSpPr>
          <p:cNvPr id="34" name="Group 33"/>
          <p:cNvGrpSpPr/>
          <p:nvPr/>
        </p:nvGrpSpPr>
        <p:grpSpPr>
          <a:xfrm>
            <a:off x="8211685" y="2380171"/>
            <a:ext cx="444952" cy="704226"/>
            <a:chOff x="4806441" y="1416360"/>
            <a:chExt cx="444952" cy="704226"/>
          </a:xfrm>
        </p:grpSpPr>
        <p:pic>
          <p:nvPicPr>
            <p:cNvPr id="35" name="Picture 34"/>
            <p:cNvPicPr>
              <a:picLocks noChangeAspect="1"/>
            </p:cNvPicPr>
            <p:nvPr/>
          </p:nvPicPr>
          <p:blipFill>
            <a:blip r:embed="rId4"/>
            <a:stretch>
              <a:fillRect/>
            </a:stretch>
          </p:blipFill>
          <p:spPr>
            <a:xfrm>
              <a:off x="4806441" y="1416360"/>
              <a:ext cx="444952" cy="554400"/>
            </a:xfrm>
            <a:prstGeom prst="rect">
              <a:avLst/>
            </a:prstGeom>
          </p:spPr>
        </p:pic>
        <p:sp>
          <p:nvSpPr>
            <p:cNvPr id="36" name="TextBox 35"/>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7" name="Group 36"/>
          <p:cNvGrpSpPr/>
          <p:nvPr/>
        </p:nvGrpSpPr>
        <p:grpSpPr>
          <a:xfrm>
            <a:off x="6496584" y="2470705"/>
            <a:ext cx="1446230" cy="889876"/>
            <a:chOff x="3305893" y="1506894"/>
            <a:chExt cx="1446230" cy="889876"/>
          </a:xfrm>
        </p:grpSpPr>
        <p:pic>
          <p:nvPicPr>
            <p:cNvPr id="38" name="Picture 37"/>
            <p:cNvPicPr>
              <a:picLocks noChangeAspect="1"/>
            </p:cNvPicPr>
            <p:nvPr/>
          </p:nvPicPr>
          <p:blipFill>
            <a:blip r:embed="rId5"/>
            <a:stretch>
              <a:fillRect/>
            </a:stretch>
          </p:blipFill>
          <p:spPr>
            <a:xfrm>
              <a:off x="3764647" y="1901470"/>
              <a:ext cx="504825" cy="495300"/>
            </a:xfrm>
            <a:prstGeom prst="rect">
              <a:avLst/>
            </a:prstGeom>
          </p:spPr>
        </p:pic>
        <p:sp>
          <p:nvSpPr>
            <p:cNvPr id="39" name="TextBox 38"/>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40" name="Group 39"/>
          <p:cNvGrpSpPr/>
          <p:nvPr/>
        </p:nvGrpSpPr>
        <p:grpSpPr>
          <a:xfrm>
            <a:off x="5892948" y="2863855"/>
            <a:ext cx="987771" cy="913966"/>
            <a:chOff x="2702257" y="1900044"/>
            <a:chExt cx="987771" cy="913966"/>
          </a:xfrm>
        </p:grpSpPr>
        <p:pic>
          <p:nvPicPr>
            <p:cNvPr id="41" name="Picture 40"/>
            <p:cNvPicPr>
              <a:picLocks noChangeAspect="1"/>
            </p:cNvPicPr>
            <p:nvPr/>
          </p:nvPicPr>
          <p:blipFill>
            <a:blip r:embed="rId6"/>
            <a:stretch>
              <a:fillRect/>
            </a:stretch>
          </p:blipFill>
          <p:spPr>
            <a:xfrm>
              <a:off x="2944115" y="1900044"/>
              <a:ext cx="485775" cy="485775"/>
            </a:xfrm>
            <a:prstGeom prst="rect">
              <a:avLst/>
            </a:prstGeom>
          </p:spPr>
        </p:pic>
        <p:sp>
          <p:nvSpPr>
            <p:cNvPr id="42" name="TextBox 41"/>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43" name="Group 42"/>
          <p:cNvGrpSpPr/>
          <p:nvPr/>
        </p:nvGrpSpPr>
        <p:grpSpPr>
          <a:xfrm>
            <a:off x="4891708" y="2477657"/>
            <a:ext cx="740908" cy="821558"/>
            <a:chOff x="862385" y="1291450"/>
            <a:chExt cx="740908" cy="821558"/>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cxnSp>
        <p:nvCxnSpPr>
          <p:cNvPr id="46" name="Straight Connector 45"/>
          <p:cNvCxnSpPr>
            <a:stCxn id="41" idx="3"/>
            <a:endCxn id="38" idx="1"/>
          </p:cNvCxnSpPr>
          <p:nvPr/>
        </p:nvCxnSpPr>
        <p:spPr>
          <a:xfrm>
            <a:off x="6620581" y="3106743"/>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4" idx="3"/>
            <a:endCxn id="41" idx="1"/>
          </p:cNvCxnSpPr>
          <p:nvPr/>
        </p:nvCxnSpPr>
        <p:spPr>
          <a:xfrm>
            <a:off x="5490762" y="3103953"/>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684837" y="1527730"/>
            <a:ext cx="3382901" cy="369332"/>
            <a:chOff x="593050" y="620973"/>
            <a:chExt cx="3382901" cy="369332"/>
          </a:xfrm>
        </p:grpSpPr>
        <p:pic>
          <p:nvPicPr>
            <p:cNvPr id="49" name="Picture 48"/>
            <p:cNvPicPr>
              <a:picLocks noChangeAspect="1"/>
            </p:cNvPicPr>
            <p:nvPr/>
          </p:nvPicPr>
          <p:blipFill>
            <a:blip r:embed="rId8"/>
            <a:stretch>
              <a:fillRect/>
            </a:stretch>
          </p:blipFill>
          <p:spPr>
            <a:xfrm>
              <a:off x="593050" y="667917"/>
              <a:ext cx="495300" cy="285750"/>
            </a:xfrm>
            <a:prstGeom prst="rect">
              <a:avLst/>
            </a:prstGeom>
          </p:spPr>
        </p:pic>
        <p:sp>
          <p:nvSpPr>
            <p:cNvPr id="50" name="TextBox 49"/>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51" name="Title 1"/>
          <p:cNvSpPr>
            <a:spLocks noGrp="1"/>
          </p:cNvSpPr>
          <p:nvPr>
            <p:ph type="title"/>
          </p:nvPr>
        </p:nvSpPr>
        <p:spPr/>
        <p:txBody>
          <a:bodyPr/>
          <a:lstStyle/>
          <a:p>
            <a:r>
              <a:rPr lang="en-US" dirty="0"/>
              <a:t>Hidden Slide – for storing content only</a:t>
            </a:r>
          </a:p>
        </p:txBody>
      </p:sp>
    </p:spTree>
    <p:extLst>
      <p:ext uri="{BB962C8B-B14F-4D97-AF65-F5344CB8AC3E}">
        <p14:creationId xmlns:p14="http://schemas.microsoft.com/office/powerpoint/2010/main" val="2651617202"/>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2_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8_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Anpassad formgivn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230e9df3-be65-4c73-a93b-d1236ebd677e"/>
    <ds:schemaRef ds:uri="http://purl.org/dc/elements/1.1/"/>
    <ds:schemaRef ds:uri="http://schemas.microsoft.com/office/2006/metadata/properties"/>
    <ds:schemaRef ds:uri="8ff673fc-3231-4e3a-893b-6d7f7cd32766"/>
    <ds:schemaRef ds:uri="http://schemas.microsoft.com/sharepoint/v3"/>
    <ds:schemaRef ds:uri="http://schemas.microsoft.com/office/infopath/2007/PartnerControls"/>
    <ds:schemaRef ds:uri="http://purl.org/dc/terms/"/>
    <ds:schemaRef ds:uri="http://schemas.openxmlformats.org/package/2006/metadata/core-properties"/>
    <ds:schemaRef ds:uri="01c77077-aee4-4b5f-bd4e-9cd40a6fff2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6456</TotalTime>
  <Words>8220</Words>
  <Application>Microsoft Office PowerPoint</Application>
  <PresentationFormat>Custom</PresentationFormat>
  <Paragraphs>628</Paragraphs>
  <Slides>27</Slides>
  <Notes>27</Notes>
  <HiddenSlides>2</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27</vt:i4>
      </vt:variant>
    </vt:vector>
  </HeadingPairs>
  <TitlesOfParts>
    <vt:vector size="42" baseType="lpstr">
      <vt:lpstr>Arial</vt:lpstr>
      <vt:lpstr>Calibri</vt:lpstr>
      <vt:lpstr>Calibri Light</vt:lpstr>
      <vt:lpstr>Consolas</vt:lpstr>
      <vt:lpstr>Segoe Pro</vt:lpstr>
      <vt:lpstr>Segoe Pro Display Light</vt:lpstr>
      <vt:lpstr>Segoe UI</vt:lpstr>
      <vt:lpstr>Segoe UI Light</vt:lpstr>
      <vt:lpstr>Wingdings</vt:lpstr>
      <vt:lpstr>5-30721_Build_2016_Template_Light</vt:lpstr>
      <vt:lpstr>5-30721_Build_2016_Template_Dark</vt:lpstr>
      <vt:lpstr>2_Anpassad formgivning</vt:lpstr>
      <vt:lpstr>Anpassad formgivning</vt:lpstr>
      <vt:lpstr>8_Anpassad formgivning</vt:lpstr>
      <vt:lpstr>5_Anpassad formgivning</vt:lpstr>
      <vt:lpstr>PowerPoint Presentation</vt:lpstr>
      <vt:lpstr>PowerPoint Presentation</vt:lpstr>
      <vt:lpstr>This is your last chance.   After this, there is no turning back. You take the blue pill - the story ends, you wake up in your bed and believe whatever you want to believe.   You take the red pill - you stay in Wonderland and I show you how deep the rabbit-hole goes. </vt:lpstr>
      <vt:lpstr>Setting Expectations</vt:lpstr>
      <vt:lpstr>Structure</vt:lpstr>
      <vt:lpstr>Service Fabric Cluster </vt:lpstr>
      <vt:lpstr>But what is a node?</vt:lpstr>
      <vt:lpstr>Placement Constraints</vt:lpstr>
      <vt:lpstr>Hidden Slide – for storing content only</vt:lpstr>
      <vt:lpstr>A simple cluster</vt:lpstr>
      <vt:lpstr>Reuse existing infrastructure</vt:lpstr>
      <vt:lpstr>Customize the VMSS OS Image</vt:lpstr>
      <vt:lpstr>OS Update &amp; Patching</vt:lpstr>
      <vt:lpstr>A “DMZ” Cluster</vt:lpstr>
      <vt:lpstr>Ports Required (by default)</vt:lpstr>
      <vt:lpstr>Troubleshooting</vt:lpstr>
      <vt:lpstr>Cluster Sizing &amp; Scaling</vt:lpstr>
      <vt:lpstr>Lets take a look…  </vt:lpstr>
      <vt:lpstr>Service Port Assignment</vt:lpstr>
      <vt:lpstr>Reverse Proxy</vt:lpstr>
      <vt:lpstr>Application Certificates</vt:lpstr>
      <vt:lpstr>Application and Service Upgrades</vt:lpstr>
      <vt:lpstr>Certificate Rotation</vt:lpstr>
      <vt:lpstr>Lets take a look…  </vt:lpstr>
      <vt:lpstr>Review</vt:lpstr>
      <vt:lpstr>Thank you!</vt:lpstr>
      <vt:lpstr>Thank you!  Please do not forget to evaluate the session before you leave by using our Lollipolls! </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347</cp:revision>
  <dcterms:created xsi:type="dcterms:W3CDTF">2016-08-19T13:41:00Z</dcterms:created>
  <dcterms:modified xsi:type="dcterms:W3CDTF">2017-10-26T10:09:46Z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Owner">
    <vt:lpwstr>brestin@microsoft.com</vt:lpwstr>
  </property>
  <property fmtid="{D5CDD505-2E9C-101B-9397-08002B2CF9AE}" pid="18" name="MSIP_Label_f42aa342-8706-4288-bd11-ebb85995028c_SetDate">
    <vt:lpwstr>2017-10-22T18:30:52.4486753-05:00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