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2"/>
  </p:notesMasterIdLst>
  <p:handoutMasterIdLst>
    <p:handoutMasterId r:id="rId33"/>
  </p:handoutMasterIdLst>
  <p:sldIdLst>
    <p:sldId id="1367" r:id="rId6"/>
    <p:sldId id="1460" r:id="rId7"/>
    <p:sldId id="1409" r:id="rId8"/>
    <p:sldId id="1445" r:id="rId9"/>
    <p:sldId id="1457" r:id="rId10"/>
    <p:sldId id="1459" r:id="rId11"/>
    <p:sldId id="1453" r:id="rId12"/>
    <p:sldId id="1454" r:id="rId13"/>
    <p:sldId id="1455" r:id="rId14"/>
    <p:sldId id="1450" r:id="rId15"/>
    <p:sldId id="1447" r:id="rId16"/>
    <p:sldId id="1448" r:id="rId17"/>
    <p:sldId id="1449" r:id="rId18"/>
    <p:sldId id="1456" r:id="rId19"/>
    <p:sldId id="1465" r:id="rId20"/>
    <p:sldId id="1452" r:id="rId21"/>
    <p:sldId id="1466" r:id="rId22"/>
    <p:sldId id="1462" r:id="rId23"/>
    <p:sldId id="1463" r:id="rId24"/>
    <p:sldId id="1464" r:id="rId25"/>
    <p:sldId id="1461" r:id="rId26"/>
    <p:sldId id="1468" r:id="rId27"/>
    <p:sldId id="1467" r:id="rId28"/>
    <p:sldId id="1469" r:id="rId29"/>
    <p:sldId id="1470" r:id="rId30"/>
    <p:sldId id="1433"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What Are Containers" id="{509BFEB0-0A5E-4F8C-A142-792FAB6DF680}">
          <p14:sldIdLst>
            <p14:sldId id="1445"/>
            <p14:sldId id="1457"/>
            <p14:sldId id="1459"/>
          </p14:sldIdLst>
        </p14:section>
        <p14:section name="Why should you care?" id="{8991DADA-A26F-4A57-A115-79362BA0AC15}">
          <p14:sldIdLst>
            <p14:sldId id="1453"/>
            <p14:sldId id="1454"/>
          </p14:sldIdLst>
        </p14:section>
        <p14:section name="Windows Server 2016" id="{F2CA6F2C-EC6C-4951-8FDC-38528DF7D715}">
          <p14:sldIdLst>
            <p14:sldId id="1455"/>
            <p14:sldId id="1450"/>
            <p14:sldId id="1447"/>
            <p14:sldId id="1448"/>
            <p14:sldId id="1449"/>
            <p14:sldId id="1456"/>
          </p14:sldIdLst>
        </p14:section>
        <p14:section name="Getting Started with Docker" id="{72962CD6-CB84-41D3-B723-74271855D7A4}">
          <p14:sldIdLst>
            <p14:sldId id="1465"/>
            <p14:sldId id="1452"/>
            <p14:sldId id="1466"/>
            <p14:sldId id="1462"/>
            <p14:sldId id="1463"/>
            <p14:sldId id="1464"/>
            <p14:sldId id="1461"/>
          </p14:sldIdLst>
        </p14:section>
        <p14:section name="The Bigger Picture" id="{B184F2BD-D940-4028-9DD8-16FAFCEC26E5}">
          <p14:sldIdLst>
            <p14:sldId id="1468"/>
            <p14:sldId id="1467"/>
            <p14:sldId id="1469"/>
          </p14:sldIdLst>
        </p14:section>
        <p14:section name="Learning Materials" id="{21B3198B-573B-4F42-852C-50B67AABFFFE}">
          <p14:sldIdLst>
            <p14:sldId id="147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54323" autoAdjust="0"/>
  </p:normalViewPr>
  <p:slideViewPr>
    <p:cSldViewPr>
      <p:cViewPr varScale="1">
        <p:scale>
          <a:sx n="51" d="100"/>
          <a:sy n="51" d="100"/>
        </p:scale>
        <p:origin x="920" y="48"/>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8/25/2016 1:58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0T01:44:32.756"/>
    </inkml:context>
    <inkml:brush xml:id="br0">
      <inkml:brushProperty name="width" value="0.06667" units="cm"/>
      <inkml:brushProperty name="height" value="0.06667" units="cm"/>
    </inkml:brush>
  </inkml:definitions>
  <inkml:traceGroup>
    <inkml:annotationXML>
      <emma:emma xmlns:emma="http://www.w3.org/2003/04/emma" version="1.0">
        <emma:interpretation id="{379E53EA-106F-4AD7-8BC3-18C71155A406}" emma:medium="tactile" emma:mode="ink">
          <msink:context xmlns:msink="http://schemas.microsoft.com/ink/2010/main" type="writingRegion" rotatedBoundingBox="19320,4322 19321,4322 19321,4324 19320,4324"/>
        </emma:interpretation>
      </emma:emma>
    </inkml:annotationXML>
    <inkml:traceGroup>
      <inkml:annotationXML>
        <emma:emma xmlns:emma="http://www.w3.org/2003/04/emma" version="1.0">
          <emma:interpretation id="{3EEC2554-9C55-4578-965B-5D034AE1543C}" emma:medium="tactile" emma:mode="ink">
            <msink:context xmlns:msink="http://schemas.microsoft.com/ink/2010/main" type="paragraph" rotatedBoundingBox="19320,4322 19321,4322 19321,4324 19320,4324" alignmentLevel="1"/>
          </emma:interpretation>
        </emma:emma>
      </inkml:annotationXML>
      <inkml:traceGroup>
        <inkml:annotationXML>
          <emma:emma xmlns:emma="http://www.w3.org/2003/04/emma" version="1.0">
            <emma:interpretation id="{6D8DCF16-FB44-42AF-AA78-6EE8C224848F}" emma:medium="tactile" emma:mode="ink">
              <msink:context xmlns:msink="http://schemas.microsoft.com/ink/2010/main" type="line" rotatedBoundingBox="19320,4322 19321,4322 19321,4324 19320,4324"/>
            </emma:interpretation>
          </emma:emma>
        </inkml:annotationXML>
        <inkml:traceGroup>
          <inkml:annotationXML>
            <emma:emma xmlns:emma="http://www.w3.org/2003/04/emma" version="1.0">
              <emma:interpretation id="{987EC1BF-F8C3-42A6-9F0D-BE9C53D6AD70}" emma:medium="tactile" emma:mode="ink">
                <msink:context xmlns:msink="http://schemas.microsoft.com/ink/2010/main" type="inkWord" rotatedBoundingBox="19320,4322 19321,4322 19321,4324 19320,4324"/>
              </emma:interpretation>
              <emma:one-of disjunction-type="recognition" id="oneOf0">
                <emma:interpretation id="interp0" emma:lang="en-US" emma:confidence="1">
                  <emma:literal>r</emma:literal>
                </emma:interpretation>
                <emma:interpretation id="interp1" emma:lang="en-US" emma:confidence="0">
                  <emma:literal>•</emma:literal>
                </emma:interpretation>
                <emma:interpretation id="interp2" emma:lang="en-US" emma:confidence="0">
                  <emma:literal>Y</emma:literal>
                </emma:interpretation>
                <emma:interpretation id="interp3" emma:lang="en-US" emma:confidence="0">
                  <emma:literal>p</emma:literal>
                </emma:interpretation>
                <emma:interpretation id="interp4" emma:lang="en-US" emma:confidence="0">
                  <emma:literal>N</emma:literal>
                </emma:interpretation>
              </emma:one-of>
            </emma:emma>
          </inkml:annotationXML>
          <inkml:trace contextRef="#ctx0" brushRef="#br0">-4-11 256,'0'1'128,"0"-2"-128,0 1 128,0 0-256,1-1 128</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8/25/2016 1:58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hub.docker.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a:t>
            </a:r>
            <a:r>
              <a:rPr lang="en-US" baseline="0" dirty="0"/>
              <a:t> couple notes on the deployment model… </a:t>
            </a:r>
          </a:p>
          <a:p>
            <a:endParaRPr lang="en-US" baseline="0" dirty="0"/>
          </a:p>
          <a:p>
            <a:r>
              <a:rPr lang="en-US" baseline="0" dirty="0"/>
              <a:t>With Windows Server Container, the container must be matching the host. If I’m running a Nano Container, it must be running on a Nano Container Host. Server Core must be on Server Core. We’re working to relax this for the General Availability of Windows Server 2016, but at least through Technical Preview 5, this will be the case. </a:t>
            </a:r>
          </a:p>
          <a:p>
            <a:endParaRPr lang="en-US" baseline="0" dirty="0"/>
          </a:p>
          <a:p>
            <a:r>
              <a:rPr lang="en-US" baseline="0" dirty="0"/>
              <a:t>With Hyper-V containers, we currently only support Nano Server containers, at least through TP5. Server Core support will arrive by the time Server 2016 GA’s. However, the host can be anything we want… Nano Server, Server Core, or even Windows Server/Desktop. This is because the </a:t>
            </a:r>
            <a:r>
              <a:rPr lang="en-US" baseline="0" dirty="0" err="1"/>
              <a:t>hyper-v</a:t>
            </a:r>
            <a:r>
              <a:rPr lang="en-US" baseline="0" dirty="0"/>
              <a:t> container has its own, independent copy of the kernel.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4320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50359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err="1"/>
              <a:t>docker</a:t>
            </a:r>
            <a:r>
              <a:rPr lang="en-US" sz="900" dirty="0"/>
              <a:t> build clouddevelop2016 -t '</a:t>
            </a:r>
            <a:r>
              <a:rPr lang="en-US" sz="900" dirty="0" err="1"/>
              <a:t>myimage:latest</a:t>
            </a:r>
            <a:r>
              <a:rPr lang="en-US" sz="900" dirty="0"/>
              <a:t>'</a:t>
            </a:r>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89510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a:t>
            </a:r>
            <a:r>
              <a:rPr lang="en-US" dirty="0"/>
              <a:t>https://docs.docker.com/docker-for-windows/</a:t>
            </a:r>
          </a:p>
        </p:txBody>
      </p:sp>
      <p:sp>
        <p:nvSpPr>
          <p:cNvPr id="4" name="Slide Number Placeholder 3"/>
          <p:cNvSpPr>
            <a:spLocks noGrp="1"/>
          </p:cNvSpPr>
          <p:nvPr>
            <p:ph type="sldNum" sz="quarter" idx="10"/>
          </p:nvPr>
        </p:nvSpPr>
        <p:spPr/>
        <p:txBody>
          <a:bodyPr/>
          <a:lstStyle/>
          <a:p>
            <a:fld id="{EF64FA26-052C-4EE5-A78C-762B03CD0F2A}" type="slidenum">
              <a:rPr lang="en-US" smtClean="0"/>
              <a:t>16</a:t>
            </a:fld>
            <a:endParaRPr lang="en-US"/>
          </a:p>
        </p:txBody>
      </p:sp>
    </p:spTree>
    <p:extLst>
      <p:ext uri="{BB962C8B-B14F-4D97-AF65-F5344CB8AC3E}">
        <p14:creationId xmlns:p14="http://schemas.microsoft.com/office/powerpoint/2010/main" val="152790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a:t>
            </a:r>
            <a:r>
              <a:rPr lang="en-US" dirty="0"/>
              <a:t>https://docs.docker.com/docker-for-windows/</a:t>
            </a:r>
          </a:p>
        </p:txBody>
      </p:sp>
      <p:sp>
        <p:nvSpPr>
          <p:cNvPr id="4" name="Slide Number Placeholder 3"/>
          <p:cNvSpPr>
            <a:spLocks noGrp="1"/>
          </p:cNvSpPr>
          <p:nvPr>
            <p:ph type="sldNum" sz="quarter" idx="10"/>
          </p:nvPr>
        </p:nvSpPr>
        <p:spPr/>
        <p:txBody>
          <a:bodyPr/>
          <a:lstStyle/>
          <a:p>
            <a:fld id="{EF64FA26-052C-4EE5-A78C-762B03CD0F2A}" type="slidenum">
              <a:rPr lang="en-US" smtClean="0"/>
              <a:t>17</a:t>
            </a:fld>
            <a:endParaRPr lang="en-US"/>
          </a:p>
        </p:txBody>
      </p:sp>
    </p:spTree>
    <p:extLst>
      <p:ext uri="{BB962C8B-B14F-4D97-AF65-F5344CB8AC3E}">
        <p14:creationId xmlns:p14="http://schemas.microsoft.com/office/powerpoint/2010/main" val="1733769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Pull</a:t>
            </a:r>
            <a:r>
              <a:rPr lang="en-US" baseline="0" dirty="0"/>
              <a:t> </a:t>
            </a:r>
            <a:r>
              <a:rPr lang="en-US" baseline="0" dirty="0" err="1"/>
              <a:t>dotnet</a:t>
            </a:r>
            <a:r>
              <a:rPr lang="en-US" baseline="0" dirty="0"/>
              <a:t> sample: </a:t>
            </a:r>
            <a:r>
              <a:rPr lang="en-US" baseline="0" dirty="0" err="1"/>
              <a:t>docker</a:t>
            </a:r>
            <a:r>
              <a:rPr lang="en-US" baseline="0" dirty="0"/>
              <a:t> pull </a:t>
            </a:r>
            <a:r>
              <a:rPr lang="en-US" baseline="0" dirty="0" err="1"/>
              <a:t>microsoft</a:t>
            </a:r>
            <a:r>
              <a:rPr lang="en-US" baseline="0" dirty="0"/>
              <a:t>/</a:t>
            </a:r>
            <a:r>
              <a:rPr lang="en-US" baseline="0" dirty="0" err="1"/>
              <a:t>sample-dotnet:latest</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18</a:t>
            </a:fld>
            <a:endParaRPr lang="en-US"/>
          </a:p>
        </p:txBody>
      </p:sp>
    </p:spTree>
    <p:extLst>
      <p:ext uri="{BB962C8B-B14F-4D97-AF65-F5344CB8AC3E}">
        <p14:creationId xmlns:p14="http://schemas.microsoft.com/office/powerpoint/2010/main" val="2268368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t>
            </a:r>
            <a:r>
              <a:rPr lang="en-US" dirty="0" err="1"/>
              <a:t>dotnet</a:t>
            </a:r>
            <a:r>
              <a:rPr lang="en-US" baseline="0" dirty="0"/>
              <a:t> sample: </a:t>
            </a:r>
            <a:r>
              <a:rPr lang="en-US" baseline="0" dirty="0" err="1"/>
              <a:t>docker</a:t>
            </a:r>
            <a:r>
              <a:rPr lang="en-US" baseline="0" dirty="0"/>
              <a:t> run </a:t>
            </a:r>
            <a:r>
              <a:rPr lang="en-US" baseline="0" dirty="0" err="1"/>
              <a:t>microsoft</a:t>
            </a:r>
            <a:r>
              <a:rPr lang="en-US" baseline="0" dirty="0"/>
              <a:t>/</a:t>
            </a:r>
            <a:r>
              <a:rPr lang="en-US" baseline="0" dirty="0" err="1"/>
              <a:t>sample-dotnet:latest</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19</a:t>
            </a:fld>
            <a:endParaRPr lang="en-US"/>
          </a:p>
        </p:txBody>
      </p:sp>
    </p:spTree>
    <p:extLst>
      <p:ext uri="{BB962C8B-B14F-4D97-AF65-F5344CB8AC3E}">
        <p14:creationId xmlns:p14="http://schemas.microsoft.com/office/powerpoint/2010/main" val="10906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857370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21</a:t>
            </a:fld>
            <a:endParaRPr lang="en-US"/>
          </a:p>
        </p:txBody>
      </p:sp>
    </p:spTree>
    <p:extLst>
      <p:ext uri="{BB962C8B-B14F-4D97-AF65-F5344CB8AC3E}">
        <p14:creationId xmlns:p14="http://schemas.microsoft.com/office/powerpoint/2010/main" val="1940994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22</a:t>
            </a:fld>
            <a:endParaRPr lang="en-US"/>
          </a:p>
        </p:txBody>
      </p:sp>
    </p:spTree>
    <p:extLst>
      <p:ext uri="{BB962C8B-B14F-4D97-AF65-F5344CB8AC3E}">
        <p14:creationId xmlns:p14="http://schemas.microsoft.com/office/powerpoint/2010/main" val="2658907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23</a:t>
            </a:fld>
            <a:endParaRPr lang="en-US"/>
          </a:p>
        </p:txBody>
      </p:sp>
    </p:spTree>
    <p:extLst>
      <p:ext uri="{BB962C8B-B14F-4D97-AF65-F5344CB8AC3E}">
        <p14:creationId xmlns:p14="http://schemas.microsoft.com/office/powerpoint/2010/main" val="2743500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24</a:t>
            </a:fld>
            <a:endParaRPr lang="en-US"/>
          </a:p>
        </p:txBody>
      </p:sp>
    </p:spTree>
    <p:extLst>
      <p:ext uri="{BB962C8B-B14F-4D97-AF65-F5344CB8AC3E}">
        <p14:creationId xmlns:p14="http://schemas.microsoft.com/office/powerpoint/2010/main" val="1759651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on my blog along with a link to this presentation.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25</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8/25/2016 1:58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focus on Windows Server 2016</a:t>
            </a:r>
          </a:p>
          <a:p>
            <a:pPr lvl="1"/>
            <a:r>
              <a:rPr lang="en-US" dirty="0"/>
              <a:t>Over the last few years, Docker has popularized Linux containers, but Windows developers have been left out in the cold This changes with </a:t>
            </a:r>
            <a:r>
              <a:rPr lang="en-US" b="1" dirty="0"/>
              <a:t>Windows Server 2016</a:t>
            </a:r>
            <a:r>
              <a:rPr lang="en-US" dirty="0"/>
              <a:t>. At this session we'll cover the basics of the new Windows Server container model and how to develop applications/services that can take advantage of this exciting new advancement, for cloud, for on-</a:t>
            </a:r>
            <a:r>
              <a:rPr lang="en-US" dirty="0" err="1"/>
              <a:t>prem</a:t>
            </a:r>
            <a:r>
              <a:rPr lang="en-US" dirty="0"/>
              <a:t>, and for the future.</a:t>
            </a:r>
          </a:p>
          <a:p>
            <a:pPr lvl="1"/>
            <a:endParaRPr lang="en-US" dirty="0"/>
          </a:p>
          <a:p>
            <a:r>
              <a:rPr lang="en-US" dirty="0"/>
              <a:t>We’re not going to make you an expert</a:t>
            </a:r>
          </a:p>
          <a:p>
            <a:pPr lvl="1"/>
            <a:r>
              <a:rPr lang="en-US" dirty="0"/>
              <a:t>It’s a big topic and more than can be covered in an hour. And its also still evolving (Windows containers are still in preview).</a:t>
            </a:r>
          </a:p>
          <a:p>
            <a:endParaRPr lang="en-US" sz="2000" dirty="0"/>
          </a:p>
          <a:p>
            <a:r>
              <a:rPr lang="en-US" dirty="0"/>
              <a:t>If you already know containers on Linux…</a:t>
            </a:r>
          </a:p>
          <a:p>
            <a:pPr lvl="1"/>
            <a:r>
              <a:rPr lang="en-US" dirty="0"/>
              <a:t>If you’re familiar with containers on Linux, you can check email for the next 10-15 minutes, pay attention for 5-10 minutes (when I talk about Windows Server 2016), then go find another session if you like. </a:t>
            </a:r>
            <a:r>
              <a:rPr lang="en-US" dirty="0">
                <a:sym typeface="Wingdings" panose="05000000000000000000" pitchFamily="2" charset="2"/>
              </a:rPr>
              <a:t></a:t>
            </a: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8/25/2016 2:19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in Linux in 2003/2004. </a:t>
            </a:r>
          </a:p>
          <a:p>
            <a:r>
              <a:rPr lang="en-US" sz="900" b="1" dirty="0">
                <a:solidFill>
                  <a:schemeClr val="tx1"/>
                </a:solidFill>
              </a:rPr>
              <a:t>Linux Containers </a:t>
            </a:r>
            <a:r>
              <a:rPr lang="en-US" sz="900" dirty="0">
                <a:solidFill>
                  <a:schemeClr val="tx1"/>
                </a:solidFill>
              </a:rPr>
              <a:t>(LXC) are an operating-system-level virtualization method for running multiple isolated Linux systems (containers) on a single control host (LXC host). It does not provide a virtual machine, but rather provides a virtual environment that has its own CPU, memory, block I/O, network, etc. space and the resource control mechanism.</a:t>
            </a:r>
            <a:endParaRPr lang="en-US" sz="900" b="1" dirty="0">
              <a:solidFill>
                <a:schemeClr val="tx1"/>
              </a:solidFill>
            </a:endParaRPr>
          </a:p>
          <a:p>
            <a:endParaRPr lang="en-US" sz="900" dirty="0"/>
          </a:p>
          <a:p>
            <a:r>
              <a:rPr lang="en-US" dirty="0"/>
              <a:t>Became popular around 2013</a:t>
            </a:r>
          </a:p>
          <a:p>
            <a:r>
              <a:rPr lang="en-US" sz="900" b="1" dirty="0">
                <a:solidFill>
                  <a:schemeClr val="tx1"/>
                </a:solidFill>
              </a:rPr>
              <a:t>Docker provides an additional layer of abstraction and automation </a:t>
            </a:r>
            <a:r>
              <a:rPr lang="en-US" sz="900" dirty="0">
                <a:solidFill>
                  <a:schemeClr val="tx1"/>
                </a:solidFill>
              </a:rPr>
              <a:t>of operating-system-level virtualization on Linux. Docker uses the resource isolation features of the Linux kernel such as </a:t>
            </a:r>
            <a:r>
              <a:rPr lang="en-US" sz="900" dirty="0" err="1">
                <a:solidFill>
                  <a:schemeClr val="tx1"/>
                </a:solidFill>
              </a:rPr>
              <a:t>cgroups</a:t>
            </a:r>
            <a:r>
              <a:rPr lang="en-US" sz="900" dirty="0">
                <a:solidFill>
                  <a:schemeClr val="tx1"/>
                </a:solidFill>
              </a:rPr>
              <a:t> and kernel namespaces, and a union-capable file system such as </a:t>
            </a:r>
            <a:r>
              <a:rPr lang="en-US" sz="900" dirty="0" err="1">
                <a:solidFill>
                  <a:schemeClr val="tx1"/>
                </a:solidFill>
              </a:rPr>
              <a:t>aufs</a:t>
            </a:r>
            <a:r>
              <a:rPr lang="en-US" sz="900" dirty="0">
                <a:solidFill>
                  <a:schemeClr val="tx1"/>
                </a:solidFill>
              </a:rPr>
              <a:t> and others to allow independent "containers" to run within a single Linux instance, avoiding the overhead of starting and maintaining virtual machines.</a:t>
            </a:r>
          </a:p>
          <a:p>
            <a:endParaRPr lang="en-US" sz="900" dirty="0">
              <a:solidFill>
                <a:schemeClr val="tx1"/>
              </a:solidFill>
            </a:endParaRPr>
          </a:p>
          <a:p>
            <a:r>
              <a:rPr lang="en-US" sz="900" i="1" dirty="0">
                <a:solidFill>
                  <a:schemeClr val="tx1"/>
                </a:solidFill>
              </a:rPr>
              <a:t>Image Source: http://www.freefoto.com/preview/13-73-32/Southampton-Container-Terminal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8/25/2016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9796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a:t>
            </a:r>
          </a:p>
          <a:p>
            <a:r>
              <a:rPr lang="en-US" sz="900" dirty="0">
                <a:solidFill>
                  <a:schemeClr val="tx1"/>
                </a:solidFill>
              </a:rPr>
              <a:t>Docker introduced the notion of a “</a:t>
            </a:r>
            <a:r>
              <a:rPr lang="en-US" sz="900" dirty="0" err="1">
                <a:solidFill>
                  <a:schemeClr val="tx1"/>
                </a:solidFill>
              </a:rPr>
              <a:t>composable</a:t>
            </a:r>
            <a:r>
              <a:rPr lang="en-US" sz="900" dirty="0">
                <a:solidFill>
                  <a:schemeClr val="tx1"/>
                </a:solidFill>
              </a:rPr>
              <a:t>”, layered image. This allowed you to reuse other images to compose an image specific to your needs. Its follows a “</a:t>
            </a:r>
            <a:r>
              <a:rPr lang="en-US" sz="900" b="1" dirty="0">
                <a:solidFill>
                  <a:schemeClr val="tx1"/>
                </a:solidFill>
              </a:rPr>
              <a:t>configuration as code</a:t>
            </a:r>
            <a:r>
              <a:rPr lang="en-US" sz="900" dirty="0">
                <a:solidFill>
                  <a:schemeClr val="tx1"/>
                </a:solidFill>
              </a:rPr>
              <a:t>” approach using a simple syntax. </a:t>
            </a:r>
          </a:p>
          <a:p>
            <a:pPr marL="0" marR="0" indent="0" algn="l" defTabSz="932742" rtl="0" eaLnBrk="1" fontAlgn="auto" latinLnBrk="0" hangingPunct="1">
              <a:lnSpc>
                <a:spcPct val="90000"/>
              </a:lnSpc>
              <a:spcBef>
                <a:spcPts val="0"/>
              </a:spcBef>
              <a:spcAft>
                <a:spcPts val="340"/>
              </a:spcAft>
              <a:buClrTx/>
              <a:buSzTx/>
              <a:buFontTx/>
              <a:buNone/>
              <a:tabLst/>
              <a:defRPr/>
            </a:pPr>
            <a:r>
              <a:rPr lang="en-US" i="1" dirty="0"/>
              <a:t>from: https://wiki.archlinux.org/index.php/Linux_Containers</a:t>
            </a:r>
          </a:p>
          <a:p>
            <a:endParaRPr lang="en-US" sz="900" b="1" dirty="0">
              <a:solidFill>
                <a:schemeClr val="tx1"/>
              </a:solidFill>
            </a:endParaRPr>
          </a:p>
          <a:p>
            <a:endParaRPr lang="en-US" sz="900" dirty="0"/>
          </a:p>
          <a:p>
            <a:r>
              <a:rPr lang="en-US" dirty="0"/>
              <a:t>Repositories</a:t>
            </a:r>
          </a:p>
          <a:p>
            <a:r>
              <a:rPr lang="en-US" sz="900" dirty="0">
                <a:solidFill>
                  <a:schemeClr val="tx1"/>
                </a:solidFill>
              </a:rPr>
              <a:t>A library of reusable images. Repositories can be public (like </a:t>
            </a:r>
            <a:r>
              <a:rPr lang="en-US" sz="900" dirty="0">
                <a:solidFill>
                  <a:schemeClr val="tx1"/>
                </a:solidFill>
                <a:hlinkClick r:id="rId3"/>
              </a:rPr>
              <a:t>http://hub.docker.com</a:t>
            </a:r>
            <a:r>
              <a:rPr lang="en-US" sz="900" dirty="0">
                <a:solidFill>
                  <a:schemeClr val="tx1"/>
                </a:solidFill>
              </a:rPr>
              <a:t>) or private. You’ll likely use a combination of repositories for your company workloads. i.e. a private repository for your organization’s images which builds upon images pulled from public repositories. </a:t>
            </a:r>
          </a:p>
          <a:p>
            <a:endParaRPr lang="en-US" dirty="0"/>
          </a:p>
          <a:p>
            <a:endParaRPr lang="en-US" sz="900" dirty="0">
              <a:solidFill>
                <a:schemeClr val="tx1"/>
              </a:solidFill>
            </a:endParaRPr>
          </a:p>
          <a:p>
            <a:r>
              <a:rPr lang="en-US" sz="900" i="1" dirty="0">
                <a:solidFill>
                  <a:schemeClr val="tx1"/>
                </a:solidFill>
              </a:rPr>
              <a:t>Image Source: http://www.sterilite.com/SelectProduct.html?id=772&amp;picture=1&amp;tab=Uses&amp;ProductCategory=181&amp;section=1</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8/25/2016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2396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Host OS</a:t>
            </a:r>
          </a:p>
          <a:p>
            <a:r>
              <a:rPr lang="en-US" sz="900" dirty="0">
                <a:solidFill>
                  <a:schemeClr val="tx1"/>
                </a:solidFill>
              </a:rPr>
              <a:t>Where the containers will be run. This can be a physical or virtual machine. The Host OS has to have container technology present.</a:t>
            </a:r>
          </a:p>
          <a:p>
            <a:r>
              <a:rPr lang="en-US" i="1" dirty="0"/>
              <a:t>from: https://wiki.archlinux.org/index.php/Linux_Containers</a:t>
            </a:r>
            <a:endParaRPr lang="en-US" sz="900" b="1" i="1" dirty="0">
              <a:solidFill>
                <a:schemeClr val="tx1"/>
              </a:solidFill>
            </a:endParaRPr>
          </a:p>
          <a:p>
            <a:endParaRPr lang="en-US" sz="900" dirty="0"/>
          </a:p>
          <a:p>
            <a:r>
              <a:rPr lang="en-US" dirty="0"/>
              <a:t>Container Engine</a:t>
            </a:r>
          </a:p>
          <a:p>
            <a:r>
              <a:rPr lang="en-US" sz="900" dirty="0">
                <a:solidFill>
                  <a:schemeClr val="tx1"/>
                </a:solidFill>
              </a:rPr>
              <a:t>Used to create, manage, and run your container images. Acts as an abstraction on top of the Host OS container features. </a:t>
            </a:r>
          </a:p>
          <a:p>
            <a:endParaRPr lang="en-US" dirty="0"/>
          </a:p>
          <a:p>
            <a:r>
              <a:rPr lang="en-US" dirty="0"/>
              <a:t>Orchestrations</a:t>
            </a:r>
          </a:p>
          <a:p>
            <a:r>
              <a:rPr lang="en-US" sz="900" dirty="0">
                <a:solidFill>
                  <a:schemeClr val="tx1"/>
                </a:solidFill>
              </a:rPr>
              <a:t>Manage/coordinate individual containers across multiple hosts. This is how you “scale out”.  </a:t>
            </a:r>
          </a:p>
          <a:p>
            <a:endParaRPr lang="en-US" sz="900" dirty="0">
              <a:solidFill>
                <a:schemeClr val="tx1"/>
              </a:solidFill>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i="1" dirty="0">
                <a:solidFill>
                  <a:schemeClr val="tx1"/>
                </a:solidFill>
              </a:rPr>
              <a:t>Image Source: http://jimenapulse.blogspot.com/2012/04/bunch-of-keys-found.html</a:t>
            </a:r>
            <a:endParaRPr lang="en-US" sz="900" dirty="0">
              <a:solidFill>
                <a:schemeClr val="tx1"/>
              </a:solidFill>
            </a:endParaRP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8/25/2016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21398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Nano Server centers</a:t>
            </a:r>
            <a:r>
              <a:rPr lang="en-US" baseline="0" dirty="0"/>
              <a:t> around the concept of “just enough OS”. Its been striped of as many dependencies as possible and optimized for next-gen applications and containers. </a:t>
            </a:r>
          </a:p>
          <a:p>
            <a:endParaRPr lang="en-US" baseline="0" dirty="0"/>
          </a:p>
          <a:p>
            <a:r>
              <a:rPr lang="en-US" b="1" baseline="0" dirty="0"/>
              <a:t>#click (show first column)</a:t>
            </a:r>
            <a:endParaRPr lang="en-US" baseline="0" dirty="0"/>
          </a:p>
          <a:p>
            <a:r>
              <a:rPr lang="en-US" baseline="0" dirty="0"/>
              <a:t>This gives you higher density and fewer patches while also reducing the attack footprint by removing unnecessary services. A secure, minimal environment for running applications. Its about 400mb on disk with no extra roles/features added. It is 64bit only. </a:t>
            </a:r>
          </a:p>
          <a:p>
            <a:endParaRPr lang="en-US" baseline="0" dirty="0"/>
          </a:p>
          <a:p>
            <a:r>
              <a:rPr lang="en-US" b="1" baseline="0" dirty="0"/>
              <a:t>#click (show second column)</a:t>
            </a:r>
            <a:endParaRPr lang="en-US" baseline="0" dirty="0"/>
          </a:p>
          <a:p>
            <a:r>
              <a:rPr lang="en-US" baseline="0" dirty="0"/>
              <a:t>Further up “the stack” is Server Core where you can run traditional workloads or container based applications. </a:t>
            </a:r>
          </a:p>
          <a:p>
            <a:endParaRPr lang="en-US" baseline="0" dirty="0"/>
          </a:p>
          <a:p>
            <a:r>
              <a:rPr lang="en-US" b="1" baseline="0" dirty="0"/>
              <a:t>#click (show third column)</a:t>
            </a:r>
            <a:endParaRPr lang="en-US" baseline="0" dirty="0"/>
          </a:p>
          <a:p>
            <a:r>
              <a:rPr lang="en-US" baseline="0" dirty="0"/>
              <a:t>And finally is the “full GUI” server with a desktop experience where you can host applications that require a GUI experience or perhaps need to host remote desktop services. </a:t>
            </a:r>
          </a:p>
          <a:p>
            <a:endParaRPr lang="en-US" dirty="0"/>
          </a:p>
        </p:txBody>
      </p:sp>
      <p:sp>
        <p:nvSpPr>
          <p:cNvPr id="4" name="Header Placeholder 3"/>
          <p:cNvSpPr>
            <a:spLocks noGrp="1"/>
          </p:cNvSpPr>
          <p:nvPr>
            <p:ph type="hdr" sz="quarter" idx="10"/>
          </p:nvPr>
        </p:nvSpPr>
        <p:spPr/>
        <p:txBody>
          <a:bodyPr/>
          <a:lstStyle/>
          <a:p>
            <a:pPr defTabSz="932742">
              <a:defRPr/>
            </a:pP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2742">
              <a:defRPr/>
            </a:pPr>
            <a:fld id="{1722C50E-AC3C-4F38-BF72-3EC090A65D52}" type="datetime1">
              <a:rPr lang="en-US" smtClean="0">
                <a:solidFill>
                  <a:prstClr val="black"/>
                </a:solidFill>
                <a:latin typeface="Segoe UI" pitchFamily="34" charset="0"/>
              </a:rPr>
              <a:pPr defTabSz="932742">
                <a:defRPr/>
              </a:pPr>
              <a:t>8/25/2016</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32742">
              <a:defRPr/>
            </a:pPr>
            <a:fld id="{B4008EB6-D09E-4580-8CD6-DDB14511944F}" type="slidenum">
              <a:rPr lang="en-US" smtClean="0">
                <a:solidFill>
                  <a:prstClr val="black"/>
                </a:solidFill>
                <a:latin typeface="Segoe UI" pitchFamily="34" charset="0"/>
              </a:rPr>
              <a:pPr defTabSz="932742">
                <a:defRPr/>
              </a:pPr>
              <a:t>10</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49352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of the things that kind of interesting is that we have a couple of container runtimes. We’ll start with Windows Server Containers. These are very similar to the Linux container model. We have our Windows Kernel…</a:t>
            </a:r>
          </a:p>
          <a:p>
            <a:endParaRPr lang="en-US" baseline="0" dirty="0"/>
          </a:p>
          <a:p>
            <a:r>
              <a:rPr lang="en-US" b="1" baseline="0" dirty="0"/>
              <a:t>#click (container host box)</a:t>
            </a:r>
          </a:p>
          <a:p>
            <a:r>
              <a:rPr lang="en-US" baseline="0" dirty="0"/>
              <a:t>And a container host which has… </a:t>
            </a:r>
          </a:p>
          <a:p>
            <a:endParaRPr lang="en-US" baseline="0" dirty="0"/>
          </a:p>
          <a:p>
            <a:r>
              <a:rPr lang="en-US" b="1" baseline="0" dirty="0"/>
              <a:t>#click (system processes)</a:t>
            </a:r>
          </a:p>
          <a:p>
            <a:r>
              <a:rPr lang="en-US" baseline="0" dirty="0"/>
              <a:t>Set of system processes that you’re likely to see on any windows server. </a:t>
            </a:r>
          </a:p>
          <a:p>
            <a:endParaRPr lang="en-US" baseline="0" dirty="0"/>
          </a:p>
          <a:p>
            <a:r>
              <a:rPr lang="en-US" b="1" baseline="0" dirty="0"/>
              <a:t>#click (container management)</a:t>
            </a:r>
          </a:p>
          <a:p>
            <a:r>
              <a:rPr lang="en-US" baseline="0" dirty="0"/>
              <a:t>And then we have container management. Our compute services which is our layer of containers in the operating system. And the Docker engine. </a:t>
            </a:r>
          </a:p>
          <a:p>
            <a:endParaRPr lang="en-US" baseline="0" dirty="0"/>
          </a:p>
          <a:p>
            <a:r>
              <a:rPr lang="en-US" b="1" baseline="0" dirty="0"/>
              <a:t>#click (Windows Server Container)</a:t>
            </a:r>
          </a:p>
          <a:p>
            <a:r>
              <a:rPr lang="en-US" baseline="0" dirty="0"/>
              <a:t>When we actually start a container, what we’re doing is starting up a new “user mode” and put copies of each of those system processes in. </a:t>
            </a:r>
          </a:p>
          <a:p>
            <a:endParaRPr lang="en-US" baseline="0" dirty="0"/>
          </a:p>
          <a:p>
            <a:r>
              <a:rPr lang="en-US" b="1" baseline="0" dirty="0"/>
              <a:t>#click (Application Processes)</a:t>
            </a:r>
          </a:p>
          <a:p>
            <a:r>
              <a:rPr lang="en-US" baseline="0" dirty="0"/>
              <a:t>And then the application process, whatever you put on the “</a:t>
            </a:r>
            <a:r>
              <a:rPr lang="en-US" baseline="0" dirty="0" err="1"/>
              <a:t>docker</a:t>
            </a:r>
            <a:r>
              <a:rPr lang="en-US" baseline="0" dirty="0"/>
              <a:t> run” line. If it was an IIS web server, it would have it own w3wp process. The reason for this model is that without these processes, we couldn’t have isolation between containers. You couldn’t make your own user name as it would be shared by the host. This way its specific to the container. Now you’d think this would be somewhat heavy with all these extra processes. But we’ve actually done a great deal of optimization around memory and startup time such that we can start up a Nano Server container in about 1.15 seconds right now and our goal is to get this down to a second by the time Windows Server 2016 ships later this year. We think this is a pretty amazing startup time. We also haven’t seen much memory overhead from these processes, and they give us that high degree of isolation folks expect from containers. </a:t>
            </a:r>
          </a:p>
          <a:p>
            <a:endParaRPr lang="en-US" baseline="0" dirty="0"/>
          </a:p>
          <a:p>
            <a:r>
              <a:rPr lang="en-US" b="1" baseline="0" dirty="0"/>
              <a:t>#click (second Server Container)</a:t>
            </a:r>
          </a:p>
          <a:p>
            <a:r>
              <a:rPr lang="en-US" baseline="0" dirty="0"/>
              <a:t>And of course we can have multiple of these containers running side by side. Each representing their own set of “user mode” processes.  This is a fairly traditional container model, but being Microsoft, we really aren’t satisfied with being traditional. So we came up with another model.</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11</a:t>
            </a:fld>
            <a:endParaRPr lang="en-US"/>
          </a:p>
        </p:txBody>
      </p:sp>
    </p:spTree>
    <p:extLst>
      <p:ext uri="{BB962C8B-B14F-4D97-AF65-F5344CB8AC3E}">
        <p14:creationId xmlns:p14="http://schemas.microsoft.com/office/powerpoint/2010/main" val="3000688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Hyper-V containers</a:t>
            </a:r>
            <a:r>
              <a:rPr lang="en-US" baseline="0" dirty="0"/>
              <a:t> differ from Server Containers in that they start with the Hyper-V </a:t>
            </a:r>
            <a:r>
              <a:rPr lang="en-US" baseline="0" dirty="0" err="1"/>
              <a:t>HyperVisor</a:t>
            </a:r>
            <a:r>
              <a:rPr lang="en-US" baseline="0" dirty="0"/>
              <a:t>. </a:t>
            </a:r>
          </a:p>
          <a:p>
            <a:endParaRPr lang="en-US" baseline="0" dirty="0"/>
          </a:p>
          <a:p>
            <a:r>
              <a:rPr lang="en-US" b="1" baseline="0" dirty="0"/>
              <a:t>#click (Container Host)</a:t>
            </a:r>
          </a:p>
          <a:p>
            <a:r>
              <a:rPr lang="en-US" baseline="0" dirty="0"/>
              <a:t>Then we add a container host. </a:t>
            </a:r>
          </a:p>
          <a:p>
            <a:endParaRPr lang="en-US" baseline="0" dirty="0"/>
          </a:p>
          <a:p>
            <a:r>
              <a:rPr lang="en-US" b="1" baseline="0" dirty="0"/>
              <a:t>#click (Windows Kernel)</a:t>
            </a:r>
          </a:p>
          <a:p>
            <a:r>
              <a:rPr lang="en-US" dirty="0"/>
              <a:t>This contains the</a:t>
            </a:r>
            <a:r>
              <a:rPr lang="en-US" baseline="0" dirty="0"/>
              <a:t> Windows Kernel</a:t>
            </a:r>
          </a:p>
          <a:p>
            <a:endParaRPr lang="en-US" baseline="0" dirty="0"/>
          </a:p>
          <a:p>
            <a:r>
              <a:rPr lang="en-US" b="1" baseline="0" dirty="0"/>
              <a:t>#click (System Processes)</a:t>
            </a:r>
          </a:p>
          <a:p>
            <a:r>
              <a:rPr lang="en-US" baseline="0" dirty="0"/>
              <a:t>The same set of System processes</a:t>
            </a:r>
          </a:p>
          <a:p>
            <a:endParaRPr lang="en-US" baseline="0" dirty="0"/>
          </a:p>
          <a:p>
            <a:r>
              <a:rPr lang="en-US" b="1" baseline="0" dirty="0"/>
              <a:t>#click (container management)</a:t>
            </a:r>
          </a:p>
          <a:p>
            <a:r>
              <a:rPr lang="en-US" baseline="0" dirty="0"/>
              <a:t>And our compute services and dicker engine. Much like we have with a Server Container Host. </a:t>
            </a:r>
          </a:p>
          <a:p>
            <a:endParaRPr lang="en-US" baseline="0" dirty="0"/>
          </a:p>
          <a:p>
            <a:r>
              <a:rPr lang="en-US" b="1" baseline="0" dirty="0"/>
              <a:t>#click (</a:t>
            </a:r>
            <a:r>
              <a:rPr lang="en-US" b="1" baseline="0" dirty="0" err="1"/>
              <a:t>hyper-V</a:t>
            </a:r>
            <a:r>
              <a:rPr lang="en-US" b="1" baseline="0" dirty="0"/>
              <a:t> Container)</a:t>
            </a:r>
          </a:p>
          <a:p>
            <a:r>
              <a:rPr lang="en-US" baseline="0" dirty="0"/>
              <a:t>But when we start a Hyper-V container, things starts to look different. </a:t>
            </a:r>
          </a:p>
          <a:p>
            <a:endParaRPr lang="en-US" baseline="0" dirty="0"/>
          </a:p>
          <a:p>
            <a:r>
              <a:rPr lang="en-US" b="1" dirty="0"/>
              <a:t>#click (Window Kernel)</a:t>
            </a:r>
          </a:p>
          <a:p>
            <a:r>
              <a:rPr lang="en-US" dirty="0"/>
              <a:t>The </a:t>
            </a:r>
            <a:r>
              <a:rPr lang="en-US" dirty="0" err="1"/>
              <a:t>hyper-V</a:t>
            </a:r>
            <a:r>
              <a:rPr lang="en-US" dirty="0"/>
              <a:t> container has its own copy of the Windows Kernel</a:t>
            </a:r>
          </a:p>
          <a:p>
            <a:endParaRPr lang="en-US" dirty="0"/>
          </a:p>
          <a:p>
            <a:r>
              <a:rPr lang="en-US" b="1" dirty="0"/>
              <a:t>#click (Basic System processes)</a:t>
            </a:r>
          </a:p>
          <a:p>
            <a:r>
              <a:rPr lang="en-US" dirty="0"/>
              <a:t>It has its</a:t>
            </a:r>
            <a:r>
              <a:rPr lang="en-US" baseline="0" dirty="0"/>
              <a:t> own set of Basic System Process. This is a minimal set, just enough to launch</a:t>
            </a:r>
          </a:p>
          <a:p>
            <a:endParaRPr lang="en-US" baseline="0" dirty="0"/>
          </a:p>
          <a:p>
            <a:r>
              <a:rPr lang="en-US" b="1" baseline="0" dirty="0"/>
              <a:t>#click (Guest Compute Service)</a:t>
            </a:r>
          </a:p>
          <a:p>
            <a:r>
              <a:rPr lang="en-US" baseline="0" dirty="0"/>
              <a:t>The Guest Compute Service.</a:t>
            </a:r>
          </a:p>
          <a:p>
            <a:endParaRPr lang="en-US" baseline="0" dirty="0"/>
          </a:p>
          <a:p>
            <a:r>
              <a:rPr lang="en-US" b="1" baseline="0" dirty="0"/>
              <a:t>#click (Windows Server Container)</a:t>
            </a:r>
          </a:p>
          <a:p>
            <a:r>
              <a:rPr lang="en-US" baseline="0" dirty="0"/>
              <a:t>And a Windows Server Container. </a:t>
            </a:r>
          </a:p>
          <a:p>
            <a:endParaRPr lang="en-US" baseline="0" dirty="0"/>
          </a:p>
          <a:p>
            <a:r>
              <a:rPr lang="en-US" b="1" baseline="0" dirty="0"/>
              <a:t>#click (System Processes)</a:t>
            </a:r>
          </a:p>
          <a:p>
            <a:r>
              <a:rPr lang="en-US" baseline="0" dirty="0"/>
              <a:t>Which in turn then has its own set of System Processes</a:t>
            </a:r>
          </a:p>
          <a:p>
            <a:endParaRPr lang="en-US" baseline="0" dirty="0"/>
          </a:p>
          <a:p>
            <a:r>
              <a:rPr lang="en-US" b="1" baseline="0" dirty="0"/>
              <a:t>#click (Application Processes)</a:t>
            </a:r>
          </a:p>
          <a:p>
            <a:r>
              <a:rPr lang="en-US" baseline="0" dirty="0"/>
              <a:t>And application processes. </a:t>
            </a:r>
          </a:p>
          <a:p>
            <a:endParaRPr lang="en-US" baseline="0" dirty="0"/>
          </a:p>
          <a:p>
            <a:r>
              <a:rPr lang="en-US" b="1" baseline="0" dirty="0"/>
              <a:t>#click (Virtual Machine)</a:t>
            </a:r>
          </a:p>
          <a:p>
            <a:r>
              <a:rPr lang="en-US" baseline="0" dirty="0"/>
              <a:t>All this happens with a specially purposed Virtual Machine. This virtual machine has only one purpose in being, to run a container. We did this so that we get the same isolation boundaries that a traditional virtual machine has. If, unbelievably, someone were figure out some weird way to get outside of the container and mess with the kernel, they could crash themselves, but would be unable to hurt anyone else. This also means we have kernel independence, we could run different versions  of the kernel. We could run the app on different versions of the operating system and all sorts of interesting things we’ll get into later. </a:t>
            </a:r>
          </a:p>
          <a:p>
            <a:endParaRPr lang="en-US" baseline="0" dirty="0"/>
          </a:p>
          <a:p>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12</a:t>
            </a:fld>
            <a:endParaRPr lang="en-US"/>
          </a:p>
        </p:txBody>
      </p:sp>
    </p:spTree>
    <p:extLst>
      <p:ext uri="{BB962C8B-B14F-4D97-AF65-F5344CB8AC3E}">
        <p14:creationId xmlns:p14="http://schemas.microsoft.com/office/powerpoint/2010/main" val="525576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752"/>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01607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1"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hyperlink" Target="http://aka.ms/containers" TargetMode="External"/><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0.xml"/><Relationship Id="rId5" Type="http://schemas.openxmlformats.org/officeDocument/2006/relationships/image" Target="../media/image22.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hyperlink" Target="https://www.docker.com/products/docker-swarm" TargetMode="External"/><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mesosphere.com/" TargetMode="External"/><Relationship Id="rId5" Type="http://schemas.openxmlformats.org/officeDocument/2006/relationships/image" Target="../media/image24.png"/><Relationship Id="rId4" Type="http://schemas.openxmlformats.org/officeDocument/2006/relationships/hyperlink" Target="http://kubernetes.io/"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urveymonkey.com/r/acswinpub"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for Windows Developers</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Cloud Develop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Nano Server: just enough OS</a:t>
            </a:r>
          </a:p>
        </p:txBody>
      </p:sp>
      <p:sp>
        <p:nvSpPr>
          <p:cNvPr id="7" name="Text Placeholder 6"/>
          <p:cNvSpPr>
            <a:spLocks noGrp="1"/>
          </p:cNvSpPr>
          <p:nvPr>
            <p:ph type="body" sz="quarter" idx="10"/>
          </p:nvPr>
        </p:nvSpPr>
        <p:spPr>
          <a:xfrm>
            <a:off x="274638" y="1212850"/>
            <a:ext cx="9861218" cy="3844838"/>
          </a:xfrm>
        </p:spPr>
        <p:txBody>
          <a:bodyPr>
            <a:normAutofit fontScale="92500"/>
          </a:bodyPr>
          <a:lstStyle/>
          <a:p>
            <a:r>
              <a:rPr lang="en-US" dirty="0">
                <a:solidFill>
                  <a:schemeClr val="tx1"/>
                </a:solidFill>
              </a:rPr>
              <a:t>Optimized for next-gen distributed applications</a:t>
            </a:r>
          </a:p>
          <a:p>
            <a:endParaRPr lang="en-US" dirty="0">
              <a:solidFill>
                <a:schemeClr val="tx1"/>
              </a:solidFill>
            </a:endParaRPr>
          </a:p>
          <a:p>
            <a:pPr marL="342834" lvl="1" indent="-342834">
              <a:buFont typeface="Arial" panose="020B0604020202020204" pitchFamily="34" charset="0"/>
              <a:buChar char="•"/>
            </a:pPr>
            <a:r>
              <a:rPr lang="en-US" sz="2600" dirty="0"/>
              <a:t>Higher density and Reduced attack surface and servicing requirements</a:t>
            </a:r>
          </a:p>
          <a:p>
            <a:pPr marL="342834" lvl="1" indent="-342834">
              <a:buFont typeface="Arial" panose="020B0604020202020204" pitchFamily="34" charset="0"/>
              <a:buChar char="•"/>
            </a:pPr>
            <a:endParaRPr lang="en-US" sz="2600" dirty="0"/>
          </a:p>
          <a:p>
            <a:pPr marL="342834" lvl="1" indent="-342834">
              <a:buFont typeface="Arial" panose="020B0604020202020204" pitchFamily="34" charset="0"/>
              <a:buChar char="•"/>
            </a:pPr>
            <a:r>
              <a:rPr lang="en-US" sz="2600" dirty="0"/>
              <a:t>Next-gen distributed app frameworks </a:t>
            </a:r>
          </a:p>
          <a:p>
            <a:pPr marL="342834" lvl="1" indent="-342834">
              <a:buFont typeface="Arial" panose="020B0604020202020204" pitchFamily="34" charset="0"/>
              <a:buChar char="•"/>
            </a:pPr>
            <a:endParaRPr lang="en-US" sz="2600" dirty="0"/>
          </a:p>
          <a:p>
            <a:pPr marL="342834" lvl="1" indent="-342834">
              <a:buFont typeface="Arial" panose="020B0604020202020204" pitchFamily="34" charset="0"/>
              <a:buChar char="•"/>
            </a:pPr>
            <a:r>
              <a:rPr lang="en-US" sz="2600" dirty="0"/>
              <a:t>Interoperate with existing server applications</a:t>
            </a:r>
            <a:r>
              <a:rPr lang="en-US" sz="2600" dirty="0">
                <a:solidFill>
                  <a:schemeClr val="tx1"/>
                </a:solidFill>
              </a:rPr>
              <a:t> </a:t>
            </a:r>
          </a:p>
          <a:p>
            <a:pPr marL="285640" indent="-285640">
              <a:spcAft>
                <a:spcPts val="1198"/>
              </a:spcAft>
              <a:buFont typeface="Arial" panose="020B0604020202020204" pitchFamily="34" charset="0"/>
              <a:buChar char="•"/>
            </a:pPr>
            <a:endParaRPr lang="en-US" sz="3199" dirty="0">
              <a:solidFill>
                <a:schemeClr val="tx1"/>
              </a:solidFill>
            </a:endParaRPr>
          </a:p>
          <a:p>
            <a:endParaRPr lang="en-US" sz="2800" dirty="0">
              <a:solidFill>
                <a:schemeClr val="tx1"/>
              </a:solidFill>
            </a:endParaRPr>
          </a:p>
        </p:txBody>
      </p:sp>
      <p:sp>
        <p:nvSpPr>
          <p:cNvPr id="10" name="Rectangle 9"/>
          <p:cNvSpPr/>
          <p:nvPr/>
        </p:nvSpPr>
        <p:spPr bwMode="auto">
          <a:xfrm>
            <a:off x="10454508" y="2660701"/>
            <a:ext cx="1655674" cy="3887563"/>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11" name="TextBox 10"/>
          <p:cNvSpPr txBox="1"/>
          <p:nvPr/>
        </p:nvSpPr>
        <p:spPr>
          <a:xfrm>
            <a:off x="6873739" y="4223601"/>
            <a:ext cx="1642738"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Containers and next-gen applications</a:t>
            </a:r>
          </a:p>
        </p:txBody>
      </p:sp>
      <p:sp>
        <p:nvSpPr>
          <p:cNvPr id="33" name="TextBox 32"/>
          <p:cNvSpPr txBox="1"/>
          <p:nvPr/>
        </p:nvSpPr>
        <p:spPr>
          <a:xfrm>
            <a:off x="10454509" y="4603670"/>
            <a:ext cx="1640004"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Full GUI</a:t>
            </a:r>
          </a:p>
          <a:p>
            <a:pPr algn="ctr" defTabSz="932384">
              <a:lnSpc>
                <a:spcPct val="90000"/>
              </a:lnSpc>
              <a:spcAft>
                <a:spcPts val="600"/>
              </a:spcAft>
            </a:pPr>
            <a:r>
              <a:rPr lang="en-US" sz="1632" dirty="0">
                <a:solidFill>
                  <a:prstClr val="white"/>
                </a:solidFill>
              </a:rPr>
              <a:t>Specialized workloads</a:t>
            </a:r>
          </a:p>
        </p:txBody>
      </p:sp>
      <p:sp>
        <p:nvSpPr>
          <p:cNvPr id="34" name="Freeform 5"/>
          <p:cNvSpPr>
            <a:spLocks/>
          </p:cNvSpPr>
          <p:nvPr/>
        </p:nvSpPr>
        <p:spPr bwMode="auto">
          <a:xfrm>
            <a:off x="11001326" y="3934710"/>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5" name="Freeform 6"/>
          <p:cNvSpPr>
            <a:spLocks/>
          </p:cNvSpPr>
          <p:nvPr/>
        </p:nvSpPr>
        <p:spPr bwMode="auto">
          <a:xfrm>
            <a:off x="11271110" y="3934710"/>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6" name="Freeform 7"/>
          <p:cNvSpPr>
            <a:spLocks/>
          </p:cNvSpPr>
          <p:nvPr/>
        </p:nvSpPr>
        <p:spPr bwMode="auto">
          <a:xfrm>
            <a:off x="11003762" y="3783978"/>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19" name="TextBox 18"/>
          <p:cNvSpPr txBox="1"/>
          <p:nvPr/>
        </p:nvSpPr>
        <p:spPr>
          <a:xfrm>
            <a:off x="10399461" y="1668462"/>
            <a:ext cx="1762376" cy="934589"/>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599" dirty="0"/>
              <a:t>Third-party applications </a:t>
            </a:r>
          </a:p>
          <a:p>
            <a:pPr algn="ctr" defTabSz="932384">
              <a:lnSpc>
                <a:spcPct val="90000"/>
              </a:lnSpc>
              <a:spcAft>
                <a:spcPts val="600"/>
              </a:spcAft>
            </a:pPr>
            <a:r>
              <a:rPr lang="en-US" sz="1599" dirty="0"/>
              <a:t>RDS experience</a:t>
            </a:r>
          </a:p>
        </p:txBody>
      </p:sp>
      <p:sp>
        <p:nvSpPr>
          <p:cNvPr id="27" name="Rectangle 26"/>
          <p:cNvSpPr/>
          <p:nvPr/>
        </p:nvSpPr>
        <p:spPr bwMode="auto">
          <a:xfrm>
            <a:off x="8663942" y="3849238"/>
            <a:ext cx="1655674" cy="2685708"/>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41" name="Freeform 5"/>
          <p:cNvSpPr>
            <a:spLocks/>
          </p:cNvSpPr>
          <p:nvPr/>
        </p:nvSpPr>
        <p:spPr bwMode="auto">
          <a:xfrm>
            <a:off x="9230376" y="4365677"/>
            <a:ext cx="269962"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42" name="Freeform 6"/>
          <p:cNvSpPr>
            <a:spLocks/>
          </p:cNvSpPr>
          <p:nvPr/>
        </p:nvSpPr>
        <p:spPr bwMode="auto">
          <a:xfrm>
            <a:off x="9500162" y="4365677"/>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55" name="Freeform 7"/>
          <p:cNvSpPr>
            <a:spLocks/>
          </p:cNvSpPr>
          <p:nvPr/>
        </p:nvSpPr>
        <p:spPr bwMode="auto">
          <a:xfrm>
            <a:off x="9232814" y="4214945"/>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21" name="TextBox 20"/>
          <p:cNvSpPr txBox="1"/>
          <p:nvPr/>
        </p:nvSpPr>
        <p:spPr>
          <a:xfrm>
            <a:off x="8486410" y="4946353"/>
            <a:ext cx="2026673" cy="997197"/>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Server Core</a:t>
            </a:r>
          </a:p>
          <a:p>
            <a:pPr algn="ctr" defTabSz="932384">
              <a:lnSpc>
                <a:spcPct val="90000"/>
              </a:lnSpc>
              <a:spcAft>
                <a:spcPts val="600"/>
              </a:spcAft>
            </a:pPr>
            <a:r>
              <a:rPr lang="en-US" sz="1632" dirty="0">
                <a:solidFill>
                  <a:prstClr val="white"/>
                </a:solidFill>
              </a:rPr>
              <a:t>Lower maintenance server environment</a:t>
            </a:r>
          </a:p>
        </p:txBody>
      </p:sp>
      <p:sp>
        <p:nvSpPr>
          <p:cNvPr id="18" name="TextBox 17"/>
          <p:cNvSpPr txBox="1"/>
          <p:nvPr/>
        </p:nvSpPr>
        <p:spPr>
          <a:xfrm>
            <a:off x="8652662" y="3182611"/>
            <a:ext cx="1694168" cy="642384"/>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Traditional VM workloads</a:t>
            </a:r>
          </a:p>
        </p:txBody>
      </p:sp>
      <p:sp>
        <p:nvSpPr>
          <p:cNvPr id="28" name="Rectangle 27"/>
          <p:cNvSpPr/>
          <p:nvPr/>
        </p:nvSpPr>
        <p:spPr bwMode="auto">
          <a:xfrm>
            <a:off x="6867272" y="5122700"/>
            <a:ext cx="1655674" cy="1412245"/>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38" name="Freeform 5"/>
          <p:cNvSpPr>
            <a:spLocks/>
          </p:cNvSpPr>
          <p:nvPr/>
        </p:nvSpPr>
        <p:spPr bwMode="auto">
          <a:xfrm>
            <a:off x="7402981" y="5341503"/>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9" name="Freeform 6"/>
          <p:cNvSpPr>
            <a:spLocks/>
          </p:cNvSpPr>
          <p:nvPr/>
        </p:nvSpPr>
        <p:spPr bwMode="auto">
          <a:xfrm>
            <a:off x="7672765" y="5341503"/>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43" name="Freeform 7"/>
          <p:cNvSpPr>
            <a:spLocks/>
          </p:cNvSpPr>
          <p:nvPr/>
        </p:nvSpPr>
        <p:spPr bwMode="auto">
          <a:xfrm>
            <a:off x="7405418" y="5190772"/>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7" name="TextBox 36"/>
          <p:cNvSpPr txBox="1"/>
          <p:nvPr/>
        </p:nvSpPr>
        <p:spPr>
          <a:xfrm>
            <a:off x="6753185" y="5769355"/>
            <a:ext cx="1838330"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Nano Server</a:t>
            </a:r>
          </a:p>
          <a:p>
            <a:pPr algn="ctr" defTabSz="932384">
              <a:lnSpc>
                <a:spcPct val="90000"/>
              </a:lnSpc>
              <a:spcAft>
                <a:spcPts val="600"/>
              </a:spcAft>
            </a:pPr>
            <a:r>
              <a:rPr lang="en-US" sz="1632" dirty="0">
                <a:solidFill>
                  <a:prstClr val="white"/>
                </a:solidFill>
              </a:rPr>
              <a:t>Just enough OS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1604445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33" grpId="0"/>
      <p:bldP spid="34" grpId="0" animBg="1"/>
      <p:bldP spid="35" grpId="0" animBg="1"/>
      <p:bldP spid="36" grpId="0" animBg="1"/>
      <p:bldP spid="19" grpId="0"/>
      <p:bldP spid="27" grpId="0" animBg="1"/>
      <p:bldP spid="41" grpId="0" animBg="1"/>
      <p:bldP spid="42" grpId="0" animBg="1"/>
      <p:bldP spid="55" grpId="0" animBg="1"/>
      <p:bldP spid="21" grpId="0"/>
      <p:bldP spid="18" grpId="0"/>
      <p:bldP spid="28" grpId="0" animBg="1"/>
      <p:bldP spid="38" grpId="0" animBg="1"/>
      <p:bldP spid="39" grpId="0" animBg="1"/>
      <p:bldP spid="43" grpId="0" animBg="1"/>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037373" y="1009735"/>
            <a:ext cx="4117832" cy="457135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4" name="Rectangle 3"/>
          <p:cNvSpPr/>
          <p:nvPr/>
        </p:nvSpPr>
        <p:spPr bwMode="auto">
          <a:xfrm>
            <a:off x="3176335" y="2760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Windows Server Containers</a:t>
            </a:r>
          </a:p>
        </p:txBody>
      </p:sp>
      <p:sp>
        <p:nvSpPr>
          <p:cNvPr id="3" name="Rectangle 2"/>
          <p:cNvSpPr/>
          <p:nvPr/>
        </p:nvSpPr>
        <p:spPr bwMode="auto">
          <a:xfrm>
            <a:off x="1037374" y="5633742"/>
            <a:ext cx="10209352"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3328712" y="4516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3328714" y="3564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5303967" y="3143032"/>
            <a:ext cx="2895190" cy="232551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Windows Server Container</a:t>
            </a:r>
          </a:p>
        </p:txBody>
      </p:sp>
      <p:sp>
        <p:nvSpPr>
          <p:cNvPr id="10" name="Rectangle 9"/>
          <p:cNvSpPr/>
          <p:nvPr/>
        </p:nvSpPr>
        <p:spPr bwMode="auto">
          <a:xfrm>
            <a:off x="5465941" y="4285870"/>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11" name="Rectangle 10"/>
          <p:cNvSpPr/>
          <p:nvPr/>
        </p:nvSpPr>
        <p:spPr bwMode="auto">
          <a:xfrm>
            <a:off x="6838252" y="4285870"/>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23" name="Rectangle 22"/>
          <p:cNvSpPr/>
          <p:nvPr/>
        </p:nvSpPr>
        <p:spPr bwMode="auto">
          <a:xfrm>
            <a:off x="1189750" y="1658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1339572" y="2419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1339571" y="3194982"/>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1339570" y="3936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1337761" y="4690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28" name="Rectangle 27"/>
          <p:cNvSpPr/>
          <p:nvPr/>
        </p:nvSpPr>
        <p:spPr bwMode="auto">
          <a:xfrm>
            <a:off x="8347919" y="3143031"/>
            <a:ext cx="2895190" cy="232424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Windows Server Container</a:t>
            </a:r>
          </a:p>
        </p:txBody>
      </p:sp>
      <p:sp>
        <p:nvSpPr>
          <p:cNvPr id="29" name="Rectangle 28"/>
          <p:cNvSpPr/>
          <p:nvPr/>
        </p:nvSpPr>
        <p:spPr bwMode="auto">
          <a:xfrm>
            <a:off x="8509893" y="428459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30" name="Rectangle 29"/>
          <p:cNvSpPr/>
          <p:nvPr/>
        </p:nvSpPr>
        <p:spPr bwMode="auto">
          <a:xfrm>
            <a:off x="9882204" y="428459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19" name="TextBox 18"/>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969808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5" grpId="0" animBg="1"/>
      <p:bldP spid="6" grpId="0" animBg="1"/>
      <p:bldP spid="7" grpId="0" animBg="1"/>
      <p:bldP spid="10" grpId="0" animBg="1"/>
      <p:bldP spid="11"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1243121" y="966900"/>
            <a:ext cx="4745942" cy="494315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28" name="Rounded Rectangle 27"/>
          <p:cNvSpPr/>
          <p:nvPr/>
        </p:nvSpPr>
        <p:spPr bwMode="auto">
          <a:xfrm>
            <a:off x="6141441" y="1158215"/>
            <a:ext cx="4853895" cy="4751840"/>
          </a:xfrm>
          <a:prstGeom prst="roundRect">
            <a:avLst>
              <a:gd name="adj" fmla="val 2213"/>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2"/>
                </a:solidFill>
                <a:ea typeface="Segoe UI" pitchFamily="34" charset="0"/>
                <a:cs typeface="Segoe UI" pitchFamily="34" charset="0"/>
              </a:rPr>
              <a:t>Virtual Machine</a:t>
            </a:r>
            <a:br>
              <a:rPr lang="en-US" sz="2400" dirty="0">
                <a:solidFill>
                  <a:schemeClr val="tx2"/>
                </a:solidFill>
                <a:ea typeface="Segoe UI" pitchFamily="34" charset="0"/>
                <a:cs typeface="Segoe UI" pitchFamily="34" charset="0"/>
              </a:rPr>
            </a:br>
            <a:r>
              <a:rPr lang="en-US" sz="1599" i="1" dirty="0">
                <a:solidFill>
                  <a:schemeClr val="tx2"/>
                </a:solidFill>
                <a:ea typeface="Segoe UI" pitchFamily="34" charset="0"/>
                <a:cs typeface="Segoe UI" pitchFamily="34" charset="0"/>
              </a:rPr>
              <a:t>Specifically Optimized To Run a Container</a:t>
            </a:r>
            <a:endParaRPr lang="en-US" sz="2400" i="1" dirty="0">
              <a:solidFill>
                <a:schemeClr val="tx2"/>
              </a:solidFill>
              <a:ea typeface="Segoe UI" pitchFamily="34" charset="0"/>
              <a:cs typeface="Segoe UI" pitchFamily="34" charset="0"/>
            </a:endParaRPr>
          </a:p>
        </p:txBody>
      </p:sp>
      <p:sp>
        <p:nvSpPr>
          <p:cNvPr id="4" name="Rectangle 3"/>
          <p:cNvSpPr/>
          <p:nvPr/>
        </p:nvSpPr>
        <p:spPr bwMode="auto">
          <a:xfrm>
            <a:off x="4009179" y="2184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Hyper-V Containers</a:t>
            </a:r>
          </a:p>
        </p:txBody>
      </p:sp>
      <p:sp>
        <p:nvSpPr>
          <p:cNvPr id="3" name="Rectangle 2"/>
          <p:cNvSpPr/>
          <p:nvPr/>
        </p:nvSpPr>
        <p:spPr bwMode="auto">
          <a:xfrm>
            <a:off x="2022596" y="4996022"/>
            <a:ext cx="3811195"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4161556" y="3940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4161557" y="2988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23" name="Rectangle 22"/>
          <p:cNvSpPr/>
          <p:nvPr/>
        </p:nvSpPr>
        <p:spPr bwMode="auto">
          <a:xfrm>
            <a:off x="2022595" y="1082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2172417" y="1843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2172416" y="2618983"/>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2172415" y="3360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2170605" y="4114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36" name="Rectangle 35"/>
          <p:cNvSpPr/>
          <p:nvPr/>
        </p:nvSpPr>
        <p:spPr bwMode="auto">
          <a:xfrm>
            <a:off x="1243120" y="5945720"/>
            <a:ext cx="9752216" cy="4837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 Hypervisor</a:t>
            </a:r>
          </a:p>
        </p:txBody>
      </p:sp>
      <p:sp>
        <p:nvSpPr>
          <p:cNvPr id="37" name="Rectangle 36"/>
          <p:cNvSpPr/>
          <p:nvPr/>
        </p:nvSpPr>
        <p:spPr bwMode="auto">
          <a:xfrm>
            <a:off x="6271606" y="2043900"/>
            <a:ext cx="4571351" cy="380945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Hyper-V Container</a:t>
            </a:r>
          </a:p>
        </p:txBody>
      </p:sp>
      <p:sp>
        <p:nvSpPr>
          <p:cNvPr id="38" name="Rectangle 37"/>
          <p:cNvSpPr/>
          <p:nvPr/>
        </p:nvSpPr>
        <p:spPr bwMode="auto">
          <a:xfrm>
            <a:off x="6346613" y="4994833"/>
            <a:ext cx="4420155" cy="78542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39" name="Rectangle 38"/>
          <p:cNvSpPr/>
          <p:nvPr/>
        </p:nvSpPr>
        <p:spPr bwMode="auto">
          <a:xfrm>
            <a:off x="6346613" y="2875387"/>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Guest Compute Service</a:t>
            </a:r>
          </a:p>
        </p:txBody>
      </p:sp>
      <p:sp>
        <p:nvSpPr>
          <p:cNvPr id="40" name="Rectangle 39"/>
          <p:cNvSpPr/>
          <p:nvPr/>
        </p:nvSpPr>
        <p:spPr bwMode="auto">
          <a:xfrm>
            <a:off x="7871579" y="2647205"/>
            <a:ext cx="2895190" cy="21750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41" name="Rectangle 40"/>
          <p:cNvSpPr/>
          <p:nvPr/>
        </p:nvSpPr>
        <p:spPr bwMode="auto">
          <a:xfrm>
            <a:off x="8033553" y="367245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System Processes</a:t>
            </a:r>
          </a:p>
        </p:txBody>
      </p:sp>
      <p:sp>
        <p:nvSpPr>
          <p:cNvPr id="42" name="Rectangle 41"/>
          <p:cNvSpPr/>
          <p:nvPr/>
        </p:nvSpPr>
        <p:spPr bwMode="auto">
          <a:xfrm>
            <a:off x="9405863" y="367245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Application Processes</a:t>
            </a:r>
          </a:p>
        </p:txBody>
      </p:sp>
      <p:sp>
        <p:nvSpPr>
          <p:cNvPr id="46" name="Rectangle 45"/>
          <p:cNvSpPr/>
          <p:nvPr/>
        </p:nvSpPr>
        <p:spPr bwMode="auto">
          <a:xfrm>
            <a:off x="6346613" y="3900171"/>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Basic System Processes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368370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4" grpId="0" animBg="1"/>
      <p:bldP spid="3" grpId="0" animBg="1"/>
      <p:bldP spid="5" grpId="0" animBg="1"/>
      <p:bldP spid="6" grpId="0" animBg="1"/>
      <p:bldP spid="23" grpId="0" animBg="1"/>
      <p:bldP spid="24" grpId="0" animBg="1"/>
      <p:bldP spid="25" grpId="0" animBg="1"/>
      <p:bldP spid="26" grpId="0" animBg="1"/>
      <p:bldP spid="27" grpId="0" animBg="1"/>
      <p:bldP spid="37" grpId="0" animBg="1"/>
      <p:bldP spid="38" grpId="0" animBg="1"/>
      <p:bldP spid="39" grpId="0" animBg="1"/>
      <p:bldP spid="40" grpId="0" animBg="1"/>
      <p:bldP spid="41" grpId="0" animBg="1"/>
      <p:bldP spid="42" grpId="0" animBg="1"/>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03237" y="1213174"/>
            <a:ext cx="11657758" cy="2626040"/>
          </a:xfrm>
        </p:spPr>
        <p:txBody>
          <a:bodyPr/>
          <a:lstStyle/>
          <a:p>
            <a:pPr marL="0" indent="0">
              <a:buNone/>
            </a:pPr>
            <a:r>
              <a:rPr lang="en-US" sz="2652" dirty="0"/>
              <a:t>Windows Server Containers</a:t>
            </a:r>
          </a:p>
          <a:p>
            <a:pPr marL="0" indent="0">
              <a:buNone/>
            </a:pPr>
            <a:r>
              <a:rPr lang="en-US" sz="2400" dirty="0">
                <a:solidFill>
                  <a:schemeClr val="accent6"/>
                </a:solidFill>
                <a:latin typeface="+mn-lt"/>
              </a:rPr>
              <a:t>Container must match host (i.e. Nano on Nano) </a:t>
            </a:r>
            <a:r>
              <a:rPr lang="en-US" sz="2400" i="1" dirty="0">
                <a:solidFill>
                  <a:schemeClr val="accent6"/>
                </a:solidFill>
                <a:latin typeface="+mn-lt"/>
              </a:rPr>
              <a:t>will be relaxed in the future…</a:t>
            </a:r>
            <a:endParaRPr lang="en-US" sz="2400" dirty="0">
              <a:solidFill>
                <a:schemeClr val="accent6"/>
              </a:solidFill>
              <a:latin typeface="+mn-lt"/>
            </a:endParaRPr>
          </a:p>
          <a:p>
            <a:pPr marL="342834" lvl="1" indent="0">
              <a:buNone/>
            </a:pPr>
            <a:endParaRPr lang="en-US" dirty="0"/>
          </a:p>
          <a:p>
            <a:pPr marL="0" indent="0">
              <a:buNone/>
            </a:pPr>
            <a:r>
              <a:rPr lang="en-US" sz="2652" dirty="0"/>
              <a:t>Hyper-V Containers</a:t>
            </a:r>
          </a:p>
          <a:p>
            <a:pPr marL="0" indent="0">
              <a:buNone/>
            </a:pPr>
            <a:r>
              <a:rPr lang="en-US" sz="2400" dirty="0">
                <a:solidFill>
                  <a:schemeClr val="accent6"/>
                </a:solidFill>
                <a:latin typeface="+mn-lt"/>
              </a:rPr>
              <a:t>Container must be Nano Server. </a:t>
            </a:r>
            <a:r>
              <a:rPr lang="en-US" sz="2400" i="1" dirty="0">
                <a:solidFill>
                  <a:schemeClr val="accent6"/>
                </a:solidFill>
                <a:latin typeface="+mn-lt"/>
              </a:rPr>
              <a:t> Server Core support coming…</a:t>
            </a:r>
            <a:endParaRPr lang="en-US" sz="2400" dirty="0">
              <a:solidFill>
                <a:schemeClr val="accent6"/>
              </a:solidFill>
              <a:latin typeface="+mn-lt"/>
            </a:endParaRPr>
          </a:p>
          <a:p>
            <a:pPr marL="0" indent="0">
              <a:buNone/>
            </a:pPr>
            <a:r>
              <a:rPr lang="en-US" sz="2400" dirty="0">
                <a:solidFill>
                  <a:schemeClr val="accent6"/>
                </a:solidFill>
                <a:latin typeface="+mn-lt"/>
              </a:rPr>
              <a:t>Host can be Nano Server, Windows Server Core or Windows Server w/Desktop</a:t>
            </a:r>
          </a:p>
        </p:txBody>
      </p:sp>
      <p:sp>
        <p:nvSpPr>
          <p:cNvPr id="2" name="Title 1"/>
          <p:cNvSpPr>
            <a:spLocks noGrp="1"/>
          </p:cNvSpPr>
          <p:nvPr>
            <p:ph type="title"/>
          </p:nvPr>
        </p:nvSpPr>
        <p:spPr/>
        <p:txBody>
          <a:bodyPr>
            <a:normAutofit/>
          </a:bodyPr>
          <a:lstStyle/>
          <a:p>
            <a:r>
              <a:rPr lang="en-US" dirty="0"/>
              <a:t>Operating System Deployment Modes </a:t>
            </a:r>
          </a:p>
        </p:txBody>
      </p:sp>
      <p:grpSp>
        <p:nvGrpSpPr>
          <p:cNvPr id="3" name="Group 2"/>
          <p:cNvGrpSpPr/>
          <p:nvPr/>
        </p:nvGrpSpPr>
        <p:grpSpPr>
          <a:xfrm>
            <a:off x="577283" y="4126334"/>
            <a:ext cx="5412354" cy="2279470"/>
            <a:chOff x="367014" y="4126334"/>
            <a:chExt cx="5412354" cy="2279470"/>
          </a:xfrm>
        </p:grpSpPr>
        <p:sp>
          <p:nvSpPr>
            <p:cNvPr id="6" name="Freeform 5"/>
            <p:cNvSpPr>
              <a:spLocks noChangeAspect="1" noEditPoints="1"/>
            </p:cNvSpPr>
            <p:nvPr/>
          </p:nvSpPr>
          <p:spPr bwMode="auto">
            <a:xfrm>
              <a:off x="1826373" y="4126334"/>
              <a:ext cx="1978756" cy="1744248"/>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pic>
          <p:nvPicPr>
            <p:cNvPr id="5" name="Picture 4"/>
            <p:cNvPicPr>
              <a:picLocks noChangeAspect="1"/>
            </p:cNvPicPr>
            <p:nvPr/>
          </p:nvPicPr>
          <p:blipFill>
            <a:blip r:embed="rId3"/>
            <a:stretch>
              <a:fillRect/>
            </a:stretch>
          </p:blipFill>
          <p:spPr>
            <a:xfrm>
              <a:off x="2221177" y="4637917"/>
              <a:ext cx="1164063" cy="665576"/>
            </a:xfrm>
            <a:prstGeom prst="rect">
              <a:avLst/>
            </a:prstGeom>
          </p:spPr>
        </p:pic>
        <p:sp>
          <p:nvSpPr>
            <p:cNvPr id="9" name="Rectangular Callout 8"/>
            <p:cNvSpPr/>
            <p:nvPr/>
          </p:nvSpPr>
          <p:spPr bwMode="auto">
            <a:xfrm>
              <a:off x="4339413" y="5022909"/>
              <a:ext cx="1439955" cy="847673"/>
            </a:xfrm>
            <a:prstGeom prst="wedgeRectCallout">
              <a:avLst>
                <a:gd name="adj1" fmla="val -95363"/>
                <a:gd name="adj2" fmla="val -15022"/>
              </a:avLst>
            </a:prstGeom>
            <a:solidFill>
              <a:schemeClr val="bg2">
                <a:lumMod val="50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p:txBody>
        </p:sp>
        <p:sp>
          <p:nvSpPr>
            <p:cNvPr id="10" name="Rectangular Callout 9"/>
            <p:cNvSpPr/>
            <p:nvPr/>
          </p:nvSpPr>
          <p:spPr bwMode="auto">
            <a:xfrm>
              <a:off x="367014" y="4427970"/>
              <a:ext cx="1439955" cy="366964"/>
            </a:xfrm>
            <a:prstGeom prst="wedgeRectCallout">
              <a:avLst>
                <a:gd name="adj1" fmla="val 79341"/>
                <a:gd name="adj2" fmla="val 10221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1" name="TextBox 10"/>
            <p:cNvSpPr txBox="1"/>
            <p:nvPr/>
          </p:nvSpPr>
          <p:spPr>
            <a:xfrm>
              <a:off x="1621713" y="5771364"/>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grpSp>
      <p:grpSp>
        <p:nvGrpSpPr>
          <p:cNvPr id="4" name="Group 3"/>
          <p:cNvGrpSpPr/>
          <p:nvPr/>
        </p:nvGrpSpPr>
        <p:grpSpPr>
          <a:xfrm>
            <a:off x="6294437" y="4107216"/>
            <a:ext cx="5360637" cy="2209446"/>
            <a:chOff x="6876442" y="4270330"/>
            <a:chExt cx="5360637" cy="2209446"/>
          </a:xfrm>
        </p:grpSpPr>
        <p:sp>
          <p:nvSpPr>
            <p:cNvPr id="12" name="Freeform 11"/>
            <p:cNvSpPr>
              <a:spLocks noChangeAspect="1" noEditPoints="1"/>
            </p:cNvSpPr>
            <p:nvPr/>
          </p:nvSpPr>
          <p:spPr bwMode="auto">
            <a:xfrm>
              <a:off x="8090181" y="4270330"/>
              <a:ext cx="1978756" cy="1674226"/>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sp>
          <p:nvSpPr>
            <p:cNvPr id="14" name="Rectangular Callout 13"/>
            <p:cNvSpPr/>
            <p:nvPr/>
          </p:nvSpPr>
          <p:spPr bwMode="auto">
            <a:xfrm>
              <a:off x="10626208" y="4437811"/>
              <a:ext cx="1439955" cy="847673"/>
            </a:xfrm>
            <a:prstGeom prst="wedgeRectCallout">
              <a:avLst>
                <a:gd name="adj1" fmla="val -121867"/>
                <a:gd name="adj2" fmla="val 5668"/>
              </a:avLst>
            </a:prstGeom>
            <a:solidFill>
              <a:schemeClr val="accent3">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a:p>
              <a:pPr algn="ctr" defTabSz="932219" fontAlgn="base">
                <a:spcBef>
                  <a:spcPct val="0"/>
                </a:spcBef>
                <a:spcAft>
                  <a:spcPct val="0"/>
                </a:spcAft>
              </a:pPr>
              <a:r>
                <a:rPr lang="en-US" sz="1000" dirty="0">
                  <a:solidFill>
                    <a:schemeClr val="bg2"/>
                  </a:solidFill>
                </a:rPr>
                <a:t>Nested Virtual Machine</a:t>
              </a:r>
            </a:p>
          </p:txBody>
        </p:sp>
        <p:sp>
          <p:nvSpPr>
            <p:cNvPr id="16" name="TextBox 15"/>
            <p:cNvSpPr txBox="1"/>
            <p:nvPr/>
          </p:nvSpPr>
          <p:spPr>
            <a:xfrm>
              <a:off x="7885521" y="5845336"/>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sp>
          <p:nvSpPr>
            <p:cNvPr id="17" name="Freeform 16"/>
            <p:cNvSpPr>
              <a:spLocks noChangeAspect="1" noEditPoints="1"/>
            </p:cNvSpPr>
            <p:nvPr/>
          </p:nvSpPr>
          <p:spPr bwMode="auto">
            <a:xfrm>
              <a:off x="8471767" y="4342328"/>
              <a:ext cx="1215580" cy="938830"/>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accent3">
                <a:lumMod val="75000"/>
                <a:lumOff val="25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FFFFFF"/>
                </a:solidFill>
              </a:endParaRPr>
            </a:p>
          </p:txBody>
        </p:sp>
        <p:sp>
          <p:nvSpPr>
            <p:cNvPr id="18" name="Rectangular Callout 17"/>
            <p:cNvSpPr/>
            <p:nvPr/>
          </p:nvSpPr>
          <p:spPr bwMode="auto">
            <a:xfrm>
              <a:off x="10626208" y="5573383"/>
              <a:ext cx="1610871" cy="664050"/>
            </a:xfrm>
            <a:prstGeom prst="wedgeRectCallout">
              <a:avLst>
                <a:gd name="adj1" fmla="val -86608"/>
                <a:gd name="adj2" fmla="val -18790"/>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sz="1599" dirty="0">
                  <a:solidFill>
                    <a:schemeClr val="bg2"/>
                  </a:solidFill>
                </a:rPr>
                <a:t>Virtual Machine Host</a:t>
              </a:r>
            </a:p>
          </p:txBody>
        </p:sp>
        <p:pic>
          <p:nvPicPr>
            <p:cNvPr id="13" name="Picture 12"/>
            <p:cNvPicPr>
              <a:picLocks noChangeAspect="1"/>
            </p:cNvPicPr>
            <p:nvPr/>
          </p:nvPicPr>
          <p:blipFill>
            <a:blip r:embed="rId3"/>
            <a:stretch>
              <a:fillRect/>
            </a:stretch>
          </p:blipFill>
          <p:spPr>
            <a:xfrm>
              <a:off x="8736975" y="4566292"/>
              <a:ext cx="685162" cy="391756"/>
            </a:xfrm>
            <a:prstGeom prst="rect">
              <a:avLst/>
            </a:prstGeom>
          </p:spPr>
        </p:pic>
        <p:sp>
          <p:nvSpPr>
            <p:cNvPr id="15" name="Rectangular Callout 14"/>
            <p:cNvSpPr/>
            <p:nvPr/>
          </p:nvSpPr>
          <p:spPr bwMode="auto">
            <a:xfrm>
              <a:off x="6876442" y="4543249"/>
              <a:ext cx="1439955" cy="414799"/>
            </a:xfrm>
            <a:prstGeom prst="wedgeRectCallout">
              <a:avLst>
                <a:gd name="adj1" fmla="val 81546"/>
                <a:gd name="adj2" fmla="val -507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9" name="TextBox 18"/>
            <p:cNvSpPr txBox="1"/>
            <p:nvPr/>
          </p:nvSpPr>
          <p:spPr>
            <a:xfrm>
              <a:off x="8099937" y="5152489"/>
              <a:ext cx="369344" cy="461494"/>
            </a:xfrm>
            <a:prstGeom prst="rect">
              <a:avLst/>
            </a:prstGeom>
            <a:noFill/>
          </p:spPr>
          <p:txBody>
            <a:bodyPr wrap="none" lIns="182854" tIns="146283" rIns="182854" bIns="146283" rtlCol="0">
              <a:spAutoFit/>
            </a:bodyPr>
            <a:lstStyle/>
            <a:p>
              <a:pPr>
                <a:lnSpc>
                  <a:spcPct val="90000"/>
                </a:lnSpc>
                <a:spcAft>
                  <a:spcPts val="600"/>
                </a:spcAft>
              </a:pPr>
              <a:endParaRPr lang="en-US" sz="1199" dirty="0">
                <a:solidFill>
                  <a:schemeClr val="bg2"/>
                </a:solidFill>
              </a:endParaRPr>
            </a:p>
          </p:txBody>
        </p:sp>
      </p:grpSp>
      <p:sp>
        <p:nvSpPr>
          <p:cNvPr id="20" name="TextBox 19"/>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7753447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a:t>Modern App Development, Flexible Isolation</a:t>
            </a:r>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a:gradFill>
                  <a:gsLst>
                    <a:gs pos="2917">
                      <a:schemeClr val="tx1"/>
                    </a:gs>
                    <a:gs pos="30000">
                      <a:schemeClr val="tx1"/>
                    </a:gs>
                  </a:gsLst>
                  <a:lin ang="5400000" scaled="0"/>
                </a:gradFill>
              </a:rPr>
              <a:t>Application</a:t>
            </a:r>
          </a:p>
          <a:p>
            <a:pPr>
              <a:lnSpc>
                <a:spcPct val="90000"/>
              </a:lnSpc>
            </a:pPr>
            <a:r>
              <a:rPr lang="en-US" sz="1600" dirty="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935662"/>
            <a:ext cx="457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solidFill>
                  <a:schemeClr val="bg1"/>
                </a:solidFill>
                <a:latin typeface="+mj-lt"/>
              </a:rPr>
              <a:t>Write once, deploy anywhere</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p:grpSpPr>
        <p:sp>
          <p:nvSpPr>
            <p:cNvPr id="81" name="Rounded Rectangle 1"/>
            <p:cNvSpPr/>
            <p:nvPr/>
          </p:nvSpPr>
          <p:spPr bwMode="auto">
            <a:xfrm>
              <a:off x="9376771" y="1287462"/>
              <a:ext cx="2514600" cy="5181600"/>
            </a:xfrm>
            <a:prstGeom prst="roundRect">
              <a:avLst>
                <a:gd name="adj" fmla="val 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Container Management</a:t>
              </a:r>
            </a:p>
          </p:txBody>
        </p:sp>
        <p:grpSp>
          <p:nvGrpSpPr>
            <p:cNvPr id="61" name="Group 29"/>
            <p:cNvGrpSpPr/>
            <p:nvPr/>
          </p:nvGrpSpPr>
          <p:grpSpPr>
            <a:xfrm>
              <a:off x="9719671" y="2915667"/>
              <a:ext cx="1828800" cy="1371600"/>
              <a:chOff x="4092204" y="824804"/>
              <a:chExt cx="1828800" cy="1371600"/>
            </a:xfrm>
          </p:grpSpPr>
          <p:sp>
            <p:nvSpPr>
              <p:cNvPr id="68" name="Rectangle 67"/>
              <p:cNvSpPr/>
              <p:nvPr/>
            </p:nvSpPr>
            <p:spPr>
              <a:xfrm>
                <a:off x="4092204" y="824804"/>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p:spPr>
          </p:pic>
        </p:grpSp>
        <p:grpSp>
          <p:nvGrpSpPr>
            <p:cNvPr id="62" name="Group 30"/>
            <p:cNvGrpSpPr/>
            <p:nvPr/>
          </p:nvGrpSpPr>
          <p:grpSpPr>
            <a:xfrm>
              <a:off x="9719671" y="4372041"/>
              <a:ext cx="1828800" cy="1388456"/>
              <a:chOff x="8354162" y="845633"/>
              <a:chExt cx="1828800" cy="1388456"/>
            </a:xfrm>
          </p:grpSpPr>
          <p:sp>
            <p:nvSpPr>
              <p:cNvPr id="66" name="Rectangle 65"/>
              <p:cNvSpPr/>
              <p:nvPr/>
            </p:nvSpPr>
            <p:spPr>
              <a:xfrm>
                <a:off x="8354162"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noFill/>
            </p:spPr>
          </p:pic>
        </p:grpSp>
        <p:grpSp>
          <p:nvGrpSpPr>
            <p:cNvPr id="63" name="Group 31"/>
            <p:cNvGrpSpPr/>
            <p:nvPr/>
          </p:nvGrpSpPr>
          <p:grpSpPr>
            <a:xfrm>
              <a:off x="9655873" y="1459293"/>
              <a:ext cx="1956396" cy="1371600"/>
              <a:chOff x="6173862" y="845633"/>
              <a:chExt cx="1956396" cy="1371600"/>
            </a:xfrm>
          </p:grpSpPr>
          <p:sp>
            <p:nvSpPr>
              <p:cNvPr id="64" name="Rectangle 63"/>
              <p:cNvSpPr/>
              <p:nvPr/>
            </p:nvSpPr>
            <p:spPr>
              <a:xfrm>
                <a:off x="6237660"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p:spPr>
          </p:pic>
        </p:grpSp>
      </p:grpSp>
      <p:grpSp>
        <p:nvGrpSpPr>
          <p:cNvPr id="17" name="Group 16"/>
          <p:cNvGrpSpPr/>
          <p:nvPr/>
        </p:nvGrpSpPr>
        <p:grpSpPr>
          <a:xfrm>
            <a:off x="512106" y="1287462"/>
            <a:ext cx="2514600" cy="5181600"/>
            <a:chOff x="512106" y="1287462"/>
            <a:chExt cx="2514600" cy="5181600"/>
          </a:xfrm>
        </p:grpSpPr>
        <p:sp>
          <p:nvSpPr>
            <p:cNvPr id="29" name="Rounded Rectangle 10"/>
            <p:cNvSpPr/>
            <p:nvPr/>
          </p:nvSpPr>
          <p:spPr bwMode="auto">
            <a:xfrm>
              <a:off x="512106" y="1287462"/>
              <a:ext cx="2514600" cy="5181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Windows Container Images</a:t>
              </a:r>
            </a:p>
          </p:txBody>
        </p:sp>
        <p:grpSp>
          <p:nvGrpSpPr>
            <p:cNvPr id="13" name="Group 12"/>
            <p:cNvGrpSpPr/>
            <p:nvPr/>
          </p:nvGrpSpPr>
          <p:grpSpPr>
            <a:xfrm>
              <a:off x="855006" y="1713409"/>
              <a:ext cx="1840521" cy="3888159"/>
              <a:chOff x="855006" y="1713409"/>
              <a:chExt cx="1840521" cy="3888159"/>
            </a:xfrm>
          </p:grpSpPr>
          <p:grpSp>
            <p:nvGrpSpPr>
              <p:cNvPr id="73" name="Group 72"/>
              <p:cNvGrpSpPr/>
              <p:nvPr/>
            </p:nvGrpSpPr>
            <p:grpSpPr>
              <a:xfrm>
                <a:off x="866727" y="4549242"/>
                <a:ext cx="1828800" cy="1052326"/>
                <a:chOff x="7926521" y="5797736"/>
                <a:chExt cx="1828800" cy="1052326"/>
              </a:xfrm>
            </p:grpSpPr>
            <p:pic>
              <p:nvPicPr>
                <p:cNvPr id="74" name="Picture 73"/>
                <p:cNvPicPr>
                  <a:picLocks noChangeAspect="1"/>
                </p:cNvPicPr>
                <p:nvPr/>
              </p:nvPicPr>
              <p:blipFill>
                <a:blip r:embed="rId9"/>
                <a:stretch>
                  <a:fillRect/>
                </a:stretch>
              </p:blipFill>
              <p:spPr>
                <a:xfrm>
                  <a:off x="7926521" y="5797736"/>
                  <a:ext cx="1828800" cy="1052326"/>
                </a:xfrm>
                <a:prstGeom prst="rect">
                  <a:avLst/>
                </a:prstGeom>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83" name="Group 82"/>
              <p:cNvGrpSpPr/>
              <p:nvPr/>
            </p:nvGrpSpPr>
            <p:grpSpPr>
              <a:xfrm>
                <a:off x="866727" y="3131325"/>
                <a:ext cx="1828800" cy="1052326"/>
                <a:chOff x="7909068" y="4710379"/>
                <a:chExt cx="1828800" cy="1052326"/>
              </a:xfrm>
            </p:grpSpPr>
            <p:pic>
              <p:nvPicPr>
                <p:cNvPr id="84" name="Picture 83"/>
                <p:cNvPicPr>
                  <a:picLocks noChangeAspect="1"/>
                </p:cNvPicPr>
                <p:nvPr/>
              </p:nvPicPr>
              <p:blipFill>
                <a:blip r:embed="rId9"/>
                <a:stretch>
                  <a:fillRect/>
                </a:stretch>
              </p:blipFill>
              <p:spPr>
                <a:xfrm>
                  <a:off x="7909068" y="4710379"/>
                  <a:ext cx="1828800" cy="1052326"/>
                </a:xfrm>
                <a:prstGeom prst="rect">
                  <a:avLst/>
                </a:prstGeom>
              </p:spPr>
            </p:pic>
            <p:sp>
              <p:nvSpPr>
                <p:cNvPr id="85" name="Rectangle 84"/>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p:grpSpPr>
            <p:pic>
              <p:nvPicPr>
                <p:cNvPr id="87" name="Picture 86"/>
                <p:cNvPicPr>
                  <a:picLocks noChangeAspect="1"/>
                </p:cNvPicPr>
                <p:nvPr/>
              </p:nvPicPr>
              <p:blipFill>
                <a:blip r:embed="rId9"/>
                <a:stretch>
                  <a:fillRect/>
                </a:stretch>
              </p:blipFill>
              <p:spPr>
                <a:xfrm>
                  <a:off x="-1427125" y="1981800"/>
                  <a:ext cx="1828800" cy="1052326"/>
                </a:xfrm>
                <a:prstGeom prst="rect">
                  <a:avLst/>
                </a:prstGeom>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p:spPr>
            </p:pic>
          </p:grpSp>
        </p:grpSp>
      </p:grpSp>
    </p:spTree>
    <p:extLst>
      <p:ext uri="{BB962C8B-B14F-4D97-AF65-F5344CB8AC3E}">
        <p14:creationId xmlns:p14="http://schemas.microsoft.com/office/powerpoint/2010/main" val="3105584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Tell and Show</a:t>
            </a:r>
          </a:p>
        </p:txBody>
      </p:sp>
      <p:sp>
        <p:nvSpPr>
          <p:cNvPr id="4" name="Text Placeholder 3"/>
          <p:cNvSpPr>
            <a:spLocks noGrp="1"/>
          </p:cNvSpPr>
          <p:nvPr>
            <p:ph type="body" sz="quarter" idx="12"/>
          </p:nvPr>
        </p:nvSpPr>
        <p:spPr/>
        <p:txBody>
          <a:bodyPr/>
          <a:lstStyle/>
          <a:p>
            <a:r>
              <a:rPr lang="en-US" dirty="0"/>
              <a:t>Enough talking, show me!</a:t>
            </a:r>
          </a:p>
        </p:txBody>
      </p:sp>
    </p:spTree>
    <p:extLst>
      <p:ext uri="{BB962C8B-B14F-4D97-AF65-F5344CB8AC3E}">
        <p14:creationId xmlns:p14="http://schemas.microsoft.com/office/powerpoint/2010/main" val="137614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387108"/>
          </a:xfrm>
        </p:spPr>
        <p:txBody>
          <a:bodyPr>
            <a:normAutofit/>
          </a:bodyPr>
          <a:lstStyle/>
          <a:p>
            <a:pPr marL="0" indent="0">
              <a:buNone/>
            </a:pPr>
            <a:r>
              <a:rPr lang="en-US" sz="4400" dirty="0"/>
              <a:t>Available Hosts</a:t>
            </a:r>
          </a:p>
          <a:p>
            <a:pPr marL="342900" lvl="1" indent="0">
              <a:buNone/>
            </a:pPr>
            <a:r>
              <a:rPr lang="en-US" sz="2800" dirty="0"/>
              <a:t>Windows Server 2016 (&gt;= TP5), Windows 10 Anniversary (not home)</a:t>
            </a:r>
          </a:p>
          <a:p>
            <a:pPr marL="342900" lvl="1" indent="0">
              <a:buNone/>
            </a:pPr>
            <a:endParaRPr lang="en-US" sz="2800" dirty="0"/>
          </a:p>
          <a:p>
            <a:pPr marL="101600" indent="0">
              <a:buNone/>
            </a:pPr>
            <a:r>
              <a:rPr lang="en-US" sz="4400" dirty="0"/>
              <a:t>Add Features</a:t>
            </a:r>
          </a:p>
          <a:p>
            <a:pPr marL="101600" indent="0">
              <a:buNone/>
            </a:pPr>
            <a:r>
              <a:rPr lang="en-US" sz="4400" dirty="0"/>
              <a:t>	Hyper-V &amp; Containers</a:t>
            </a:r>
          </a:p>
          <a:p>
            <a:pPr lvl="1"/>
            <a:endParaRPr lang="en-US" sz="2800" dirty="0"/>
          </a:p>
          <a:p>
            <a:pPr marL="0" indent="0">
              <a:buNone/>
            </a:pPr>
            <a:r>
              <a:rPr lang="en-US" sz="4400" dirty="0"/>
              <a:t>Installing Docker (don’t use GUI)</a:t>
            </a:r>
          </a:p>
          <a:p>
            <a:pPr marL="342900" lvl="1" indent="0">
              <a:buNone/>
            </a:pPr>
            <a:r>
              <a:rPr lang="en-US" sz="2800" dirty="0">
                <a:hlinkClick r:id="rId3"/>
              </a:rPr>
              <a:t>http://aka.ms/containers</a:t>
            </a:r>
            <a:endParaRPr lang="en-US" sz="2800" dirty="0"/>
          </a:p>
          <a:p>
            <a:endParaRPr lang="en-US" sz="4400" dirty="0"/>
          </a:p>
          <a:p>
            <a:endParaRPr lang="en-US" sz="4400" dirty="0"/>
          </a:p>
        </p:txBody>
      </p:sp>
      <p:sp>
        <p:nvSpPr>
          <p:cNvPr id="2" name="Title 1"/>
          <p:cNvSpPr>
            <a:spLocks noGrp="1"/>
          </p:cNvSpPr>
          <p:nvPr>
            <p:ph type="title"/>
          </p:nvPr>
        </p:nvSpPr>
        <p:spPr/>
        <p:txBody>
          <a:bodyPr/>
          <a:lstStyle/>
          <a:p>
            <a:r>
              <a:rPr lang="en-US" dirty="0"/>
              <a:t>Installing Docker on Windows</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432589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Forget the GUI</a:t>
            </a:r>
          </a:p>
        </p:txBody>
      </p:sp>
      <p:sp>
        <p:nvSpPr>
          <p:cNvPr id="3" name="Text Placeholder 2"/>
          <p:cNvSpPr>
            <a:spLocks noGrp="1"/>
          </p:cNvSpPr>
          <p:nvPr>
            <p:ph type="body" sz="quarter" idx="10"/>
          </p:nvPr>
        </p:nvSpPr>
        <p:spPr>
          <a:xfrm>
            <a:off x="350837" y="2315938"/>
            <a:ext cx="5410199" cy="4284020"/>
          </a:xfrm>
        </p:spPr>
        <p:txBody>
          <a:bodyPr>
            <a:normAutofit/>
          </a:bodyPr>
          <a:lstStyle/>
          <a:p>
            <a:pPr marL="0" indent="0" algn="ctr">
              <a:buNone/>
            </a:pPr>
            <a:r>
              <a:rPr lang="en-US" sz="4800" b="1" dirty="0"/>
              <a:t>Get comfortable with the command line!</a:t>
            </a:r>
          </a:p>
          <a:p>
            <a:pPr marL="0" indent="0" algn="ctr">
              <a:buNone/>
            </a:pPr>
            <a:endParaRPr lang="en-US" sz="4800" b="1" dirty="0"/>
          </a:p>
          <a:p>
            <a:pPr marL="0" indent="0" algn="ctr">
              <a:buNone/>
            </a:pPr>
            <a:r>
              <a:rPr lang="en-US" sz="4400" dirty="0"/>
              <a:t>(--help is your friend)</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pic>
        <p:nvPicPr>
          <p:cNvPr id="1026" name="Picture 2" descr="Install complete&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629" y="1897062"/>
            <a:ext cx="6280574" cy="4962886"/>
          </a:xfrm>
          <a:prstGeom prst="rect">
            <a:avLst/>
          </a:prstGeom>
          <a:noFill/>
          <a:extLst>
            <a:ext uri="{909E8E84-426E-40DD-AFC4-6F175D3DCCD1}">
              <a14:hiddenFill xmlns:a14="http://schemas.microsoft.com/office/drawing/2010/main">
                <a:solidFill>
                  <a:srgbClr val="FFFFFF"/>
                </a:solidFill>
              </a14:hiddenFill>
            </a:ext>
          </a:extLst>
        </p:spPr>
      </p:pic>
      <p:sp>
        <p:nvSpPr>
          <p:cNvPr id="4" name="&quot;No&quot; Symbol 3"/>
          <p:cNvSpPr/>
          <p:nvPr/>
        </p:nvSpPr>
        <p:spPr bwMode="auto">
          <a:xfrm>
            <a:off x="7056437" y="2125662"/>
            <a:ext cx="4648200" cy="4474296"/>
          </a:xfrm>
          <a:prstGeom prst="noSmoking">
            <a:avLst/>
          </a:prstGeom>
          <a:solidFill>
            <a:srgbClr val="C0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29222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Images</a:t>
            </a:r>
          </a:p>
        </p:txBody>
      </p:sp>
      <p:sp>
        <p:nvSpPr>
          <p:cNvPr id="3" name="Text Placeholder 2"/>
          <p:cNvSpPr>
            <a:spLocks noGrp="1"/>
          </p:cNvSpPr>
          <p:nvPr>
            <p:ph type="body" sz="quarter" idx="10"/>
          </p:nvPr>
        </p:nvSpPr>
        <p:spPr>
          <a:xfrm>
            <a:off x="309593" y="1126724"/>
            <a:ext cx="11887200" cy="5484812"/>
          </a:xfrm>
        </p:spPr>
        <p:txBody>
          <a:bodyPr>
            <a:noAutofit/>
          </a:bodyPr>
          <a:lstStyle/>
          <a:p>
            <a:pPr marL="0" indent="0">
              <a:buNone/>
            </a:pPr>
            <a:r>
              <a:rPr lang="en-US" sz="4400" b="1" dirty="0">
                <a:latin typeface="+mn-lt"/>
              </a:rPr>
              <a:t>hub.docker.com</a:t>
            </a:r>
          </a:p>
          <a:p>
            <a:pPr marL="0" indent="0">
              <a:buNone/>
            </a:pPr>
            <a:r>
              <a:rPr lang="en-US" sz="2800" dirty="0"/>
              <a:t>	VERSION! VERSION! VERSION!</a:t>
            </a:r>
          </a:p>
          <a:p>
            <a:pPr marL="0" indent="0">
              <a:buNone/>
            </a:pPr>
            <a:r>
              <a:rPr lang="en-US" sz="1400" dirty="0"/>
              <a:t> </a:t>
            </a:r>
            <a:endParaRPr lang="en-US" sz="2400" dirty="0"/>
          </a:p>
          <a:p>
            <a:pPr marL="0" indent="0">
              <a:buNone/>
            </a:pPr>
            <a:r>
              <a:rPr lang="en-US" sz="3600" b="1" dirty="0">
                <a:latin typeface="+mn-lt"/>
              </a:rPr>
              <a:t>Pulling images</a:t>
            </a:r>
          </a:p>
          <a:p>
            <a:pPr marL="0" indent="0">
              <a:buNone/>
            </a:pPr>
            <a:r>
              <a:rPr lang="en-US" sz="2800" dirty="0"/>
              <a:t>	</a:t>
            </a:r>
            <a:r>
              <a:rPr lang="en-US" sz="2800" dirty="0" err="1"/>
              <a:t>docker</a:t>
            </a:r>
            <a:r>
              <a:rPr lang="en-US" sz="2800" dirty="0"/>
              <a:t> pull </a:t>
            </a:r>
            <a:r>
              <a:rPr lang="en-US" sz="2800" i="1" dirty="0"/>
              <a:t>&lt;image&gt;</a:t>
            </a:r>
          </a:p>
          <a:p>
            <a:pPr marL="0" indent="0">
              <a:buNone/>
            </a:pPr>
            <a:r>
              <a:rPr lang="en-US" sz="1400" i="1" dirty="0"/>
              <a:t> </a:t>
            </a:r>
            <a:endParaRPr lang="en-US" sz="3200" i="1" dirty="0"/>
          </a:p>
          <a:p>
            <a:pPr marL="0" indent="0">
              <a:buNone/>
            </a:pPr>
            <a:r>
              <a:rPr lang="en-US" sz="3600" b="1" dirty="0">
                <a:latin typeface="+mn-lt"/>
              </a:rPr>
              <a:t>Listing our local (on host) images</a:t>
            </a:r>
          </a:p>
          <a:p>
            <a:pPr marL="0" indent="0">
              <a:buNone/>
            </a:pPr>
            <a:r>
              <a:rPr lang="en-US" sz="2800" dirty="0"/>
              <a:t>	</a:t>
            </a:r>
            <a:r>
              <a:rPr lang="en-US" sz="2800" dirty="0" err="1"/>
              <a:t>docker</a:t>
            </a:r>
            <a:r>
              <a:rPr lang="en-US" sz="2800" dirty="0"/>
              <a:t> images</a:t>
            </a:r>
          </a:p>
          <a:p>
            <a:pPr marL="0" indent="0">
              <a:buNone/>
            </a:pPr>
            <a:r>
              <a:rPr lang="en-US" sz="1400" dirty="0"/>
              <a:t> </a:t>
            </a:r>
            <a:endParaRPr lang="en-US" sz="3600" dirty="0"/>
          </a:p>
          <a:p>
            <a:pPr marL="0" indent="0">
              <a:buNone/>
            </a:pPr>
            <a:r>
              <a:rPr lang="en-US" sz="3600" b="1" dirty="0">
                <a:latin typeface="+mn-lt"/>
              </a:rPr>
              <a:t>Removing images</a:t>
            </a:r>
          </a:p>
          <a:p>
            <a:pPr marL="0" indent="0">
              <a:buNone/>
            </a:pPr>
            <a:r>
              <a:rPr lang="en-US" sz="2800" dirty="0"/>
              <a:t>	</a:t>
            </a:r>
            <a:r>
              <a:rPr lang="en-US" sz="2800" dirty="0" err="1"/>
              <a:t>docker</a:t>
            </a:r>
            <a:r>
              <a:rPr lang="en-US" sz="2800" dirty="0"/>
              <a:t> </a:t>
            </a:r>
            <a:r>
              <a:rPr lang="en-US" sz="2800" dirty="0" err="1"/>
              <a:t>rm</a:t>
            </a:r>
            <a:r>
              <a:rPr lang="en-US" sz="2800" dirty="0"/>
              <a:t> </a:t>
            </a:r>
            <a:r>
              <a:rPr lang="en-US" sz="2800" i="1" dirty="0"/>
              <a:t>&lt;</a:t>
            </a:r>
            <a:r>
              <a:rPr lang="en-US" sz="2800" i="1" dirty="0" err="1"/>
              <a:t>imageId</a:t>
            </a:r>
            <a:r>
              <a:rPr lang="en-US" sz="2800" i="1" dirty="0"/>
              <a:t>&gt;</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759098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our first Container/Image</a:t>
            </a:r>
          </a:p>
        </p:txBody>
      </p:sp>
      <p:sp>
        <p:nvSpPr>
          <p:cNvPr id="3" name="Text Placeholder 2"/>
          <p:cNvSpPr>
            <a:spLocks noGrp="1"/>
          </p:cNvSpPr>
          <p:nvPr>
            <p:ph type="body" sz="quarter" idx="10"/>
          </p:nvPr>
        </p:nvSpPr>
        <p:spPr>
          <a:xfrm>
            <a:off x="274638" y="1212850"/>
            <a:ext cx="11887200" cy="5484812"/>
          </a:xfrm>
        </p:spPr>
        <p:txBody>
          <a:bodyPr>
            <a:normAutofit fontScale="70000" lnSpcReduction="20000"/>
          </a:bodyPr>
          <a:lstStyle/>
          <a:p>
            <a:r>
              <a:rPr lang="en-US" sz="4800" b="1" dirty="0">
                <a:latin typeface="+mn-lt"/>
              </a:rPr>
              <a:t>Create a container from an image (first time)</a:t>
            </a:r>
            <a:endParaRPr lang="en-US" sz="7200" b="1" dirty="0">
              <a:latin typeface="+mn-lt"/>
            </a:endParaRPr>
          </a:p>
          <a:p>
            <a:r>
              <a:rPr lang="en-US" sz="3300" dirty="0"/>
              <a:t>	</a:t>
            </a:r>
            <a:r>
              <a:rPr lang="en-US" sz="3300" dirty="0" err="1"/>
              <a:t>docker</a:t>
            </a:r>
            <a:r>
              <a:rPr lang="en-US" sz="3300" dirty="0"/>
              <a:t> create &lt;image&gt;</a:t>
            </a:r>
          </a:p>
          <a:p>
            <a:endParaRPr lang="en-US" sz="4800" b="1" dirty="0">
              <a:latin typeface="+mn-lt"/>
            </a:endParaRPr>
          </a:p>
          <a:p>
            <a:r>
              <a:rPr lang="en-US" sz="4800" b="1" dirty="0">
                <a:latin typeface="+mn-lt"/>
              </a:rPr>
              <a:t>Create and run a container from an image (first time)</a:t>
            </a:r>
            <a:endParaRPr lang="en-US" sz="7200" b="1" dirty="0"/>
          </a:p>
          <a:p>
            <a:r>
              <a:rPr lang="en-US" sz="3300" dirty="0"/>
              <a:t>	</a:t>
            </a:r>
            <a:r>
              <a:rPr lang="en-US" sz="3300" dirty="0" err="1"/>
              <a:t>docker</a:t>
            </a:r>
            <a:r>
              <a:rPr lang="en-US" sz="3300" dirty="0"/>
              <a:t> run &lt;image&gt;</a:t>
            </a:r>
          </a:p>
          <a:p>
            <a:endParaRPr lang="en-US" sz="2448" dirty="0"/>
          </a:p>
          <a:p>
            <a:r>
              <a:rPr lang="en-US" sz="4800" b="1" dirty="0">
                <a:latin typeface="+mn-lt"/>
              </a:rPr>
              <a:t>Run an existing container</a:t>
            </a:r>
            <a:endParaRPr lang="en-US" sz="9600" b="1" dirty="0"/>
          </a:p>
          <a:p>
            <a:r>
              <a:rPr lang="en-US" sz="3300" dirty="0"/>
              <a:t>	Docker start (-</a:t>
            </a:r>
            <a:r>
              <a:rPr lang="en-US" sz="3300" dirty="0" err="1"/>
              <a:t>ia</a:t>
            </a:r>
            <a:r>
              <a:rPr lang="en-US" sz="3300" dirty="0"/>
              <a:t> for interactive sessions, -a just for output)</a:t>
            </a:r>
          </a:p>
          <a:p>
            <a:endParaRPr lang="en-US" sz="2448" dirty="0"/>
          </a:p>
          <a:p>
            <a:r>
              <a:rPr lang="en-US" sz="4800" b="1" dirty="0">
                <a:latin typeface="+mn-lt"/>
              </a:rPr>
              <a:t>Stop a running container</a:t>
            </a:r>
            <a:endParaRPr lang="en-US" sz="11500" b="1" dirty="0"/>
          </a:p>
          <a:p>
            <a:r>
              <a:rPr lang="en-US" sz="3300" dirty="0"/>
              <a:t>	</a:t>
            </a:r>
            <a:r>
              <a:rPr lang="en-US" sz="3300" dirty="0" err="1"/>
              <a:t>docker</a:t>
            </a:r>
            <a:r>
              <a:rPr lang="en-US" sz="3300" dirty="0"/>
              <a:t> stop </a:t>
            </a:r>
          </a:p>
          <a:p>
            <a:endParaRPr lang="en-US" sz="2448" dirty="0"/>
          </a:p>
          <a:p>
            <a:r>
              <a:rPr lang="en-US" sz="5200" b="1" dirty="0">
                <a:latin typeface="+mn-lt"/>
              </a:rPr>
              <a:t>Attach to an existing, running container</a:t>
            </a:r>
            <a:endParaRPr lang="en-US" sz="12500" b="1" dirty="0"/>
          </a:p>
          <a:p>
            <a:r>
              <a:rPr lang="en-US" sz="3300" dirty="0"/>
              <a:t>	</a:t>
            </a:r>
            <a:r>
              <a:rPr lang="en-US" sz="3300" dirty="0" err="1"/>
              <a:t>docker</a:t>
            </a:r>
            <a:r>
              <a:rPr lang="en-US" sz="3300" dirty="0"/>
              <a:t> attach (use crtl-0 + crtl-1 to detach)</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95880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solidFill>
                  <a:schemeClr val="accent6"/>
                </a:solidFill>
                <a:latin typeface="Segoe UI"/>
              </a:rPr>
              <a:t>FRED ROGERS</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Containers</a:t>
            </a:r>
          </a:p>
        </p:txBody>
      </p:sp>
      <p:sp>
        <p:nvSpPr>
          <p:cNvPr id="3" name="Text Placeholder 2"/>
          <p:cNvSpPr>
            <a:spLocks noGrp="1"/>
          </p:cNvSpPr>
          <p:nvPr>
            <p:ph type="body" sz="quarter" idx="10"/>
          </p:nvPr>
        </p:nvSpPr>
        <p:spPr>
          <a:xfrm>
            <a:off x="274638" y="1212850"/>
            <a:ext cx="11887200" cy="5387108"/>
          </a:xfrm>
        </p:spPr>
        <p:txBody>
          <a:bodyPr>
            <a:normAutofit/>
          </a:bodyPr>
          <a:lstStyle/>
          <a:p>
            <a:r>
              <a:rPr lang="en-US" sz="4400" b="1" dirty="0">
                <a:latin typeface="+mn-lt"/>
              </a:rPr>
              <a:t>List containers</a:t>
            </a:r>
          </a:p>
          <a:p>
            <a:r>
              <a:rPr lang="en-US" sz="3200" dirty="0"/>
              <a:t>	</a:t>
            </a:r>
            <a:r>
              <a:rPr lang="en-US" sz="2400" dirty="0" err="1"/>
              <a:t>docker</a:t>
            </a:r>
            <a:r>
              <a:rPr lang="en-US" sz="2400" dirty="0"/>
              <a:t> </a:t>
            </a:r>
            <a:r>
              <a:rPr lang="en-US" sz="2400" dirty="0" err="1"/>
              <a:t>ps</a:t>
            </a:r>
            <a:r>
              <a:rPr lang="en-US" sz="2400" dirty="0"/>
              <a:t> –a (‘-a’ says to include stopped containers)</a:t>
            </a:r>
          </a:p>
          <a:p>
            <a:endParaRPr lang="en-US" sz="2400" dirty="0"/>
          </a:p>
          <a:p>
            <a:r>
              <a:rPr lang="en-US" sz="4400" b="1" dirty="0">
                <a:latin typeface="+mn-lt"/>
              </a:rPr>
              <a:t>Remove an existing container</a:t>
            </a:r>
            <a:endParaRPr lang="en-US" sz="7200" b="1" dirty="0"/>
          </a:p>
          <a:p>
            <a:r>
              <a:rPr lang="en-US" sz="2800" dirty="0"/>
              <a:t>	</a:t>
            </a:r>
            <a:r>
              <a:rPr lang="en-US" sz="2800" dirty="0" err="1"/>
              <a:t>docker</a:t>
            </a:r>
            <a:r>
              <a:rPr lang="en-US" sz="2800" dirty="0"/>
              <a:t> </a:t>
            </a:r>
            <a:r>
              <a:rPr lang="en-US" sz="2800" dirty="0" err="1"/>
              <a:t>rm</a:t>
            </a:r>
            <a:r>
              <a:rPr lang="en-US" sz="2800" dirty="0"/>
              <a:t> &lt;container&gt; (add a –f to remove ‘force’)</a:t>
            </a:r>
            <a:endParaRPr lang="en-US" sz="2800" dirty="0">
              <a:latin typeface="+mn-lt"/>
            </a:endParaRPr>
          </a:p>
          <a:p>
            <a:pPr marL="0" indent="0">
              <a:buNone/>
            </a:pPr>
            <a:endParaRPr lang="en-US" sz="2448" dirty="0"/>
          </a:p>
          <a:p>
            <a:r>
              <a:rPr lang="en-US" sz="4400" b="1" dirty="0">
                <a:latin typeface="+mn-lt"/>
              </a:rPr>
              <a:t>Remove all containers </a:t>
            </a:r>
            <a:r>
              <a:rPr lang="en-US" sz="4400" b="1" dirty="0">
                <a:solidFill>
                  <a:srgbClr val="FF0000"/>
                </a:solidFill>
                <a:latin typeface="+mn-lt"/>
              </a:rPr>
              <a:t>(use with caution)</a:t>
            </a:r>
          </a:p>
          <a:p>
            <a:r>
              <a:rPr lang="en-US" sz="1600" dirty="0"/>
              <a:t>	</a:t>
            </a:r>
            <a:r>
              <a:rPr lang="en-US" sz="2800" dirty="0" err="1"/>
              <a:t>docker</a:t>
            </a:r>
            <a:r>
              <a:rPr lang="en-US" sz="2800" dirty="0"/>
              <a:t> </a:t>
            </a:r>
            <a:r>
              <a:rPr lang="en-US" sz="2800" dirty="0" err="1"/>
              <a:t>ps</a:t>
            </a:r>
            <a:r>
              <a:rPr lang="en-US" sz="2800" dirty="0"/>
              <a:t> –a -–format “{{.ID}}” | %{</a:t>
            </a:r>
            <a:r>
              <a:rPr lang="en-US" sz="2800" dirty="0" err="1"/>
              <a:t>docker</a:t>
            </a:r>
            <a:r>
              <a:rPr lang="en-US" sz="2800" dirty="0"/>
              <a:t> </a:t>
            </a:r>
            <a:r>
              <a:rPr lang="en-US" sz="2800" dirty="0" err="1"/>
              <a:t>rm</a:t>
            </a:r>
            <a:r>
              <a:rPr lang="en-US" sz="2800" dirty="0"/>
              <a:t> $_}</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330005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our own Images - </a:t>
            </a:r>
            <a:r>
              <a:rPr lang="en-US" dirty="0" err="1"/>
              <a:t>Dockerfile</a:t>
            </a:r>
            <a:endParaRPr lang="en-US" dirty="0"/>
          </a:p>
        </p:txBody>
      </p:sp>
      <p:sp>
        <p:nvSpPr>
          <p:cNvPr id="3" name="Text Placeholder 2"/>
          <p:cNvSpPr>
            <a:spLocks noGrp="1"/>
          </p:cNvSpPr>
          <p:nvPr>
            <p:ph type="body" sz="quarter" idx="10"/>
          </p:nvPr>
        </p:nvSpPr>
        <p:spPr>
          <a:xfrm>
            <a:off x="280447" y="1348914"/>
            <a:ext cx="11195590" cy="4947728"/>
          </a:xfrm>
        </p:spPr>
        <p:txBody>
          <a:bodyPr>
            <a:normAutofit/>
          </a:bodyPr>
          <a:lstStyle/>
          <a:p>
            <a:r>
              <a:rPr lang="en-US" sz="3600" dirty="0"/>
              <a:t>Method for automated container image creation</a:t>
            </a:r>
          </a:p>
          <a:p>
            <a:endParaRPr lang="en-US" sz="3600" dirty="0"/>
          </a:p>
          <a:p>
            <a:r>
              <a:rPr lang="en-US" sz="3600" dirty="0"/>
              <a:t>Consumed when running “</a:t>
            </a:r>
            <a:r>
              <a:rPr lang="en-US" sz="3600" dirty="0" err="1"/>
              <a:t>docker</a:t>
            </a:r>
            <a:r>
              <a:rPr lang="en-US" sz="3600" dirty="0"/>
              <a:t> build” </a:t>
            </a:r>
          </a:p>
          <a:p>
            <a:endParaRPr lang="en-US" sz="3600" dirty="0"/>
          </a:p>
          <a:p>
            <a:r>
              <a:rPr lang="en-US" sz="3600" dirty="0"/>
              <a:t>Enables automated builds via </a:t>
            </a:r>
            <a:r>
              <a:rPr lang="en-US" sz="3600" dirty="0" err="1"/>
              <a:t>docker</a:t>
            </a:r>
            <a:r>
              <a:rPr lang="en-US" sz="3600" dirty="0"/>
              <a:t> hub</a:t>
            </a:r>
          </a:p>
          <a:p>
            <a:endParaRPr lang="en-US" sz="3600" dirty="0"/>
          </a:p>
          <a:p>
            <a:r>
              <a:rPr lang="en-US" sz="3600" dirty="0"/>
              <a:t>Caches unchanged commands</a:t>
            </a:r>
          </a:p>
        </p:txBody>
      </p:sp>
      <p:grpSp>
        <p:nvGrpSpPr>
          <p:cNvPr id="19" name="Group 18"/>
          <p:cNvGrpSpPr/>
          <p:nvPr/>
        </p:nvGrpSpPr>
        <p:grpSpPr>
          <a:xfrm>
            <a:off x="8839199" y="2283419"/>
            <a:ext cx="4160838" cy="4947643"/>
            <a:chOff x="8275637" y="1820862"/>
            <a:chExt cx="4160838" cy="5173663"/>
          </a:xfrm>
        </p:grpSpPr>
        <p:sp>
          <p:nvSpPr>
            <p:cNvPr id="20" name="Rectangle 19"/>
            <p:cNvSpPr/>
            <p:nvPr/>
          </p:nvSpPr>
          <p:spPr bwMode="auto">
            <a:xfrm>
              <a:off x="8275637" y="1820862"/>
              <a:ext cx="4160838" cy="5173663"/>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p:cNvGrpSpPr/>
            <p:nvPr/>
          </p:nvGrpSpPr>
          <p:grpSpPr>
            <a:xfrm>
              <a:off x="9254523" y="2146690"/>
              <a:ext cx="2335606" cy="4149261"/>
              <a:chOff x="9637979" y="1567671"/>
              <a:chExt cx="2335606" cy="4149261"/>
            </a:xfrm>
          </p:grpSpPr>
          <p:pic>
            <p:nvPicPr>
              <p:cNvPr id="4" name="Picture 3"/>
              <p:cNvPicPr>
                <a:picLocks noChangeAspect="1"/>
              </p:cNvPicPr>
              <p:nvPr/>
            </p:nvPicPr>
            <p:blipFill>
              <a:blip r:embed="rId3"/>
              <a:stretch>
                <a:fillRect/>
              </a:stretch>
            </p:blipFill>
            <p:spPr>
              <a:xfrm>
                <a:off x="9653481" y="4387590"/>
                <a:ext cx="2320104" cy="13293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910" y="5200855"/>
                <a:ext cx="1771246" cy="407275"/>
              </a:xfrm>
              <a:prstGeom prst="rect">
                <a:avLst/>
              </a:prstGeom>
            </p:spPr>
          </p:pic>
          <p:sp>
            <p:nvSpPr>
              <p:cNvPr id="6" name="TextBox 5"/>
              <p:cNvSpPr txBox="1"/>
              <p:nvPr/>
            </p:nvSpPr>
            <p:spPr>
              <a:xfrm>
                <a:off x="9726961" y="4387588"/>
                <a:ext cx="2208138" cy="1050811"/>
              </a:xfrm>
              <a:prstGeom prst="rect">
                <a:avLst/>
              </a:prstGeom>
              <a:noFill/>
            </p:spPr>
            <p:txBody>
              <a:bodyPr wrap="none" lIns="182646" tIns="146117" rIns="182646" bIns="146117" rtlCol="0">
                <a:spAutoFit/>
              </a:bodyPr>
              <a:lstStyle/>
              <a:p>
                <a:pPr>
                  <a:lnSpc>
                    <a:spcPct val="90000"/>
                  </a:lnSpc>
                  <a:spcAft>
                    <a:spcPts val="599"/>
                  </a:spcAft>
                </a:pPr>
                <a:r>
                  <a:rPr lang="en-US" sz="2397" dirty="0">
                    <a:gradFill>
                      <a:gsLst>
                        <a:gs pos="2917">
                          <a:srgbClr val="FFFFFF"/>
                        </a:gs>
                        <a:gs pos="30000">
                          <a:srgbClr val="FFFFFF"/>
                        </a:gs>
                      </a:gsLst>
                      <a:lin ang="5400000" scaled="0"/>
                    </a:gradFill>
                  </a:rPr>
                  <a:t>Container OS</a:t>
                </a:r>
              </a:p>
              <a:p>
                <a:pPr algn="ctr">
                  <a:lnSpc>
                    <a:spcPct val="90000"/>
                  </a:lnSpc>
                  <a:spcAft>
                    <a:spcPts val="599"/>
                  </a:spcAft>
                </a:pPr>
                <a:r>
                  <a:rPr lang="en-US" sz="2397" dirty="0">
                    <a:gradFill>
                      <a:gsLst>
                        <a:gs pos="2917">
                          <a:srgbClr val="FFFFFF"/>
                        </a:gs>
                        <a:gs pos="30000">
                          <a:srgbClr val="FFFFFF"/>
                        </a:gs>
                      </a:gsLst>
                      <a:lin ang="5400000" scaled="0"/>
                    </a:gradFill>
                  </a:rPr>
                  <a:t>Image</a:t>
                </a:r>
              </a:p>
            </p:txBody>
          </p:sp>
          <p:grpSp>
            <p:nvGrpSpPr>
              <p:cNvPr id="17" name="Group 16"/>
              <p:cNvGrpSpPr/>
              <p:nvPr/>
            </p:nvGrpSpPr>
            <p:grpSpPr>
              <a:xfrm>
                <a:off x="9637979" y="2994171"/>
                <a:ext cx="2335604" cy="1335432"/>
                <a:chOff x="9448992" y="2935729"/>
                <a:chExt cx="2290016" cy="1309366"/>
              </a:xfrm>
            </p:grpSpPr>
            <p:pic>
              <p:nvPicPr>
                <p:cNvPr id="7" name="Picture 6"/>
                <p:cNvPicPr>
                  <a:picLocks noChangeAspect="1"/>
                </p:cNvPicPr>
                <p:nvPr/>
              </p:nvPicPr>
              <p:blipFill>
                <a:blip r:embed="rId5"/>
                <a:stretch>
                  <a:fillRect/>
                </a:stretch>
              </p:blipFill>
              <p:spPr>
                <a:xfrm>
                  <a:off x="9448992" y="2935729"/>
                  <a:ext cx="2290016" cy="1309365"/>
                </a:xfrm>
                <a:prstGeom prst="rect">
                  <a:avLst/>
                </a:prstGeom>
              </p:spPr>
            </p:pic>
            <p:sp>
              <p:nvSpPr>
                <p:cNvPr id="8" name="TextBox 7"/>
                <p:cNvSpPr txBox="1"/>
                <p:nvPr/>
              </p:nvSpPr>
              <p:spPr>
                <a:xfrm>
                  <a:off x="9733264" y="3317443"/>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9" name="Picture 8"/>
                <p:cNvPicPr>
                  <a:picLocks noChangeAspect="1"/>
                </p:cNvPicPr>
                <p:nvPr/>
              </p:nvPicPr>
              <p:blipFill>
                <a:blip r:embed="rId3"/>
                <a:stretch>
                  <a:fillRect/>
                </a:stretch>
              </p:blipFill>
              <p:spPr>
                <a:xfrm>
                  <a:off x="9456073" y="2941700"/>
                  <a:ext cx="2274818" cy="1303395"/>
                </a:xfrm>
                <a:prstGeom prst="rect">
                  <a:avLst/>
                </a:prstGeom>
              </p:spPr>
            </p:pic>
            <p:sp>
              <p:nvSpPr>
                <p:cNvPr id="10" name="TextBox 9"/>
                <p:cNvSpPr txBox="1"/>
                <p:nvPr/>
              </p:nvSpPr>
              <p:spPr>
                <a:xfrm>
                  <a:off x="9603522" y="2961952"/>
                  <a:ext cx="2032759"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err="1">
                      <a:gradFill>
                        <a:gsLst>
                          <a:gs pos="2917">
                            <a:srgbClr val="FFFFFF"/>
                          </a:gs>
                          <a:gs pos="30000">
                            <a:srgbClr val="FFFFFF"/>
                          </a:gs>
                        </a:gsLst>
                        <a:lin ang="5400000" scaled="0"/>
                      </a:gradFill>
                    </a:rPr>
                    <a:t>microsoft</a:t>
                  </a:r>
                  <a:r>
                    <a:rPr lang="en-US" sz="2397" dirty="0">
                      <a:gradFill>
                        <a:gsLst>
                          <a:gs pos="2917">
                            <a:srgbClr val="FFFFFF"/>
                          </a:gs>
                          <a:gs pos="30000">
                            <a:srgbClr val="FFFFFF"/>
                          </a:gs>
                        </a:gsLst>
                        <a:lin ang="5400000" scaled="0"/>
                      </a:gradFill>
                    </a:rPr>
                    <a:t>/</a:t>
                  </a:r>
                  <a:r>
                    <a:rPr lang="en-US" sz="2397" dirty="0" err="1">
                      <a:gradFill>
                        <a:gsLst>
                          <a:gs pos="2917">
                            <a:srgbClr val="FFFFFF"/>
                          </a:gs>
                          <a:gs pos="30000">
                            <a:srgbClr val="FFFFFF"/>
                          </a:gs>
                        </a:gsLst>
                        <a:lin ang="5400000" scaled="0"/>
                      </a:gradFill>
                    </a:rPr>
                    <a:t>iis</a:t>
                  </a:r>
                  <a:endParaRPr lang="en-US" sz="2397" dirty="0">
                    <a:gradFill>
                      <a:gsLst>
                        <a:gs pos="2917">
                          <a:srgbClr val="FFFFFF"/>
                        </a:gs>
                        <a:gs pos="30000">
                          <a:srgbClr val="FFFFFF"/>
                        </a:gs>
                      </a:gsLst>
                      <a:lin ang="5400000" scaled="0"/>
                    </a:gradFill>
                  </a:endParaRPr>
                </a:p>
              </p:txBody>
            </p:sp>
            <p:sp>
              <p:nvSpPr>
                <p:cNvPr id="11" name="Rectangle 10"/>
                <p:cNvSpPr/>
                <p:nvPr/>
              </p:nvSpPr>
              <p:spPr bwMode="auto">
                <a:xfrm>
                  <a:off x="9856872" y="3558517"/>
                  <a:ext cx="1482848" cy="423074"/>
                </a:xfrm>
                <a:prstGeom prst="rect">
                  <a:avLst/>
                </a:prstGeom>
                <a:noFill/>
                <a:ln w="3810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bg1"/>
                      </a:solidFill>
                    </a:rPr>
                    <a:t>Layer 1</a:t>
                  </a:r>
                </a:p>
              </p:txBody>
            </p:sp>
          </p:grpSp>
          <p:grpSp>
            <p:nvGrpSpPr>
              <p:cNvPr id="18" name="Group 17"/>
              <p:cNvGrpSpPr/>
              <p:nvPr/>
            </p:nvGrpSpPr>
            <p:grpSpPr>
              <a:xfrm>
                <a:off x="9646753" y="1567671"/>
                <a:ext cx="2320104" cy="1329342"/>
                <a:chOff x="9457595" y="1537072"/>
                <a:chExt cx="2274818" cy="1303395"/>
              </a:xfrm>
            </p:grpSpPr>
            <p:sp>
              <p:nvSpPr>
                <p:cNvPr id="12" name="TextBox 11"/>
                <p:cNvSpPr txBox="1"/>
                <p:nvPr/>
              </p:nvSpPr>
              <p:spPr>
                <a:xfrm>
                  <a:off x="9740343" y="1957194"/>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13" name="Picture 12"/>
                <p:cNvPicPr>
                  <a:picLocks noChangeAspect="1"/>
                </p:cNvPicPr>
                <p:nvPr/>
              </p:nvPicPr>
              <p:blipFill>
                <a:blip r:embed="rId3"/>
                <a:stretch>
                  <a:fillRect/>
                </a:stretch>
              </p:blipFill>
              <p:spPr>
                <a:xfrm>
                  <a:off x="9457595" y="1537072"/>
                  <a:ext cx="2274818" cy="1303395"/>
                </a:xfrm>
                <a:prstGeom prst="rect">
                  <a:avLst/>
                </a:prstGeom>
              </p:spPr>
            </p:pic>
            <p:sp>
              <p:nvSpPr>
                <p:cNvPr id="14" name="TextBox 13"/>
                <p:cNvSpPr txBox="1"/>
                <p:nvPr/>
              </p:nvSpPr>
              <p:spPr>
                <a:xfrm>
                  <a:off x="9575718" y="1682593"/>
                  <a:ext cx="1936643"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a:gradFill>
                        <a:gsLst>
                          <a:gs pos="2917">
                            <a:srgbClr val="FFFFFF"/>
                          </a:gs>
                          <a:gs pos="30000">
                            <a:srgbClr val="FFFFFF"/>
                          </a:gs>
                        </a:gsLst>
                        <a:lin ang="5400000" scaled="0"/>
                      </a:gradFill>
                    </a:rPr>
                    <a:t>Mysite.html</a:t>
                  </a:r>
                </a:p>
              </p:txBody>
            </p:sp>
            <p:sp>
              <p:nvSpPr>
                <p:cNvPr id="15" name="Rectangle 14"/>
                <p:cNvSpPr/>
                <p:nvPr/>
              </p:nvSpPr>
              <p:spPr bwMode="auto">
                <a:xfrm>
                  <a:off x="9852055" y="2199827"/>
                  <a:ext cx="1482848" cy="423074"/>
                </a:xfrm>
                <a:prstGeom prst="rect">
                  <a:avLst/>
                </a:prstGeom>
                <a:noFill/>
                <a:ln w="3810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bg1"/>
                      </a:solidFill>
                    </a:rPr>
                    <a:t>Layer 2</a:t>
                  </a:r>
                </a:p>
              </p:txBody>
            </p:sp>
          </p:grpSp>
        </p:grpSp>
      </p:gr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4361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Image Repositories</a:t>
            </a:r>
          </a:p>
        </p:txBody>
      </p:sp>
      <p:sp>
        <p:nvSpPr>
          <p:cNvPr id="4" name="Text Placeholder 2"/>
          <p:cNvSpPr txBox="1">
            <a:spLocks/>
          </p:cNvSpPr>
          <p:nvPr/>
        </p:nvSpPr>
        <p:spPr>
          <a:xfrm>
            <a:off x="280447" y="1129307"/>
            <a:ext cx="11347990" cy="557734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hub.docker.com</a:t>
            </a:r>
          </a:p>
          <a:p>
            <a:pPr lvl="1"/>
            <a:r>
              <a:rPr lang="en-US" dirty="0"/>
              <a:t>Allows you to create public or private organizational repositories</a:t>
            </a:r>
          </a:p>
          <a:p>
            <a:pPr lvl="1"/>
            <a:endParaRPr lang="en-US" dirty="0"/>
          </a:p>
          <a:p>
            <a:r>
              <a:rPr lang="en-US" dirty="0"/>
              <a:t>Host your own</a:t>
            </a:r>
          </a:p>
          <a:p>
            <a:pPr lvl="1"/>
            <a:r>
              <a:rPr lang="en-US" dirty="0"/>
              <a:t>Requires </a:t>
            </a:r>
            <a:r>
              <a:rPr lang="en-US" dirty="0" err="1"/>
              <a:t>linux</a:t>
            </a:r>
            <a:endParaRPr lang="en-US" dirty="0"/>
          </a:p>
          <a:p>
            <a:endParaRPr lang="en-US" dirty="0"/>
          </a:p>
          <a:p>
            <a:r>
              <a:rPr lang="en-US" dirty="0"/>
              <a:t>Avoid custom base images</a:t>
            </a:r>
          </a:p>
          <a:p>
            <a:pPr lvl="1"/>
            <a:r>
              <a:rPr lang="en-US" dirty="0"/>
              <a:t>Creates problems with sharing images (missing underlying layers)</a:t>
            </a:r>
          </a:p>
        </p:txBody>
      </p:sp>
    </p:spTree>
    <p:extLst>
      <p:ext uri="{BB962C8B-B14F-4D97-AF65-F5344CB8AC3E}">
        <p14:creationId xmlns:p14="http://schemas.microsoft.com/office/powerpoint/2010/main" val="3235973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Orchestrations – multiple hosts</a:t>
            </a:r>
          </a:p>
        </p:txBody>
      </p:sp>
      <p:grpSp>
        <p:nvGrpSpPr>
          <p:cNvPr id="11" name="Group 10"/>
          <p:cNvGrpSpPr/>
          <p:nvPr/>
        </p:nvGrpSpPr>
        <p:grpSpPr>
          <a:xfrm>
            <a:off x="1417637" y="3954462"/>
            <a:ext cx="3622902" cy="2428220"/>
            <a:chOff x="4389437" y="3978388"/>
            <a:chExt cx="3622902" cy="2428220"/>
          </a:xfrm>
        </p:grpSpPr>
        <p:pic>
          <p:nvPicPr>
            <p:cNvPr id="1026" name="Picture 2" descr="I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437" y="3978388"/>
              <a:ext cx="2667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41837" y="5883388"/>
              <a:ext cx="3470502" cy="523220"/>
            </a:xfrm>
            <a:prstGeom prst="rect">
              <a:avLst/>
            </a:prstGeom>
          </p:spPr>
          <p:txBody>
            <a:bodyPr wrap="none">
              <a:spAutoFit/>
            </a:bodyPr>
            <a:lstStyle/>
            <a:p>
              <a:r>
                <a:rPr lang="en-US" sz="2800" dirty="0">
                  <a:hlinkClick r:id="rId4"/>
                </a:rPr>
                <a:t>http://kubernetes.io/</a:t>
              </a:r>
              <a:endParaRPr lang="en-US" sz="2800" dirty="0"/>
            </a:p>
          </p:txBody>
        </p:sp>
      </p:grpSp>
      <p:grpSp>
        <p:nvGrpSpPr>
          <p:cNvPr id="12" name="Group 11"/>
          <p:cNvGrpSpPr/>
          <p:nvPr/>
        </p:nvGrpSpPr>
        <p:grpSpPr>
          <a:xfrm>
            <a:off x="644711" y="1439862"/>
            <a:ext cx="4177810" cy="2001780"/>
            <a:chOff x="1550312" y="1676546"/>
            <a:chExt cx="4177810" cy="2001780"/>
          </a:xfrm>
        </p:grpSpPr>
        <p:pic>
          <p:nvPicPr>
            <p:cNvPr id="7" name="Picture 6"/>
            <p:cNvPicPr>
              <a:picLocks noChangeAspect="1"/>
            </p:cNvPicPr>
            <p:nvPr/>
          </p:nvPicPr>
          <p:blipFill>
            <a:blip r:embed="rId5"/>
            <a:stretch>
              <a:fillRect/>
            </a:stretch>
          </p:blipFill>
          <p:spPr>
            <a:xfrm>
              <a:off x="1570037" y="1676546"/>
              <a:ext cx="3364706" cy="1371600"/>
            </a:xfrm>
            <a:prstGeom prst="rect">
              <a:avLst/>
            </a:prstGeom>
          </p:spPr>
        </p:pic>
        <p:sp>
          <p:nvSpPr>
            <p:cNvPr id="9" name="Rectangle 8"/>
            <p:cNvSpPr/>
            <p:nvPr/>
          </p:nvSpPr>
          <p:spPr>
            <a:xfrm>
              <a:off x="1550312" y="3155106"/>
              <a:ext cx="4177810" cy="523220"/>
            </a:xfrm>
            <a:prstGeom prst="rect">
              <a:avLst/>
            </a:prstGeom>
          </p:spPr>
          <p:txBody>
            <a:bodyPr wrap="none">
              <a:spAutoFit/>
            </a:bodyPr>
            <a:lstStyle/>
            <a:p>
              <a:r>
                <a:rPr lang="en-US" sz="2800" dirty="0">
                  <a:hlinkClick r:id="rId6"/>
                </a:rPr>
                <a:t>https://mesosphere.com/</a:t>
              </a:r>
              <a:endParaRPr lang="en-US" sz="2800" dirty="0"/>
            </a:p>
          </p:txBody>
        </p:sp>
      </p:grpSp>
      <p:grpSp>
        <p:nvGrpSpPr>
          <p:cNvPr id="13" name="Group 12"/>
          <p:cNvGrpSpPr/>
          <p:nvPr/>
        </p:nvGrpSpPr>
        <p:grpSpPr>
          <a:xfrm>
            <a:off x="4522321" y="2430462"/>
            <a:ext cx="7914154" cy="2816109"/>
            <a:chOff x="6751637" y="551965"/>
            <a:chExt cx="7914154" cy="2816109"/>
          </a:xfrm>
        </p:grpSpPr>
        <p:pic>
          <p:nvPicPr>
            <p:cNvPr id="5" name="Picture 4"/>
            <p:cNvPicPr>
              <a:picLocks noChangeAspect="1"/>
            </p:cNvPicPr>
            <p:nvPr/>
          </p:nvPicPr>
          <p:blipFill>
            <a:blip r:embed="rId7"/>
            <a:stretch>
              <a:fillRect/>
            </a:stretch>
          </p:blipFill>
          <p:spPr>
            <a:xfrm>
              <a:off x="8504237" y="551965"/>
              <a:ext cx="3295650" cy="2197100"/>
            </a:xfrm>
            <a:prstGeom prst="rect">
              <a:avLst/>
            </a:prstGeom>
          </p:spPr>
        </p:pic>
        <p:sp>
          <p:nvSpPr>
            <p:cNvPr id="10" name="Rectangle 9"/>
            <p:cNvSpPr/>
            <p:nvPr/>
          </p:nvSpPr>
          <p:spPr>
            <a:xfrm>
              <a:off x="6751637" y="2844854"/>
              <a:ext cx="7914154" cy="523220"/>
            </a:xfrm>
            <a:prstGeom prst="rect">
              <a:avLst/>
            </a:prstGeom>
          </p:spPr>
          <p:txBody>
            <a:bodyPr wrap="none">
              <a:spAutoFit/>
            </a:bodyPr>
            <a:lstStyle/>
            <a:p>
              <a:r>
                <a:rPr lang="en-US" sz="2800" dirty="0">
                  <a:hlinkClick r:id="rId8"/>
                </a:rPr>
                <a:t>https://www.docker.com/products/docker-swarm</a:t>
              </a:r>
              <a:endParaRPr lang="en-US" sz="2800" dirty="0"/>
            </a:p>
          </p:txBody>
        </p:sp>
      </p:grpSp>
    </p:spTree>
    <p:extLst>
      <p:ext uri="{BB962C8B-B14F-4D97-AF65-F5344CB8AC3E}">
        <p14:creationId xmlns:p14="http://schemas.microsoft.com/office/powerpoint/2010/main" val="7284855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Container Service</a:t>
            </a:r>
          </a:p>
        </p:txBody>
      </p:sp>
      <p:sp>
        <p:nvSpPr>
          <p:cNvPr id="3" name="Text Placeholder 2"/>
          <p:cNvSpPr>
            <a:spLocks noGrp="1"/>
          </p:cNvSpPr>
          <p:nvPr>
            <p:ph type="body" sz="quarter" idx="4294967295"/>
          </p:nvPr>
        </p:nvSpPr>
        <p:spPr>
          <a:xfrm>
            <a:off x="30797" y="6587332"/>
            <a:ext cx="11887200" cy="1230313"/>
          </a:xfrm>
        </p:spPr>
        <p:txBody>
          <a:bodyPr>
            <a:normAutofit/>
          </a:bodyPr>
          <a:lstStyle/>
          <a:p>
            <a:pPr marL="0" indent="0">
              <a:buNone/>
            </a:pPr>
            <a:r>
              <a:rPr lang="en-US" sz="1600" dirty="0"/>
              <a:t>https://azure.microsoft.com/en-us/blog/windows-server-containers-using-docker-swarm-on-azure-container-service-private-preview/</a:t>
            </a:r>
          </a:p>
        </p:txBody>
      </p:sp>
      <p:sp>
        <p:nvSpPr>
          <p:cNvPr id="5" name="Rectangle 4"/>
          <p:cNvSpPr/>
          <p:nvPr/>
        </p:nvSpPr>
        <p:spPr>
          <a:xfrm>
            <a:off x="503237" y="958107"/>
            <a:ext cx="11734800" cy="5632311"/>
          </a:xfrm>
          <a:prstGeom prst="rect">
            <a:avLst/>
          </a:prstGeom>
        </p:spPr>
        <p:txBody>
          <a:bodyPr wrap="square">
            <a:spAutoFit/>
          </a:bodyPr>
          <a:lstStyle/>
          <a:p>
            <a:r>
              <a:rPr lang="en-US" sz="2400" b="1" dirty="0">
                <a:solidFill>
                  <a:srgbClr val="505050"/>
                </a:solidFill>
                <a:latin typeface="Segoe UI Condensed"/>
              </a:rPr>
              <a:t>We are excited to announce a limited preview of Azure Container Service for Windows Server containers. </a:t>
            </a:r>
            <a:r>
              <a:rPr lang="en-US" sz="2400" dirty="0">
                <a:solidFill>
                  <a:srgbClr val="505050"/>
                </a:solidFill>
                <a:latin typeface="Segoe UI Condensed"/>
              </a:rPr>
              <a:t>To join the preview, please register </a:t>
            </a:r>
            <a:r>
              <a:rPr lang="en-US" sz="2400" dirty="0">
                <a:solidFill>
                  <a:srgbClr val="00ABEC"/>
                </a:solidFill>
                <a:latin typeface="Segoe UI Condensed"/>
                <a:hlinkClick r:id="rId3"/>
              </a:rPr>
              <a:t>here</a:t>
            </a:r>
            <a:r>
              <a:rPr lang="en-US" sz="2400" dirty="0">
                <a:solidFill>
                  <a:srgbClr val="505050"/>
                </a:solidFill>
                <a:latin typeface="Segoe UI Condensed"/>
              </a:rPr>
              <a:t>. We look forward to receiving your feedback!</a:t>
            </a:r>
          </a:p>
          <a:p>
            <a:endParaRPr lang="en-US" sz="2400" dirty="0">
              <a:solidFill>
                <a:srgbClr val="505050"/>
              </a:solidFill>
              <a:latin typeface="Segoe UI Condensed"/>
            </a:endParaRPr>
          </a:p>
          <a:p>
            <a:r>
              <a:rPr lang="en-US" sz="2400" dirty="0">
                <a:solidFill>
                  <a:srgbClr val="505050"/>
                </a:solidFill>
                <a:latin typeface="Segoe UI Condensed"/>
              </a:rPr>
              <a:t>Azure Container Service is designed for enterprises, ISVs and startups looking to put containers into production, quickly and simply. It combines Azure’s infrastructure with a choice of open source container orchestration technology: DC/OS or Docker Swarm. To provision your container service, you simply select the VM cluster size, DC/OS or Swarm, and the Azure region, and the container service handles everything else. This preview of Windows Server containers under the Azure Container Service currently only supports Docker Swarm as the orchestrator.</a:t>
            </a:r>
          </a:p>
          <a:p>
            <a:endParaRPr lang="en-US" sz="2400" dirty="0">
              <a:solidFill>
                <a:srgbClr val="505050"/>
              </a:solidFill>
              <a:latin typeface="Segoe UI Condensed"/>
            </a:endParaRPr>
          </a:p>
          <a:p>
            <a:r>
              <a:rPr lang="en-US" sz="2400" dirty="0">
                <a:solidFill>
                  <a:srgbClr val="505050"/>
                </a:solidFill>
                <a:latin typeface="Segoe UI Condensed"/>
              </a:rPr>
              <a:t>Azure is founded on maximum choice for all developers and ITPros. With this preview, we’re opening the Azure Container Service to Windows Server developers for the first time.</a:t>
            </a:r>
          </a:p>
        </p:txBody>
      </p:sp>
      <p:pic>
        <p:nvPicPr>
          <p:cNvPr id="4" name="Picture 3"/>
          <p:cNvPicPr>
            <a:picLocks noChangeAspect="1"/>
          </p:cNvPicPr>
          <p:nvPr/>
        </p:nvPicPr>
        <p:blipFill>
          <a:blip r:embed="rId4"/>
          <a:stretch>
            <a:fillRect/>
          </a:stretch>
        </p:blipFill>
        <p:spPr>
          <a:xfrm>
            <a:off x="-30163" y="-7939"/>
            <a:ext cx="13411202" cy="7543801"/>
          </a:xfrm>
          <a:prstGeom prst="rect">
            <a:avLst/>
          </a:prstGeom>
        </p:spPr>
      </p:pic>
    </p:spTree>
    <p:extLst>
      <p:ext uri="{BB962C8B-B14F-4D97-AF65-F5344CB8AC3E}">
        <p14:creationId xmlns:p14="http://schemas.microsoft.com/office/powerpoint/2010/main" val="1769345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https://aka.ms/brent-clouddevelop2016</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https://aka.ms/brent-clouddevelop2016</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74639" y="2725856"/>
            <a:ext cx="12145962" cy="4124206"/>
          </a:xfrm>
        </p:spPr>
        <p:txBody>
          <a:bodyPr/>
          <a:lstStyle/>
          <a:p>
            <a:r>
              <a:rPr lang="en-US" dirty="0"/>
              <a:t>Focus on Windows Server 2016</a:t>
            </a:r>
          </a:p>
          <a:p>
            <a:r>
              <a:rPr lang="en-US" dirty="0"/>
              <a:t>	</a:t>
            </a:r>
            <a:r>
              <a:rPr lang="en-US" dirty="0">
                <a:solidFill>
                  <a:schemeClr val="tx1"/>
                </a:solidFill>
              </a:rPr>
              <a:t>Containers are specific to Server 2016</a:t>
            </a:r>
          </a:p>
          <a:p>
            <a:pPr lvl="1"/>
            <a:endParaRPr lang="en-US" dirty="0"/>
          </a:p>
          <a:p>
            <a:r>
              <a:rPr lang="en-US" dirty="0"/>
              <a:t>We’re not going to make you an expert</a:t>
            </a:r>
          </a:p>
          <a:p>
            <a:r>
              <a:rPr lang="en-US" dirty="0"/>
              <a:t>	</a:t>
            </a:r>
            <a:r>
              <a:rPr lang="en-US" dirty="0">
                <a:solidFill>
                  <a:schemeClr val="tx1"/>
                </a:solidFill>
              </a:rPr>
              <a:t>Remove the fear!</a:t>
            </a:r>
            <a:endParaRPr lang="en-US" dirty="0"/>
          </a:p>
          <a:p>
            <a:endParaRPr lang="en-US" sz="2000" dirty="0"/>
          </a:p>
          <a:p>
            <a:r>
              <a:rPr lang="en-US" dirty="0"/>
              <a:t>If you already know containers on Linux…</a:t>
            </a:r>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 Breakdown of containers</a:t>
            </a:r>
          </a:p>
        </p:txBody>
      </p:sp>
      <p:sp>
        <p:nvSpPr>
          <p:cNvPr id="2" name="Text Placeholder 1"/>
          <p:cNvSpPr>
            <a:spLocks noGrp="1"/>
          </p:cNvSpPr>
          <p:nvPr>
            <p:ph type="body" sz="quarter" idx="10"/>
          </p:nvPr>
        </p:nvSpPr>
        <p:spPr>
          <a:xfrm>
            <a:off x="274639" y="3208873"/>
            <a:ext cx="11887200" cy="3108543"/>
          </a:xfrm>
        </p:spPr>
        <p:txBody>
          <a:bodyPr/>
          <a:lstStyle/>
          <a:p>
            <a:r>
              <a:rPr lang="en-US" dirty="0"/>
              <a:t>Started in Linux in 2003/2004</a:t>
            </a:r>
          </a:p>
          <a:p>
            <a:r>
              <a:rPr lang="en-US" dirty="0"/>
              <a:t>	</a:t>
            </a:r>
            <a:r>
              <a:rPr lang="en-US" dirty="0">
                <a:solidFill>
                  <a:schemeClr val="tx1"/>
                </a:solidFill>
              </a:rPr>
              <a:t>present, but not very usable</a:t>
            </a:r>
          </a:p>
          <a:p>
            <a:endParaRPr lang="en-US" sz="2000" dirty="0"/>
          </a:p>
          <a:p>
            <a:r>
              <a:rPr lang="en-US" dirty="0"/>
              <a:t>Docker made them popular starting June 2014</a:t>
            </a:r>
          </a:p>
          <a:p>
            <a:r>
              <a:rPr lang="en-US" dirty="0"/>
              <a:t>	</a:t>
            </a:r>
            <a:r>
              <a:rPr lang="en-US" dirty="0">
                <a:solidFill>
                  <a:schemeClr val="tx1"/>
                </a:solidFill>
              </a:rPr>
              <a:t>ease of use</a:t>
            </a:r>
          </a:p>
        </p:txBody>
      </p:sp>
      <p:pic>
        <p:nvPicPr>
          <p:cNvPr id="2050" name="Picture 2" descr="Image result for contai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542" y="220662"/>
            <a:ext cx="5030339" cy="3370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0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Docker Additions to Containers</a:t>
            </a:r>
          </a:p>
        </p:txBody>
      </p:sp>
      <p:sp>
        <p:nvSpPr>
          <p:cNvPr id="2" name="Text Placeholder 1"/>
          <p:cNvSpPr>
            <a:spLocks noGrp="1"/>
          </p:cNvSpPr>
          <p:nvPr>
            <p:ph type="body" sz="quarter" idx="10"/>
          </p:nvPr>
        </p:nvSpPr>
        <p:spPr>
          <a:xfrm>
            <a:off x="304251" y="1224744"/>
            <a:ext cx="11887200" cy="3447098"/>
          </a:xfrm>
        </p:spPr>
        <p:txBody>
          <a:bodyPr/>
          <a:lstStyle/>
          <a:p>
            <a:r>
              <a:rPr lang="en-US" dirty="0"/>
              <a:t>Docker Container Image</a:t>
            </a:r>
          </a:p>
          <a:p>
            <a:r>
              <a:rPr lang="en-US" dirty="0"/>
              <a:t>	</a:t>
            </a:r>
            <a:r>
              <a:rPr lang="en-US" dirty="0">
                <a:solidFill>
                  <a:schemeClr val="tx1"/>
                </a:solidFill>
              </a:rPr>
              <a:t>layer, upon layer, upon layer, …</a:t>
            </a:r>
          </a:p>
          <a:p>
            <a:endParaRPr lang="en-US" dirty="0">
              <a:solidFill>
                <a:schemeClr val="tx1"/>
              </a:solidFill>
            </a:endParaRPr>
          </a:p>
          <a:p>
            <a:r>
              <a:rPr lang="en-US" dirty="0"/>
              <a:t>Image Repositories</a:t>
            </a:r>
          </a:p>
          <a:p>
            <a:r>
              <a:rPr lang="en-US" dirty="0"/>
              <a:t>	</a:t>
            </a:r>
            <a:r>
              <a:rPr lang="en-US" dirty="0">
                <a:solidFill>
                  <a:schemeClr val="tx1"/>
                </a:solidFill>
              </a:rPr>
              <a:t>hub.docker.com</a:t>
            </a:r>
          </a:p>
        </p:txBody>
      </p:sp>
      <p:pic>
        <p:nvPicPr>
          <p:cNvPr id="3076" name="Picture 4" descr="Image result for Storage Contain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086" y="2614442"/>
            <a:ext cx="503543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8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Components</a:t>
            </a:r>
          </a:p>
        </p:txBody>
      </p:sp>
      <p:sp>
        <p:nvSpPr>
          <p:cNvPr id="2" name="Text Placeholder 1"/>
          <p:cNvSpPr>
            <a:spLocks noGrp="1"/>
          </p:cNvSpPr>
          <p:nvPr>
            <p:ph type="body" sz="quarter" idx="10"/>
          </p:nvPr>
        </p:nvSpPr>
        <p:spPr>
          <a:xfrm>
            <a:off x="278155" y="1534621"/>
            <a:ext cx="11887200" cy="5816977"/>
          </a:xfrm>
        </p:spPr>
        <p:txBody>
          <a:bodyPr/>
          <a:lstStyle/>
          <a:p>
            <a:r>
              <a:rPr lang="en-US" dirty="0"/>
              <a:t>Host OS</a:t>
            </a:r>
          </a:p>
          <a:p>
            <a:r>
              <a:rPr lang="en-US" b="1" u="sng" dirty="0">
                <a:solidFill>
                  <a:schemeClr val="tx1"/>
                </a:solidFill>
              </a:rPr>
              <a:t>Where</a:t>
            </a:r>
            <a:r>
              <a:rPr lang="en-US" dirty="0">
                <a:solidFill>
                  <a:schemeClr val="tx1"/>
                </a:solidFill>
              </a:rPr>
              <a:t> the container will run</a:t>
            </a:r>
          </a:p>
          <a:p>
            <a:endParaRPr lang="en-US" sz="2000" dirty="0"/>
          </a:p>
          <a:p>
            <a:r>
              <a:rPr lang="en-US" dirty="0"/>
              <a:t>Container Engine</a:t>
            </a:r>
          </a:p>
          <a:p>
            <a:r>
              <a:rPr lang="en-US" b="1" u="sng" dirty="0">
                <a:solidFill>
                  <a:schemeClr val="tx1"/>
                </a:solidFill>
              </a:rPr>
              <a:t>How</a:t>
            </a:r>
            <a:r>
              <a:rPr lang="en-US" dirty="0">
                <a:solidFill>
                  <a:schemeClr val="tx1"/>
                </a:solidFill>
              </a:rPr>
              <a:t> the container is run</a:t>
            </a:r>
          </a:p>
          <a:p>
            <a:endParaRPr lang="en-US" dirty="0"/>
          </a:p>
          <a:p>
            <a:r>
              <a:rPr lang="en-US" dirty="0"/>
              <a:t>Orchestrations</a:t>
            </a:r>
          </a:p>
          <a:p>
            <a:r>
              <a:rPr lang="en-US" dirty="0">
                <a:solidFill>
                  <a:schemeClr val="tx1"/>
                </a:solidFill>
              </a:rPr>
              <a:t>How multiple containers are  </a:t>
            </a:r>
            <a:r>
              <a:rPr lang="en-US" b="1" u="sng" dirty="0">
                <a:solidFill>
                  <a:schemeClr val="tx1"/>
                </a:solidFill>
              </a:rPr>
              <a:t>managed</a:t>
            </a:r>
          </a:p>
          <a:p>
            <a:endParaRPr lang="en-US" dirty="0"/>
          </a:p>
        </p:txBody>
      </p:sp>
      <p:pic>
        <p:nvPicPr>
          <p:cNvPr id="4098" name="Picture 2" descr="Image result for ke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499" y="906462"/>
            <a:ext cx="5443538" cy="407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4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Offer</a:t>
            </a:r>
          </a:p>
        </p:txBody>
      </p:sp>
      <p:sp>
        <p:nvSpPr>
          <p:cNvPr id="4" name="Rectangle 3"/>
          <p:cNvSpPr/>
          <p:nvPr/>
        </p:nvSpPr>
        <p:spPr bwMode="auto">
          <a:xfrm>
            <a:off x="585799"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Fast Iteration</a:t>
            </a:r>
          </a:p>
        </p:txBody>
      </p:sp>
      <p:sp>
        <p:nvSpPr>
          <p:cNvPr id="6" name="Rectangle 5"/>
          <p:cNvSpPr/>
          <p:nvPr/>
        </p:nvSpPr>
        <p:spPr bwMode="auto">
          <a:xfrm>
            <a:off x="5154347"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Resource Controls</a:t>
            </a:r>
          </a:p>
        </p:txBody>
      </p:sp>
      <p:sp>
        <p:nvSpPr>
          <p:cNvPr id="7" name="Rectangle 6"/>
          <p:cNvSpPr/>
          <p:nvPr/>
        </p:nvSpPr>
        <p:spPr bwMode="auto">
          <a:xfrm>
            <a:off x="9722895"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Rapid Deployment</a:t>
            </a:r>
          </a:p>
        </p:txBody>
      </p:sp>
      <p:sp>
        <p:nvSpPr>
          <p:cNvPr id="8" name="Rectangle 7"/>
          <p:cNvSpPr/>
          <p:nvPr/>
        </p:nvSpPr>
        <p:spPr bwMode="auto">
          <a:xfrm>
            <a:off x="2870073"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Defined State Separation</a:t>
            </a:r>
          </a:p>
        </p:txBody>
      </p:sp>
      <p:sp>
        <p:nvSpPr>
          <p:cNvPr id="9" name="Rectangle 8"/>
          <p:cNvSpPr/>
          <p:nvPr/>
        </p:nvSpPr>
        <p:spPr bwMode="auto">
          <a:xfrm>
            <a:off x="7438621"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Immutability</a:t>
            </a:r>
          </a:p>
        </p:txBody>
      </p:sp>
    </p:spTree>
    <p:extLst>
      <p:ext uri="{BB962C8B-B14F-4D97-AF65-F5344CB8AC3E}">
        <p14:creationId xmlns:p14="http://schemas.microsoft.com/office/powerpoint/2010/main" val="135283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Making Them Ideal For</a:t>
            </a:r>
          </a:p>
        </p:txBody>
      </p:sp>
      <p:grpSp>
        <p:nvGrpSpPr>
          <p:cNvPr id="7" name="Group 6"/>
          <p:cNvGrpSpPr/>
          <p:nvPr/>
        </p:nvGrpSpPr>
        <p:grpSpPr>
          <a:xfrm>
            <a:off x="660273" y="1592262"/>
            <a:ext cx="2209800" cy="1981200"/>
            <a:chOff x="2103523" y="4870764"/>
            <a:chExt cx="1828800" cy="1828800"/>
          </a:xfrm>
          <a:solidFill>
            <a:schemeClr val="accent2">
              <a:lumMod val="75000"/>
              <a:lumOff val="25000"/>
            </a:schemeClr>
          </a:solidFill>
        </p:grpSpPr>
        <p:sp>
          <p:nvSpPr>
            <p:cNvPr id="29" name="Rectangle 28"/>
            <p:cNvSpPr/>
            <p:nvPr/>
          </p:nvSpPr>
          <p:spPr bwMode="auto">
            <a:xfrm>
              <a:off x="2103523"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grp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a:ln w="0"/>
                    <a:solidFill>
                      <a:srgbClr val="FFFFFF"/>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229955" y="1592262"/>
            <a:ext cx="2209800" cy="1981200"/>
            <a:chOff x="4922837" y="4870764"/>
            <a:chExt cx="1828800" cy="1828800"/>
          </a:xfrm>
          <a:solidFill>
            <a:schemeClr val="accent2">
              <a:lumMod val="75000"/>
              <a:lumOff val="25000"/>
            </a:schemeClr>
          </a:solidFill>
        </p:grpSpPr>
        <p:sp>
          <p:nvSpPr>
            <p:cNvPr id="31" name="Rectangle 30"/>
            <p:cNvSpPr/>
            <p:nvPr/>
          </p:nvSpPr>
          <p:spPr bwMode="auto">
            <a:xfrm>
              <a:off x="4922837"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4" name="Group 3"/>
          <p:cNvGrpSpPr/>
          <p:nvPr/>
        </p:nvGrpSpPr>
        <p:grpSpPr>
          <a:xfrm>
            <a:off x="9799637" y="1592262"/>
            <a:ext cx="2209800" cy="1981200"/>
            <a:chOff x="7165848" y="4895023"/>
            <a:chExt cx="1828800" cy="1828800"/>
          </a:xfrm>
          <a:solidFill>
            <a:schemeClr val="accent2">
              <a:lumMod val="75000"/>
              <a:lumOff val="25000"/>
            </a:schemeClr>
          </a:solidFill>
        </p:grpSpPr>
        <p:sp>
          <p:nvSpPr>
            <p:cNvPr id="33" name="Rectangle 32"/>
            <p:cNvSpPr/>
            <p:nvPr/>
          </p:nvSpPr>
          <p:spPr bwMode="auto">
            <a:xfrm>
              <a:off x="7165848" y="4895023"/>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Web</a:t>
              </a:r>
            </a:p>
          </p:txBody>
        </p:sp>
        <p:grpSp>
          <p:nvGrpSpPr>
            <p:cNvPr id="2" name="Group 1"/>
            <p:cNvGrpSpPr/>
            <p:nvPr/>
          </p:nvGrpSpPr>
          <p:grpSpPr>
            <a:xfrm>
              <a:off x="7577364" y="5021262"/>
              <a:ext cx="1005769" cy="920831"/>
              <a:chOff x="7589837" y="5094544"/>
              <a:chExt cx="1005769" cy="920831"/>
            </a:xfrm>
            <a:grpFill/>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grpSp>
      </p:grpSp>
      <p:grpSp>
        <p:nvGrpSpPr>
          <p:cNvPr id="15" name="Group 14"/>
          <p:cNvGrpSpPr/>
          <p:nvPr/>
        </p:nvGrpSpPr>
        <p:grpSpPr>
          <a:xfrm>
            <a:off x="7513637" y="4335462"/>
            <a:ext cx="2209800" cy="1981200"/>
            <a:chOff x="7666037" y="3954462"/>
            <a:chExt cx="1828800" cy="1828800"/>
          </a:xfrm>
          <a:solidFill>
            <a:schemeClr val="accent2">
              <a:lumMod val="75000"/>
              <a:lumOff val="25000"/>
            </a:schemeClr>
          </a:solidFill>
        </p:grpSpPr>
        <p:sp>
          <p:nvSpPr>
            <p:cNvPr id="64" name="Rectangle 63"/>
            <p:cNvSpPr/>
            <p:nvPr/>
          </p:nvSpPr>
          <p:spPr bwMode="auto">
            <a:xfrm>
              <a:off x="76660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Tasks</a:t>
              </a:r>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grpSp>
        <p:nvGrpSpPr>
          <p:cNvPr id="14" name="Group 13"/>
          <p:cNvGrpSpPr/>
          <p:nvPr/>
        </p:nvGrpSpPr>
        <p:grpSpPr>
          <a:xfrm>
            <a:off x="2941637" y="4335462"/>
            <a:ext cx="2209800" cy="1981200"/>
            <a:chOff x="3017837" y="3954462"/>
            <a:chExt cx="1828800" cy="1828800"/>
          </a:xfrm>
          <a:solidFill>
            <a:schemeClr val="accent2">
              <a:lumMod val="75000"/>
              <a:lumOff val="25000"/>
            </a:schemeClr>
          </a:solidFill>
        </p:grpSpPr>
        <p:sp>
          <p:nvSpPr>
            <p:cNvPr id="48" name="Rectangle 47"/>
            <p:cNvSpPr/>
            <p:nvPr/>
          </p:nvSpPr>
          <p:spPr bwMode="auto">
            <a:xfrm>
              <a:off x="30178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Scale Out</a:t>
              </a:r>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35981464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Server Container Hosts</a:t>
            </a:r>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rgbClr val="FFFFFF"/>
                </a:solidFill>
              </a:rPr>
              <a:t>Highly Optimized</a:t>
            </a:r>
          </a:p>
        </p:txBody>
      </p:sp>
      <p:grpSp>
        <p:nvGrpSpPr>
          <p:cNvPr id="2" name="Group 1"/>
          <p:cNvGrpSpPr/>
          <p:nvPr/>
        </p:nvGrpSpPr>
        <p:grpSpPr>
          <a:xfrm>
            <a:off x="1493837" y="1439862"/>
            <a:ext cx="3886201" cy="4800600"/>
            <a:chOff x="1394810" y="1897062"/>
            <a:chExt cx="3886201" cy="4800600"/>
          </a:xfrm>
        </p:grpSpPr>
        <p:sp>
          <p:nvSpPr>
            <p:cNvPr id="5" name="Rectangle 4"/>
            <p:cNvSpPr/>
            <p:nvPr/>
          </p:nvSpPr>
          <p:spPr bwMode="auto">
            <a:xfrm>
              <a:off x="1394810"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Nano Server</a:t>
              </a:r>
              <a:endParaRPr lang="en-US" sz="2400" dirty="0">
                <a:solidFill>
                  <a:srgbClr val="FFFFFF"/>
                </a:solidFill>
              </a:endParaRPr>
            </a:p>
          </p:txBody>
        </p:sp>
        <p:sp>
          <p:nvSpPr>
            <p:cNvPr id="10" name="TextBox 9"/>
            <p:cNvSpPr txBox="1"/>
            <p:nvPr/>
          </p:nvSpPr>
          <p:spPr>
            <a:xfrm>
              <a:off x="1394810" y="6094746"/>
              <a:ext cx="388620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Born in the cloud applications</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6" name="Group 5"/>
          <p:cNvGrpSpPr/>
          <p:nvPr/>
        </p:nvGrpSpPr>
        <p:grpSpPr>
          <a:xfrm>
            <a:off x="7231664" y="1439862"/>
            <a:ext cx="3886200" cy="4800600"/>
            <a:chOff x="7132637" y="1897062"/>
            <a:chExt cx="3886200" cy="4800600"/>
          </a:xfrm>
        </p:grpSpPr>
        <p:sp>
          <p:nvSpPr>
            <p:cNvPr id="4" name="Rectangle 3"/>
            <p:cNvSpPr/>
            <p:nvPr/>
          </p:nvSpPr>
          <p:spPr bwMode="auto">
            <a:xfrm>
              <a:off x="7132637"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Server Core</a:t>
              </a:r>
              <a:endParaRPr lang="en-US" sz="2400" dirty="0">
                <a:solidFill>
                  <a:srgbClr val="FFFFFF"/>
                </a:solidFill>
              </a:endParaRPr>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Traditional Applications</a:t>
              </a:r>
              <a:endParaRPr lang="en-US" dirty="0">
                <a:solidFill>
                  <a:srgbClr val="FFFFFF"/>
                </a:solidFill>
              </a:endParaRPr>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Highly Compatible</a:t>
              </a:r>
              <a:endParaRPr lang="en-US" dirty="0">
                <a:solidFill>
                  <a:srgbClr val="FFFFFF"/>
                </a:solidFill>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bg1"/>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gr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6955517" y="1556165"/>
              <a:ext cx="360" cy="720"/>
            </p14:xfrm>
          </p:contentPart>
        </mc:Choice>
        <mc:Fallback xmlns="">
          <p:pic>
            <p:nvPicPr>
              <p:cNvPr id="9" name="Ink 8"/>
              <p:cNvPicPr/>
              <p:nvPr/>
            </p:nvPicPr>
            <p:blipFill>
              <a:blip r:embed="rId3"/>
              <a:stretch>
                <a:fillRect/>
              </a:stretch>
            </p:blipFill>
            <p:spPr>
              <a:xfrm>
                <a:off x="6953897" y="1554005"/>
                <a:ext cx="3600" cy="5040"/>
              </a:xfrm>
              <a:prstGeom prst="rect">
                <a:avLst/>
              </a:prstGeom>
            </p:spPr>
          </p:pic>
        </mc:Fallback>
      </mc:AlternateContent>
    </p:spTree>
    <p:extLst>
      <p:ext uri="{BB962C8B-B14F-4D97-AF65-F5344CB8AC3E}">
        <p14:creationId xmlns:p14="http://schemas.microsoft.com/office/powerpoint/2010/main" val="1058372540"/>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8ff673fc-3231-4e3a-893b-6d7f7cd32766"/>
    <ds:schemaRef ds:uri="http://schemas.microsoft.com/sharepoint/v3"/>
    <ds:schemaRef ds:uri="230e9df3-be65-4c73-a93b-d1236ebd677e"/>
    <ds:schemaRef ds:uri="http://purl.org/dc/terms/"/>
    <ds:schemaRef ds:uri="01c77077-aee4-4b5f-bd4e-9cd40a6fff29"/>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2502</TotalTime>
  <Words>3756</Words>
  <Application>Microsoft Office PowerPoint</Application>
  <PresentationFormat>Custom</PresentationFormat>
  <Paragraphs>487</Paragraphs>
  <Slides>26</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Cambria Math</vt:lpstr>
      <vt:lpstr>Consolas</vt:lpstr>
      <vt:lpstr>Segoe UI</vt:lpstr>
      <vt:lpstr>Segoe UI Condensed</vt:lpstr>
      <vt:lpstr>Segoe UI Light</vt:lpstr>
      <vt:lpstr>Wingdings</vt:lpstr>
      <vt:lpstr>5-30721_Build_2016_Template_Light</vt:lpstr>
      <vt:lpstr>5-30721_Build_2016_Template_Dark</vt:lpstr>
      <vt:lpstr>Containers for Windows Developers</vt:lpstr>
      <vt:lpstr>“If you could only sense how important you are to the lives of those you meet; how important you can be to the people you may never even dream of. There is something of yourself that you leave at every meeting with another person.”</vt:lpstr>
      <vt:lpstr>Setting Expectations</vt:lpstr>
      <vt:lpstr>A Breakdown of containers</vt:lpstr>
      <vt:lpstr>Docker Additions to Containers</vt:lpstr>
      <vt:lpstr>Key Components</vt:lpstr>
      <vt:lpstr>Containers Offer</vt:lpstr>
      <vt:lpstr>Making Them Ideal For</vt:lpstr>
      <vt:lpstr>Windows Server Container Hosts</vt:lpstr>
      <vt:lpstr>Nano Server: just enough OS</vt:lpstr>
      <vt:lpstr>Windows Server Containers</vt:lpstr>
      <vt:lpstr>Hyper-V Containers</vt:lpstr>
      <vt:lpstr>Operating System Deployment Modes </vt:lpstr>
      <vt:lpstr>Modern App Development, Flexible Isolation</vt:lpstr>
      <vt:lpstr>Tell and Show</vt:lpstr>
      <vt:lpstr>Installing Docker on Windows</vt:lpstr>
      <vt:lpstr>Disclaimer: Forget the GUI</vt:lpstr>
      <vt:lpstr>Managing Images</vt:lpstr>
      <vt:lpstr>Running our first Container/Image</vt:lpstr>
      <vt:lpstr>Managing Containers</vt:lpstr>
      <vt:lpstr>Building our own Images - Dockerfile</vt:lpstr>
      <vt:lpstr>Private Image Repositories</vt:lpstr>
      <vt:lpstr>Orchestrations – multiple hosts</vt:lpstr>
      <vt:lpstr>Azure Container Service</vt:lpstr>
      <vt:lpstr>Interested in More?</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69</cp:revision>
  <dcterms:created xsi:type="dcterms:W3CDTF">2016-08-19T13:41:00Z</dcterms:created>
  <dcterms:modified xsi:type="dcterms:W3CDTF">2016-08-25T19:01:33Z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