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22"/>
  </p:notesMasterIdLst>
  <p:handoutMasterIdLst>
    <p:handoutMasterId r:id="rId23"/>
  </p:handoutMasterIdLst>
  <p:sldIdLst>
    <p:sldId id="1367" r:id="rId6"/>
    <p:sldId id="1460" r:id="rId7"/>
    <p:sldId id="1409" r:id="rId8"/>
    <p:sldId id="1519" r:id="rId9"/>
    <p:sldId id="1520" r:id="rId10"/>
    <p:sldId id="1521" r:id="rId11"/>
    <p:sldId id="1525" r:id="rId12"/>
    <p:sldId id="1522" r:id="rId13"/>
    <p:sldId id="1523" r:id="rId14"/>
    <p:sldId id="1524" r:id="rId15"/>
    <p:sldId id="1512" r:id="rId16"/>
    <p:sldId id="1526" r:id="rId17"/>
    <p:sldId id="1470" r:id="rId18"/>
    <p:sldId id="1433" r:id="rId19"/>
    <p:sldId id="1517" r:id="rId20"/>
    <p:sldId id="1518" r:id="rId2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800C02C-F9A5-49D6-A098-754168CF5DCF}">
          <p14:sldIdLst>
            <p14:sldId id="1367"/>
            <p14:sldId id="1460"/>
            <p14:sldId id="1409"/>
            <p14:sldId id="1519"/>
            <p14:sldId id="1520"/>
          </p14:sldIdLst>
        </p14:section>
        <p14:section name="Cluster and Placement Constraints" id="{509BFEB0-0A5E-4F8C-A142-792FAB6DF680}">
          <p14:sldIdLst>
            <p14:sldId id="1521"/>
            <p14:sldId id="1525"/>
            <p14:sldId id="1522"/>
            <p14:sldId id="1523"/>
            <p14:sldId id="1524"/>
            <p14:sldId id="1512"/>
            <p14:sldId id="1526"/>
          </p14:sldIdLst>
        </p14:section>
        <p14:section name="The SvcFab Cluster" id="{8991DADA-A26F-4A57-A115-79362BA0AC15}">
          <p14:sldIdLst/>
        </p14:section>
        <p14:section name="SvcFab Application Model" id="{F2CA6F2C-EC6C-4951-8FDC-38528DF7D715}">
          <p14:sldIdLst/>
        </p14:section>
        <p14:section name="Application Lifecycle" id="{72962CD6-CB84-41D3-B723-74271855D7A4}">
          <p14:sldIdLst/>
        </p14:section>
        <p14:section name="Review" id="{B184F2BD-D940-4028-9DD8-16FAFCEC26E5}">
          <p14:sldIdLst/>
        </p14:section>
        <p14:section name="Learning Materials" id="{21B3198B-573B-4F42-852C-50B67AABFFFE}">
          <p14:sldIdLst>
            <p14:sldId id="1470"/>
            <p14:sldId id="1433"/>
            <p14:sldId id="1517"/>
            <p14:sldId id="151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FFFFFF"/>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8" autoAdjust="0"/>
    <p:restoredTop sz="63882" autoAdjust="0"/>
  </p:normalViewPr>
  <p:slideViewPr>
    <p:cSldViewPr>
      <p:cViewPr varScale="1">
        <p:scale>
          <a:sx n="60" d="100"/>
          <a:sy n="60" d="100"/>
        </p:scale>
        <p:origin x="1100" y="44"/>
      </p:cViewPr>
      <p:guideLst/>
    </p:cSldViewPr>
  </p:slideViewPr>
  <p:outlineViewPr>
    <p:cViewPr>
      <p:scale>
        <a:sx n="33" d="100"/>
        <a:sy n="33" d="100"/>
      </p:scale>
      <p:origin x="0" y="-14442"/>
    </p:cViewPr>
  </p:outlineViewPr>
  <p:notesTextViewPr>
    <p:cViewPr>
      <p:scale>
        <a:sx n="150" d="100"/>
        <a:sy n="15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10/20/2016 4:45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25T23:32:37.111"/>
    </inkml:context>
    <inkml:brush xml:id="br0">
      <inkml:brushProperty name="width" value="0.06667" units="cm"/>
      <inkml:brushProperty name="height" value="0.06667" units="cm"/>
    </inkml:brush>
  </inkml:definitions>
  <inkml:traceGroup>
    <inkml:annotationXML>
      <emma:emma xmlns:emma="http://www.w3.org/2003/04/emma" version="1.0">
        <emma:interpretation id="{B208323E-13BD-489D-AD29-AA8B09E3E5D2}" emma:medium="tactile" emma:mode="ink">
          <msink:context xmlns:msink="http://schemas.microsoft.com/ink/2010/main" type="writingRegion" rotatedBoundingBox="4015,15368 4068,15368 4068,15421 4015,15421"/>
        </emma:interpretation>
      </emma:emma>
    </inkml:annotationXML>
    <inkml:traceGroup>
      <inkml:annotationXML>
        <emma:emma xmlns:emma="http://www.w3.org/2003/04/emma" version="1.0">
          <emma:interpretation id="{D0D6E4F3-8B0E-4F37-AC44-711489ED8803}" emma:medium="tactile" emma:mode="ink">
            <msink:context xmlns:msink="http://schemas.microsoft.com/ink/2010/main" type="paragraph" rotatedBoundingBox="4015,15368 4068,15368 4068,15421 4015,15421" alignmentLevel="1"/>
          </emma:interpretation>
        </emma:emma>
      </inkml:annotationXML>
      <inkml:traceGroup>
        <inkml:annotationXML>
          <emma:emma xmlns:emma="http://www.w3.org/2003/04/emma" version="1.0">
            <emma:interpretation id="{77C9744F-568D-4069-B37E-8797CF06387E}" emma:medium="tactile" emma:mode="ink">
              <msink:context xmlns:msink="http://schemas.microsoft.com/ink/2010/main" type="line" rotatedBoundingBox="4015,15368 4068,15368 4068,15421 4015,15421"/>
            </emma:interpretation>
          </emma:emma>
        </inkml:annotationXML>
        <inkml:traceGroup>
          <inkml:annotationXML>
            <emma:emma xmlns:emma="http://www.w3.org/2003/04/emma" version="1.0">
              <emma:interpretation id="{F1A2385F-4197-4BF5-9CDA-478332D63DF0}" emma:medium="tactile" emma:mode="ink">
                <msink:context xmlns:msink="http://schemas.microsoft.com/ink/2010/main" type="inkWord" rotatedBoundingBox="4015,15368 4068,15368 4068,15421 4015,15421"/>
              </emma:interpretation>
            </emma:emma>
          </inkml:annotationXML>
          <inkml:trace contextRef="#ctx0" brushRef="#br0">8324 7859 1152,'7'0'512,"4"23"0,-4-16 640,-7 4-1152,10-5 0,-10 0 0,0-6 0,18-12-384,-18 12 0</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10/20/2016 4:45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introduction</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4:45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82614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 many learning</a:t>
            </a:r>
            <a:r>
              <a:rPr lang="en-US" baseline="0" dirty="0"/>
              <a:t> materials to list here. I’ve put some of my favorites, along with a link to his presentation and some related materials up on GitHub.. Enjoy and check back for updates as things continue to mature. </a:t>
            </a:r>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13</a:t>
            </a:fld>
            <a:endParaRPr lang="en-US"/>
          </a:p>
        </p:txBody>
      </p:sp>
    </p:spTree>
    <p:extLst>
      <p:ext uri="{BB962C8B-B14F-4D97-AF65-F5344CB8AC3E}">
        <p14:creationId xmlns:p14="http://schemas.microsoft.com/office/powerpoint/2010/main" val="3673557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Brent.</a:t>
            </a:r>
            <a:r>
              <a:rPr lang="en-US" baseline="0" dirty="0"/>
              <a:t> </a:t>
            </a:r>
          </a:p>
          <a:p>
            <a:r>
              <a:rPr lang="en-US" baseline="0" dirty="0"/>
              <a:t>Purple dye all over his face is courtesy of his daughter</a:t>
            </a:r>
          </a:p>
          <a:p>
            <a:endParaRPr lang="en-US" baseline="0" dirty="0"/>
          </a:p>
          <a:p>
            <a:endParaRPr lang="en-US" baseline="0"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10/20/2016 4:45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10/20/2016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395691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Obligatory quote from someone famous. This seemed as good as anything</a:t>
            </a:r>
            <a:r>
              <a:rPr lang="en-US" baseline="0" dirty="0"/>
              <a:t> else.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4:45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108586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a:t>
            </a:r>
          </a:p>
          <a:p>
            <a:pPr lvl="1"/>
            <a:r>
              <a:rPr lang="en-US" dirty="0"/>
              <a:t>We’re not here to help you install the service</a:t>
            </a:r>
            <a:r>
              <a:rPr lang="en-US" baseline="0" dirty="0"/>
              <a:t> fabric SDK. Hopefully you’ve done this, and deployed a simple application. If you haven’t, start doing so now.</a:t>
            </a:r>
            <a:endParaRPr lang="en-US" dirty="0"/>
          </a:p>
          <a:p>
            <a:pPr lvl="1"/>
            <a:endParaRPr lang="en-US" dirty="0"/>
          </a:p>
          <a:p>
            <a:r>
              <a:rPr lang="en-US" dirty="0"/>
              <a:t>Real World Scenarios</a:t>
            </a:r>
          </a:p>
          <a:p>
            <a:pPr lvl="1"/>
            <a:r>
              <a:rPr lang="en-US" dirty="0"/>
              <a:t>We’re going</a:t>
            </a:r>
            <a:r>
              <a:rPr lang="en-US" baseline="0" dirty="0"/>
              <a:t> to explore some topics in this workshop that aren’t easily found in the getting started documentation. But these represent topics you are likely going to have to explore at some point if you do anything “of worth” with service fabric. The goal of this workshop is to help arm you with the knowledge that will allow you to take these concepts and flesh them out as you continue your journey. </a:t>
            </a:r>
            <a:endParaRPr lang="en-US" dirty="0"/>
          </a:p>
          <a:p>
            <a:endParaRPr lang="en-US" sz="2000" dirty="0"/>
          </a:p>
          <a:p>
            <a:r>
              <a:rPr lang="en-US" dirty="0"/>
              <a:t>Windows</a:t>
            </a:r>
          </a:p>
          <a:p>
            <a:pPr lvl="1"/>
            <a:r>
              <a:rPr lang="en-US" dirty="0">
                <a:sym typeface="Wingdings" panose="05000000000000000000" pitchFamily="2" charset="2"/>
              </a:rPr>
              <a:t>Yes,</a:t>
            </a:r>
            <a:r>
              <a:rPr lang="en-US" baseline="0" dirty="0">
                <a:sym typeface="Wingdings" panose="05000000000000000000" pitchFamily="2" charset="2"/>
              </a:rPr>
              <a:t> Service Fabric is available on Linux using Java. If this is where your passion it at, then please by all means explore it. However, for today we’ve set up a Windows Server cluster to use for this workshop. Additionally, our ability to help your out in this scenario will be largely academic. </a:t>
            </a:r>
            <a:endParaRPr lang="en-US" dirty="0">
              <a:sym typeface="Wingdings" panose="05000000000000000000" pitchFamily="2" charset="2"/>
            </a:endParaRPr>
          </a:p>
          <a:p>
            <a:pPr marL="0" lvl="0" indent="-107956">
              <a:buNone/>
            </a:pPr>
            <a:br>
              <a:rPr lang="en-US" dirty="0">
                <a:sym typeface="Wingdings" panose="05000000000000000000" pitchFamily="2" charset="2"/>
              </a:rPr>
            </a:br>
            <a:r>
              <a:rPr lang="en-US" dirty="0">
                <a:sym typeface="Wingdings" panose="05000000000000000000" pitchFamily="2" charset="2"/>
              </a:rPr>
              <a:t>image</a:t>
            </a:r>
            <a:r>
              <a:rPr lang="en-US" baseline="0" dirty="0">
                <a:sym typeface="Wingdings" panose="05000000000000000000" pitchFamily="2" charset="2"/>
              </a:rPr>
              <a:t> from: https://thetechbench.wordpress.com/category/client-expectations/</a:t>
            </a:r>
            <a:endParaRPr lang="en-US" dirty="0">
              <a:sym typeface="Wingdings" panose="05000000000000000000" pitchFamily="2" charset="2"/>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10/20/2016 4:45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83740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breaking today’s workshop into three sections. </a:t>
            </a:r>
          </a:p>
          <a:p>
            <a:endParaRPr lang="en-US" dirty="0"/>
          </a:p>
          <a:p>
            <a:r>
              <a:rPr lang="en-US" dirty="0"/>
              <a:t>Application Deployment: for the first</a:t>
            </a:r>
            <a:r>
              <a:rPr lang="en-US" baseline="0" dirty="0"/>
              <a:t> section, we’re going to work on deploying to simple applications to a service fabric cluster hosted in Azure. However, for section we’re going to explore using placement </a:t>
            </a:r>
            <a:r>
              <a:rPr lang="en-US" baseline="0" dirty="0" err="1"/>
              <a:t>contraints</a:t>
            </a:r>
            <a:r>
              <a:rPr lang="en-US" baseline="0" dirty="0"/>
              <a:t> to put the services in specific zones, and using Service Fabric’s reverse proxy in stead of a load balancer to locate a service endpoint to call. </a:t>
            </a:r>
          </a:p>
          <a:p>
            <a:endParaRPr lang="en-US" baseline="0" dirty="0"/>
          </a:p>
          <a:p>
            <a:r>
              <a:rPr lang="en-US" baseline="0" dirty="0" err="1"/>
              <a:t>Stateful</a:t>
            </a:r>
            <a:r>
              <a:rPr lang="en-US" baseline="0" dirty="0"/>
              <a:t> Services and Upgrades: For the next section, we’re going to implement a </a:t>
            </a:r>
            <a:r>
              <a:rPr lang="en-US" baseline="0" dirty="0" err="1"/>
              <a:t>stateful</a:t>
            </a:r>
            <a:r>
              <a:rPr lang="en-US" baseline="0" dirty="0"/>
              <a:t> service and look at doing upgrades to our services. Controlling the methods we do these upgrades and how to juggle multiple versions of the same service. </a:t>
            </a:r>
          </a:p>
          <a:p>
            <a:endParaRPr lang="en-US" baseline="0" dirty="0"/>
          </a:p>
          <a:p>
            <a:r>
              <a:rPr lang="en-US" baseline="0" dirty="0"/>
              <a:t>Actors and Diagnostics: And finally, we’re going to look at the Service Fabric Actor framework and using its diagnostic capabilities. </a:t>
            </a:r>
          </a:p>
          <a:p>
            <a:endParaRPr lang="en-US" baseline="0" dirty="0"/>
          </a:p>
          <a:p>
            <a:r>
              <a:rPr lang="en-US" baseline="0" dirty="0"/>
              <a:t>Each section will comprise about 10-15 minutes of presentation, followed by a period of “doing”. We have some sample applications already deployed to the cluster with the code available online. But the goal here is for you to start from scratch and build up these scenarios.</a:t>
            </a:r>
          </a:p>
          <a:p>
            <a:endParaRPr lang="en-US" baseline="0" dirty="0"/>
          </a:p>
          <a:p>
            <a:r>
              <a:rPr lang="en-US" baseline="0" dirty="0"/>
              <a:t>Expect to encounter issues. Mistakes are part of the learning process. Expect that some of you may complete each section before time runs out, and that others won’t get a section finished.</a:t>
            </a:r>
          </a:p>
          <a:p>
            <a:endParaRPr lang="en-US" baseline="0" dirty="0"/>
          </a:p>
          <a:p>
            <a:r>
              <a:rPr lang="en-US" baseline="0" dirty="0"/>
              <a:t>And this is a community affair. Don’t be afraid to work with the people around you. While the presenters are here to help, there are fewer of them then there are of you. So working together will help us all learn and progress that much faster. </a:t>
            </a: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40882"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10/20/2016 4:45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794959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using a shared cluster for</a:t>
            </a:r>
            <a:r>
              <a:rPr lang="en-US" baseline="0" dirty="0"/>
              <a:t> this workshop. This cluster includes some pre-configured load balanced ports for your services to leverage. Each of you is being allocated a single dedicated port for your applications. We’re going to use the playing cards to assign your ports. </a:t>
            </a:r>
          </a:p>
          <a:p>
            <a:endParaRPr lang="en-US" baseline="0" dirty="0"/>
          </a:p>
          <a:p>
            <a:r>
              <a:rPr lang="en-US" baseline="0" dirty="0"/>
              <a:t>The suit determines a range of ports, the card’s value itself is the port in that range (2-14). </a:t>
            </a:r>
          </a:p>
          <a:p>
            <a:endParaRPr lang="en-US" baseline="0" dirty="0"/>
          </a:p>
          <a:p>
            <a:r>
              <a:rPr lang="en-US" baseline="0" dirty="0"/>
              <a:t>If you don’t have a card yet, please come up during our first “doing” period and grab one. </a:t>
            </a: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40882"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10/20/2016 4:45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786887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first service fabric cluster was like a simple affair. But in the real world, its often more complex… combining load balancers,</a:t>
            </a:r>
            <a:r>
              <a:rPr lang="en-US" baseline="0" dirty="0"/>
              <a:t> network isolation, different node types, </a:t>
            </a:r>
            <a:r>
              <a:rPr lang="en-US" baseline="0" dirty="0" err="1"/>
              <a:t>etc</a:t>
            </a:r>
            <a:r>
              <a:rPr lang="en-US" baseline="0" dirty="0"/>
              <a:t>…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4:45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813647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https://azure.microsoft.com/en-us/documentation/articles/service-fabric-service-manifest-resources/</a:t>
            </a:r>
          </a:p>
          <a:p>
            <a:endParaRPr lang="en-US" dirty="0"/>
          </a:p>
          <a:p>
            <a:r>
              <a:rPr lang="en-US" dirty="0"/>
              <a:t>https://azure.microsoft.com/en-us/documentation/articles/service-fabric-connect-and-communicate-with-services/</a:t>
            </a:r>
          </a:p>
          <a:p>
            <a:endParaRPr lang="en-US" dirty="0"/>
          </a:p>
          <a:p>
            <a:r>
              <a:rPr lang="en-US" dirty="0"/>
              <a:t>https://azure.microsoft.com/en-us/documentation/articles/service-fabric-service-manifest-resources/</a:t>
            </a:r>
          </a:p>
          <a:p>
            <a:endParaRPr lang="en-US" dirty="0"/>
          </a:p>
          <a:p>
            <a:r>
              <a:rPr lang="en-US" dirty="0"/>
              <a:t>http://www.jamessturtevant.com/posts/Integrating-ASPNET-Core-With-Service-Fabric-using-ICommunicationListener/</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4:46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348788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take a look at two</a:t>
            </a:r>
            <a:r>
              <a:rPr lang="en-US" baseline="0" dirty="0"/>
              <a:t> different clusters</a:t>
            </a:r>
          </a:p>
          <a:p>
            <a:endParaRPr lang="en-US" baseline="0" dirty="0"/>
          </a:p>
          <a:p>
            <a:pPr marL="228600" indent="-228600">
              <a:buAutoNum type="arabicParenR"/>
            </a:pPr>
            <a:r>
              <a:rPr lang="en-US" baseline="0" dirty="0"/>
              <a:t>Local machine (with SDK)</a:t>
            </a:r>
          </a:p>
          <a:p>
            <a:pPr marL="388712" lvl="1" indent="-171450">
              <a:buFont typeface="Arial" panose="020B0604020202020204" pitchFamily="34" charset="0"/>
              <a:buChar char="•"/>
            </a:pPr>
            <a:r>
              <a:rPr lang="en-US" baseline="0" dirty="0"/>
              <a:t>pull up the local copy of the portal http://localhost:19080</a:t>
            </a:r>
          </a:p>
          <a:p>
            <a:pPr marL="506114" lvl="2" indent="-171450">
              <a:buFont typeface="Arial" panose="020B0604020202020204" pitchFamily="34" charset="0"/>
              <a:buChar char="•"/>
            </a:pPr>
            <a:r>
              <a:rPr lang="en-US" baseline="0" dirty="0"/>
              <a:t>Cluster Services</a:t>
            </a:r>
          </a:p>
          <a:p>
            <a:pPr marL="664001" lvl="3" indent="-171450">
              <a:buFont typeface="Arial" panose="020B0604020202020204" pitchFamily="34" charset="0"/>
              <a:buChar char="•"/>
            </a:pPr>
            <a:r>
              <a:rPr lang="en-US" baseline="0" dirty="0"/>
              <a:t>Failover Manager: deals with nodes being added or removed from the cluster. Redistributing services as needed</a:t>
            </a:r>
          </a:p>
          <a:p>
            <a:pPr marL="664001" marR="0" lvl="3"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Cluster Manager: works with the failover manager to place services on nodes</a:t>
            </a:r>
          </a:p>
          <a:p>
            <a:pPr marL="664001" lvl="3" indent="-171450">
              <a:buFont typeface="Arial" panose="020B0604020202020204" pitchFamily="34" charset="0"/>
              <a:buChar char="•"/>
            </a:pPr>
            <a:r>
              <a:rPr lang="en-US" baseline="0" dirty="0"/>
              <a:t>Naming Service: allows for discovery of services and their endpoints</a:t>
            </a:r>
          </a:p>
          <a:p>
            <a:pPr marL="506114" lvl="2" indent="-171450">
              <a:buFont typeface="Arial" panose="020B0604020202020204" pitchFamily="34" charset="0"/>
              <a:buChar char="•"/>
            </a:pPr>
            <a:r>
              <a:rPr lang="en-US" baseline="0" dirty="0"/>
              <a:t>Node distribution</a:t>
            </a:r>
          </a:p>
          <a:p>
            <a:pPr marL="388712" lvl="1" indent="-171450">
              <a:buFont typeface="Arial" panose="020B0604020202020204" pitchFamily="34" charset="0"/>
              <a:buChar char="•"/>
            </a:pPr>
            <a:r>
              <a:rPr lang="en-US" baseline="0" dirty="0"/>
              <a:t>Services (only addressable from within the cluster)</a:t>
            </a:r>
          </a:p>
          <a:p>
            <a:pPr marL="388712" lvl="1" indent="-171450">
              <a:buFont typeface="Arial" panose="020B0604020202020204" pitchFamily="34" charset="0"/>
              <a:buChar char="•"/>
            </a:pPr>
            <a:r>
              <a:rPr lang="en-US" baseline="0" dirty="0"/>
              <a:t>Process threads</a:t>
            </a:r>
          </a:p>
          <a:p>
            <a:pPr marL="228600" indent="-228600">
              <a:buAutoNum type="arabicParenR"/>
            </a:pPr>
            <a:r>
              <a:rPr lang="en-US" baseline="0" dirty="0"/>
              <a:t>Azure Hosted</a:t>
            </a:r>
          </a:p>
          <a:p>
            <a:pPr marL="388712" lvl="1" indent="-171450">
              <a:buFont typeface="Arial" panose="020B0604020202020204" pitchFamily="34" charset="0"/>
              <a:buChar char="•"/>
            </a:pPr>
            <a:r>
              <a:rPr lang="en-US" baseline="0" dirty="0"/>
              <a:t>Resource group – examine resources</a:t>
            </a:r>
          </a:p>
          <a:p>
            <a:pPr marL="388712" lvl="1" indent="-171450">
              <a:buFont typeface="Arial" panose="020B0604020202020204" pitchFamily="34" charset="0"/>
              <a:buChar char="•"/>
            </a:pPr>
            <a:r>
              <a:rPr lang="en-US" baseline="0" dirty="0"/>
              <a:t>Portal </a:t>
            </a:r>
          </a:p>
          <a:p>
            <a:pPr marL="506114" marR="0" lvl="2"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Image Service: the application/service store. register and store packages. Doesn’t appear on the local cluster since its on the local disk</a:t>
            </a:r>
          </a:p>
          <a:p>
            <a:pPr marL="388712" lvl="1"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EF64FA26-052C-4EE5-A78C-762B03CD0F2A}" type="slidenum">
              <a:rPr lang="en-US" smtClean="0"/>
              <a:t>11</a:t>
            </a:fld>
            <a:endParaRPr lang="en-US"/>
          </a:p>
        </p:txBody>
      </p:sp>
    </p:spTree>
    <p:extLst>
      <p:ext uri="{BB962C8B-B14F-4D97-AF65-F5344CB8AC3E}">
        <p14:creationId xmlns:p14="http://schemas.microsoft.com/office/powerpoint/2010/main" val="690187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4:45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8913254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50-50 Right Photo Layout">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635452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srcRect t="9142"/>
          <a:stretch/>
        </p:blipFill>
        <p:spPr>
          <a:xfrm>
            <a:off x="0" y="-67734"/>
            <a:ext cx="12436475" cy="7062259"/>
          </a:xfrm>
          <a:prstGeom prst="rect">
            <a:avLst/>
          </a:prstGeom>
        </p:spPr>
      </p:pic>
    </p:spTree>
    <p:extLst>
      <p:ext uri="{BB962C8B-B14F-4D97-AF65-F5344CB8AC3E}">
        <p14:creationId xmlns:p14="http://schemas.microsoft.com/office/powerpoint/2010/main" val="114265483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theme" Target="../theme/theme2.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 id="2147484347" r:id="rId21"/>
    <p:sldLayoutId id="2147484348"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1.xml"/><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18" Type="http://schemas.openxmlformats.org/officeDocument/2006/relationships/image" Target="../media/image35.png"/><Relationship Id="rId26" Type="http://schemas.openxmlformats.org/officeDocument/2006/relationships/image" Target="../media/image43.PNG"/><Relationship Id="rId3" Type="http://schemas.openxmlformats.org/officeDocument/2006/relationships/image" Target="../media/image20.png"/><Relationship Id="rId21" Type="http://schemas.openxmlformats.org/officeDocument/2006/relationships/image" Target="../media/image38.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5" Type="http://schemas.openxmlformats.org/officeDocument/2006/relationships/image" Target="../media/image42.png"/><Relationship Id="rId2" Type="http://schemas.openxmlformats.org/officeDocument/2006/relationships/notesSlide" Target="../notesSlides/notesSlide12.xml"/><Relationship Id="rId16" Type="http://schemas.openxmlformats.org/officeDocument/2006/relationships/image" Target="../media/image33.jpg"/><Relationship Id="rId20" Type="http://schemas.openxmlformats.org/officeDocument/2006/relationships/image" Target="../media/image37.jpg"/><Relationship Id="rId1" Type="http://schemas.openxmlformats.org/officeDocument/2006/relationships/slideLayout" Target="../slideLayouts/slideLayout44.xml"/><Relationship Id="rId6" Type="http://schemas.openxmlformats.org/officeDocument/2006/relationships/image" Target="../media/image23.jpg"/><Relationship Id="rId11" Type="http://schemas.openxmlformats.org/officeDocument/2006/relationships/image" Target="../media/image28.png"/><Relationship Id="rId24" Type="http://schemas.openxmlformats.org/officeDocument/2006/relationships/image" Target="../media/image41.jpg"/><Relationship Id="rId5" Type="http://schemas.openxmlformats.org/officeDocument/2006/relationships/image" Target="../media/image22.png"/><Relationship Id="rId15" Type="http://schemas.openxmlformats.org/officeDocument/2006/relationships/image" Target="../media/image32.png"/><Relationship Id="rId23" Type="http://schemas.openxmlformats.org/officeDocument/2006/relationships/image" Target="../media/image40.png"/><Relationship Id="rId10" Type="http://schemas.openxmlformats.org/officeDocument/2006/relationships/image" Target="../media/image27.png"/><Relationship Id="rId19" Type="http://schemas.openxmlformats.org/officeDocument/2006/relationships/image" Target="../media/image36.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 Id="rId22" Type="http://schemas.openxmlformats.org/officeDocument/2006/relationships/image" Target="../media/image3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70.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Service Fabric Workshop</a:t>
            </a:r>
            <a:br>
              <a:rPr lang="en-US" dirty="0"/>
            </a:br>
            <a:r>
              <a:rPr lang="en-US" sz="4400" dirty="0"/>
              <a:t>- Beyond </a:t>
            </a:r>
            <a:r>
              <a:rPr lang="en-US" dirty="0"/>
              <a:t>“Hello World”</a:t>
            </a:r>
          </a:p>
        </p:txBody>
      </p:sp>
      <p:sp>
        <p:nvSpPr>
          <p:cNvPr id="5" name="Text Placeholder 4"/>
          <p:cNvSpPr>
            <a:spLocks noGrp="1"/>
          </p:cNvSpPr>
          <p:nvPr>
            <p:ph type="body" sz="quarter" idx="12"/>
          </p:nvPr>
        </p:nvSpPr>
        <p:spPr>
          <a:xfrm>
            <a:off x="274701" y="4806855"/>
            <a:ext cx="10058337" cy="1828007"/>
          </a:xfrm>
        </p:spPr>
        <p:txBody>
          <a:bodyPr/>
          <a:lstStyle/>
          <a:p>
            <a:r>
              <a:rPr lang="en-US" dirty="0"/>
              <a:t>Presented By: someone that still plays with cars</a:t>
            </a:r>
          </a:p>
        </p:txBody>
      </p:sp>
      <p:sp>
        <p:nvSpPr>
          <p:cNvPr id="6" name="Text Placeholder 5"/>
          <p:cNvSpPr>
            <a:spLocks noGrp="1"/>
          </p:cNvSpPr>
          <p:nvPr>
            <p:ph type="body" sz="quarter" idx="13"/>
          </p:nvPr>
        </p:nvSpPr>
        <p:spPr/>
        <p:txBody>
          <a:bodyPr/>
          <a:lstStyle/>
          <a:p>
            <a:r>
              <a:rPr lang="en-US" dirty="0"/>
              <a:t>dev up - 2016</a:t>
            </a:r>
          </a:p>
        </p:txBody>
      </p:sp>
      <p:pic>
        <p:nvPicPr>
          <p:cNvPr id="2" name="Picture 1"/>
          <p:cNvPicPr>
            <a:picLocks noChangeAspect="1"/>
          </p:cNvPicPr>
          <p:nvPr/>
        </p:nvPicPr>
        <p:blipFill>
          <a:blip r:embed="rId3"/>
          <a:stretch>
            <a:fillRect/>
          </a:stretch>
        </p:blipFill>
        <p:spPr>
          <a:xfrm>
            <a:off x="198437" y="5554662"/>
            <a:ext cx="4067175" cy="1066800"/>
          </a:xfrm>
          <a:prstGeom prst="rect">
            <a:avLst/>
          </a:prstGeom>
        </p:spPr>
      </p:pic>
      <p:sp>
        <p:nvSpPr>
          <p:cNvPr id="7" name="Rectangle 6"/>
          <p:cNvSpPr/>
          <p:nvPr/>
        </p:nvSpPr>
        <p:spPr>
          <a:xfrm>
            <a:off x="579437" y="6359852"/>
            <a:ext cx="11734800" cy="523220"/>
          </a:xfrm>
          <a:prstGeom prst="rect">
            <a:avLst/>
          </a:prstGeom>
        </p:spPr>
        <p:txBody>
          <a:bodyPr wrap="square">
            <a:spAutoFit/>
          </a:bodyPr>
          <a:lstStyle/>
          <a:p>
            <a:pPr algn="r"/>
            <a:r>
              <a:rPr lang="en-US" sz="2800" b="1" dirty="0"/>
              <a:t>https://aka.ms/brent-servicefabric-bhworkshop</a:t>
            </a:r>
            <a:endParaRPr lang="en-US" sz="1600" dirty="0"/>
          </a:p>
        </p:txBody>
      </p:sp>
      <p:pic>
        <p:nvPicPr>
          <p:cNvPr id="8" name="Picture 2" descr="dev u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19205" y="868377"/>
            <a:ext cx="1638300" cy="1257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Forwarder</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68147228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41426"/>
            <a:ext cx="6219825" cy="2926955"/>
          </a:xfrm>
        </p:spPr>
        <p:txBody>
          <a:bodyPr/>
          <a:lstStyle/>
          <a:p>
            <a:r>
              <a:rPr lang="en-US" dirty="0"/>
              <a:t>Workshop Time!</a:t>
            </a:r>
            <a:br>
              <a:rPr lang="en-US" dirty="0"/>
            </a:br>
            <a:br>
              <a:rPr lang="en-US" dirty="0"/>
            </a:br>
            <a:endParaRPr lang="en-US" dirty="0"/>
          </a:p>
        </p:txBody>
      </p:sp>
      <p:sp>
        <p:nvSpPr>
          <p:cNvPr id="4" name="Picture Placeholder 3"/>
          <p:cNvSpPr>
            <a:spLocks noGrp="1"/>
          </p:cNvSpPr>
          <p:nvPr>
            <p:ph type="pic" sz="quarter" idx="10"/>
          </p:nvPr>
        </p:nvSpPr>
        <p:spPr/>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
        <p:nvSpPr>
          <p:cNvPr id="5" name="Title 1"/>
          <p:cNvSpPr txBox="1">
            <a:spLocks/>
          </p:cNvSpPr>
          <p:nvPr/>
        </p:nvSpPr>
        <p:spPr>
          <a:xfrm>
            <a:off x="274638" y="4183062"/>
            <a:ext cx="5486399" cy="2012859"/>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dirty="0"/>
              <a:t>App Placement</a:t>
            </a:r>
          </a:p>
          <a:p>
            <a:pPr algn="r"/>
            <a:r>
              <a:rPr lang="en-US" dirty="0"/>
              <a:t>&amp; Discovery</a:t>
            </a:r>
          </a:p>
        </p:txBody>
      </p:sp>
    </p:spTree>
    <p:extLst>
      <p:ext uri="{BB962C8B-B14F-4D97-AF65-F5344CB8AC3E}">
        <p14:creationId xmlns:p14="http://schemas.microsoft.com/office/powerpoint/2010/main" val="259280818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Workshop Lab 1</a:t>
            </a:r>
          </a:p>
        </p:txBody>
      </p:sp>
      <p:sp>
        <p:nvSpPr>
          <p:cNvPr id="5" name="Text Placeholder 4"/>
          <p:cNvSpPr>
            <a:spLocks noGrp="1"/>
          </p:cNvSpPr>
          <p:nvPr>
            <p:ph type="body" sz="quarter" idx="10"/>
          </p:nvPr>
        </p:nvSpPr>
        <p:spPr>
          <a:xfrm>
            <a:off x="274639" y="1058862"/>
            <a:ext cx="11887200" cy="5478423"/>
          </a:xfrm>
        </p:spPr>
        <p:txBody>
          <a:bodyPr/>
          <a:lstStyle/>
          <a:p>
            <a:r>
              <a:rPr lang="en-US" dirty="0"/>
              <a:t>Scenario 1</a:t>
            </a:r>
          </a:p>
          <a:p>
            <a:pPr marL="571500" indent="-571500">
              <a:buFontTx/>
              <a:buChar char="-"/>
            </a:pPr>
            <a:r>
              <a:rPr lang="en-US" dirty="0"/>
              <a:t>Two stateless services</a:t>
            </a:r>
          </a:p>
          <a:p>
            <a:pPr marL="571500" indent="-571500">
              <a:buFontTx/>
              <a:buChar char="-"/>
            </a:pPr>
            <a:r>
              <a:rPr lang="en-US" dirty="0"/>
              <a:t>One placed in the front end, one in the back</a:t>
            </a:r>
          </a:p>
          <a:p>
            <a:pPr marL="571500" indent="-571500">
              <a:buFontTx/>
              <a:buChar char="-"/>
            </a:pPr>
            <a:r>
              <a:rPr lang="en-US" dirty="0"/>
              <a:t>Use your assigned port and load balancer</a:t>
            </a:r>
          </a:p>
          <a:p>
            <a:pPr marL="571500" indent="-571500">
              <a:buFontTx/>
              <a:buChar char="-"/>
            </a:pPr>
            <a:endParaRPr lang="en-US" dirty="0"/>
          </a:p>
          <a:p>
            <a:r>
              <a:rPr lang="en-US" dirty="0"/>
              <a:t>Scenario 2</a:t>
            </a:r>
          </a:p>
          <a:p>
            <a:pPr marL="571500" indent="-571500">
              <a:buFontTx/>
              <a:buChar char="-"/>
            </a:pPr>
            <a:r>
              <a:rPr lang="en-US" dirty="0"/>
              <a:t>Move back end service to a dynamic port</a:t>
            </a:r>
          </a:p>
          <a:p>
            <a:pPr marL="571500" indent="-571500">
              <a:buFontTx/>
              <a:buChar char="-"/>
            </a:pPr>
            <a:r>
              <a:rPr lang="en-US" dirty="0"/>
              <a:t>Discover and access via the reverse proxy</a:t>
            </a:r>
          </a:p>
        </p:txBody>
      </p:sp>
    </p:spTree>
    <p:extLst>
      <p:ext uri="{BB962C8B-B14F-4D97-AF65-F5344CB8AC3E}">
        <p14:creationId xmlns:p14="http://schemas.microsoft.com/office/powerpoint/2010/main" val="40444003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Interested in More?</a:t>
            </a:r>
          </a:p>
        </p:txBody>
      </p:sp>
      <p:sp>
        <p:nvSpPr>
          <p:cNvPr id="3" name="Text Placeholder 2"/>
          <p:cNvSpPr>
            <a:spLocks noGrp="1"/>
          </p:cNvSpPr>
          <p:nvPr>
            <p:ph type="body" sz="quarter" idx="10"/>
          </p:nvPr>
        </p:nvSpPr>
        <p:spPr>
          <a:xfrm>
            <a:off x="274638" y="2659062"/>
            <a:ext cx="11887200" cy="3657600"/>
          </a:xfrm>
        </p:spPr>
        <p:txBody>
          <a:bodyPr>
            <a:normAutofit/>
          </a:bodyPr>
          <a:lstStyle/>
          <a:p>
            <a:pPr algn="ctr"/>
            <a:r>
              <a:rPr lang="en-US" b="1" dirty="0">
                <a:latin typeface="+mn-lt"/>
              </a:rPr>
              <a:t>https://aka.ms/brent-servicefabric-bhworkshop</a:t>
            </a:r>
            <a:endParaRPr lang="en-US" sz="2400" dirty="0">
              <a:latin typeface="+mn-lt"/>
            </a:endParaRPr>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38933198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grpSp>
        <p:nvGrpSpPr>
          <p:cNvPr id="12" name="Group 11"/>
          <p:cNvGrpSpPr/>
          <p:nvPr/>
        </p:nvGrpSpPr>
        <p:grpSpPr>
          <a:xfrm>
            <a:off x="3365" y="5755561"/>
            <a:ext cx="12433110" cy="1246901"/>
            <a:chOff x="0" y="5280782"/>
            <a:chExt cx="12188825" cy="1605349"/>
          </a:xfrm>
          <a:solidFill>
            <a:srgbClr val="505050"/>
          </a:solidFill>
        </p:grpSpPr>
        <p:sp>
          <p:nvSpPr>
            <p:cNvPr id="13" name="Rectangle 12"/>
            <p:cNvSpPr/>
            <p:nvPr/>
          </p:nvSpPr>
          <p:spPr>
            <a:xfrm>
              <a:off x="0" y="5280782"/>
              <a:ext cx="12188825" cy="16053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92"/>
              <a:endParaRPr lang="en-US" sz="1350">
                <a:solidFill>
                  <a:srgbClr val="FFFFFF"/>
                </a:solidFill>
              </a:endParaRPr>
            </a:p>
          </p:txBody>
        </p:sp>
        <p:sp>
          <p:nvSpPr>
            <p:cNvPr id="14" name="TextBox 13"/>
            <p:cNvSpPr txBox="1"/>
            <p:nvPr/>
          </p:nvSpPr>
          <p:spPr>
            <a:xfrm>
              <a:off x="603198" y="5519896"/>
              <a:ext cx="1071615" cy="1010281"/>
            </a:xfrm>
            <a:prstGeom prst="rect">
              <a:avLst/>
            </a:prstGeom>
            <a:grpFill/>
            <a:ln>
              <a:noFill/>
            </a:ln>
          </p:spPr>
          <p:txBody>
            <a:bodyPr wrap="square" rtlCol="0" anchor="ctr">
              <a:spAutoFit/>
            </a:bodyPr>
            <a:lstStyle/>
            <a:p>
              <a:pPr defTabSz="685692"/>
              <a:r>
                <a:rPr lang="en-US" sz="4499" dirty="0">
                  <a:latin typeface="Segoe UI Light"/>
                  <a:sym typeface="Wingdings" panose="05000000000000000000" pitchFamily="2" charset="2"/>
                </a:rPr>
                <a:t></a:t>
              </a:r>
              <a:endParaRPr lang="en-US" sz="2700" u="sng" dirty="0">
                <a:latin typeface="Segoe UI Light"/>
              </a:endParaRPr>
            </a:p>
          </p:txBody>
        </p:sp>
        <p:sp>
          <p:nvSpPr>
            <p:cNvPr id="15" name="TextBox 14"/>
            <p:cNvSpPr txBox="1"/>
            <p:nvPr/>
          </p:nvSpPr>
          <p:spPr>
            <a:xfrm>
              <a:off x="1674813" y="5705081"/>
              <a:ext cx="6060404" cy="653818"/>
            </a:xfrm>
            <a:prstGeom prst="rect">
              <a:avLst/>
            </a:prstGeom>
            <a:grpFill/>
            <a:ln>
              <a:noFill/>
            </a:ln>
          </p:spPr>
          <p:txBody>
            <a:bodyPr wrap="square" rtlCol="0" anchor="ctr">
              <a:spAutoFit/>
            </a:bodyPr>
            <a:lstStyle/>
            <a:p>
              <a:pPr defTabSz="685692"/>
              <a:r>
                <a:rPr lang="en-US" sz="2700" b="1" dirty="0">
                  <a:latin typeface="Segoe UI Light"/>
                </a:rPr>
                <a:t>Creating quality bugs since 1992!</a:t>
              </a:r>
              <a:endParaRPr lang="en-US" sz="2700" b="1" u="sng" dirty="0">
                <a:latin typeface="Segoe UI Light"/>
              </a:endParaRPr>
            </a:p>
          </p:txBody>
        </p:sp>
      </p:gr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0454" y="1212849"/>
            <a:ext cx="4246021" cy="5781676"/>
          </a:xfrm>
          <a:prstGeom prst="rect">
            <a:avLst/>
          </a:prstGeom>
        </p:spPr>
      </p:pic>
      <p:sp>
        <p:nvSpPr>
          <p:cNvPr id="17" name="Rectangle 16"/>
          <p:cNvSpPr/>
          <p:nvPr/>
        </p:nvSpPr>
        <p:spPr>
          <a:xfrm>
            <a:off x="306729" y="1385034"/>
            <a:ext cx="7571987" cy="4093428"/>
          </a:xfrm>
          <a:prstGeom prst="rect">
            <a:avLst/>
          </a:prstGeom>
        </p:spPr>
        <p:txBody>
          <a:bodyPr wrap="square">
            <a:spAutoFit/>
          </a:bodyPr>
          <a:lstStyle/>
          <a:p>
            <a:r>
              <a:rPr lang="en-US" sz="4000" dirty="0">
                <a:solidFill>
                  <a:schemeClr val="bg1"/>
                </a:solidFill>
              </a:rPr>
              <a:t>Brent Stineman</a:t>
            </a:r>
          </a:p>
          <a:p>
            <a:r>
              <a:rPr lang="en-US" sz="2000" dirty="0">
                <a:solidFill>
                  <a:srgbClr val="00B0F0"/>
                </a:solidFill>
              </a:rPr>
              <a:t>DX/TED, Azure Specialist, Cloud Evangelist</a:t>
            </a:r>
            <a:endParaRPr lang="en-US" sz="2000" dirty="0">
              <a:solidFill>
                <a:schemeClr val="bg1"/>
              </a:solidFill>
            </a:endParaRPr>
          </a:p>
          <a:p>
            <a:endParaRPr lang="en-US" sz="2000" dirty="0">
              <a:solidFill>
                <a:schemeClr val="bg1"/>
              </a:solidFill>
            </a:endParaRPr>
          </a:p>
          <a:p>
            <a:r>
              <a:rPr lang="en-US" sz="3200" dirty="0">
                <a:solidFill>
                  <a:schemeClr val="bg1"/>
                </a:solidFill>
              </a:rPr>
              <a:t>Email: brestin@microsoft.com</a:t>
            </a:r>
          </a:p>
          <a:p>
            <a:endParaRPr lang="en-US" sz="2800" dirty="0">
              <a:solidFill>
                <a:schemeClr val="bg1"/>
              </a:solidFill>
            </a:endParaRPr>
          </a:p>
          <a:p>
            <a:r>
              <a:rPr lang="en-US" sz="3200" dirty="0">
                <a:solidFill>
                  <a:schemeClr val="bg1"/>
                </a:solidFill>
              </a:rPr>
              <a:t>Twitter: @</a:t>
            </a:r>
            <a:r>
              <a:rPr lang="en-US" sz="3200" dirty="0" err="1">
                <a:solidFill>
                  <a:schemeClr val="bg1"/>
                </a:solidFill>
              </a:rPr>
              <a:t>brentcodemonkey</a:t>
            </a:r>
            <a:endParaRPr lang="en-US" sz="3200" dirty="0">
              <a:solidFill>
                <a:schemeClr val="bg1"/>
              </a:solidFill>
            </a:endParaRPr>
          </a:p>
          <a:p>
            <a:endParaRPr lang="en-US" sz="2800" dirty="0">
              <a:solidFill>
                <a:schemeClr val="bg1"/>
              </a:solidFill>
            </a:endParaRPr>
          </a:p>
          <a:p>
            <a:r>
              <a:rPr lang="en-US" sz="3200" dirty="0">
                <a:solidFill>
                  <a:schemeClr val="bg1"/>
                </a:solidFill>
              </a:rPr>
              <a:t>Web: </a:t>
            </a:r>
            <a:r>
              <a:rPr lang="en-US" sz="2800" dirty="0">
                <a:solidFill>
                  <a:schemeClr val="bg1"/>
                </a:solidFill>
              </a:rPr>
              <a:t>http://brentdacodemonkey.wordpress.com</a:t>
            </a:r>
          </a:p>
        </p:txBody>
      </p:sp>
      <p:sp>
        <p:nvSpPr>
          <p:cNvPr id="3" name="Rectangle 2"/>
          <p:cNvSpPr/>
          <p:nvPr/>
        </p:nvSpPr>
        <p:spPr>
          <a:xfrm>
            <a:off x="808037" y="-7938"/>
            <a:ext cx="11506200" cy="523220"/>
          </a:xfrm>
          <a:prstGeom prst="rect">
            <a:avLst/>
          </a:prstGeom>
        </p:spPr>
        <p:txBody>
          <a:bodyPr wrap="square">
            <a:spAutoFit/>
          </a:bodyPr>
          <a:lstStyle/>
          <a:p>
            <a:pPr algn="r"/>
            <a:r>
              <a:rPr lang="en-US" sz="2800" b="1" dirty="0"/>
              <a:t>https://aka.ms/brent-servicefabric-bhworkshop</a:t>
            </a:r>
            <a:endParaRPr lang="en-US" sz="1600" dirty="0"/>
          </a:p>
        </p:txBody>
      </p:sp>
    </p:spTree>
    <p:extLst>
      <p:ext uri="{BB962C8B-B14F-4D97-AF65-F5344CB8AC3E}">
        <p14:creationId xmlns:p14="http://schemas.microsoft.com/office/powerpoint/2010/main" val="24285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ppt_x</p:attrName>
                                        </p:attrNameLst>
                                      </p:cBhvr>
                                      <p:tavLst>
                                        <p:tav tm="0">
                                          <p:val>
                                            <p:strVal val="#ppt_x"/>
                                          </p:val>
                                        </p:tav>
                                        <p:tav tm="100000">
                                          <p:val>
                                            <p:strVal val="#ppt_x"/>
                                          </p:val>
                                        </p:tav>
                                      </p:tavLst>
                                    </p:anim>
                                    <p:anim calcmode="lin" valueType="num">
                                      <p:cBhvr>
                                        <p:cTn id="9"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 name="Group 95"/>
          <p:cNvGrpSpPr/>
          <p:nvPr/>
        </p:nvGrpSpPr>
        <p:grpSpPr>
          <a:xfrm>
            <a:off x="158549" y="188880"/>
            <a:ext cx="12043961" cy="6735859"/>
            <a:chOff x="158549" y="188880"/>
            <a:chExt cx="12043961" cy="6735859"/>
          </a:xfrm>
        </p:grpSpPr>
        <p:grpSp>
          <p:nvGrpSpPr>
            <p:cNvPr id="89" name="Group 88"/>
            <p:cNvGrpSpPr/>
            <p:nvPr/>
          </p:nvGrpSpPr>
          <p:grpSpPr>
            <a:xfrm>
              <a:off x="7477908" y="6241475"/>
              <a:ext cx="4183117" cy="683264"/>
              <a:chOff x="7984093" y="6001508"/>
              <a:chExt cx="4183117" cy="683264"/>
            </a:xfrm>
          </p:grpSpPr>
          <p:sp>
            <p:nvSpPr>
              <p:cNvPr id="82" name="Flowchart: Alternate Process 81"/>
              <p:cNvSpPr/>
              <p:nvPr/>
            </p:nvSpPr>
            <p:spPr bwMode="auto">
              <a:xfrm>
                <a:off x="7984093" y="6023654"/>
                <a:ext cx="4183117" cy="581011"/>
              </a:xfrm>
              <a:prstGeom prst="flowChartAlternateProcess">
                <a:avLst/>
              </a:prstGeom>
              <a:solidFill>
                <a:schemeClr val="bg1">
                  <a:alpha val="58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83" name="TextBox 82"/>
              <p:cNvSpPr txBox="1"/>
              <p:nvPr/>
            </p:nvSpPr>
            <p:spPr>
              <a:xfrm>
                <a:off x="9404937" y="6001508"/>
                <a:ext cx="1576334"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gradFill>
                      <a:gsLst>
                        <a:gs pos="2917">
                          <a:schemeClr val="tx1"/>
                        </a:gs>
                        <a:gs pos="30000">
                          <a:schemeClr val="tx1"/>
                        </a:gs>
                      </a:gsLst>
                      <a:lin ang="5400000" scaled="0"/>
                    </a:gradFill>
                    <a:effectLst>
                      <a:outerShdw blurRad="38100" dist="38100" dir="2700000" algn="tl">
                        <a:srgbClr val="000000">
                          <a:alpha val="43137"/>
                        </a:srgbClr>
                      </a:outerShdw>
                    </a:effectLst>
                  </a:rPr>
                  <a:t>SILVER</a:t>
                </a:r>
              </a:p>
            </p:txBody>
          </p:sp>
          <p:pic>
            <p:nvPicPr>
              <p:cNvPr id="84" name="Picture 83"/>
              <p:cNvPicPr>
                <a:picLocks noChangeAspect="1"/>
              </p:cNvPicPr>
              <p:nvPr/>
            </p:nvPicPr>
            <p:blipFill>
              <a:blip r:embed="rId3"/>
              <a:stretch>
                <a:fillRect/>
              </a:stretch>
            </p:blipFill>
            <p:spPr>
              <a:xfrm>
                <a:off x="8218998" y="6257777"/>
                <a:ext cx="885755" cy="215112"/>
              </a:xfrm>
              <a:prstGeom prst="rect">
                <a:avLst/>
              </a:prstGeom>
            </p:spPr>
          </p:pic>
          <p:pic>
            <p:nvPicPr>
              <p:cNvPr id="85" name="Picture 84"/>
              <p:cNvPicPr>
                <a:picLocks noChangeAspect="1"/>
              </p:cNvPicPr>
              <p:nvPr/>
            </p:nvPicPr>
            <p:blipFill>
              <a:blip r:embed="rId4"/>
              <a:stretch>
                <a:fillRect/>
              </a:stretch>
            </p:blipFill>
            <p:spPr>
              <a:xfrm>
                <a:off x="11017972" y="6233553"/>
                <a:ext cx="836376" cy="218744"/>
              </a:xfrm>
              <a:prstGeom prst="rect">
                <a:avLst/>
              </a:prstGeom>
            </p:spPr>
          </p:pic>
        </p:grpSp>
        <p:sp>
          <p:nvSpPr>
            <p:cNvPr id="88" name="TextBox 87"/>
            <p:cNvSpPr txBox="1"/>
            <p:nvPr/>
          </p:nvSpPr>
          <p:spPr>
            <a:xfrm>
              <a:off x="3947691" y="376268"/>
              <a:ext cx="8090829"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solidFill>
                    <a:schemeClr val="bg1"/>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thank you dev up Conference 2016 Sponsors !</a:t>
              </a:r>
            </a:p>
          </p:txBody>
        </p:sp>
        <p:grpSp>
          <p:nvGrpSpPr>
            <p:cNvPr id="93" name="Group 92"/>
            <p:cNvGrpSpPr/>
            <p:nvPr/>
          </p:nvGrpSpPr>
          <p:grpSpPr>
            <a:xfrm>
              <a:off x="6814457" y="1063923"/>
              <a:ext cx="5388053" cy="4827955"/>
              <a:chOff x="6814457" y="1063923"/>
              <a:chExt cx="5388053" cy="4827955"/>
            </a:xfrm>
          </p:grpSpPr>
          <p:grpSp>
            <p:nvGrpSpPr>
              <p:cNvPr id="91" name="Group 90"/>
              <p:cNvGrpSpPr/>
              <p:nvPr/>
            </p:nvGrpSpPr>
            <p:grpSpPr>
              <a:xfrm>
                <a:off x="6814457" y="1063923"/>
                <a:ext cx="5388053" cy="4827955"/>
                <a:chOff x="6814457" y="1063923"/>
                <a:chExt cx="5388053" cy="4827955"/>
              </a:xfrm>
            </p:grpSpPr>
            <p:sp>
              <p:nvSpPr>
                <p:cNvPr id="11" name="Flowchart: Alternate Process 10"/>
                <p:cNvSpPr/>
                <p:nvPr/>
              </p:nvSpPr>
              <p:spPr bwMode="auto">
                <a:xfrm>
                  <a:off x="6814457" y="1171935"/>
                  <a:ext cx="5388053" cy="4719943"/>
                </a:xfrm>
                <a:prstGeom prst="flowChartAlternateProcess">
                  <a:avLst/>
                </a:prstGeom>
                <a:solidFill>
                  <a:schemeClr val="bg1">
                    <a:alpha val="58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pic>
              <p:nvPicPr>
                <p:cNvPr id="12" name="Picture 11"/>
                <p:cNvPicPr>
                  <a:picLocks noChangeAspect="1"/>
                </p:cNvPicPr>
                <p:nvPr/>
              </p:nvPicPr>
              <p:blipFill>
                <a:blip r:embed="rId5"/>
                <a:stretch>
                  <a:fillRect/>
                </a:stretch>
              </p:blipFill>
              <p:spPr>
                <a:xfrm>
                  <a:off x="7129079" y="1473668"/>
                  <a:ext cx="2179838" cy="423857"/>
                </a:xfrm>
                <a:prstGeom prst="rect">
                  <a:avLst/>
                </a:prstGeom>
                <a:ln>
                  <a:noFill/>
                </a:ln>
                <a:effectLst>
                  <a:outerShdw blurRad="292100" dist="139700" dir="2700000" algn="tl" rotWithShape="0">
                    <a:srgbClr val="333333">
                      <a:alpha val="65000"/>
                    </a:srgbClr>
                  </a:outerShdw>
                </a:effectLst>
              </p:spPr>
            </p:pic>
            <p:pic>
              <p:nvPicPr>
                <p:cNvPr id="13" name="Picture 12"/>
                <p:cNvPicPr>
                  <a:picLocks noChangeAspect="1"/>
                </p:cNvPicPr>
                <p:nvPr/>
              </p:nvPicPr>
              <p:blipFill>
                <a:blip r:embed="rId6"/>
                <a:stretch>
                  <a:fillRect/>
                </a:stretch>
              </p:blipFill>
              <p:spPr>
                <a:xfrm>
                  <a:off x="9990552" y="4312830"/>
                  <a:ext cx="2008614" cy="393997"/>
                </a:xfrm>
                <a:prstGeom prst="rect">
                  <a:avLst/>
                </a:prstGeom>
                <a:ln>
                  <a:noFill/>
                </a:ln>
                <a:effectLst>
                  <a:outerShdw blurRad="292100" dist="139700" dir="2700000" algn="tl" rotWithShape="0">
                    <a:srgbClr val="333333">
                      <a:alpha val="65000"/>
                    </a:srgbClr>
                  </a:outerShdw>
                </a:effectLst>
              </p:spPr>
            </p:pic>
            <p:pic>
              <p:nvPicPr>
                <p:cNvPr id="14" name="Picture 13"/>
                <p:cNvPicPr>
                  <a:picLocks noChangeAspect="1"/>
                </p:cNvPicPr>
                <p:nvPr/>
              </p:nvPicPr>
              <p:blipFill>
                <a:blip r:embed="rId7"/>
                <a:stretch>
                  <a:fillRect/>
                </a:stretch>
              </p:blipFill>
              <p:spPr>
                <a:xfrm>
                  <a:off x="10193104" y="1545051"/>
                  <a:ext cx="1769604" cy="502567"/>
                </a:xfrm>
                <a:prstGeom prst="rect">
                  <a:avLst/>
                </a:prstGeom>
                <a:ln>
                  <a:noFill/>
                </a:ln>
                <a:effectLst>
                  <a:outerShdw blurRad="292100" dist="139700" dir="2700000" algn="tl" rotWithShape="0">
                    <a:srgbClr val="333333">
                      <a:alpha val="65000"/>
                    </a:srgbClr>
                  </a:outerShdw>
                </a:effectLst>
              </p:spPr>
            </p:pic>
            <p:pic>
              <p:nvPicPr>
                <p:cNvPr id="15" name="Picture 14"/>
                <p:cNvPicPr>
                  <a:picLocks noChangeAspect="1"/>
                </p:cNvPicPr>
                <p:nvPr/>
              </p:nvPicPr>
              <p:blipFill>
                <a:blip r:embed="rId8"/>
                <a:stretch>
                  <a:fillRect/>
                </a:stretch>
              </p:blipFill>
              <p:spPr>
                <a:xfrm>
                  <a:off x="9171100" y="3796884"/>
                  <a:ext cx="1515800" cy="472230"/>
                </a:xfrm>
                <a:prstGeom prst="rect">
                  <a:avLst/>
                </a:prstGeom>
                <a:ln>
                  <a:noFill/>
                </a:ln>
                <a:effectLst>
                  <a:outerShdw blurRad="292100" dist="139700" dir="2700000" algn="tl" rotWithShape="0">
                    <a:srgbClr val="333333">
                      <a:alpha val="65000"/>
                    </a:srgbClr>
                  </a:outerShdw>
                </a:effectLst>
              </p:spPr>
            </p:pic>
            <p:pic>
              <p:nvPicPr>
                <p:cNvPr id="17" name="Picture 16"/>
                <p:cNvPicPr>
                  <a:picLocks noChangeAspect="1"/>
                </p:cNvPicPr>
                <p:nvPr/>
              </p:nvPicPr>
              <p:blipFill>
                <a:blip r:embed="rId9"/>
                <a:stretch>
                  <a:fillRect/>
                </a:stretch>
              </p:blipFill>
              <p:spPr>
                <a:xfrm>
                  <a:off x="10346911" y="2288638"/>
                  <a:ext cx="1627822" cy="413738"/>
                </a:xfrm>
                <a:prstGeom prst="rect">
                  <a:avLst/>
                </a:prstGeom>
                <a:ln>
                  <a:noFill/>
                </a:ln>
                <a:effectLst>
                  <a:outerShdw blurRad="292100" dist="139700" dir="2700000" algn="tl" rotWithShape="0">
                    <a:srgbClr val="333333">
                      <a:alpha val="65000"/>
                    </a:srgbClr>
                  </a:outerShdw>
                </a:effectLst>
              </p:spPr>
            </p:pic>
            <p:pic>
              <p:nvPicPr>
                <p:cNvPr id="18" name="Picture 17"/>
                <p:cNvPicPr>
                  <a:picLocks noChangeAspect="1"/>
                </p:cNvPicPr>
                <p:nvPr/>
              </p:nvPicPr>
              <p:blipFill>
                <a:blip r:embed="rId10"/>
                <a:stretch>
                  <a:fillRect/>
                </a:stretch>
              </p:blipFill>
              <p:spPr>
                <a:xfrm>
                  <a:off x="6976071" y="2581447"/>
                  <a:ext cx="1434497" cy="553859"/>
                </a:xfrm>
                <a:prstGeom prst="rect">
                  <a:avLst/>
                </a:prstGeom>
                <a:ln>
                  <a:noFill/>
                </a:ln>
                <a:effectLst>
                  <a:outerShdw blurRad="292100" dist="139700" dir="2700000" algn="tl" rotWithShape="0">
                    <a:srgbClr val="333333">
                      <a:alpha val="65000"/>
                    </a:srgbClr>
                  </a:outerShdw>
                </a:effectLst>
              </p:spPr>
            </p:pic>
            <p:pic>
              <p:nvPicPr>
                <p:cNvPr id="19" name="Picture 18"/>
                <p:cNvPicPr>
                  <a:picLocks noChangeAspect="1"/>
                </p:cNvPicPr>
                <p:nvPr/>
              </p:nvPicPr>
              <p:blipFill>
                <a:blip r:embed="rId11"/>
                <a:stretch>
                  <a:fillRect/>
                </a:stretch>
              </p:blipFill>
              <p:spPr>
                <a:xfrm>
                  <a:off x="8682083" y="2751946"/>
                  <a:ext cx="1482059" cy="480187"/>
                </a:xfrm>
                <a:prstGeom prst="rect">
                  <a:avLst/>
                </a:prstGeom>
                <a:ln>
                  <a:noFill/>
                </a:ln>
                <a:effectLst>
                  <a:outerShdw blurRad="292100" dist="139700" dir="2700000" algn="tl" rotWithShape="0">
                    <a:srgbClr val="333333">
                      <a:alpha val="65000"/>
                    </a:srgbClr>
                  </a:outerShdw>
                </a:effectLst>
              </p:spPr>
            </p:pic>
            <p:pic>
              <p:nvPicPr>
                <p:cNvPr id="20" name="Picture 19"/>
                <p:cNvPicPr>
                  <a:picLocks noChangeAspect="1"/>
                </p:cNvPicPr>
                <p:nvPr/>
              </p:nvPicPr>
              <p:blipFill>
                <a:blip r:embed="rId12"/>
                <a:stretch>
                  <a:fillRect/>
                </a:stretch>
              </p:blipFill>
              <p:spPr>
                <a:xfrm>
                  <a:off x="6992980" y="3401101"/>
                  <a:ext cx="1777398" cy="500903"/>
                </a:xfrm>
                <a:prstGeom prst="rect">
                  <a:avLst/>
                </a:prstGeom>
                <a:ln>
                  <a:noFill/>
                </a:ln>
                <a:effectLst>
                  <a:outerShdw blurRad="292100" dist="139700" dir="2700000" algn="tl" rotWithShape="0">
                    <a:srgbClr val="333333">
                      <a:alpha val="65000"/>
                    </a:srgbClr>
                  </a:outerShdw>
                </a:effectLst>
              </p:spPr>
            </p:pic>
            <p:pic>
              <p:nvPicPr>
                <p:cNvPr id="21" name="Picture 20"/>
                <p:cNvPicPr>
                  <a:picLocks noChangeAspect="1"/>
                </p:cNvPicPr>
                <p:nvPr/>
              </p:nvPicPr>
              <p:blipFill>
                <a:blip r:embed="rId13"/>
                <a:stretch>
                  <a:fillRect/>
                </a:stretch>
              </p:blipFill>
              <p:spPr>
                <a:xfrm>
                  <a:off x="9238712" y="1852094"/>
                  <a:ext cx="726615" cy="765740"/>
                </a:xfrm>
                <a:prstGeom prst="rect">
                  <a:avLst/>
                </a:prstGeom>
                <a:ln>
                  <a:noFill/>
                </a:ln>
                <a:effectLst>
                  <a:outerShdw blurRad="292100" dist="139700" dir="2700000" algn="tl" rotWithShape="0">
                    <a:srgbClr val="333333">
                      <a:alpha val="65000"/>
                    </a:srgbClr>
                  </a:outerShdw>
                </a:effectLst>
              </p:spPr>
            </p:pic>
            <p:pic>
              <p:nvPicPr>
                <p:cNvPr id="22" name="Picture 21"/>
                <p:cNvPicPr>
                  <a:picLocks noChangeAspect="1"/>
                </p:cNvPicPr>
                <p:nvPr/>
              </p:nvPicPr>
              <p:blipFill>
                <a:blip r:embed="rId14"/>
                <a:stretch>
                  <a:fillRect/>
                </a:stretch>
              </p:blipFill>
              <p:spPr>
                <a:xfrm>
                  <a:off x="10419514" y="2743701"/>
                  <a:ext cx="1485249" cy="534690"/>
                </a:xfrm>
                <a:prstGeom prst="rect">
                  <a:avLst/>
                </a:prstGeom>
                <a:ln>
                  <a:noFill/>
                </a:ln>
                <a:effectLst>
                  <a:outerShdw blurRad="292100" dist="139700" dir="2700000" algn="tl" rotWithShape="0">
                    <a:srgbClr val="333333">
                      <a:alpha val="65000"/>
                    </a:srgbClr>
                  </a:outerShdw>
                </a:effectLst>
              </p:spPr>
            </p:pic>
            <p:pic>
              <p:nvPicPr>
                <p:cNvPr id="23" name="Picture 22"/>
                <p:cNvPicPr>
                  <a:picLocks noChangeAspect="1"/>
                </p:cNvPicPr>
                <p:nvPr/>
              </p:nvPicPr>
              <p:blipFill>
                <a:blip r:embed="rId15"/>
                <a:stretch>
                  <a:fillRect/>
                </a:stretch>
              </p:blipFill>
              <p:spPr>
                <a:xfrm>
                  <a:off x="6992980" y="4678175"/>
                  <a:ext cx="2252924" cy="378491"/>
                </a:xfrm>
                <a:prstGeom prst="rect">
                  <a:avLst/>
                </a:prstGeom>
                <a:ln>
                  <a:noFill/>
                </a:ln>
                <a:effectLst>
                  <a:outerShdw blurRad="292100" dist="139700" dir="2700000" algn="tl" rotWithShape="0">
                    <a:srgbClr val="333333">
                      <a:alpha val="65000"/>
                    </a:srgbClr>
                  </a:outerShdw>
                </a:effectLst>
              </p:spPr>
            </p:pic>
            <p:pic>
              <p:nvPicPr>
                <p:cNvPr id="24" name="Picture 23"/>
                <p:cNvPicPr>
                  <a:picLocks noChangeAspect="1"/>
                </p:cNvPicPr>
                <p:nvPr/>
              </p:nvPicPr>
              <p:blipFill>
                <a:blip r:embed="rId16"/>
                <a:stretch>
                  <a:fillRect/>
                </a:stretch>
              </p:blipFill>
              <p:spPr>
                <a:xfrm>
                  <a:off x="10967520" y="3337734"/>
                  <a:ext cx="1004498" cy="740817"/>
                </a:xfrm>
                <a:prstGeom prst="rect">
                  <a:avLst/>
                </a:prstGeom>
                <a:ln>
                  <a:noFill/>
                </a:ln>
                <a:effectLst>
                  <a:outerShdw blurRad="292100" dist="139700" dir="2700000" algn="tl" rotWithShape="0">
                    <a:srgbClr val="333333">
                      <a:alpha val="65000"/>
                    </a:srgbClr>
                  </a:outerShdw>
                </a:effectLst>
              </p:spPr>
            </p:pic>
            <p:pic>
              <p:nvPicPr>
                <p:cNvPr id="25" name="Picture 24"/>
                <p:cNvPicPr>
                  <a:picLocks noChangeAspect="1"/>
                </p:cNvPicPr>
                <p:nvPr/>
              </p:nvPicPr>
              <p:blipFill>
                <a:blip r:embed="rId17"/>
                <a:stretch>
                  <a:fillRect/>
                </a:stretch>
              </p:blipFill>
              <p:spPr>
                <a:xfrm>
                  <a:off x="6984354" y="4089961"/>
                  <a:ext cx="2016849" cy="377062"/>
                </a:xfrm>
                <a:prstGeom prst="rect">
                  <a:avLst/>
                </a:prstGeom>
                <a:ln>
                  <a:noFill/>
                </a:ln>
                <a:effectLst>
                  <a:outerShdw blurRad="292100" dist="139700" dir="2700000" algn="tl" rotWithShape="0">
                    <a:srgbClr val="333333">
                      <a:alpha val="65000"/>
                    </a:srgbClr>
                  </a:outerShdw>
                </a:effectLst>
              </p:spPr>
            </p:pic>
            <p:pic>
              <p:nvPicPr>
                <p:cNvPr id="26" name="Picture 25"/>
                <p:cNvPicPr>
                  <a:picLocks noChangeAspect="1"/>
                </p:cNvPicPr>
                <p:nvPr/>
              </p:nvPicPr>
              <p:blipFill>
                <a:blip r:embed="rId18"/>
                <a:stretch>
                  <a:fillRect/>
                </a:stretch>
              </p:blipFill>
              <p:spPr>
                <a:xfrm>
                  <a:off x="8908466" y="3393126"/>
                  <a:ext cx="1920966" cy="425953"/>
                </a:xfrm>
                <a:prstGeom prst="rect">
                  <a:avLst/>
                </a:prstGeom>
                <a:ln>
                  <a:noFill/>
                </a:ln>
                <a:effectLst>
                  <a:outerShdw blurRad="292100" dist="139700" dir="2700000" algn="tl" rotWithShape="0">
                    <a:srgbClr val="333333">
                      <a:alpha val="65000"/>
                    </a:srgbClr>
                  </a:outerShdw>
                </a:effectLst>
              </p:spPr>
            </p:pic>
            <p:pic>
              <p:nvPicPr>
                <p:cNvPr id="27" name="Picture 26"/>
                <p:cNvPicPr>
                  <a:picLocks noChangeAspect="1"/>
                </p:cNvPicPr>
                <p:nvPr/>
              </p:nvPicPr>
              <p:blipFill>
                <a:blip r:embed="rId19"/>
                <a:stretch>
                  <a:fillRect/>
                </a:stretch>
              </p:blipFill>
              <p:spPr>
                <a:xfrm>
                  <a:off x="7399590" y="5302113"/>
                  <a:ext cx="2098196" cy="524548"/>
                </a:xfrm>
                <a:prstGeom prst="rect">
                  <a:avLst/>
                </a:prstGeom>
                <a:ln>
                  <a:noFill/>
                </a:ln>
                <a:effectLst>
                  <a:outerShdw blurRad="292100" dist="139700" dir="2700000" algn="tl" rotWithShape="0">
                    <a:srgbClr val="333333">
                      <a:alpha val="65000"/>
                    </a:srgbClr>
                  </a:outerShdw>
                </a:effectLst>
              </p:spPr>
            </p:pic>
            <p:pic>
              <p:nvPicPr>
                <p:cNvPr id="28" name="Picture 27"/>
                <p:cNvPicPr>
                  <a:picLocks noChangeAspect="1"/>
                </p:cNvPicPr>
                <p:nvPr/>
              </p:nvPicPr>
              <p:blipFill>
                <a:blip r:embed="rId20"/>
                <a:stretch>
                  <a:fillRect/>
                </a:stretch>
              </p:blipFill>
              <p:spPr>
                <a:xfrm>
                  <a:off x="9698749" y="4896330"/>
                  <a:ext cx="2315953" cy="320671"/>
                </a:xfrm>
                <a:prstGeom prst="rect">
                  <a:avLst/>
                </a:prstGeom>
                <a:ln>
                  <a:noFill/>
                </a:ln>
                <a:effectLst>
                  <a:outerShdw blurRad="292100" dist="139700" dir="2700000" algn="tl" rotWithShape="0">
                    <a:srgbClr val="333333">
                      <a:alpha val="65000"/>
                    </a:srgbClr>
                  </a:outerShdw>
                </a:effectLst>
              </p:spPr>
            </p:pic>
            <p:pic>
              <p:nvPicPr>
                <p:cNvPr id="30" name="Picture 29"/>
                <p:cNvPicPr>
                  <a:picLocks noChangeAspect="1"/>
                </p:cNvPicPr>
                <p:nvPr/>
              </p:nvPicPr>
              <p:blipFill>
                <a:blip r:embed="rId21"/>
                <a:stretch>
                  <a:fillRect/>
                </a:stretch>
              </p:blipFill>
              <p:spPr>
                <a:xfrm>
                  <a:off x="6905851" y="1999009"/>
                  <a:ext cx="2156484" cy="474426"/>
                </a:xfrm>
                <a:prstGeom prst="rect">
                  <a:avLst/>
                </a:prstGeom>
                <a:ln>
                  <a:noFill/>
                </a:ln>
                <a:effectLst>
                  <a:outerShdw blurRad="292100" dist="139700" dir="2700000" algn="tl" rotWithShape="0">
                    <a:srgbClr val="333333">
                      <a:alpha val="65000"/>
                    </a:srgbClr>
                  </a:outerShdw>
                </a:effectLst>
              </p:spPr>
            </p:pic>
            <p:sp>
              <p:nvSpPr>
                <p:cNvPr id="56" name="TextBox 55"/>
                <p:cNvSpPr txBox="1"/>
                <p:nvPr/>
              </p:nvSpPr>
              <p:spPr>
                <a:xfrm>
                  <a:off x="8919268" y="1063923"/>
                  <a:ext cx="1427643"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gradFill>
                        <a:gsLst>
                          <a:gs pos="2917">
                            <a:schemeClr val="tx1"/>
                          </a:gs>
                          <a:gs pos="30000">
                            <a:schemeClr val="tx1"/>
                          </a:gs>
                        </a:gsLst>
                        <a:lin ang="5400000" scaled="0"/>
                      </a:gradFill>
                      <a:effectLst>
                        <a:outerShdw blurRad="38100" dist="38100" dir="2700000" algn="tl">
                          <a:srgbClr val="000000">
                            <a:alpha val="43137"/>
                          </a:srgbClr>
                        </a:outerShdw>
                      </a:effectLst>
                    </a:rPr>
                    <a:t>GOLD</a:t>
                  </a:r>
                </a:p>
              </p:txBody>
            </p:sp>
          </p:grpSp>
          <p:pic>
            <p:nvPicPr>
              <p:cNvPr id="92" name="Picture 91"/>
              <p:cNvPicPr>
                <a:picLocks noChangeAspect="1"/>
              </p:cNvPicPr>
              <p:nvPr/>
            </p:nvPicPr>
            <p:blipFill>
              <a:blip r:embed="rId22" cstate="screen">
                <a:extLst>
                  <a:ext uri="{28A0092B-C50C-407E-A947-70E740481C1C}">
                    <a14:useLocalDpi xmlns:a14="http://schemas.microsoft.com/office/drawing/2010/main" val="0"/>
                  </a:ext>
                </a:extLst>
              </a:blip>
              <a:stretch>
                <a:fillRect/>
              </a:stretch>
            </p:blipFill>
            <p:spPr>
              <a:xfrm>
                <a:off x="9928999" y="5386765"/>
                <a:ext cx="1757885" cy="385248"/>
              </a:xfrm>
              <a:prstGeom prst="rect">
                <a:avLst/>
              </a:prstGeom>
            </p:spPr>
          </p:pic>
        </p:grpSp>
        <p:grpSp>
          <p:nvGrpSpPr>
            <p:cNvPr id="95" name="Group 94"/>
            <p:cNvGrpSpPr/>
            <p:nvPr/>
          </p:nvGrpSpPr>
          <p:grpSpPr>
            <a:xfrm>
              <a:off x="158549" y="188880"/>
              <a:ext cx="3614665" cy="6690065"/>
              <a:chOff x="158549" y="188880"/>
              <a:chExt cx="3614665" cy="6690065"/>
            </a:xfrm>
          </p:grpSpPr>
          <p:sp>
            <p:nvSpPr>
              <p:cNvPr id="6" name="Rectangle: Rounded Corners 5"/>
              <p:cNvSpPr/>
              <p:nvPr/>
            </p:nvSpPr>
            <p:spPr bwMode="auto">
              <a:xfrm>
                <a:off x="158549" y="188880"/>
                <a:ext cx="3614665" cy="6690065"/>
              </a:xfrm>
              <a:prstGeom prst="roundRect">
                <a:avLst/>
              </a:prstGeom>
              <a:solidFill>
                <a:schemeClr val="bg1">
                  <a:alpha val="58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pic>
            <p:nvPicPr>
              <p:cNvPr id="7" name="Picture 6"/>
              <p:cNvPicPr>
                <a:picLocks noChangeAspect="1"/>
              </p:cNvPicPr>
              <p:nvPr/>
            </p:nvPicPr>
            <p:blipFill>
              <a:blip r:embed="rId23"/>
              <a:stretch>
                <a:fillRect/>
              </a:stretch>
            </p:blipFill>
            <p:spPr>
              <a:xfrm>
                <a:off x="409202" y="972780"/>
                <a:ext cx="2928794" cy="1257244"/>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24"/>
              <a:stretch>
                <a:fillRect/>
              </a:stretch>
            </p:blipFill>
            <p:spPr>
              <a:xfrm>
                <a:off x="454374" y="3902004"/>
                <a:ext cx="2968966" cy="1274489"/>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25"/>
              <a:stretch>
                <a:fillRect/>
              </a:stretch>
            </p:blipFill>
            <p:spPr>
              <a:xfrm>
                <a:off x="432964" y="5584942"/>
                <a:ext cx="3045482" cy="1019723"/>
              </a:xfrm>
              <a:prstGeom prst="rect">
                <a:avLst/>
              </a:prstGeom>
              <a:ln>
                <a:noFill/>
              </a:ln>
              <a:effectLst>
                <a:outerShdw blurRad="292100" dist="139700" dir="2700000" algn="tl" rotWithShape="0">
                  <a:srgbClr val="333333">
                    <a:alpha val="65000"/>
                  </a:srgbClr>
                </a:outerShdw>
              </a:effectLst>
            </p:spPr>
          </p:pic>
          <p:sp>
            <p:nvSpPr>
              <p:cNvPr id="54" name="TextBox 53"/>
              <p:cNvSpPr txBox="1"/>
              <p:nvPr/>
            </p:nvSpPr>
            <p:spPr>
              <a:xfrm>
                <a:off x="861699" y="289182"/>
                <a:ext cx="2382842"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gradFill>
                      <a:gsLst>
                        <a:gs pos="2917">
                          <a:schemeClr val="tx1"/>
                        </a:gs>
                        <a:gs pos="30000">
                          <a:schemeClr val="tx1"/>
                        </a:gs>
                      </a:gsLst>
                      <a:lin ang="5400000" scaled="0"/>
                    </a:gradFill>
                    <a:effectLst>
                      <a:outerShdw blurRad="38100" dist="38100" dir="2700000" algn="tl">
                        <a:srgbClr val="000000">
                          <a:alpha val="43137"/>
                        </a:srgbClr>
                      </a:outerShdw>
                    </a:effectLst>
                  </a:rPr>
                  <a:t>PLATINUM</a:t>
                </a:r>
              </a:p>
            </p:txBody>
          </p:sp>
          <p:pic>
            <p:nvPicPr>
              <p:cNvPr id="94" name="Picture 93"/>
              <p:cNvPicPr>
                <a:picLocks noChangeAspect="1"/>
              </p:cNvPicPr>
              <p:nvPr/>
            </p:nvPicPr>
            <p:blipFill>
              <a:blip r:embed="rId26"/>
              <a:stretch>
                <a:fillRect/>
              </a:stretch>
            </p:blipFill>
            <p:spPr>
              <a:xfrm>
                <a:off x="322380" y="2623697"/>
                <a:ext cx="3178345" cy="796652"/>
              </a:xfrm>
              <a:prstGeom prst="rect">
                <a:avLst/>
              </a:prstGeom>
              <a:ln>
                <a:noFill/>
              </a:ln>
              <a:effectLst>
                <a:outerShdw blurRad="292100" dist="139700" dir="2700000" algn="tl" rotWithShape="0">
                  <a:srgbClr val="333333">
                    <a:alpha val="65000"/>
                  </a:srgbClr>
                </a:outerShdw>
              </a:effectLst>
            </p:spPr>
          </p:pic>
        </p:grpSp>
      </p:grpSp>
    </p:spTree>
    <p:extLst>
      <p:ext uri="{BB962C8B-B14F-4D97-AF65-F5344CB8AC3E}">
        <p14:creationId xmlns:p14="http://schemas.microsoft.com/office/powerpoint/2010/main" val="352666176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nual Input 1"/>
          <p:cNvSpPr/>
          <p:nvPr/>
        </p:nvSpPr>
        <p:spPr bwMode="auto">
          <a:xfrm>
            <a:off x="45156" y="265289"/>
            <a:ext cx="12391319" cy="6203244"/>
          </a:xfrm>
          <a:prstGeom prst="flowChartManualInput">
            <a:avLst/>
          </a:prstGeom>
          <a:solidFill>
            <a:srgbClr val="7030A0">
              <a:alpha val="6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5000" b="1" dirty="0">
                <a:gradFill>
                  <a:gsLst>
                    <a:gs pos="5439">
                      <a:srgbClr val="F8F8F8"/>
                    </a:gs>
                    <a:gs pos="10000">
                      <a:srgbClr val="F8F8F8"/>
                    </a:gs>
                  </a:gsLst>
                  <a:lin ang="5400000" scaled="0"/>
                </a:gradFill>
                <a:effectLst>
                  <a:outerShdw blurRad="38100" dist="38100" dir="2700000" algn="tl">
                    <a:srgbClr val="000000">
                      <a:alpha val="43137"/>
                    </a:srgbClr>
                  </a:outerShdw>
                </a:effectLst>
              </a:rPr>
              <a:t>dev up Conference 2016 Attendee Party</a:t>
            </a:r>
          </a:p>
          <a:p>
            <a:pPr algn="ctr" defTabSz="932472" fontAlgn="base">
              <a:spcBef>
                <a:spcPct val="0"/>
              </a:spcBef>
              <a:spcAft>
                <a:spcPct val="0"/>
              </a:spcAft>
            </a:pPr>
            <a:endParaRPr lang="en-US" sz="2000" b="1" dirty="0">
              <a:gradFill>
                <a:gsLst>
                  <a:gs pos="5439">
                    <a:srgbClr val="F8F8F8"/>
                  </a:gs>
                  <a:gs pos="10000">
                    <a:srgbClr val="F8F8F8"/>
                  </a:gs>
                </a:gsLst>
                <a:lin ang="5400000" scaled="0"/>
              </a:gradFill>
              <a:effectLst>
                <a:outerShdw blurRad="38100" dist="38100" dir="2700000" algn="tl">
                  <a:srgbClr val="000000">
                    <a:alpha val="43137"/>
                  </a:srgbClr>
                </a:outerShdw>
              </a:effectLst>
            </a:endParaRPr>
          </a:p>
          <a:p>
            <a:pPr algn="ctr" defTabSz="932472" fontAlgn="base">
              <a:spcBef>
                <a:spcPct val="0"/>
              </a:spcBef>
              <a:spcAft>
                <a:spcPct val="0"/>
              </a:spcAft>
            </a:pPr>
            <a:r>
              <a:rPr lang="en-US" sz="3200" b="1" dirty="0" err="1">
                <a:gradFill>
                  <a:gsLst>
                    <a:gs pos="5439">
                      <a:srgbClr val="F8F8F8"/>
                    </a:gs>
                    <a:gs pos="10000">
                      <a:srgbClr val="F8F8F8"/>
                    </a:gs>
                  </a:gsLst>
                  <a:lin ang="5400000" scaled="0"/>
                </a:gradFill>
                <a:effectLst>
                  <a:outerShdw blurRad="38100" dist="38100" dir="2700000" algn="tl">
                    <a:srgbClr val="000000">
                      <a:alpha val="43137"/>
                    </a:srgbClr>
                  </a:outerShdw>
                </a:effectLst>
              </a:rPr>
              <a:t>Ryse</a:t>
            </a:r>
            <a:r>
              <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rPr>
              <a:t> Nightclub</a:t>
            </a:r>
          </a:p>
          <a:p>
            <a:pPr algn="ctr" defTabSz="932472" fontAlgn="base">
              <a:spcBef>
                <a:spcPct val="0"/>
              </a:spcBef>
              <a:spcAft>
                <a:spcPct val="0"/>
              </a:spcAft>
            </a:pPr>
            <a:endPar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endParaRPr>
          </a:p>
          <a:p>
            <a:pPr algn="ctr" defTabSz="932472" fontAlgn="base">
              <a:spcBef>
                <a:spcPct val="0"/>
              </a:spcBef>
              <a:spcAft>
                <a:spcPct val="0"/>
              </a:spcAft>
            </a:pPr>
            <a:r>
              <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rPr>
              <a:t>October 21</a:t>
            </a:r>
            <a:r>
              <a:rPr lang="en-US" sz="3200" b="1" baseline="30000" dirty="0">
                <a:gradFill>
                  <a:gsLst>
                    <a:gs pos="5439">
                      <a:srgbClr val="F8F8F8"/>
                    </a:gs>
                    <a:gs pos="10000">
                      <a:srgbClr val="F8F8F8"/>
                    </a:gs>
                  </a:gsLst>
                  <a:lin ang="5400000" scaled="0"/>
                </a:gradFill>
                <a:effectLst>
                  <a:outerShdw blurRad="38100" dist="38100" dir="2700000" algn="tl">
                    <a:srgbClr val="000000">
                      <a:alpha val="43137"/>
                    </a:srgbClr>
                  </a:outerShdw>
                </a:effectLst>
              </a:rPr>
              <a:t>st</a:t>
            </a:r>
            <a:r>
              <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rPr>
              <a:t> Friday 5:15 – 10:15</a:t>
            </a:r>
          </a:p>
          <a:p>
            <a:pPr algn="ctr" defTabSz="932472" fontAlgn="base">
              <a:spcBef>
                <a:spcPct val="0"/>
              </a:spcBef>
              <a:spcAft>
                <a:spcPct val="0"/>
              </a:spcAft>
            </a:pPr>
            <a:endPar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endParaRPr>
          </a:p>
          <a:p>
            <a:pPr algn="ctr" defTabSz="932472" fontAlgn="base">
              <a:spcBef>
                <a:spcPct val="0"/>
              </a:spcBef>
              <a:spcAft>
                <a:spcPct val="0"/>
              </a:spcAft>
            </a:pPr>
            <a:r>
              <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rPr>
              <a:t>Food, Drinks, Games, and Fun!</a:t>
            </a:r>
          </a:p>
        </p:txBody>
      </p:sp>
    </p:spTree>
    <p:extLst>
      <p:ext uri="{BB962C8B-B14F-4D97-AF65-F5344CB8AC3E}">
        <p14:creationId xmlns:p14="http://schemas.microsoft.com/office/powerpoint/2010/main" val="217494714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solidFill>
                  <a:schemeClr val="accent6"/>
                </a:solidFill>
              </a:rPr>
              <a:t>I always wanted to put a sign up on the road to Yale saying, ‘Beware: Deconstruction Ahead.’</a:t>
            </a:r>
          </a:p>
        </p:txBody>
      </p:sp>
      <p:sp>
        <p:nvSpPr>
          <p:cNvPr id="8" name="Title 4"/>
          <p:cNvSpPr txBox="1">
            <a:spLocks/>
          </p:cNvSpPr>
          <p:nvPr/>
        </p:nvSpPr>
        <p:spPr>
          <a:xfrm>
            <a:off x="7132637" y="4183062"/>
            <a:ext cx="4121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dirty="0">
                <a:solidFill>
                  <a:schemeClr val="accent6"/>
                </a:solidFill>
                <a:latin typeface="Segoe UI"/>
              </a:rPr>
              <a:t>Gloria Steinem </a:t>
            </a:r>
            <a:r>
              <a:rPr lang="en-US" sz="1800" spc="0" dirty="0">
                <a:solidFill>
                  <a:schemeClr val="accent6"/>
                </a:solidFill>
                <a:latin typeface="Segoe UI"/>
              </a:rPr>
              <a:t>–</a:t>
            </a:r>
            <a:r>
              <a:rPr sz="1800" spc="0" dirty="0">
                <a:solidFill>
                  <a:schemeClr val="accent6"/>
                </a:solidFill>
                <a:latin typeface="Segoe UI"/>
              </a:rPr>
              <a:t> American Activist</a:t>
            </a:r>
          </a:p>
        </p:txBody>
      </p:sp>
    </p:spTree>
    <p:extLst>
      <p:ext uri="{BB962C8B-B14F-4D97-AF65-F5344CB8AC3E}">
        <p14:creationId xmlns:p14="http://schemas.microsoft.com/office/powerpoint/2010/main" val="246599010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Setting Expectations</a:t>
            </a:r>
          </a:p>
        </p:txBody>
      </p:sp>
      <p:sp>
        <p:nvSpPr>
          <p:cNvPr id="6" name="Text Placeholder 5"/>
          <p:cNvSpPr>
            <a:spLocks noGrp="1"/>
          </p:cNvSpPr>
          <p:nvPr>
            <p:ph type="body" sz="quarter" idx="10"/>
          </p:nvPr>
        </p:nvSpPr>
        <p:spPr>
          <a:xfrm>
            <a:off x="290513" y="1743868"/>
            <a:ext cx="12145962" cy="4801314"/>
          </a:xfrm>
        </p:spPr>
        <p:txBody>
          <a:bodyPr/>
          <a:lstStyle/>
          <a:p>
            <a:r>
              <a:rPr lang="en-US" dirty="0"/>
              <a:t>Beyond “hello world”</a:t>
            </a:r>
          </a:p>
          <a:p>
            <a:r>
              <a:rPr lang="en-US" dirty="0"/>
              <a:t>	</a:t>
            </a:r>
            <a:r>
              <a:rPr lang="en-US" dirty="0">
                <a:solidFill>
                  <a:schemeClr val="tx1"/>
                </a:solidFill>
              </a:rPr>
              <a:t>Take things to the next level</a:t>
            </a:r>
          </a:p>
          <a:p>
            <a:pPr lvl="1"/>
            <a:endParaRPr lang="en-US" dirty="0"/>
          </a:p>
          <a:p>
            <a:r>
              <a:rPr lang="en-US" dirty="0"/>
              <a:t>Getting Real</a:t>
            </a:r>
          </a:p>
          <a:p>
            <a:r>
              <a:rPr lang="en-US" dirty="0"/>
              <a:t> 	</a:t>
            </a:r>
            <a:r>
              <a:rPr lang="en-US" dirty="0">
                <a:solidFill>
                  <a:schemeClr val="tx1"/>
                </a:solidFill>
              </a:rPr>
              <a:t>Explore problems you will need to solve</a:t>
            </a:r>
            <a:endParaRPr lang="en-US" dirty="0"/>
          </a:p>
          <a:p>
            <a:endParaRPr lang="en-US" sz="2000" dirty="0"/>
          </a:p>
          <a:p>
            <a:r>
              <a:rPr lang="en-US" dirty="0"/>
              <a:t>Windows and .NET</a:t>
            </a:r>
          </a:p>
          <a:p>
            <a:r>
              <a:rPr lang="en-US" dirty="0"/>
              <a:t> 	</a:t>
            </a:r>
            <a:r>
              <a:rPr lang="en-US" dirty="0">
                <a:solidFill>
                  <a:schemeClr val="tx1"/>
                </a:solidFill>
              </a:rPr>
              <a:t>Others are welcome, but will help will be… limited</a:t>
            </a:r>
            <a:endParaRPr lang="en-US" dirty="0"/>
          </a:p>
        </p:txBody>
      </p:sp>
      <p:pic>
        <p:nvPicPr>
          <p:cNvPr id="1026" name="Picture 2" descr="expect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358" y="295274"/>
            <a:ext cx="4464845" cy="28971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1445612" y="5532500"/>
              <a:ext cx="19440" cy="19440"/>
            </p14:xfrm>
          </p:contentPart>
        </mc:Choice>
        <mc:Fallback xmlns="">
          <p:pic>
            <p:nvPicPr>
              <p:cNvPr id="3" name="Ink 2"/>
              <p:cNvPicPr/>
              <p:nvPr/>
            </p:nvPicPr>
            <p:blipFill>
              <a:blip r:embed="rId5"/>
              <a:stretch>
                <a:fillRect/>
              </a:stretch>
            </p:blipFill>
            <p:spPr>
              <a:xfrm>
                <a:off x="1442012" y="5528540"/>
                <a:ext cx="27720" cy="28080"/>
              </a:xfrm>
              <a:prstGeom prst="rect">
                <a:avLst/>
              </a:prstGeom>
            </p:spPr>
          </p:pic>
        </mc:Fallback>
      </mc:AlternateContent>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547688" y="295275"/>
            <a:ext cx="11888787" cy="917575"/>
          </a:xfrm>
        </p:spPr>
        <p:txBody>
          <a:bodyPr/>
          <a:lstStyle/>
          <a:p>
            <a:r>
              <a:rPr lang="en-US" dirty="0"/>
              <a:t>Structure</a:t>
            </a:r>
          </a:p>
        </p:txBody>
      </p:sp>
      <p:sp>
        <p:nvSpPr>
          <p:cNvPr id="6" name="Text Placeholder 5"/>
          <p:cNvSpPr>
            <a:spLocks noGrp="1"/>
          </p:cNvSpPr>
          <p:nvPr>
            <p:ph type="body" sz="quarter" idx="4294967295"/>
          </p:nvPr>
        </p:nvSpPr>
        <p:spPr>
          <a:xfrm>
            <a:off x="549275" y="1212850"/>
            <a:ext cx="11887200" cy="4912114"/>
          </a:xfrm>
        </p:spPr>
        <p:txBody>
          <a:bodyPr/>
          <a:lstStyle/>
          <a:p>
            <a:pPr marL="0" indent="0">
              <a:buNone/>
            </a:pPr>
            <a:r>
              <a:rPr lang="en-US" sz="4800" dirty="0">
                <a:solidFill>
                  <a:schemeClr val="accent2">
                    <a:lumMod val="60000"/>
                    <a:lumOff val="40000"/>
                  </a:schemeClr>
                </a:solidFill>
                <a:latin typeface="+mn-lt"/>
              </a:rPr>
              <a:t>Complex Clusters &amp; Service Addressability</a:t>
            </a:r>
          </a:p>
          <a:p>
            <a:pPr marL="0" indent="0">
              <a:buNone/>
            </a:pPr>
            <a:endParaRPr lang="en-US" sz="2400" dirty="0">
              <a:solidFill>
                <a:schemeClr val="accent2">
                  <a:lumMod val="60000"/>
                  <a:lumOff val="40000"/>
                </a:schemeClr>
              </a:solidFill>
              <a:latin typeface="+mn-lt"/>
            </a:endParaRPr>
          </a:p>
          <a:p>
            <a:pPr marL="0" indent="0">
              <a:buNone/>
            </a:pPr>
            <a:r>
              <a:rPr lang="en-US" sz="4800" dirty="0" err="1">
                <a:solidFill>
                  <a:schemeClr val="accent2">
                    <a:lumMod val="60000"/>
                    <a:lumOff val="40000"/>
                  </a:schemeClr>
                </a:solidFill>
                <a:latin typeface="+mn-lt"/>
              </a:rPr>
              <a:t>Stateful</a:t>
            </a:r>
            <a:r>
              <a:rPr lang="en-US" sz="4800" dirty="0">
                <a:solidFill>
                  <a:schemeClr val="accent2">
                    <a:lumMod val="60000"/>
                    <a:lumOff val="40000"/>
                  </a:schemeClr>
                </a:solidFill>
                <a:latin typeface="+mn-lt"/>
              </a:rPr>
              <a:t> Services &amp; Upgrades</a:t>
            </a:r>
          </a:p>
          <a:p>
            <a:pPr marL="0" indent="0">
              <a:buNone/>
            </a:pPr>
            <a:endParaRPr lang="en-US" sz="2400" dirty="0">
              <a:solidFill>
                <a:schemeClr val="accent2">
                  <a:lumMod val="60000"/>
                  <a:lumOff val="40000"/>
                </a:schemeClr>
              </a:solidFill>
              <a:latin typeface="+mn-lt"/>
            </a:endParaRPr>
          </a:p>
          <a:p>
            <a:pPr marL="0" indent="0">
              <a:buNone/>
            </a:pPr>
            <a:r>
              <a:rPr lang="en-US" sz="4800" dirty="0">
                <a:solidFill>
                  <a:schemeClr val="accent2">
                    <a:lumMod val="60000"/>
                    <a:lumOff val="40000"/>
                  </a:schemeClr>
                </a:solidFill>
                <a:latin typeface="+mn-lt"/>
              </a:rPr>
              <a:t>Actors &amp; Diagnostics</a:t>
            </a:r>
          </a:p>
          <a:p>
            <a:pPr marL="0" indent="0">
              <a:buNone/>
            </a:pPr>
            <a:endParaRPr lang="en-US" sz="4800" dirty="0">
              <a:solidFill>
                <a:schemeClr val="accent2">
                  <a:lumMod val="60000"/>
                  <a:lumOff val="40000"/>
                </a:schemeClr>
              </a:solidFill>
              <a:latin typeface="+mn-lt"/>
            </a:endParaRPr>
          </a:p>
          <a:p>
            <a:pPr marL="0" indent="0">
              <a:buNone/>
            </a:pPr>
            <a:r>
              <a:rPr lang="en-US" sz="4400" dirty="0">
                <a:solidFill>
                  <a:schemeClr val="accent2">
                    <a:lumMod val="60000"/>
                    <a:lumOff val="40000"/>
                  </a:schemeClr>
                </a:solidFill>
                <a:latin typeface="+mn-lt"/>
              </a:rPr>
              <a:t>10-15 talk, 40-60 minutes do</a:t>
            </a:r>
          </a:p>
        </p:txBody>
      </p:sp>
      <p:pic>
        <p:nvPicPr>
          <p:cNvPr id="4" name="Picture 3"/>
          <p:cNvPicPr>
            <a:picLocks noChangeAspect="1"/>
          </p:cNvPicPr>
          <p:nvPr/>
        </p:nvPicPr>
        <p:blipFill>
          <a:blip r:embed="rId3"/>
          <a:stretch>
            <a:fillRect/>
          </a:stretch>
        </p:blipFill>
        <p:spPr>
          <a:xfrm>
            <a:off x="8275955" y="2752344"/>
            <a:ext cx="4160520" cy="4160520"/>
          </a:xfrm>
          <a:prstGeom prst="rect">
            <a:avLst/>
          </a:prstGeom>
        </p:spPr>
      </p:pic>
    </p:spTree>
    <p:extLst>
      <p:ext uri="{BB962C8B-B14F-4D97-AF65-F5344CB8AC3E}">
        <p14:creationId xmlns:p14="http://schemas.microsoft.com/office/powerpoint/2010/main" val="3615956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547688" y="295275"/>
            <a:ext cx="11888787" cy="917575"/>
          </a:xfrm>
        </p:spPr>
        <p:txBody>
          <a:bodyPr/>
          <a:lstStyle/>
          <a:p>
            <a:r>
              <a:rPr lang="en-US" dirty="0"/>
              <a:t>What’s in the cards</a:t>
            </a:r>
          </a:p>
        </p:txBody>
      </p:sp>
      <p:sp>
        <p:nvSpPr>
          <p:cNvPr id="6" name="Text Placeholder 5"/>
          <p:cNvSpPr>
            <a:spLocks noGrp="1"/>
          </p:cNvSpPr>
          <p:nvPr>
            <p:ph type="body" sz="quarter" idx="4294967295"/>
          </p:nvPr>
        </p:nvSpPr>
        <p:spPr>
          <a:xfrm>
            <a:off x="549275" y="1439863"/>
            <a:ext cx="11887200" cy="4656137"/>
          </a:xfrm>
        </p:spPr>
        <p:txBody>
          <a:bodyPr/>
          <a:lstStyle/>
          <a:p>
            <a:pPr marL="0" indent="0">
              <a:buNone/>
            </a:pPr>
            <a:r>
              <a:rPr lang="en-US" sz="5400" dirty="0">
                <a:solidFill>
                  <a:schemeClr val="accent2">
                    <a:lumMod val="60000"/>
                    <a:lumOff val="40000"/>
                  </a:schemeClr>
                </a:solidFill>
              </a:rPr>
              <a:t>Port Ranges by Suit</a:t>
            </a:r>
          </a:p>
          <a:p>
            <a:r>
              <a:rPr lang="en-US" sz="2800" dirty="0">
                <a:solidFill>
                  <a:schemeClr val="tx1"/>
                </a:solidFill>
                <a:latin typeface="+mn-lt"/>
              </a:rPr>
              <a:t>Diamonds – 1620-1639</a:t>
            </a:r>
          </a:p>
          <a:p>
            <a:r>
              <a:rPr lang="en-US" sz="2800" dirty="0">
                <a:solidFill>
                  <a:schemeClr val="tx1"/>
                </a:solidFill>
                <a:latin typeface="+mn-lt"/>
              </a:rPr>
              <a:t>Spades: 1640-1659</a:t>
            </a:r>
          </a:p>
          <a:p>
            <a:r>
              <a:rPr lang="en-US" sz="2800" dirty="0">
                <a:solidFill>
                  <a:schemeClr val="tx1"/>
                </a:solidFill>
                <a:latin typeface="+mn-lt"/>
              </a:rPr>
              <a:t>Hearts: 1660-1679</a:t>
            </a:r>
          </a:p>
          <a:p>
            <a:r>
              <a:rPr lang="en-US" sz="2800" dirty="0">
                <a:solidFill>
                  <a:schemeClr val="tx1"/>
                </a:solidFill>
                <a:latin typeface="+mn-lt"/>
              </a:rPr>
              <a:t>Clubs: 1680-1699</a:t>
            </a:r>
          </a:p>
          <a:p>
            <a:endParaRPr lang="en-US" sz="2800" dirty="0"/>
          </a:p>
          <a:p>
            <a:pPr marL="0" indent="0">
              <a:buNone/>
            </a:pPr>
            <a:r>
              <a:rPr lang="en-US" sz="4400" dirty="0">
                <a:solidFill>
                  <a:schemeClr val="accent2">
                    <a:lumMod val="60000"/>
                    <a:lumOff val="40000"/>
                  </a:schemeClr>
                </a:solidFill>
              </a:rPr>
              <a:t>Take your “suit range”, and tack on the number for your card. 2-14 (Ace on top)</a:t>
            </a:r>
            <a:endParaRPr lang="en-US" sz="4800" dirty="0">
              <a:solidFill>
                <a:schemeClr val="accent2">
                  <a:lumMod val="60000"/>
                  <a:lumOff val="40000"/>
                </a:schemeClr>
              </a:solidFill>
            </a:endParaRPr>
          </a:p>
        </p:txBody>
      </p:sp>
      <p:pic>
        <p:nvPicPr>
          <p:cNvPr id="3" name="Picture 2" descr="File:Playing card diamond 8.svg"/>
          <p:cNvPicPr>
            <a:picLocks noChangeAspect="1"/>
          </p:cNvPicPr>
          <p:nvPr/>
        </p:nvPicPr>
        <p:blipFill>
          <a:blip r:embed="rId3"/>
          <a:stretch>
            <a:fillRect/>
          </a:stretch>
        </p:blipFill>
        <p:spPr>
          <a:xfrm>
            <a:off x="9488967" y="278371"/>
            <a:ext cx="2675236" cy="3344862"/>
          </a:xfrm>
          <a:prstGeom prst="rect">
            <a:avLst/>
          </a:prstGeom>
        </p:spPr>
      </p:pic>
      <p:sp>
        <p:nvSpPr>
          <p:cNvPr id="5" name="TextBox 4"/>
          <p:cNvSpPr txBox="1"/>
          <p:nvPr/>
        </p:nvSpPr>
        <p:spPr>
          <a:xfrm>
            <a:off x="9231841" y="3640136"/>
            <a:ext cx="3183436"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Example: port 1628</a:t>
            </a:r>
          </a:p>
        </p:txBody>
      </p:sp>
    </p:spTree>
    <p:extLst>
      <p:ext uri="{BB962C8B-B14F-4D97-AF65-F5344CB8AC3E}">
        <p14:creationId xmlns:p14="http://schemas.microsoft.com/office/powerpoint/2010/main" val="1176145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Complex Clusters</a:t>
            </a:r>
          </a:p>
        </p:txBody>
      </p:sp>
      <p:sp>
        <p:nvSpPr>
          <p:cNvPr id="68" name="Text Placeholder 67"/>
          <p:cNvSpPr>
            <a:spLocks noGrp="1"/>
          </p:cNvSpPr>
          <p:nvPr>
            <p:ph type="body" sz="quarter" idx="10"/>
          </p:nvPr>
        </p:nvSpPr>
        <p:spPr>
          <a:xfrm>
            <a:off x="274637" y="1212850"/>
            <a:ext cx="9067799" cy="4801314"/>
          </a:xfrm>
        </p:spPr>
        <p:txBody>
          <a:bodyPr/>
          <a:lstStyle/>
          <a:p>
            <a:r>
              <a:rPr lang="en-US" dirty="0"/>
              <a:t>Network Infrastructure Needs</a:t>
            </a:r>
          </a:p>
          <a:p>
            <a:pPr marL="571500" indent="-571500">
              <a:buFontTx/>
              <a:buChar char="-"/>
            </a:pPr>
            <a:r>
              <a:rPr lang="en-US" dirty="0"/>
              <a:t>Load balancing (layer-4, layer-7)</a:t>
            </a:r>
          </a:p>
          <a:p>
            <a:pPr marL="571500" indent="-571500">
              <a:buFontTx/>
              <a:buChar char="-"/>
            </a:pPr>
            <a:r>
              <a:rPr lang="en-US" dirty="0"/>
              <a:t>Network isolation</a:t>
            </a:r>
          </a:p>
          <a:p>
            <a:pPr marL="571500" indent="-571500">
              <a:buFontTx/>
              <a:buChar char="-"/>
            </a:pPr>
            <a:endParaRPr lang="en-US" dirty="0"/>
          </a:p>
          <a:p>
            <a:r>
              <a:rPr lang="en-US" dirty="0"/>
              <a:t>Hardware Requirements</a:t>
            </a:r>
          </a:p>
          <a:p>
            <a:pPr marL="571500" indent="-571500">
              <a:buFontTx/>
              <a:buChar char="-"/>
            </a:pPr>
            <a:r>
              <a:rPr lang="en-US" dirty="0"/>
              <a:t>Different memory/</a:t>
            </a:r>
            <a:r>
              <a:rPr lang="en-US" dirty="0" err="1"/>
              <a:t>cpu</a:t>
            </a:r>
            <a:r>
              <a:rPr lang="en-US" dirty="0"/>
              <a:t> configuration</a:t>
            </a:r>
          </a:p>
          <a:p>
            <a:pPr marL="571500" indent="-571500">
              <a:buFontTx/>
              <a:buChar char="-"/>
            </a:pPr>
            <a:r>
              <a:rPr lang="en-US" dirty="0"/>
              <a:t>Specialized hardware (GPU)</a:t>
            </a:r>
          </a:p>
        </p:txBody>
      </p:sp>
    </p:spTree>
    <p:extLst>
      <p:ext uri="{BB962C8B-B14F-4D97-AF65-F5344CB8AC3E}">
        <p14:creationId xmlns:p14="http://schemas.microsoft.com/office/powerpoint/2010/main" val="252429246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Our Workshop Cluster</a:t>
            </a:r>
          </a:p>
        </p:txBody>
      </p:sp>
      <p:sp>
        <p:nvSpPr>
          <p:cNvPr id="68" name="Text Placeholder 67"/>
          <p:cNvSpPr>
            <a:spLocks noGrp="1"/>
          </p:cNvSpPr>
          <p:nvPr>
            <p:ph type="body" sz="quarter" idx="10"/>
          </p:nvPr>
        </p:nvSpPr>
        <p:spPr>
          <a:xfrm>
            <a:off x="263841" y="1351927"/>
            <a:ext cx="5733866" cy="2794611"/>
          </a:xfrm>
        </p:spPr>
        <p:txBody>
          <a:bodyPr/>
          <a:lstStyle/>
          <a:p>
            <a:pPr marL="571500" indent="-571500">
              <a:buFont typeface="Arial" panose="020B0604020202020204" pitchFamily="34" charset="0"/>
              <a:buChar char="•"/>
            </a:pPr>
            <a:r>
              <a:rPr lang="en-US" sz="3200" dirty="0"/>
              <a:t>Three node types</a:t>
            </a:r>
          </a:p>
          <a:p>
            <a:pPr marL="571500" indent="-571500">
              <a:buFont typeface="Arial" panose="020B0604020202020204" pitchFamily="34" charset="0"/>
              <a:buChar char="•"/>
            </a:pPr>
            <a:r>
              <a:rPr lang="en-US" sz="3200" dirty="0"/>
              <a:t>Three Subnets</a:t>
            </a:r>
          </a:p>
          <a:p>
            <a:pPr marL="571500" indent="-571500">
              <a:buFont typeface="Arial" panose="020B0604020202020204" pitchFamily="34" charset="0"/>
              <a:buChar char="•"/>
            </a:pPr>
            <a:r>
              <a:rPr lang="en-US" sz="3200" dirty="0"/>
              <a:t>Public IP w/ Load Balancer</a:t>
            </a:r>
          </a:p>
          <a:p>
            <a:pPr marL="571500" indent="-571500">
              <a:buFont typeface="Arial" panose="020B0604020202020204" pitchFamily="34" charset="0"/>
              <a:buChar char="•"/>
            </a:pPr>
            <a:r>
              <a:rPr lang="en-US" sz="3200" dirty="0"/>
              <a:t>Private IP w/ Load balancer</a:t>
            </a:r>
          </a:p>
          <a:p>
            <a:endParaRPr lang="en-US" sz="3200" dirty="0"/>
          </a:p>
        </p:txBody>
      </p:sp>
      <p:grpSp>
        <p:nvGrpSpPr>
          <p:cNvPr id="67" name="Group 66"/>
          <p:cNvGrpSpPr/>
          <p:nvPr/>
        </p:nvGrpSpPr>
        <p:grpSpPr>
          <a:xfrm>
            <a:off x="5718781" y="1592262"/>
            <a:ext cx="6443057" cy="5150345"/>
            <a:chOff x="1339211" y="780851"/>
            <a:chExt cx="6443057" cy="5150345"/>
          </a:xfrm>
        </p:grpSpPr>
        <p:sp>
          <p:nvSpPr>
            <p:cNvPr id="6" name="Rectangle 5"/>
            <p:cNvSpPr/>
            <p:nvPr/>
          </p:nvSpPr>
          <p:spPr>
            <a:xfrm>
              <a:off x="2132339" y="780851"/>
              <a:ext cx="5649929" cy="467395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          </a:t>
              </a:r>
            </a:p>
          </p:txBody>
        </p:sp>
        <p:grpSp>
          <p:nvGrpSpPr>
            <p:cNvPr id="7" name="Group 6"/>
            <p:cNvGrpSpPr/>
            <p:nvPr/>
          </p:nvGrpSpPr>
          <p:grpSpPr>
            <a:xfrm>
              <a:off x="2160526" y="780852"/>
              <a:ext cx="3382901" cy="369332"/>
              <a:chOff x="593050" y="620973"/>
              <a:chExt cx="3382901" cy="369332"/>
            </a:xfrm>
          </p:grpSpPr>
          <p:pic>
            <p:nvPicPr>
              <p:cNvPr id="8" name="Picture 7"/>
              <p:cNvPicPr>
                <a:picLocks noChangeAspect="1"/>
              </p:cNvPicPr>
              <p:nvPr/>
            </p:nvPicPr>
            <p:blipFill>
              <a:blip r:embed="rId2"/>
              <a:stretch>
                <a:fillRect/>
              </a:stretch>
            </p:blipFill>
            <p:spPr>
              <a:xfrm>
                <a:off x="593050" y="667917"/>
                <a:ext cx="495300" cy="285750"/>
              </a:xfrm>
              <a:prstGeom prst="rect">
                <a:avLst/>
              </a:prstGeom>
            </p:spPr>
          </p:pic>
          <p:sp>
            <p:nvSpPr>
              <p:cNvPr id="9" name="TextBox 8"/>
              <p:cNvSpPr txBox="1"/>
              <p:nvPr/>
            </p:nvSpPr>
            <p:spPr>
              <a:xfrm>
                <a:off x="1026233" y="620973"/>
                <a:ext cx="2949718" cy="369332"/>
              </a:xfrm>
              <a:prstGeom prst="rect">
                <a:avLst/>
              </a:prstGeom>
              <a:noFill/>
            </p:spPr>
            <p:txBody>
              <a:bodyPr wrap="none" rtlCol="0">
                <a:spAutoFit/>
              </a:bodyPr>
              <a:lstStyle/>
              <a:p>
                <a:r>
                  <a:rPr lang="en-US" dirty="0"/>
                  <a:t>Virtual Network (10.0.0.0/16)</a:t>
                </a:r>
              </a:p>
            </p:txBody>
          </p:sp>
        </p:grpSp>
        <p:sp>
          <p:nvSpPr>
            <p:cNvPr id="10" name="Rectangle 9"/>
            <p:cNvSpPr/>
            <p:nvPr/>
          </p:nvSpPr>
          <p:spPr>
            <a:xfrm>
              <a:off x="2294405" y="1416360"/>
              <a:ext cx="2549136" cy="153522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2264791" y="1120228"/>
              <a:ext cx="2719549" cy="307777"/>
              <a:chOff x="2264791" y="1120228"/>
              <a:chExt cx="2719549" cy="307777"/>
            </a:xfrm>
          </p:grpSpPr>
          <p:pic>
            <p:nvPicPr>
              <p:cNvPr id="12" name="Picture 11"/>
              <p:cNvPicPr>
                <a:picLocks noChangeAspect="1"/>
              </p:cNvPicPr>
              <p:nvPr/>
            </p:nvPicPr>
            <p:blipFill>
              <a:blip r:embed="rId3"/>
              <a:stretch>
                <a:fillRect/>
              </a:stretch>
            </p:blipFill>
            <p:spPr>
              <a:xfrm>
                <a:off x="2264791" y="1170172"/>
                <a:ext cx="361950" cy="209550"/>
              </a:xfrm>
              <a:prstGeom prst="rect">
                <a:avLst/>
              </a:prstGeom>
            </p:spPr>
          </p:pic>
          <p:sp>
            <p:nvSpPr>
              <p:cNvPr id="13" name="Rectangle 12"/>
              <p:cNvSpPr/>
              <p:nvPr/>
            </p:nvSpPr>
            <p:spPr>
              <a:xfrm>
                <a:off x="2544954" y="1120228"/>
                <a:ext cx="2439386" cy="307777"/>
              </a:xfrm>
              <a:prstGeom prst="rect">
                <a:avLst/>
              </a:prstGeom>
            </p:spPr>
            <p:txBody>
              <a:bodyPr wrap="none">
                <a:spAutoFit/>
              </a:bodyPr>
              <a:lstStyle/>
              <a:p>
                <a:pPr algn="ctr"/>
                <a:r>
                  <a:rPr lang="en-US" sz="1400" dirty="0"/>
                  <a:t>Front End Subnet (10.0.1.0/24)</a:t>
                </a:r>
              </a:p>
            </p:txBody>
          </p:sp>
        </p:grpSp>
        <p:sp>
          <p:nvSpPr>
            <p:cNvPr id="14" name="Rectangle 13"/>
            <p:cNvSpPr/>
            <p:nvPr/>
          </p:nvSpPr>
          <p:spPr>
            <a:xfrm>
              <a:off x="5080870" y="1376957"/>
              <a:ext cx="2549136" cy="1574632"/>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5042001" y="1062634"/>
              <a:ext cx="2675067" cy="307777"/>
              <a:chOff x="2264791" y="1126251"/>
              <a:chExt cx="2675067" cy="307777"/>
            </a:xfrm>
          </p:grpSpPr>
          <p:pic>
            <p:nvPicPr>
              <p:cNvPr id="16" name="Picture 15"/>
              <p:cNvPicPr>
                <a:picLocks noChangeAspect="1"/>
              </p:cNvPicPr>
              <p:nvPr/>
            </p:nvPicPr>
            <p:blipFill>
              <a:blip r:embed="rId3"/>
              <a:stretch>
                <a:fillRect/>
              </a:stretch>
            </p:blipFill>
            <p:spPr>
              <a:xfrm>
                <a:off x="2264791" y="1170172"/>
                <a:ext cx="361950" cy="209550"/>
              </a:xfrm>
              <a:prstGeom prst="rect">
                <a:avLst/>
              </a:prstGeom>
            </p:spPr>
          </p:pic>
          <p:sp>
            <p:nvSpPr>
              <p:cNvPr id="17" name="Rectangle 16"/>
              <p:cNvSpPr/>
              <p:nvPr/>
            </p:nvSpPr>
            <p:spPr>
              <a:xfrm>
                <a:off x="2548819" y="1126251"/>
                <a:ext cx="2391039" cy="307777"/>
              </a:xfrm>
              <a:prstGeom prst="rect">
                <a:avLst/>
              </a:prstGeom>
            </p:spPr>
            <p:txBody>
              <a:bodyPr wrap="none">
                <a:spAutoFit/>
              </a:bodyPr>
              <a:lstStyle/>
              <a:p>
                <a:pPr algn="ctr"/>
                <a:r>
                  <a:rPr lang="en-US" sz="1400" dirty="0"/>
                  <a:t>Back End Subnet (10.0.2.0/24)</a:t>
                </a:r>
              </a:p>
            </p:txBody>
          </p:sp>
        </p:grpSp>
        <p:sp>
          <p:nvSpPr>
            <p:cNvPr id="18" name="Rectangle 17"/>
            <p:cNvSpPr/>
            <p:nvPr/>
          </p:nvSpPr>
          <p:spPr>
            <a:xfrm>
              <a:off x="3288342" y="3339126"/>
              <a:ext cx="3092242" cy="189799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3288342" y="3006785"/>
              <a:ext cx="3013353" cy="307777"/>
              <a:chOff x="2264791" y="1115251"/>
              <a:chExt cx="3013353" cy="307777"/>
            </a:xfrm>
          </p:grpSpPr>
          <p:pic>
            <p:nvPicPr>
              <p:cNvPr id="20" name="Picture 19"/>
              <p:cNvPicPr>
                <a:picLocks noChangeAspect="1"/>
              </p:cNvPicPr>
              <p:nvPr/>
            </p:nvPicPr>
            <p:blipFill>
              <a:blip r:embed="rId3"/>
              <a:stretch>
                <a:fillRect/>
              </a:stretch>
            </p:blipFill>
            <p:spPr>
              <a:xfrm>
                <a:off x="2264791" y="1170172"/>
                <a:ext cx="361950" cy="209550"/>
              </a:xfrm>
              <a:prstGeom prst="rect">
                <a:avLst/>
              </a:prstGeom>
            </p:spPr>
          </p:pic>
          <p:sp>
            <p:nvSpPr>
              <p:cNvPr id="21" name="Rectangle 20"/>
              <p:cNvSpPr/>
              <p:nvPr/>
            </p:nvSpPr>
            <p:spPr>
              <a:xfrm>
                <a:off x="2564837" y="1115251"/>
                <a:ext cx="2713307" cy="307777"/>
              </a:xfrm>
              <a:prstGeom prst="rect">
                <a:avLst/>
              </a:prstGeom>
            </p:spPr>
            <p:txBody>
              <a:bodyPr wrap="none">
                <a:spAutoFit/>
              </a:bodyPr>
              <a:lstStyle/>
              <a:p>
                <a:pPr algn="ctr"/>
                <a:r>
                  <a:rPr lang="en-US" sz="1400" dirty="0"/>
                  <a:t>Management Subnet (10.0.3.0/24)</a:t>
                </a:r>
              </a:p>
            </p:txBody>
          </p:sp>
        </p:grpSp>
        <p:grpSp>
          <p:nvGrpSpPr>
            <p:cNvPr id="22" name="Group 21"/>
            <p:cNvGrpSpPr/>
            <p:nvPr/>
          </p:nvGrpSpPr>
          <p:grpSpPr>
            <a:xfrm>
              <a:off x="4398589" y="1416360"/>
              <a:ext cx="444952" cy="704226"/>
              <a:chOff x="4806441" y="1416360"/>
              <a:chExt cx="444952" cy="704226"/>
            </a:xfrm>
          </p:grpSpPr>
          <p:pic>
            <p:nvPicPr>
              <p:cNvPr id="23" name="Picture 22"/>
              <p:cNvPicPr>
                <a:picLocks noChangeAspect="1"/>
              </p:cNvPicPr>
              <p:nvPr/>
            </p:nvPicPr>
            <p:blipFill>
              <a:blip r:embed="rId4"/>
              <a:stretch>
                <a:fillRect/>
              </a:stretch>
            </p:blipFill>
            <p:spPr>
              <a:xfrm>
                <a:off x="4806441" y="1416360"/>
                <a:ext cx="444952" cy="554400"/>
              </a:xfrm>
              <a:prstGeom prst="rect">
                <a:avLst/>
              </a:prstGeom>
            </p:spPr>
          </p:pic>
          <p:sp>
            <p:nvSpPr>
              <p:cNvPr id="24" name="TextBox 23"/>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25" name="Group 24"/>
            <p:cNvGrpSpPr/>
            <p:nvPr/>
          </p:nvGrpSpPr>
          <p:grpSpPr>
            <a:xfrm>
              <a:off x="5944063" y="3383848"/>
              <a:ext cx="444952" cy="704226"/>
              <a:chOff x="4806441" y="1416360"/>
              <a:chExt cx="444952" cy="704226"/>
            </a:xfrm>
          </p:grpSpPr>
          <p:pic>
            <p:nvPicPr>
              <p:cNvPr id="26" name="Picture 25"/>
              <p:cNvPicPr>
                <a:picLocks noChangeAspect="1"/>
              </p:cNvPicPr>
              <p:nvPr/>
            </p:nvPicPr>
            <p:blipFill>
              <a:blip r:embed="rId4"/>
              <a:stretch>
                <a:fillRect/>
              </a:stretch>
            </p:blipFill>
            <p:spPr>
              <a:xfrm>
                <a:off x="4806441" y="1416360"/>
                <a:ext cx="444952" cy="554400"/>
              </a:xfrm>
              <a:prstGeom prst="rect">
                <a:avLst/>
              </a:prstGeom>
            </p:spPr>
          </p:pic>
          <p:sp>
            <p:nvSpPr>
              <p:cNvPr id="27" name="TextBox 26"/>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28" name="Group 27"/>
            <p:cNvGrpSpPr/>
            <p:nvPr/>
          </p:nvGrpSpPr>
          <p:grpSpPr>
            <a:xfrm>
              <a:off x="7173729" y="1389778"/>
              <a:ext cx="444952" cy="704226"/>
              <a:chOff x="4806441" y="1416360"/>
              <a:chExt cx="444952" cy="704226"/>
            </a:xfrm>
          </p:grpSpPr>
          <p:pic>
            <p:nvPicPr>
              <p:cNvPr id="29" name="Picture 28"/>
              <p:cNvPicPr>
                <a:picLocks noChangeAspect="1"/>
              </p:cNvPicPr>
              <p:nvPr/>
            </p:nvPicPr>
            <p:blipFill>
              <a:blip r:embed="rId4"/>
              <a:stretch>
                <a:fillRect/>
              </a:stretch>
            </p:blipFill>
            <p:spPr>
              <a:xfrm>
                <a:off x="4806441" y="1416360"/>
                <a:ext cx="444952" cy="554400"/>
              </a:xfrm>
              <a:prstGeom prst="rect">
                <a:avLst/>
              </a:prstGeom>
            </p:spPr>
          </p:pic>
          <p:sp>
            <p:nvSpPr>
              <p:cNvPr id="30" name="TextBox 29"/>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31" name="Group 30"/>
            <p:cNvGrpSpPr/>
            <p:nvPr/>
          </p:nvGrpSpPr>
          <p:grpSpPr>
            <a:xfrm>
              <a:off x="2944087" y="1506894"/>
              <a:ext cx="1446230" cy="889876"/>
              <a:chOff x="3305893" y="1506894"/>
              <a:chExt cx="1446230" cy="889876"/>
            </a:xfrm>
          </p:grpSpPr>
          <p:pic>
            <p:nvPicPr>
              <p:cNvPr id="32" name="Picture 31"/>
              <p:cNvPicPr>
                <a:picLocks noChangeAspect="1"/>
              </p:cNvPicPr>
              <p:nvPr/>
            </p:nvPicPr>
            <p:blipFill>
              <a:blip r:embed="rId5"/>
              <a:stretch>
                <a:fillRect/>
              </a:stretch>
            </p:blipFill>
            <p:spPr>
              <a:xfrm>
                <a:off x="3764647" y="1901470"/>
                <a:ext cx="504825" cy="495300"/>
              </a:xfrm>
              <a:prstGeom prst="rect">
                <a:avLst/>
              </a:prstGeom>
            </p:spPr>
          </p:pic>
          <p:sp>
            <p:nvSpPr>
              <p:cNvPr id="33" name="TextBox 32"/>
              <p:cNvSpPr txBox="1"/>
              <p:nvPr/>
            </p:nvSpPr>
            <p:spPr>
              <a:xfrm>
                <a:off x="3305893" y="1506894"/>
                <a:ext cx="1446230" cy="430887"/>
              </a:xfrm>
              <a:prstGeom prst="rect">
                <a:avLst/>
              </a:prstGeom>
              <a:noFill/>
            </p:spPr>
            <p:txBody>
              <a:bodyPr wrap="none" rtlCol="0">
                <a:spAutoFit/>
              </a:bodyPr>
              <a:lstStyle/>
              <a:p>
                <a:r>
                  <a:rPr lang="en-US" sz="1100" dirty="0"/>
                  <a:t>Front End Node Types</a:t>
                </a:r>
              </a:p>
              <a:p>
                <a:pPr algn="ctr"/>
                <a:r>
                  <a:rPr lang="en-US" sz="1100" dirty="0"/>
                  <a:t>(VM Scale Set)</a:t>
                </a:r>
              </a:p>
            </p:txBody>
          </p:sp>
        </p:grpSp>
        <p:grpSp>
          <p:nvGrpSpPr>
            <p:cNvPr id="34" name="Group 33"/>
            <p:cNvGrpSpPr/>
            <p:nvPr/>
          </p:nvGrpSpPr>
          <p:grpSpPr>
            <a:xfrm>
              <a:off x="2340451" y="1900044"/>
              <a:ext cx="987771" cy="913966"/>
              <a:chOff x="2702257" y="1900044"/>
              <a:chExt cx="987771" cy="913966"/>
            </a:xfrm>
          </p:grpSpPr>
          <p:pic>
            <p:nvPicPr>
              <p:cNvPr id="35" name="Picture 34"/>
              <p:cNvPicPr>
                <a:picLocks noChangeAspect="1"/>
              </p:cNvPicPr>
              <p:nvPr/>
            </p:nvPicPr>
            <p:blipFill>
              <a:blip r:embed="rId6"/>
              <a:stretch>
                <a:fillRect/>
              </a:stretch>
            </p:blipFill>
            <p:spPr>
              <a:xfrm>
                <a:off x="2944115" y="1900044"/>
                <a:ext cx="485775" cy="485775"/>
              </a:xfrm>
              <a:prstGeom prst="rect">
                <a:avLst/>
              </a:prstGeom>
            </p:spPr>
          </p:pic>
          <p:sp>
            <p:nvSpPr>
              <p:cNvPr id="36" name="TextBox 35"/>
              <p:cNvSpPr txBox="1"/>
              <p:nvPr/>
            </p:nvSpPr>
            <p:spPr>
              <a:xfrm>
                <a:off x="2702257" y="2383123"/>
                <a:ext cx="987771" cy="430887"/>
              </a:xfrm>
              <a:prstGeom prst="rect">
                <a:avLst/>
              </a:prstGeom>
              <a:noFill/>
            </p:spPr>
            <p:txBody>
              <a:bodyPr wrap="none" rtlCol="0">
                <a:spAutoFit/>
              </a:bodyPr>
              <a:lstStyle/>
              <a:p>
                <a:pPr algn="ctr"/>
                <a:r>
                  <a:rPr lang="en-US" sz="1100" dirty="0"/>
                  <a:t>Public</a:t>
                </a:r>
              </a:p>
              <a:p>
                <a:pPr algn="ctr"/>
                <a:r>
                  <a:rPr lang="en-US" sz="1100" dirty="0"/>
                  <a:t>Load Balancer</a:t>
                </a:r>
              </a:p>
            </p:txBody>
          </p:sp>
        </p:grpSp>
        <p:grpSp>
          <p:nvGrpSpPr>
            <p:cNvPr id="37" name="Group 36"/>
            <p:cNvGrpSpPr/>
            <p:nvPr/>
          </p:nvGrpSpPr>
          <p:grpSpPr>
            <a:xfrm>
              <a:off x="2838713" y="5540650"/>
              <a:ext cx="1902266" cy="390525"/>
              <a:chOff x="-440827" y="1722483"/>
              <a:chExt cx="1902266" cy="390525"/>
            </a:xfrm>
          </p:grpSpPr>
          <p:pic>
            <p:nvPicPr>
              <p:cNvPr id="38" name="Picture 37"/>
              <p:cNvPicPr>
                <a:picLocks noChangeAspect="1"/>
              </p:cNvPicPr>
              <p:nvPr/>
            </p:nvPicPr>
            <p:blipFill>
              <a:blip r:embed="rId7"/>
              <a:stretch>
                <a:fillRect/>
              </a:stretch>
            </p:blipFill>
            <p:spPr>
              <a:xfrm>
                <a:off x="1004239" y="1722483"/>
                <a:ext cx="457200" cy="390525"/>
              </a:xfrm>
              <a:prstGeom prst="rect">
                <a:avLst/>
              </a:prstGeom>
            </p:spPr>
          </p:pic>
          <p:sp>
            <p:nvSpPr>
              <p:cNvPr id="39" name="TextBox 38"/>
              <p:cNvSpPr txBox="1"/>
              <p:nvPr/>
            </p:nvSpPr>
            <p:spPr>
              <a:xfrm>
                <a:off x="-440827" y="1786940"/>
                <a:ext cx="1467068" cy="261610"/>
              </a:xfrm>
              <a:prstGeom prst="rect">
                <a:avLst/>
              </a:prstGeom>
              <a:noFill/>
            </p:spPr>
            <p:txBody>
              <a:bodyPr wrap="none" rtlCol="0">
                <a:spAutoFit/>
              </a:bodyPr>
              <a:lstStyle/>
              <a:p>
                <a:pPr algn="ctr"/>
                <a:r>
                  <a:rPr lang="en-US" sz="1100" dirty="0"/>
                  <a:t>Management Public IP</a:t>
                </a:r>
              </a:p>
            </p:txBody>
          </p:sp>
        </p:grpSp>
        <p:grpSp>
          <p:nvGrpSpPr>
            <p:cNvPr id="40" name="Group 39"/>
            <p:cNvGrpSpPr/>
            <p:nvPr/>
          </p:nvGrpSpPr>
          <p:grpSpPr>
            <a:xfrm>
              <a:off x="1339211" y="1513846"/>
              <a:ext cx="740908" cy="821558"/>
              <a:chOff x="862385" y="1291450"/>
              <a:chExt cx="740908" cy="821558"/>
            </a:xfrm>
          </p:grpSpPr>
          <p:pic>
            <p:nvPicPr>
              <p:cNvPr id="41" name="Picture 40"/>
              <p:cNvPicPr>
                <a:picLocks noChangeAspect="1"/>
              </p:cNvPicPr>
              <p:nvPr/>
            </p:nvPicPr>
            <p:blipFill>
              <a:blip r:embed="rId7"/>
              <a:stretch>
                <a:fillRect/>
              </a:stretch>
            </p:blipFill>
            <p:spPr>
              <a:xfrm>
                <a:off x="1004239" y="1722483"/>
                <a:ext cx="457200" cy="390525"/>
              </a:xfrm>
              <a:prstGeom prst="rect">
                <a:avLst/>
              </a:prstGeom>
            </p:spPr>
          </p:pic>
          <p:sp>
            <p:nvSpPr>
              <p:cNvPr id="42" name="TextBox 41"/>
              <p:cNvSpPr txBox="1"/>
              <p:nvPr/>
            </p:nvSpPr>
            <p:spPr>
              <a:xfrm>
                <a:off x="862385" y="1291450"/>
                <a:ext cx="740908" cy="430887"/>
              </a:xfrm>
              <a:prstGeom prst="rect">
                <a:avLst/>
              </a:prstGeom>
              <a:noFill/>
            </p:spPr>
            <p:txBody>
              <a:bodyPr wrap="none" rtlCol="0">
                <a:spAutoFit/>
              </a:bodyPr>
              <a:lstStyle/>
              <a:p>
                <a:pPr algn="ctr"/>
                <a:r>
                  <a:rPr lang="en-US" sz="1100" dirty="0"/>
                  <a:t>Front End</a:t>
                </a:r>
              </a:p>
              <a:p>
                <a:pPr algn="ctr"/>
                <a:r>
                  <a:rPr lang="en-US" sz="1100" dirty="0"/>
                  <a:t>Public IP</a:t>
                </a:r>
              </a:p>
            </p:txBody>
          </p:sp>
        </p:grpSp>
        <p:grpSp>
          <p:nvGrpSpPr>
            <p:cNvPr id="43" name="Group 42"/>
            <p:cNvGrpSpPr/>
            <p:nvPr/>
          </p:nvGrpSpPr>
          <p:grpSpPr>
            <a:xfrm>
              <a:off x="5282527" y="5540671"/>
              <a:ext cx="1999950" cy="390525"/>
              <a:chOff x="1004239" y="1722483"/>
              <a:chExt cx="1999950" cy="390525"/>
            </a:xfrm>
          </p:grpSpPr>
          <p:pic>
            <p:nvPicPr>
              <p:cNvPr id="44" name="Picture 43"/>
              <p:cNvPicPr>
                <a:picLocks noChangeAspect="1"/>
              </p:cNvPicPr>
              <p:nvPr/>
            </p:nvPicPr>
            <p:blipFill>
              <a:blip r:embed="rId7"/>
              <a:stretch>
                <a:fillRect/>
              </a:stretch>
            </p:blipFill>
            <p:spPr>
              <a:xfrm>
                <a:off x="1004239" y="1722483"/>
                <a:ext cx="457200" cy="390525"/>
              </a:xfrm>
              <a:prstGeom prst="rect">
                <a:avLst/>
              </a:prstGeom>
            </p:spPr>
          </p:pic>
          <p:sp>
            <p:nvSpPr>
              <p:cNvPr id="45" name="TextBox 44"/>
              <p:cNvSpPr txBox="1"/>
              <p:nvPr/>
            </p:nvSpPr>
            <p:spPr>
              <a:xfrm>
                <a:off x="1489031" y="1802435"/>
                <a:ext cx="1515158" cy="261610"/>
              </a:xfrm>
              <a:prstGeom prst="rect">
                <a:avLst/>
              </a:prstGeom>
              <a:noFill/>
            </p:spPr>
            <p:txBody>
              <a:bodyPr wrap="none" rtlCol="0">
                <a:spAutoFit/>
              </a:bodyPr>
              <a:lstStyle/>
              <a:p>
                <a:pPr algn="ctr"/>
                <a:r>
                  <a:rPr lang="en-US" sz="1100" dirty="0"/>
                  <a:t>RDP Jump Box Public IP</a:t>
                </a:r>
              </a:p>
            </p:txBody>
          </p:sp>
        </p:grpSp>
        <p:grpSp>
          <p:nvGrpSpPr>
            <p:cNvPr id="46" name="Group 45"/>
            <p:cNvGrpSpPr/>
            <p:nvPr/>
          </p:nvGrpSpPr>
          <p:grpSpPr>
            <a:xfrm>
              <a:off x="5767319" y="2015506"/>
              <a:ext cx="1406154" cy="936083"/>
              <a:chOff x="8293421" y="1890519"/>
              <a:chExt cx="1406154" cy="936083"/>
            </a:xfrm>
          </p:grpSpPr>
          <p:pic>
            <p:nvPicPr>
              <p:cNvPr id="47" name="Picture 46"/>
              <p:cNvPicPr>
                <a:picLocks noChangeAspect="1"/>
              </p:cNvPicPr>
              <p:nvPr/>
            </p:nvPicPr>
            <p:blipFill>
              <a:blip r:embed="rId5"/>
              <a:stretch>
                <a:fillRect/>
              </a:stretch>
            </p:blipFill>
            <p:spPr>
              <a:xfrm>
                <a:off x="8764124" y="1890519"/>
                <a:ext cx="504825" cy="495300"/>
              </a:xfrm>
              <a:prstGeom prst="rect">
                <a:avLst/>
              </a:prstGeom>
            </p:spPr>
          </p:pic>
          <p:sp>
            <p:nvSpPr>
              <p:cNvPr id="48" name="TextBox 47"/>
              <p:cNvSpPr txBox="1"/>
              <p:nvPr/>
            </p:nvSpPr>
            <p:spPr>
              <a:xfrm>
                <a:off x="8293421" y="2395715"/>
                <a:ext cx="1406154" cy="430887"/>
              </a:xfrm>
              <a:prstGeom prst="rect">
                <a:avLst/>
              </a:prstGeom>
              <a:noFill/>
            </p:spPr>
            <p:txBody>
              <a:bodyPr wrap="none" rtlCol="0">
                <a:spAutoFit/>
              </a:bodyPr>
              <a:lstStyle/>
              <a:p>
                <a:r>
                  <a:rPr lang="en-US" sz="1100" dirty="0"/>
                  <a:t>Back End Node Types</a:t>
                </a:r>
              </a:p>
              <a:p>
                <a:pPr algn="ctr"/>
                <a:r>
                  <a:rPr lang="en-US" sz="1100" dirty="0"/>
                  <a:t>(VM Scale Set)</a:t>
                </a:r>
              </a:p>
            </p:txBody>
          </p:sp>
        </p:grpSp>
        <p:grpSp>
          <p:nvGrpSpPr>
            <p:cNvPr id="49" name="Group 48"/>
            <p:cNvGrpSpPr/>
            <p:nvPr/>
          </p:nvGrpSpPr>
          <p:grpSpPr>
            <a:xfrm>
              <a:off x="5088186" y="1418859"/>
              <a:ext cx="987770" cy="1094485"/>
              <a:chOff x="7614288" y="1418859"/>
              <a:chExt cx="987770" cy="1094485"/>
            </a:xfrm>
          </p:grpSpPr>
          <p:pic>
            <p:nvPicPr>
              <p:cNvPr id="50" name="Picture 49"/>
              <p:cNvPicPr>
                <a:picLocks noChangeAspect="1"/>
              </p:cNvPicPr>
              <p:nvPr/>
            </p:nvPicPr>
            <p:blipFill>
              <a:blip r:embed="rId6"/>
              <a:stretch>
                <a:fillRect/>
              </a:stretch>
            </p:blipFill>
            <p:spPr>
              <a:xfrm>
                <a:off x="7865285" y="2027569"/>
                <a:ext cx="485775" cy="485775"/>
              </a:xfrm>
              <a:prstGeom prst="rect">
                <a:avLst/>
              </a:prstGeom>
            </p:spPr>
          </p:pic>
          <p:sp>
            <p:nvSpPr>
              <p:cNvPr id="51" name="TextBox 50"/>
              <p:cNvSpPr txBox="1"/>
              <p:nvPr/>
            </p:nvSpPr>
            <p:spPr>
              <a:xfrm>
                <a:off x="7614288" y="1418859"/>
                <a:ext cx="987770" cy="600164"/>
              </a:xfrm>
              <a:prstGeom prst="rect">
                <a:avLst/>
              </a:prstGeom>
              <a:noFill/>
            </p:spPr>
            <p:txBody>
              <a:bodyPr wrap="none" rtlCol="0">
                <a:spAutoFit/>
              </a:bodyPr>
              <a:lstStyle/>
              <a:p>
                <a:pPr algn="ctr"/>
                <a:r>
                  <a:rPr lang="en-US" sz="1100" dirty="0"/>
                  <a:t>Private</a:t>
                </a:r>
              </a:p>
              <a:p>
                <a:pPr algn="ctr"/>
                <a:r>
                  <a:rPr lang="en-US" sz="1100" dirty="0"/>
                  <a:t>Load Balancer</a:t>
                </a:r>
              </a:p>
              <a:p>
                <a:pPr algn="ctr"/>
                <a:r>
                  <a:rPr lang="en-US" sz="1100" dirty="0"/>
                  <a:t>(10.0.2.4)</a:t>
                </a:r>
              </a:p>
            </p:txBody>
          </p:sp>
        </p:grpSp>
        <p:grpSp>
          <p:nvGrpSpPr>
            <p:cNvPr id="52" name="Group 51"/>
            <p:cNvGrpSpPr/>
            <p:nvPr/>
          </p:nvGrpSpPr>
          <p:grpSpPr>
            <a:xfrm>
              <a:off x="3297480" y="4520957"/>
              <a:ext cx="1461447" cy="485775"/>
              <a:chOff x="3738632" y="5043259"/>
              <a:chExt cx="1461447" cy="485775"/>
            </a:xfrm>
          </p:grpSpPr>
          <p:pic>
            <p:nvPicPr>
              <p:cNvPr id="53" name="Picture 52"/>
              <p:cNvPicPr>
                <a:picLocks noChangeAspect="1"/>
              </p:cNvPicPr>
              <p:nvPr/>
            </p:nvPicPr>
            <p:blipFill>
              <a:blip r:embed="rId6"/>
              <a:stretch>
                <a:fillRect/>
              </a:stretch>
            </p:blipFill>
            <p:spPr>
              <a:xfrm>
                <a:off x="4714304" y="5043259"/>
                <a:ext cx="485775" cy="485775"/>
              </a:xfrm>
              <a:prstGeom prst="rect">
                <a:avLst/>
              </a:prstGeom>
            </p:spPr>
          </p:pic>
          <p:sp>
            <p:nvSpPr>
              <p:cNvPr id="54" name="TextBox 53"/>
              <p:cNvSpPr txBox="1"/>
              <p:nvPr/>
            </p:nvSpPr>
            <p:spPr>
              <a:xfrm>
                <a:off x="3738632" y="5070702"/>
                <a:ext cx="987771" cy="430887"/>
              </a:xfrm>
              <a:prstGeom prst="rect">
                <a:avLst/>
              </a:prstGeom>
              <a:noFill/>
            </p:spPr>
            <p:txBody>
              <a:bodyPr wrap="none" rtlCol="0">
                <a:spAutoFit/>
              </a:bodyPr>
              <a:lstStyle/>
              <a:p>
                <a:pPr algn="ctr"/>
                <a:r>
                  <a:rPr lang="en-US" sz="1100" dirty="0"/>
                  <a:t>Public</a:t>
                </a:r>
              </a:p>
              <a:p>
                <a:pPr algn="ctr"/>
                <a:r>
                  <a:rPr lang="en-US" sz="1100" dirty="0"/>
                  <a:t>Load Balancer</a:t>
                </a:r>
              </a:p>
            </p:txBody>
          </p:sp>
        </p:grpSp>
        <p:grpSp>
          <p:nvGrpSpPr>
            <p:cNvPr id="55" name="Group 54"/>
            <p:cNvGrpSpPr/>
            <p:nvPr/>
          </p:nvGrpSpPr>
          <p:grpSpPr>
            <a:xfrm>
              <a:off x="3690500" y="3365049"/>
              <a:ext cx="1657826" cy="938882"/>
              <a:chOff x="4401822" y="4094939"/>
              <a:chExt cx="1657826" cy="938882"/>
            </a:xfrm>
          </p:grpSpPr>
          <p:pic>
            <p:nvPicPr>
              <p:cNvPr id="56" name="Picture 55"/>
              <p:cNvPicPr>
                <a:picLocks noChangeAspect="1"/>
              </p:cNvPicPr>
              <p:nvPr/>
            </p:nvPicPr>
            <p:blipFill>
              <a:blip r:embed="rId5"/>
              <a:stretch>
                <a:fillRect/>
              </a:stretch>
            </p:blipFill>
            <p:spPr>
              <a:xfrm>
                <a:off x="4976763" y="4538521"/>
                <a:ext cx="504825" cy="495300"/>
              </a:xfrm>
              <a:prstGeom prst="rect">
                <a:avLst/>
              </a:prstGeom>
            </p:spPr>
          </p:pic>
          <p:sp>
            <p:nvSpPr>
              <p:cNvPr id="57" name="TextBox 56"/>
              <p:cNvSpPr txBox="1"/>
              <p:nvPr/>
            </p:nvSpPr>
            <p:spPr>
              <a:xfrm>
                <a:off x="4401822" y="4094939"/>
                <a:ext cx="1657826" cy="430887"/>
              </a:xfrm>
              <a:prstGeom prst="rect">
                <a:avLst/>
              </a:prstGeom>
              <a:noFill/>
            </p:spPr>
            <p:txBody>
              <a:bodyPr wrap="none" rtlCol="0">
                <a:spAutoFit/>
              </a:bodyPr>
              <a:lstStyle/>
              <a:p>
                <a:r>
                  <a:rPr lang="en-US" sz="1100" dirty="0"/>
                  <a:t>Management Node Types</a:t>
                </a:r>
              </a:p>
              <a:p>
                <a:pPr algn="ctr"/>
                <a:r>
                  <a:rPr lang="en-US" sz="1100" dirty="0"/>
                  <a:t>(VM Scale Set)</a:t>
                </a:r>
              </a:p>
            </p:txBody>
          </p:sp>
        </p:grpSp>
        <p:grpSp>
          <p:nvGrpSpPr>
            <p:cNvPr id="58" name="Group 57"/>
            <p:cNvGrpSpPr/>
            <p:nvPr/>
          </p:nvGrpSpPr>
          <p:grpSpPr>
            <a:xfrm>
              <a:off x="5005177" y="4365679"/>
              <a:ext cx="1000595" cy="700977"/>
              <a:chOff x="5724503" y="4968442"/>
              <a:chExt cx="1000595" cy="700977"/>
            </a:xfrm>
          </p:grpSpPr>
          <p:pic>
            <p:nvPicPr>
              <p:cNvPr id="59" name="Picture 58"/>
              <p:cNvPicPr>
                <a:picLocks noChangeAspect="1"/>
              </p:cNvPicPr>
              <p:nvPr/>
            </p:nvPicPr>
            <p:blipFill>
              <a:blip r:embed="rId8"/>
              <a:stretch>
                <a:fillRect/>
              </a:stretch>
            </p:blipFill>
            <p:spPr>
              <a:xfrm>
                <a:off x="5977151" y="5202694"/>
                <a:ext cx="495300" cy="466725"/>
              </a:xfrm>
              <a:prstGeom prst="rect">
                <a:avLst/>
              </a:prstGeom>
            </p:spPr>
          </p:pic>
          <p:sp>
            <p:nvSpPr>
              <p:cNvPr id="60" name="TextBox 59"/>
              <p:cNvSpPr txBox="1"/>
              <p:nvPr/>
            </p:nvSpPr>
            <p:spPr>
              <a:xfrm>
                <a:off x="5724503" y="4968442"/>
                <a:ext cx="1000595" cy="261610"/>
              </a:xfrm>
              <a:prstGeom prst="rect">
                <a:avLst/>
              </a:prstGeom>
              <a:noFill/>
            </p:spPr>
            <p:txBody>
              <a:bodyPr wrap="none" rtlCol="0">
                <a:spAutoFit/>
              </a:bodyPr>
              <a:lstStyle/>
              <a:p>
                <a:r>
                  <a:rPr lang="en-US" sz="1100" dirty="0"/>
                  <a:t>RDP Jump Box</a:t>
                </a:r>
              </a:p>
            </p:txBody>
          </p:sp>
        </p:grpSp>
        <p:cxnSp>
          <p:nvCxnSpPr>
            <p:cNvPr id="61" name="Straight Connector 60"/>
            <p:cNvCxnSpPr>
              <a:stCxn id="35" idx="3"/>
              <a:endCxn id="32" idx="1"/>
            </p:cNvCxnSpPr>
            <p:nvPr/>
          </p:nvCxnSpPr>
          <p:spPr>
            <a:xfrm>
              <a:off x="3068084" y="2142932"/>
              <a:ext cx="334757" cy="61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41" idx="3"/>
              <a:endCxn id="35" idx="1"/>
            </p:cNvCxnSpPr>
            <p:nvPr/>
          </p:nvCxnSpPr>
          <p:spPr>
            <a:xfrm>
              <a:off x="1938265" y="2140142"/>
              <a:ext cx="644044" cy="27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0" idx="3"/>
              <a:endCxn id="47" idx="1"/>
            </p:cNvCxnSpPr>
            <p:nvPr/>
          </p:nvCxnSpPr>
          <p:spPr>
            <a:xfrm flipV="1">
              <a:off x="5824958" y="2263156"/>
              <a:ext cx="413064" cy="73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53" idx="2"/>
              <a:endCxn id="38" idx="0"/>
            </p:cNvCxnSpPr>
            <p:nvPr/>
          </p:nvCxnSpPr>
          <p:spPr>
            <a:xfrm flipH="1">
              <a:off x="4512379" y="5006732"/>
              <a:ext cx="3661" cy="53391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4" idx="0"/>
              <a:endCxn id="59" idx="2"/>
            </p:cNvCxnSpPr>
            <p:nvPr/>
          </p:nvCxnSpPr>
          <p:spPr>
            <a:xfrm flipH="1" flipV="1">
              <a:off x="5505475" y="5066656"/>
              <a:ext cx="5652" cy="4740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6" idx="2"/>
              <a:endCxn id="53" idx="0"/>
            </p:cNvCxnSpPr>
            <p:nvPr/>
          </p:nvCxnSpPr>
          <p:spPr>
            <a:xfrm flipH="1">
              <a:off x="4516040" y="4303931"/>
              <a:ext cx="1814" cy="217026"/>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585543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Placement Constraints</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9720951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vs Dynamic Ports</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903182206"/>
      </p:ext>
    </p:extLst>
  </p:cSld>
  <p:clrMapOvr>
    <a:masterClrMapping/>
  </p:clrMapOvr>
  <p:transition>
    <p:fade/>
  </p:transition>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d12e2661e9634d9aa98bbb375f31aced>
    <Event_x0020_Start_x0020_Date xmlns="01c77077-aee4-4b5f-bd4e-9cd40a6fff29">2016-03-30T07:00:00+00:00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iaa5f83406f94009a0f6a3e890699ff7>
    <External_x0020_Speaker xmlns="01c77077-aee4-4b5f-bd4e-9cd40a6fff29" xsi:nil="true"/>
    <m6878b9dd7994da4ba144f95347d99c6 xmlns="01c77077-aee4-4b5f-bd4e-9cd40a6fff29">
      <Terms xmlns="http://schemas.microsoft.com/office/infopath/2007/PartnerControls"/>
    </m6878b9dd7994da4ba144f95347d99c6>
    <Presentation_x0020_Date xmlns="01c77077-aee4-4b5f-bd4e-9cd40a6fff29" xsi:nil="tru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mb2e01f7e2d8413988e28e59aa226eec>
    <MS_x0020_Content_x0020_Owner xmlns="01c77077-aee4-4b5f-bd4e-9cd40a6fff29">
      <UserInfo>
        <DisplayName/>
        <AccountId xsi:nil="true"/>
        <AccountType/>
      </UserInfo>
    </MS_x0020_Content_x0020_Owner>
    <Session_x0020_Code xmlns="01c77077-aee4-4b5f-bd4e-9cd40a6fff29" xsi:nil="true"/>
    <Event_x0020_End_x0020_Date xmlns="01c77077-aee4-4b5f-bd4e-9cd40a6fff29">2016-04-01T07:00:00+00:00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 2016</TermName>
          <TermId xmlns="http://schemas.microsoft.com/office/infopath/2007/PartnerControls">da8a10b5-9bc3-4217-80aa-6b60d6ec1cee</TermId>
        </TermInfo>
      </Terms>
    </TaxKeywordTaxHTField>
    <TaxCatchAll xmlns="230e9df3-be65-4c73-a93b-d1236ebd677e">
      <Value>48</Value>
      <Value>47</Value>
      <Value>46</Value>
      <Value>49</Value>
    </TaxCatchAll>
    <NumberofDownloads xmlns="230e9df3-be65-4c73-a93b-d1236ebd677e" xsi:nil="true"/>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6" ma:contentTypeDescription="" ma:contentTypeScope="" ma:versionID="637d2002f1ba4164d39fe098da629583">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3017d9e36cc87838c67006ed06be3b3f"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1" nillable="true" ma:displayName="Unified Compliance Policy Properties" ma:hidden="true" ma:internalName="_ip_UnifiedCompliancePolicyProperties">
      <xsd:simpleType>
        <xsd:restriction base="dms:Note"/>
      </xsd:simpleType>
    </xsd:element>
    <xsd:element name="_ip_UnifiedCompliancePolicyUIAction" ma:index="4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element name="LastSharedByUser" ma:index="43" nillable="true" ma:displayName="Last Shared By User" ma:description="" ma:internalName="LastSharedByUser" ma:readOnly="true">
      <xsd:simpleType>
        <xsd:restriction base="dms:Note">
          <xsd:maxLength value="255"/>
        </xsd:restriction>
      </xsd:simpleType>
    </xsd:element>
    <xsd:element name="LastSharedByTime" ma:index="4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sharepoint/v3"/>
    <ds:schemaRef ds:uri="230e9df3-be65-4c73-a93b-d1236ebd677e"/>
    <ds:schemaRef ds:uri="01c77077-aee4-4b5f-bd4e-9cd40a6fff29"/>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8ff673fc-3231-4e3a-893b-6d7f7cd32766"/>
    <ds:schemaRef ds:uri="http://www.w3.org/XML/1998/namespace"/>
    <ds:schemaRef ds:uri="http://purl.org/dc/dcmitype/"/>
  </ds:schemaRefs>
</ds:datastoreItem>
</file>

<file path=customXml/itemProps3.xml><?xml version="1.0" encoding="utf-8"?>
<ds:datastoreItem xmlns:ds="http://schemas.openxmlformats.org/officeDocument/2006/customXml" ds:itemID="{DC1FDA5B-0E88-4BFF-BA4D-5ECB6C5776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ContainersFor WindowsDevs</Template>
  <TotalTime>4140</TotalTime>
  <Words>1569</Words>
  <Application>Microsoft Office PowerPoint</Application>
  <PresentationFormat>Custom</PresentationFormat>
  <Paragraphs>205</Paragraphs>
  <Slides>16</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Consolas</vt:lpstr>
      <vt:lpstr>Segoe UI</vt:lpstr>
      <vt:lpstr>Segoe UI Light</vt:lpstr>
      <vt:lpstr>Segoe UI Semibold</vt:lpstr>
      <vt:lpstr>Wingdings</vt:lpstr>
      <vt:lpstr>5-30721_Build_2016_Template_Light</vt:lpstr>
      <vt:lpstr>5-30721_Build_2016_Template_Dark</vt:lpstr>
      <vt:lpstr>Service Fabric Workshop - Beyond “Hello World”</vt:lpstr>
      <vt:lpstr>I always wanted to put a sign up on the road to Yale saying, ‘Beware: Deconstruction Ahead.’</vt:lpstr>
      <vt:lpstr>Setting Expectations</vt:lpstr>
      <vt:lpstr>Structure</vt:lpstr>
      <vt:lpstr>What’s in the cards</vt:lpstr>
      <vt:lpstr>Complex Clusters</vt:lpstr>
      <vt:lpstr>Our Workshop Cluster</vt:lpstr>
      <vt:lpstr>Placement Constraints</vt:lpstr>
      <vt:lpstr>Static vs Dynamic Ports</vt:lpstr>
      <vt:lpstr>Reverse Forwarder</vt:lpstr>
      <vt:lpstr>Workshop Time!  </vt:lpstr>
      <vt:lpstr>Workshop Lab 1</vt:lpstr>
      <vt:lpstr>Interested in More?</vt:lpstr>
      <vt:lpstr>Thank you!</vt:lpstr>
      <vt:lpstr>PowerPoint Presentation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subject>&lt;Speech title here&gt;</dc:subject>
  <dc:creator>Brent Stineman</dc:creator>
  <cp:keywords>Microsoft Build 2016</cp:keywords>
  <dc:description>Template: Mitchell Derrey, Silver Fox Productions
Formatting: 
Audience Type:</dc:description>
  <cp:lastModifiedBy>Brent Stineman</cp:lastModifiedBy>
  <cp:revision>214</cp:revision>
  <dcterms:created xsi:type="dcterms:W3CDTF">2016-08-19T13:41:00Z</dcterms:created>
  <dcterms:modified xsi:type="dcterms:W3CDTF">2016-10-20T21:50:23Z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