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40"/>
  </p:notesMasterIdLst>
  <p:handoutMasterIdLst>
    <p:handoutMasterId r:id="rId41"/>
  </p:handoutMasterIdLst>
  <p:sldIdLst>
    <p:sldId id="1367" r:id="rId6"/>
    <p:sldId id="1460" r:id="rId7"/>
    <p:sldId id="1409" r:id="rId8"/>
    <p:sldId id="1471" r:id="rId9"/>
    <p:sldId id="1503" r:id="rId10"/>
    <p:sldId id="1474" r:id="rId11"/>
    <p:sldId id="1504" r:id="rId12"/>
    <p:sldId id="1481" r:id="rId13"/>
    <p:sldId id="1476" r:id="rId14"/>
    <p:sldId id="1477" r:id="rId15"/>
    <p:sldId id="1506" r:id="rId16"/>
    <p:sldId id="1512" r:id="rId17"/>
    <p:sldId id="1480" r:id="rId18"/>
    <p:sldId id="1507" r:id="rId19"/>
    <p:sldId id="1509" r:id="rId20"/>
    <p:sldId id="1484" r:id="rId21"/>
    <p:sldId id="1508" r:id="rId22"/>
    <p:sldId id="1488" r:id="rId23"/>
    <p:sldId id="1513" r:id="rId24"/>
    <p:sldId id="1514" r:id="rId25"/>
    <p:sldId id="1516" r:id="rId26"/>
    <p:sldId id="1489" r:id="rId27"/>
    <p:sldId id="1490" r:id="rId28"/>
    <p:sldId id="1493" r:id="rId29"/>
    <p:sldId id="1494" r:id="rId30"/>
    <p:sldId id="1491" r:id="rId31"/>
    <p:sldId id="1515" r:id="rId32"/>
    <p:sldId id="1495" r:id="rId33"/>
    <p:sldId id="1496" r:id="rId34"/>
    <p:sldId id="1505" r:id="rId35"/>
    <p:sldId id="1470" r:id="rId36"/>
    <p:sldId id="1433" r:id="rId37"/>
    <p:sldId id="1517" r:id="rId38"/>
    <p:sldId id="1518"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503"/>
            <p14:sldId id="1474"/>
            <p14:sldId id="1504"/>
            <p14:sldId id="1481"/>
            <p14:sldId id="1476"/>
          </p14:sldIdLst>
        </p14:section>
        <p14:section name="The SvcFab Cluster" id="{8991DADA-A26F-4A57-A115-79362BA0AC15}">
          <p14:sldIdLst>
            <p14:sldId id="1477"/>
            <p14:sldId id="1506"/>
            <p14:sldId id="1512"/>
          </p14:sldIdLst>
        </p14:section>
        <p14:section name="SvcFab Application Model" id="{F2CA6F2C-EC6C-4951-8FDC-38528DF7D715}">
          <p14:sldIdLst>
            <p14:sldId id="1480"/>
            <p14:sldId id="1507"/>
            <p14:sldId id="1509"/>
            <p14:sldId id="1484"/>
            <p14:sldId id="1508"/>
            <p14:sldId id="1488"/>
            <p14:sldId id="1513"/>
            <p14:sldId id="1514"/>
          </p14:sldIdLst>
        </p14:section>
        <p14:section name="Application Lifecycle" id="{72962CD6-CB84-41D3-B723-74271855D7A4}">
          <p14:sldIdLst>
            <p14:sldId id="1516"/>
            <p14:sldId id="1489"/>
            <p14:sldId id="1490"/>
            <p14:sldId id="1493"/>
            <p14:sldId id="1494"/>
            <p14:sldId id="1491"/>
            <p14:sldId id="1515"/>
            <p14:sldId id="1495"/>
            <p14:sldId id="1496"/>
          </p14:sldIdLst>
        </p14:section>
        <p14:section name="Review" id="{B184F2BD-D940-4028-9DD8-16FAFCEC26E5}">
          <p14:sldIdLst>
            <p14:sldId id="1505"/>
          </p14:sldIdLst>
        </p14:section>
        <p14:section name="Learning Materials" id="{21B3198B-573B-4F42-852C-50B67AABFFFE}">
          <p14:sldIdLst>
            <p14:sldId id="1470"/>
            <p14:sldId id="1433"/>
            <p14:sldId id="1517"/>
            <p14:sldId id="15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52726" autoAdjust="0"/>
  </p:normalViewPr>
  <p:slideViewPr>
    <p:cSldViewPr>
      <p:cViewPr varScale="1">
        <p:scale>
          <a:sx n="49" d="100"/>
          <a:sy n="49" d="100"/>
        </p:scale>
        <p:origin x="1492" y="52"/>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10/21/2016 7:11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10/21/2016 7:11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a:p>
            <a:endParaRPr lang="en-US" dirty="0"/>
          </a:p>
          <a:p>
            <a:r>
              <a:rPr lang="en-US" dirty="0"/>
              <a:t>Note: be entertaining! ;)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this point, most introductions</a:t>
            </a:r>
            <a:r>
              <a:rPr lang="en-US" baseline="0" dirty="0"/>
              <a:t> to service fabric would start discussing building services for Service Fabric. You’d see them deployed to a cluster and things would just magically work. But this isn’t one of those presentations. Instead, I’d like to take a few minutes to dispel some of the mystery around how this “</a:t>
            </a:r>
            <a:r>
              <a:rPr lang="en-US" baseline="0" dirty="0" err="1"/>
              <a:t>microservice</a:t>
            </a:r>
            <a:r>
              <a:rPr lang="en-US" baseline="0" dirty="0"/>
              <a:t> orchestration framework” differs from conventional approaches. And just as importantly, what makes up a “service fabric cluster”. </a:t>
            </a:r>
          </a:p>
          <a:p>
            <a:endParaRPr lang="en-US" baseline="0" dirty="0"/>
          </a:p>
          <a:p>
            <a:r>
              <a:rPr lang="en-US" b="1" dirty="0"/>
              <a:t>*click*</a:t>
            </a:r>
            <a:r>
              <a:rPr lang="en-US" dirty="0"/>
              <a:t> Lets start with a conventional service deployment</a:t>
            </a:r>
          </a:p>
          <a:p>
            <a:r>
              <a:rPr lang="en-US" dirty="0"/>
              <a:t>Most of the time you’re going to deploy 1</a:t>
            </a:r>
            <a:r>
              <a:rPr lang="en-US" baseline="0" dirty="0"/>
              <a:t> copy of a server per host (usually a virtual machine). You’re also likely to have multiple hosts, with different capabilities… some with more RAM, some with more CPU, perhaps some with specialized hardware like GPUs. This creates an environment where utilization is uneven, some machines are under more load then others. It also limits the solutions ability to scale or be resilient to failures. </a:t>
            </a:r>
          </a:p>
          <a:p>
            <a:endParaRPr lang="en-US" baseline="0" dirty="0"/>
          </a:p>
          <a:p>
            <a:r>
              <a:rPr lang="en-US" b="1" baseline="0" dirty="0"/>
              <a:t>*click* </a:t>
            </a:r>
            <a:r>
              <a:rPr lang="en-US" baseline="0" dirty="0"/>
              <a:t>The first thing service fabric does is provide a unified management plane across multiple hosts. Its these hosts (referred to as nodes) that comprise the cluster. It’s the visibility into these nodes that give the fabric the ability monitor the hosts, and manage the services to ensure their health. </a:t>
            </a:r>
          </a:p>
          <a:p>
            <a:endParaRPr lang="en-US" baseline="0" dirty="0"/>
          </a:p>
          <a:p>
            <a:r>
              <a:rPr lang="en-US" b="1" baseline="0" dirty="0"/>
              <a:t>*click* </a:t>
            </a:r>
            <a:r>
              <a:rPr lang="en-US" baseline="0" dirty="0"/>
              <a:t>With this visibility, the fabric is able to distribute the services across the available nodes. And since the fabric is aware of the load on the nodes, it can place many services into the same node and adding additional copies of a service as you determine the need. It can even move them around if one node starts to experience problems.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take a closer look at what comprises a cluster. </a:t>
            </a:r>
            <a:endParaRPr lang="en-US" dirty="0"/>
          </a:p>
          <a:p>
            <a:endParaRPr lang="en-US" dirty="0"/>
          </a:p>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8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Services (only addressable from within the cluster)</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 fault and update domains</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 http://devupsfmgmnt.centralus.cloudapp.azure.com:19080</a:t>
            </a:r>
          </a:p>
          <a:p>
            <a:pPr marL="388712" lvl="1" indent="-171450">
              <a:buFont typeface="Arial" panose="020B0604020202020204" pitchFamily="34" charset="0"/>
              <a:buChar char="•"/>
            </a:pPr>
            <a:r>
              <a:rPr lang="en-US" baseline="0" dirty="0"/>
              <a:t>Two services that don’t exist locally</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Store Service: the application/service store. register and store packages. Doesn’t appear on the local cluster since its on the local disk</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Upgrade Service: maintains the cluster </a:t>
            </a:r>
            <a:r>
              <a:rPr lang="en-US" baseline="0" dirty="0" err="1"/>
              <a:t>svcfab</a:t>
            </a:r>
            <a:r>
              <a:rPr lang="en-US" baseline="0" dirty="0"/>
              <a:t> bits</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563">
              <a:defRPr/>
            </a:pPr>
            <a:r>
              <a:rPr lang="en-US" sz="1200" b="1" dirty="0">
                <a:solidFill>
                  <a:srgbClr val="FF0000"/>
                </a:solidFill>
                <a:latin typeface="Segoe UI Light"/>
              </a:rPr>
              <a:t>*click* </a:t>
            </a:r>
            <a:r>
              <a:rPr lang="en-US" sz="1200" dirty="0">
                <a:gradFill>
                  <a:gsLst>
                    <a:gs pos="1250">
                      <a:srgbClr val="0078D7"/>
                    </a:gs>
                    <a:gs pos="99000">
                      <a:srgbClr val="0078D7"/>
                    </a:gs>
                  </a:gsLst>
                  <a:lin ang="5400000" scaled="0"/>
                </a:gradFill>
                <a:latin typeface="Segoe UI Light"/>
              </a:rPr>
              <a:t>An application:</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 </a:t>
            </a:r>
            <a:r>
              <a:rPr lang="en-US" sz="900" b="1" i="1" dirty="0">
                <a:gradFill>
                  <a:gsLst>
                    <a:gs pos="2917">
                      <a:srgbClr val="505050"/>
                    </a:gs>
                    <a:gs pos="30000">
                      <a:srgbClr val="505050"/>
                    </a:gs>
                  </a:gsLst>
                  <a:lin ang="5400000" scaled="0"/>
                </a:gradFill>
                <a:latin typeface="Segoe UI Light"/>
              </a:rPr>
              <a:t>logical</a:t>
            </a:r>
            <a:r>
              <a:rPr lang="en-US" sz="900" dirty="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instances of the same type get their own processes</a:t>
            </a:r>
          </a:p>
          <a:p>
            <a:pPr marL="342834" indent="-342834" defTabSz="932563">
              <a:spcAft>
                <a:spcPts val="600"/>
              </a:spcAft>
              <a:buFont typeface="Arial" panose="020B0604020202020204" pitchFamily="34" charset="0"/>
              <a:buChar char="•"/>
              <a:defRPr/>
            </a:pPr>
            <a:endParaRPr lang="en-US" sz="900" dirty="0">
              <a:gradFill>
                <a:gsLst>
                  <a:gs pos="2917">
                    <a:srgbClr val="505050"/>
                  </a:gs>
                  <a:gs pos="30000">
                    <a:srgbClr val="505050"/>
                  </a:gs>
                </a:gsLst>
                <a:lin ang="5400000" scaled="0"/>
              </a:gradFill>
              <a:latin typeface="Segoe UI Light"/>
            </a:endParaRPr>
          </a:p>
          <a:p>
            <a:pPr defTabSz="932563">
              <a:defRPr/>
            </a:pPr>
            <a:r>
              <a:rPr lang="en-US" sz="3999" b="1" dirty="0">
                <a:gradFill>
                  <a:gsLst>
                    <a:gs pos="1250">
                      <a:srgbClr val="0078D7"/>
                    </a:gs>
                    <a:gs pos="99000">
                      <a:srgbClr val="0078D7"/>
                    </a:gs>
                  </a:gsLst>
                  <a:lin ang="5400000" scaled="0"/>
                </a:gradFill>
                <a:latin typeface="Segoe UI Light"/>
              </a:rPr>
              <a:t>*click* </a:t>
            </a:r>
            <a:r>
              <a:rPr lang="en-US" sz="3999" dirty="0">
                <a:gradFill>
                  <a:gsLst>
                    <a:gs pos="1250">
                      <a:srgbClr val="0078D7"/>
                    </a:gs>
                    <a:gs pos="99000">
                      <a:srgbClr val="0078D7"/>
                    </a:gs>
                  </a:gsLst>
                  <a:lin ang="5400000" scaled="0"/>
                </a:gradFill>
                <a:latin typeface="Segoe UI Light"/>
              </a:rPr>
              <a:t>A service: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r>
              <a:rPr lang="en-US" sz="2400" baseline="0" dirty="0">
                <a:gradFill>
                  <a:gsLst>
                    <a:gs pos="2917">
                      <a:srgbClr val="505050"/>
                    </a:gs>
                    <a:gs pos="30000">
                      <a:srgbClr val="505050"/>
                    </a:gs>
                  </a:gsLst>
                  <a:lin ang="5400000" scaled="0"/>
                </a:gradFill>
                <a:latin typeface="Segoe UI Light"/>
              </a:rPr>
              <a:t> (but you determine which ones to upgrade)</a:t>
            </a:r>
            <a:endParaRPr lang="en-US" sz="2400" dirty="0">
              <a:gradFill>
                <a:gsLst>
                  <a:gs pos="2917">
                    <a:srgbClr val="505050"/>
                  </a:gs>
                  <a:gs pos="30000">
                    <a:srgbClr val="505050"/>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a:p>
            <a:pPr marL="0" indent="0" defTabSz="932563">
              <a:spcAft>
                <a:spcPts val="600"/>
              </a:spcAft>
              <a:buFont typeface="Arial" panose="020B0604020202020204" pitchFamily="34" charset="0"/>
              <a:buNone/>
              <a:defRPr/>
            </a:pPr>
            <a:r>
              <a:rPr lang="en-US" sz="900" dirty="0">
                <a:gradFill>
                  <a:gsLst>
                    <a:gs pos="2917">
                      <a:srgbClr val="505050"/>
                    </a:gs>
                    <a:gs pos="30000">
                      <a:srgbClr val="505050"/>
                    </a:gs>
                  </a:gsLst>
                  <a:lin ang="5400000" scaled="0"/>
                </a:gradFill>
                <a:latin typeface="Segoe UI Light"/>
              </a:rPr>
              <a:t>Image</a:t>
            </a:r>
            <a:r>
              <a:rPr lang="en-US" sz="900" baseline="0" dirty="0">
                <a:gradFill>
                  <a:gsLst>
                    <a:gs pos="2917">
                      <a:srgbClr val="505050"/>
                    </a:gs>
                    <a:gs pos="30000">
                      <a:srgbClr val="505050"/>
                    </a:gs>
                  </a:gsLst>
                  <a:lin ang="5400000" scaled="0"/>
                </a:gradFill>
                <a:latin typeface="Segoe UI Light"/>
              </a:rPr>
              <a:t> from</a:t>
            </a:r>
            <a:r>
              <a:rPr lang="en-US" sz="900" dirty="0">
                <a:gradFill>
                  <a:gsLst>
                    <a:gs pos="2917">
                      <a:srgbClr val="505050"/>
                    </a:gs>
                    <a:gs pos="30000">
                      <a:srgbClr val="505050"/>
                    </a:gs>
                  </a:gsLst>
                  <a:lin ang="5400000" scaled="0"/>
                </a:gradFill>
                <a:latin typeface="Segoe UI Light"/>
              </a:rPr>
              <a:t>: https://azure.microsoft.com/en-us/documentation/articles/service-fabric-application-model/</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application is service fabric a combination of services. It is defined declaratively using an xml based “application manifest” file. This is much like a traditional class definition in that manifest defines the application type. But it isn’t until its deployed to a fabric cluster that you have a running version. It’s the deployment of the application that instantiates an object from the class described in the manifest. </a:t>
            </a:r>
          </a:p>
          <a:p>
            <a:endParaRPr lang="en-US" baseline="0" dirty="0"/>
          </a:p>
          <a:p>
            <a:r>
              <a:rPr lang="en-US" baseline="0" dirty="0"/>
              <a:t>This is a largely logical construct. Allowing you to compose services together and assisting in the packaging of the services for deployment, as well as helping managing versioning. You can even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8184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baseline="0" dirty="0"/>
              <a:t>A service, much like the application is defined in a service manifest. A service is comprised of three packages:</a:t>
            </a:r>
          </a:p>
          <a:p>
            <a:r>
              <a:rPr lang="en-US" i="0" baseline="0" dirty="0"/>
              <a:t>Code – executable code that is what service fabric will “run”</a:t>
            </a:r>
          </a:p>
          <a:p>
            <a:r>
              <a:rPr lang="en-US" i="0" baseline="0" dirty="0" err="1"/>
              <a:t>Config</a:t>
            </a:r>
            <a:r>
              <a:rPr lang="en-US" i="0" baseline="0" dirty="0"/>
              <a:t> – service specific configuration details (connection strings, endpoint configuration, </a:t>
            </a:r>
            <a:r>
              <a:rPr lang="en-US" i="0" baseline="0" dirty="0" err="1"/>
              <a:t>etc</a:t>
            </a:r>
            <a:r>
              <a:rPr lang="en-US" i="0" baseline="0" dirty="0"/>
              <a:t>…</a:t>
            </a:r>
          </a:p>
          <a:p>
            <a:r>
              <a:rPr lang="en-US" i="0" baseline="0" dirty="0"/>
              <a:t>Data – static resources needed by the service (images, data files)</a:t>
            </a:r>
          </a:p>
          <a:p>
            <a:endParaRPr lang="en-US" i="0" baseline="0" dirty="0"/>
          </a:p>
          <a:p>
            <a:r>
              <a:rPr lang="en-US" i="0" baseline="0" dirty="0"/>
              <a:t>Each of these packages can be independently versioned. This allows you to issue updates to just one while leaving the others alone.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9464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r>
              <a:rPr lang="en-US" dirty="0"/>
              <a:t>So lets review..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We</a:t>
            </a:r>
            <a:r>
              <a:rPr lang="en-US" baseline="0" dirty="0"/>
              <a:t> have services that are composed of items like code and configuration details.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These components are packaged</a:t>
            </a:r>
            <a:r>
              <a:rPr lang="en-US" baseline="0" dirty="0"/>
              <a:t> together to form the service package.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That service is</a:t>
            </a:r>
            <a:r>
              <a:rPr lang="en-US" baseline="0" dirty="0"/>
              <a:t> possibly combined with others, forming an application. And subsequently deployed to the cluster. That application package gives us a way to manage those services throughout their lifetime. </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10/21/2016 7:11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668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Service Fabric service is based on a “template” service type.</a:t>
            </a:r>
          </a:p>
          <a:p>
            <a:endParaRPr lang="en-US" baseline="0" dirty="0"/>
          </a:p>
          <a:p>
            <a:r>
              <a:rPr lang="en-US" b="1" baseline="0" dirty="0"/>
              <a:t>*click* </a:t>
            </a:r>
            <a:r>
              <a:rPr lang="en-US" baseline="0" dirty="0"/>
              <a:t>Stateless services are ones that do not contain any internally stored state. Either because they don’t have any state, or they have pushed it out to an external store. Stateless services, because they lack the overhead of state, can be easily moved around or scaled up and down as needed. They are great for web based front ends or simple processing. </a:t>
            </a:r>
          </a:p>
          <a:p>
            <a:endParaRPr lang="en-US" baseline="0" dirty="0"/>
          </a:p>
          <a:p>
            <a:r>
              <a:rPr lang="en-US" b="1" baseline="0" dirty="0"/>
              <a:t>*click* </a:t>
            </a:r>
            <a:r>
              <a:rPr lang="en-US" baseline="0" dirty="0" err="1"/>
              <a:t>Stateful</a:t>
            </a:r>
            <a:r>
              <a:rPr lang="en-US" baseline="0" dirty="0"/>
              <a:t> services maintain data, or state within them. They have mechanism unique to Service fabric to ensure that this state is synchronized across instances of the service (referred to as replicates). The state can also be persisted internally in memory, on the disk of the node that’s running the service, or even pushed out to an external store. </a:t>
            </a:r>
            <a:r>
              <a:rPr lang="en-US" baseline="0" dirty="0" err="1"/>
              <a:t>Stateful</a:t>
            </a:r>
            <a:r>
              <a:rPr lang="en-US" baseline="0" dirty="0"/>
              <a:t> services also have feature “partitions” which is a way of spreading the load against the state out. Given them a unique capacity to scale out.</a:t>
            </a:r>
          </a:p>
          <a:p>
            <a:endParaRPr lang="en-US" baseline="0" dirty="0"/>
          </a:p>
          <a:p>
            <a:r>
              <a:rPr lang="en-US" b="1" baseline="0" dirty="0"/>
              <a:t>*click* </a:t>
            </a:r>
            <a:r>
              <a:rPr lang="en-US" baseline="0" dirty="0"/>
              <a:t>And finally we have guest executables. This type of service allows you to run something that’s not a native service fabric service or application. It could be a node application, perhaps something with OWIN, or maybe even a </a:t>
            </a:r>
            <a:r>
              <a:rPr lang="en-US" baseline="0" dirty="0" err="1"/>
              <a:t>docker</a:t>
            </a:r>
            <a:r>
              <a:rPr lang="en-US" baseline="0" dirty="0"/>
              <a:t> container. The choice is yours. Service Fabric will just attempt to keep as many copies of this “service” running as you tell it. </a:t>
            </a:r>
          </a:p>
          <a:p>
            <a:endParaRPr lang="en-US" baseline="0" dirty="0"/>
          </a:p>
          <a:p>
            <a:r>
              <a:rPr lang="en-US" baseline="0" dirty="0"/>
              <a:t>As a final note, if you think back to when were looking at the Service Fabric cluster, you remember those “system” services. They were created using these same service templates. </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10/21/2016 7:11 AM</a:t>
            </a:fld>
            <a:endParaRPr lang="en-US" dirty="0">
              <a:solidFill>
                <a:prstClr val="black"/>
              </a:solidFill>
            </a:endParaRPr>
          </a:p>
        </p:txBody>
      </p:sp>
    </p:spTree>
    <p:extLst>
      <p:ext uri="{BB962C8B-B14F-4D97-AF65-F5344CB8AC3E}">
        <p14:creationId xmlns:p14="http://schemas.microsoft.com/office/powerpoint/2010/main" val="45964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 dictionary and the queue. The dictionary provides a key/value pair mechanism for storing and retrieving data. The queue provides a simple FIFO mechanism. These collections are hosted within a </a:t>
            </a:r>
            <a:r>
              <a:rPr lang="en-US" baseline="0" dirty="0" err="1"/>
              <a:t>stateful</a:t>
            </a:r>
            <a:r>
              <a:rPr lang="en-US" baseline="0" dirty="0"/>
              <a:t> service which acts as the interface for interacting with it. The portioning we mentioned for </a:t>
            </a:r>
            <a:r>
              <a:rPr lang="en-US" baseline="0" dirty="0" err="1"/>
              <a:t>stateful</a:t>
            </a:r>
            <a:r>
              <a:rPr lang="en-US" baseline="0" dirty="0"/>
              <a:t> services in mirrored in the reliable collection. </a:t>
            </a:r>
          </a:p>
          <a:p>
            <a:endParaRPr lang="en-US" baseline="0" dirty="0"/>
          </a:p>
          <a:p>
            <a:r>
              <a:rPr lang="en-US" dirty="0"/>
              <a:t>While these collections are a natural evolution of</a:t>
            </a:r>
            <a:r>
              <a:rPr lang="en-US" baseline="0" dirty="0"/>
              <a:t> their </a:t>
            </a:r>
            <a:r>
              <a:rPr lang="en-US" baseline="0" dirty="0" err="1"/>
              <a:t>.Net</a:t>
            </a:r>
            <a:r>
              <a:rPr lang="en-US" baseline="0" dirty="0"/>
              <a:t> cousins, within service fabric, they gain some new and unique functionality..</a:t>
            </a:r>
          </a:p>
          <a:p>
            <a:endParaRPr lang="en-US" baseline="0" dirty="0"/>
          </a:p>
          <a:p>
            <a:r>
              <a:rPr lang="en-US" b="1" baseline="0" dirty="0"/>
              <a:t>*click* </a:t>
            </a:r>
            <a:r>
              <a:rPr lang="en-US" baseline="0" dirty="0"/>
              <a:t>Reliable collections replicate their state to secondary instances of the service. For each service, you get one primary, and multiple secondary instance. The fabric keeps track of which one is the primary on your behalf so clients interacting with the service don’t have too. </a:t>
            </a:r>
          </a:p>
          <a:p>
            <a:endParaRPr lang="en-US" baseline="0" dirty="0"/>
          </a:p>
          <a:p>
            <a:r>
              <a:rPr lang="en-US" b="1" baseline="0" dirty="0"/>
              <a:t>*click* </a:t>
            </a:r>
            <a:r>
              <a:rPr lang="en-US" baseline="0" dirty="0"/>
              <a:t>Reliable collections support transaction control. This scope extends across collections and operations. This includes being able read from within a transaction and getting results based on the pending state. </a:t>
            </a:r>
          </a:p>
          <a:p>
            <a:endParaRPr lang="en-US" baseline="0" dirty="0"/>
          </a:p>
          <a:p>
            <a:r>
              <a:rPr lang="en-US" b="1" baseline="0" dirty="0"/>
              <a:t>*click* </a:t>
            </a:r>
            <a:r>
              <a:rPr lang="en-US" b="0" baseline="0" dirty="0"/>
              <a:t>With multiple levels of isolation within a transaction, allowing the locking (or not) of data that is being modified. </a:t>
            </a:r>
          </a:p>
          <a:p>
            <a:endParaRPr lang="en-US" dirty="0"/>
          </a:p>
          <a:p>
            <a:r>
              <a:rPr lang="en-US" b="1" dirty="0"/>
              <a:t>*click* </a:t>
            </a:r>
            <a:r>
              <a:rPr lang="en-US" dirty="0"/>
              <a:t>And for </a:t>
            </a:r>
            <a:r>
              <a:rPr lang="en-US" dirty="0" err="1"/>
              <a:t>.Net</a:t>
            </a:r>
            <a:r>
              <a:rPr lang="en-US" dirty="0"/>
              <a:t> Developers, these collections support</a:t>
            </a:r>
            <a:r>
              <a:rPr lang="en-US" baseline="0" dirty="0"/>
              <a:t> LINQ queries. </a:t>
            </a:r>
            <a:r>
              <a:rPr lang="en-US" baseline="0" dirty="0">
                <a:sym typeface="Wingdings" panose="05000000000000000000" pitchFamily="2" charset="2"/>
              </a:rPr>
              <a:t>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The data contained inside of a collection can be stored in memory (great for caching solutions), placed on the local disk of the host node, or pushed to an external state store as needed. </a:t>
            </a:r>
            <a:endParaRPr lang="en-US" dirty="0"/>
          </a:p>
          <a:p>
            <a:endParaRPr lang="en-US" dirty="0"/>
          </a:p>
          <a:p>
            <a:r>
              <a:rPr lang="en-US" dirty="0"/>
              <a:t>Notes: </a:t>
            </a:r>
          </a:p>
          <a:p>
            <a:r>
              <a:rPr lang="en-US" dirty="0"/>
              <a:t>https://azure.microsoft.com/en-us/documentation/articles/service-fabric-reliable-services-quick-start/</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10/21/2016 7:11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running inside Service Fabric comes with some restrictions… </a:t>
            </a:r>
          </a:p>
          <a:p>
            <a:endParaRPr lang="en-US" baseline="0" dirty="0"/>
          </a:p>
          <a:p>
            <a:r>
              <a:rPr lang="en-US" baseline="0" dirty="0"/>
              <a:t>First off, IIS and Service Fabric use different activation models. As such, they are not compatible. You can’t host a “classic” ASP.NET application in Service Fabric. It needs to be something that can be self hosted. Examples include…</a:t>
            </a:r>
          </a:p>
          <a:p>
            <a:endParaRPr lang="en-US" baseline="0" dirty="0"/>
          </a:p>
          <a:p>
            <a:r>
              <a:rPr lang="en-US" baseline="0" dirty="0"/>
              <a:t>Also, any object you’re placing into a reliable collection must be serializable. </a:t>
            </a:r>
          </a:p>
          <a:p>
            <a:endParaRPr lang="en-US" baseline="0" dirty="0"/>
          </a:p>
          <a:p>
            <a:r>
              <a:rPr lang="en-US" baseline="0" dirty="0"/>
              <a:t>There are other limits like being </a:t>
            </a:r>
            <a:r>
              <a:rPr lang="en-US" baseline="0" dirty="0" err="1"/>
              <a:t>congnizant</a:t>
            </a:r>
            <a:r>
              <a:rPr lang="en-US" baseline="0" dirty="0"/>
              <a:t> of the size of a deployment package… And as more projects adopt service fabric, this list does increase. So as you investigate it for your own needs, keep a close eye out for limits. </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10/21/2016 7:11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85578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a:t>
            </a:r>
          </a:p>
          <a:p>
            <a:endParaRPr lang="en-US" baseline="0" dirty="0"/>
          </a:p>
          <a:p>
            <a:r>
              <a:rPr lang="en-US" baseline="0" dirty="0"/>
              <a:t>We’re deconstructing monolith architectures with </a:t>
            </a:r>
            <a:r>
              <a:rPr lang="en-US" baseline="0" dirty="0" err="1"/>
              <a:t>microservices</a:t>
            </a:r>
            <a:r>
              <a:rPr lang="en-US" baseline="0"/>
              <a:t>…</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Wordcount</a:t>
            </a:r>
            <a:r>
              <a:rPr lang="en-US" baseline="0" dirty="0"/>
              <a:t> demo app (local: http://localhost:&lt;port&gt;/wordcount/)</a:t>
            </a:r>
          </a:p>
          <a:p>
            <a:pPr marL="171450" indent="-171450">
              <a:buFont typeface="Arial" panose="020B0604020202020204" pitchFamily="34" charset="0"/>
              <a:buChar char="•"/>
            </a:pPr>
            <a:r>
              <a:rPr lang="en-US" baseline="0" dirty="0"/>
              <a:t>Show app in visual studio</a:t>
            </a:r>
          </a:p>
          <a:p>
            <a:pPr marL="388712" lvl="1" indent="-171450">
              <a:buFont typeface="Arial" panose="020B0604020202020204" pitchFamily="34" charset="0"/>
              <a:buChar char="•"/>
            </a:pPr>
            <a:r>
              <a:rPr lang="en-US" baseline="0" dirty="0"/>
              <a:t>Solution Explorer &amp; Manifests</a:t>
            </a:r>
          </a:p>
          <a:p>
            <a:pPr marL="388712" lvl="1" indent="-171450">
              <a:buFont typeface="Arial" panose="020B0604020202020204" pitchFamily="34" charset="0"/>
              <a:buChar char="•"/>
            </a:pPr>
            <a:r>
              <a:rPr lang="en-US" baseline="0" dirty="0" err="1"/>
              <a:t>Program.cs</a:t>
            </a:r>
            <a:r>
              <a:rPr lang="en-US" baseline="0" dirty="0"/>
              <a:t> entry point, registering service type</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Service inheritance</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Build and Deploy Locally</a:t>
            </a:r>
          </a:p>
          <a:p>
            <a:pPr marL="171450" indent="-171450">
              <a:buFont typeface="Arial" panose="020B0604020202020204" pitchFamily="34" charset="0"/>
              <a:buChar char="•"/>
            </a:pPr>
            <a:r>
              <a:rPr lang="en-US" baseline="0" dirty="0"/>
              <a:t>Show deployed application/service constructs via portal</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2284745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you’ve built your first service fabric application. Now you want to run it….</a:t>
            </a:r>
            <a:r>
              <a:rPr lang="en-US" baseline="0" dirty="0"/>
              <a:t> Now you can just press F5 in visual studio and point it to your remove cluster. It works fine. You can even run the </a:t>
            </a:r>
            <a:r>
              <a:rPr lang="en-US" baseline="0" dirty="0" err="1"/>
              <a:t>powershell</a:t>
            </a:r>
            <a:r>
              <a:rPr lang="en-US" baseline="0" dirty="0"/>
              <a:t> script that the Visual Studio scaffolding includes for you. But what do these things do? Lets look at this… </a:t>
            </a:r>
            <a:endParaRPr lang="en-US" dirty="0"/>
          </a:p>
          <a:p>
            <a:endParaRPr lang="en-US" dirty="0"/>
          </a:p>
          <a:p>
            <a:r>
              <a:rPr lang="en-US" b="1" dirty="0"/>
              <a:t>*click* </a:t>
            </a:r>
            <a:r>
              <a:rPr lang="en-US" dirty="0"/>
              <a:t>The first step is to package up the</a:t>
            </a:r>
            <a:r>
              <a:rPr lang="en-US" baseline="0" dirty="0"/>
              <a:t> application and copy that to the cluster. The package will include the manifests that describe the application and services, any environment specific parameter files, as well as the appropriate code, </a:t>
            </a:r>
            <a:r>
              <a:rPr lang="en-US" baseline="0" dirty="0" err="1"/>
              <a:t>config</a:t>
            </a:r>
            <a:r>
              <a:rPr lang="en-US" baseline="0" dirty="0"/>
              <a:t>, and data packages for each service. This “package” (I use the term loosely), is then copied to the service fabric cluster’s application store. This is one of this fabric cluster “system services” and keeps track of all the packages for each application/version that has been published to the cluster. </a:t>
            </a:r>
            <a:endParaRPr lang="en-US" dirty="0"/>
          </a:p>
          <a:p>
            <a:endParaRPr lang="en-US" dirty="0"/>
          </a:p>
          <a:p>
            <a:r>
              <a:rPr lang="en-US" b="1" dirty="0"/>
              <a:t>*click* </a:t>
            </a:r>
            <a:r>
              <a:rPr lang="en-US" dirty="0"/>
              <a:t>Once the package has been copied to the cluster, you</a:t>
            </a:r>
            <a:r>
              <a:rPr lang="en-US" baseline="0" dirty="0"/>
              <a:t> then have to register the application and service types. You can do this manually, and in some cases this may be what you want to do. But this option can also leverage the manifest files that were included in the package. When you register the application, it will verify that the package is valid (all the necessary items are there), and then processes its contents… during processing the various bits are copied around to the cluster nodes. It also registers the application and service types and versions. </a:t>
            </a:r>
            <a:endParaRPr lang="en-US" dirty="0"/>
          </a:p>
          <a:p>
            <a:endParaRPr lang="en-US" dirty="0"/>
          </a:p>
          <a:p>
            <a:r>
              <a:rPr lang="en-US" b="1" dirty="0"/>
              <a:t>*click* </a:t>
            </a:r>
            <a:r>
              <a:rPr lang="en-US" dirty="0"/>
              <a:t>With</a:t>
            </a:r>
            <a:r>
              <a:rPr lang="en-US" baseline="0" dirty="0"/>
              <a:t> the application and service registered, we’re not ready to stand up copies. The fabric, using the registered application type determines what services is comprises and then starts copies of those on each node in the cluster that they will run on. This process of activating the application/services also determines the process isolation boundary for the services. But that’s a more advanced topic for another day. </a:t>
            </a:r>
            <a:r>
              <a:rPr lang="en-US" baseline="0" dirty="0">
                <a:sym typeface="Wingdings" panose="05000000000000000000" pitchFamily="2" charset="2"/>
              </a:rPr>
              <a:t> </a:t>
            </a:r>
            <a:endParaRPr lang="en-US" dirty="0"/>
          </a:p>
          <a:p>
            <a:endParaRPr lang="en-US" dirty="0"/>
          </a:p>
          <a:p>
            <a:r>
              <a:rPr lang="en-US" dirty="0"/>
              <a:t>Notes:</a:t>
            </a:r>
          </a:p>
          <a:p>
            <a:r>
              <a:rPr lang="en-US" dirty="0"/>
              <a:t>Deploy and remove applications: https://azure.microsoft.com/en-us/documentation/articles/service-fabric-deploy-remove-applications/</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7273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a:t>
            </a:r>
            <a:r>
              <a:rPr lang="en-US" baseline="0" dirty="0"/>
              <a:t> deployment/instantiation, we start to see the orchestration functionality of Service Fabric come into play. It will inspect the requirements for each instance of each service, and the capabilities and capacity of the nodes in the cluster. This process can be broken down into two main categories… placement and load balancing. </a:t>
            </a:r>
          </a:p>
          <a:p>
            <a:endParaRPr lang="en-US" baseline="0" dirty="0"/>
          </a:p>
          <a:p>
            <a:r>
              <a:rPr lang="en-US" baseline="0" dirty="0"/>
              <a:t>Lets start by looking at service placement. </a:t>
            </a:r>
            <a:r>
              <a:rPr lang="en-US" dirty="0"/>
              <a:t>Once</a:t>
            </a:r>
            <a:r>
              <a:rPr lang="en-US" baseline="0" dirty="0"/>
              <a:t> we’ve crafted our application and services, the next step is to course to deploy them to the Service Fabric cluster. This is where the power of the “orchestration” part of Service Fabric really starts to show up. </a:t>
            </a:r>
          </a:p>
          <a:p>
            <a:endParaRPr lang="en-US" baseline="0" dirty="0"/>
          </a:p>
          <a:p>
            <a:r>
              <a:rPr lang="en-US" b="1" baseline="0" dirty="0"/>
              <a:t>*click* </a:t>
            </a:r>
            <a:r>
              <a:rPr lang="en-US" baseline="0" dirty="0"/>
              <a:t>When deploying services, something needs to be “datacenter aware”, or have an understanding underlying hardware topology of the cluster. This understanding helps ensure that the instances of a service are spread across what we refer to as fault and upgrade domains. A fault domain can be thought of as a server rack. An upgrade domain is a logical groups of the nodes for (as the name implies) upgrade purposes. A host OS update is a common scenario. To ensure HA, Service Fabric needs to be ware of these constructs so that it can distribute the instances of a service across these constructs so that no single failure or underlying upgrade can take all the instances offline at the same time. </a:t>
            </a:r>
          </a:p>
          <a:p>
            <a:endParaRPr lang="en-US" baseline="0" dirty="0"/>
          </a:p>
          <a:p>
            <a:r>
              <a:rPr lang="en-US" b="1" baseline="0" dirty="0"/>
              <a:t>*click*</a:t>
            </a:r>
            <a:r>
              <a:rPr lang="en-US" baseline="0" dirty="0"/>
              <a:t> Next, you may want to place the services on specific nodes. We discussed earlier that the cluster can be composed of different node types with different properties. Placement constraints are how you designate which nodes within the cluster a service can be hosted. Placement Properties are defined for each of the node types, and the service then defines the placement constraints that apply to it. </a:t>
            </a:r>
          </a:p>
          <a:p>
            <a:endParaRPr lang="en-US" baseline="0" dirty="0"/>
          </a:p>
          <a:p>
            <a:r>
              <a:rPr lang="en-US" b="1" baseline="0" dirty="0"/>
              <a:t>*click*</a:t>
            </a:r>
            <a:r>
              <a:rPr lang="en-US" baseline="0" dirty="0"/>
              <a:t> Service Fabric features a rich resource governor/balancer. You want to find the proper balance of density for your services, not leaving any node over or under utilized. With this model, you can define the resources for a specific node has to offer. Then when services are placed on the node, we track how much of those resources (both at placement and at runtime) we can monitor the utilization of the node and will move service instance as needed. </a:t>
            </a:r>
          </a:p>
          <a:p>
            <a:endParaRPr lang="en-US" baseline="0" dirty="0"/>
          </a:p>
          <a:p>
            <a:r>
              <a:rPr lang="en-US" baseline="0" dirty="0"/>
              <a:t>Notes:</a:t>
            </a:r>
          </a:p>
          <a:p>
            <a:r>
              <a:rPr lang="en-US" baseline="0" dirty="0"/>
              <a:t>Service Orchestration with Service Fabric: https://channel9.msdn.com/Events/Ignite/2015/BRK3485</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14145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a:t>
            </a:r>
            <a:r>
              <a:rPr lang="en-US" baseline="0" dirty="0"/>
              <a:t> think back to our look at the cluster… and namely those system services, you may recall a mention of the Cluster Resource Management service. This service is the brain that gives Service Fabric is orchestration capabilities. It reacts on placement constraints, and the runtime metrics to help keep the cluster and all its services healthy. In fact, when you define the cluster, node types/capacity, and placement properties… you’re describing these to the resource management service. </a:t>
            </a:r>
          </a:p>
          <a:p>
            <a:endParaRPr lang="en-US" baseline="0" dirty="0"/>
          </a:p>
          <a:p>
            <a:r>
              <a:rPr lang="en-US" baseline="0" dirty="0"/>
              <a:t>It does a lot, but for simplicity, lets thing of it as having three core functions.</a:t>
            </a:r>
          </a:p>
          <a:p>
            <a:endParaRPr lang="en-US" baseline="0" dirty="0"/>
          </a:p>
          <a:p>
            <a:r>
              <a:rPr lang="en-US" b="1" baseline="0" dirty="0"/>
              <a:t>*click* </a:t>
            </a:r>
            <a:r>
              <a:rPr lang="en-US" baseline="0" dirty="0"/>
              <a:t>First off, it monitors the state of the cluster. What’s going on with the nodes and services… where things have been deployed, and current consumption levels. It does this at configurable intervals based on various timers which can be set when you are defining the cluster (another advanced topic for another day).  </a:t>
            </a:r>
          </a:p>
          <a:p>
            <a:endParaRPr lang="en-US" baseline="0" dirty="0"/>
          </a:p>
          <a:p>
            <a:r>
              <a:rPr lang="en-US" b="1" baseline="0" dirty="0"/>
              <a:t>*click* </a:t>
            </a:r>
            <a:r>
              <a:rPr lang="en-US" baseline="0" dirty="0"/>
              <a:t>I then determines what changes are necessary. This could be something simple like placing a new instance of a service on a particular node, checking resource constraints and rebalancing the distribution of services. Or perhaps something larger such as healing a service after a failure. </a:t>
            </a:r>
          </a:p>
          <a:p>
            <a:endParaRPr lang="en-US" baseline="0" dirty="0"/>
          </a:p>
          <a:p>
            <a:r>
              <a:rPr lang="en-US" b="1" baseline="0" dirty="0"/>
              <a:t>*click* </a:t>
            </a:r>
            <a:r>
              <a:rPr lang="en-US" baseline="0" dirty="0"/>
              <a:t>Finally, its coordinating these actions with other services like the Failover Manager to maintain overall cluster health. </a:t>
            </a:r>
          </a:p>
          <a:p>
            <a:endParaRPr lang="en-US" baseline="0" dirty="0"/>
          </a:p>
          <a:p>
            <a:r>
              <a:rPr lang="en-US" baseline="0" dirty="0"/>
              <a:t>One little footnote to all this. See that </a:t>
            </a:r>
            <a:r>
              <a:rPr lang="en-US" baseline="0" dirty="0" err="1"/>
              <a:t>astrix</a:t>
            </a:r>
            <a:r>
              <a:rPr lang="en-US" baseline="0" dirty="0"/>
              <a:t> on “balancing” there in the middle. Moving services should not be done lightly. It does come with a cost. Depending on the size of the service, and the amount of state it may contain… moving something could take seconds, or minutes. And during that time, well… unexpected things can happen. Depending on how you have built your service. So be aware, be prepared. </a:t>
            </a:r>
          </a:p>
          <a:p>
            <a:endParaRPr lang="en-US" baseline="0" dirty="0"/>
          </a:p>
          <a:p>
            <a:r>
              <a:rPr lang="en-US" dirty="0"/>
              <a:t>Notes: </a:t>
            </a:r>
          </a:p>
          <a:p>
            <a:r>
              <a:rPr lang="en-US" dirty="0"/>
              <a:t>Introduction to the Resource Manager: https://azure.microsoft.com/en-us/documentation/articles/service-fabric-cluster-resource-manager-introduction/</a:t>
            </a:r>
          </a:p>
          <a:p>
            <a:r>
              <a:rPr lang="en-US" dirty="0"/>
              <a:t>https://azure.microsoft.com/en-us/documentation/articles/service-fabric-cluster-resource-manager-architecture/</a:t>
            </a:r>
          </a:p>
          <a:p>
            <a:endParaRPr lang="en-US" dirty="0"/>
          </a:p>
          <a:p>
            <a:r>
              <a:rPr lang="en-US" dirty="0"/>
              <a:t>Metrics and Load: https://azure.microsoft.com/en-us/documentation/articles/service-fabric-cluster-resource-manager-metrics/</a:t>
            </a:r>
          </a:p>
          <a:p>
            <a:r>
              <a:rPr lang="en-US" dirty="0"/>
              <a:t>Balancing Cluster: https://azure.microsoft.com/en-us/documentation/articles/service-fabric-cluster-resource-manager-balancing/</a:t>
            </a:r>
          </a:p>
          <a:p>
            <a:endParaRPr lang="en-US" dirty="0"/>
          </a:p>
          <a:p>
            <a:r>
              <a:rPr lang="en-US" dirty="0"/>
              <a:t>Image Credit: Tron,</a:t>
            </a:r>
            <a:r>
              <a:rPr lang="en-US" baseline="0" dirty="0"/>
              <a:t> Copyright Walt Disney Production, 1982</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838944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a:t>
            </a:r>
            <a:r>
              <a:rPr lang="en-US" baseline="0" dirty="0"/>
              <a:t> with that picture in your head (hopefully nobody has Tron nightmares tonight), lets move on to what happens when we have to deploy an update to a service that’s already running.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the first principle of an upgrade in the service fabric is that they are done across upgrade domains (also referred to as update domains). One domain will be upgraded before you move on to the next. This of course requires the service to be compatible one version up and one down to ensure that calling clients don’t break. But more on that in a moment.  Upgrade will be performed in a rolling fashion across the cluster, one upgrade domain at a time. And an important note here is that if you deploy code changes, and there’s more than one service in the application, you may see all the services on a particular node torn down and rebuilt at the same time. This is because all the services of a version of an application on the same service fabric node are managed by a host process. When doing a code upgrade, this host process may be torn down and restarted. This is due to the way Service Fabric handles activation and isolation. But another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performing an upgrade, you have three options to choose from. The default, Monitored, upgrades one domain and checks to make sure its healthy before moving on to the next automatically. Unmonitored Auto will do an automatic rolling upgrade, but doesn’t do the health check. And finally, there’s Unmonitored Manual which will do one upgrade domain and then wait for someone to tell it to proceed to the next. A great option if there’s steps that need to be taken before or after each upgrade domain is completed.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above I mentioned service compatibility. Something we haven’t really discussed so far is that with Service Fabric, you can have more than one version of an application deployed into the cluster.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0" baseline="0" dirty="0"/>
              <a:t>Service Versioning gives us a couple benefits. First off, we can keep two versions of the application in the cluster’s store so that if we need to rollback to a previous version, its already available and we can do so relatively quickly. We can also chose to deploy both versions side by side. However, this means that the two versions can’t leverage the same fixed host resources (like a network port), using ephemeral resources managed by Service Fabric and leveraging its registration service for discovery. And yes, you guessed it… another advanced topic for another day. </a:t>
            </a:r>
            <a:endParaRPr lang="en-US" b="1" dirty="0"/>
          </a:p>
          <a:p>
            <a:endParaRPr lang="en-US" dirty="0"/>
          </a:p>
          <a:p>
            <a:r>
              <a:rPr lang="en-US" dirty="0"/>
              <a:t>Notes:</a:t>
            </a:r>
          </a:p>
          <a:p>
            <a:r>
              <a:rPr lang="en-US" dirty="0"/>
              <a:t>Hosting, Activation, &amp;</a:t>
            </a:r>
            <a:r>
              <a:rPr lang="en-US" baseline="0" dirty="0"/>
              <a:t> Isolation: http://henidak.com/2015/07/service-fabric-hosting-activation-isolation/</a:t>
            </a:r>
            <a:endParaRPr lang="en-US" dirty="0"/>
          </a:p>
          <a:p>
            <a:r>
              <a:rPr lang="en-US" dirty="0"/>
              <a:t>Service</a:t>
            </a:r>
            <a:r>
              <a:rPr lang="en-US" baseline="0" dirty="0"/>
              <a:t> Fabric Application Upgrades: https://azure.microsoft.com/en-us/documentation/articles/service-fabric-application-upgrade/</a:t>
            </a:r>
          </a:p>
          <a:p>
            <a:r>
              <a:rPr lang="en-US" baseline="0" dirty="0"/>
              <a:t>Start-</a:t>
            </a:r>
            <a:r>
              <a:rPr lang="en-US" baseline="0" dirty="0" err="1"/>
              <a:t>ServiceFabricApplicationUpgrade</a:t>
            </a:r>
            <a:r>
              <a:rPr lang="en-US" baseline="0" dirty="0"/>
              <a:t>: https://msdn.microsoft.com/en-us/library/mt125975.aspx</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don’t know about you, but I something find a visual</a:t>
            </a:r>
            <a:r>
              <a:rPr lang="en-US" baseline="0" dirty="0"/>
              <a:t> indication to be a bit better. So lets visualize it… Here we have a cluster that has three applications already published.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We publish a new version of “App C” to the cluster. This version sits in the Application Store along side v1. We then tell Service Fabric to upgrade the deployed version of “App C” from v1 to v2. </a:t>
            </a:r>
          </a:p>
          <a:p>
            <a:pPr marL="0" marR="0" indent="0" algn="l" defTabSz="914400" rtl="0" eaLnBrk="1" fontAlgn="auto" latinLnBrk="0" hangingPunct="1">
              <a:lnSpc>
                <a:spcPct val="100000"/>
              </a:lnSpc>
              <a:spcBef>
                <a:spcPts val="0"/>
              </a:spcBef>
              <a:spcAft>
                <a:spcPts val="0"/>
              </a:spcAft>
              <a:buClrTx/>
              <a:buSzTx/>
              <a:buFontTx/>
              <a:buNone/>
              <a:tabLst/>
              <a:defRPr/>
            </a:pPr>
            <a:br>
              <a:rPr lang="en-US" baseline="0" dirty="0"/>
            </a:br>
            <a:r>
              <a:rPr lang="en-US" b="1" baseline="0" dirty="0"/>
              <a:t>*click* </a:t>
            </a:r>
            <a:r>
              <a:rPr lang="en-US" baseline="0" dirty="0"/>
              <a:t>It does upgrade domain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its sure its healthy (assuming a monitored upgraded), its moves on to Domain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And finally domain 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we were using “unmonitored manual”, this same flow would be followed, but after upgrading each domain we’d have to manually start the next domain. </a:t>
            </a:r>
            <a:endParaRPr lang="en-US" dirty="0"/>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upgrades are about things working well</a:t>
            </a:r>
            <a:r>
              <a:rPr lang="en-US" baseline="0" dirty="0"/>
              <a:t> and being able to stay in the same location we were at before. What happens when there’s a failure. Especially when we have services that may contain state. Service fabric is supposed to magically help us with that. Right? </a:t>
            </a:r>
          </a:p>
          <a:p>
            <a:endParaRPr lang="en-US" baseline="0" dirty="0"/>
          </a:p>
          <a:p>
            <a:r>
              <a:rPr lang="en-US" baseline="0" dirty="0"/>
              <a:t>Yeah, it does. And this is based on the notion of replicas. </a:t>
            </a:r>
          </a:p>
          <a:p>
            <a:endParaRPr lang="en-US" baseline="0" dirty="0"/>
          </a:p>
          <a:p>
            <a:r>
              <a:rPr lang="en-US" b="1" baseline="0" dirty="0"/>
              <a:t>*click* </a:t>
            </a:r>
            <a:r>
              <a:rPr lang="en-US" baseline="0" dirty="0"/>
              <a:t>We briefly discussed replicas when we covered the application model and </a:t>
            </a:r>
            <a:r>
              <a:rPr lang="en-US" baseline="0" dirty="0" err="1"/>
              <a:t>stateful</a:t>
            </a:r>
            <a:r>
              <a:rPr lang="en-US" baseline="0" dirty="0"/>
              <a:t> services. When deployed, you get multiple instances of the service. One is designated the primary, and you also get one or more secondary replicas (a minimum of three is preferred). With this in mind…</a:t>
            </a:r>
          </a:p>
          <a:p>
            <a:endParaRPr lang="en-US" baseline="0" dirty="0"/>
          </a:p>
          <a:p>
            <a:r>
              <a:rPr lang="en-US" b="1" baseline="0" dirty="0"/>
              <a:t>*click* </a:t>
            </a:r>
            <a:r>
              <a:rPr lang="en-US" baseline="0" dirty="0"/>
              <a:t>There two key failover recovery patterns. </a:t>
            </a:r>
          </a:p>
          <a:p>
            <a:endParaRPr lang="en-US" baseline="0" dirty="0"/>
          </a:p>
          <a:p>
            <a:r>
              <a:rPr lang="en-US" b="1" baseline="0" dirty="0"/>
              <a:t>*click* </a:t>
            </a:r>
            <a:r>
              <a:rPr lang="en-US" baseline="0" dirty="0"/>
              <a:t>the first is the failover of the primary replica</a:t>
            </a:r>
          </a:p>
          <a:p>
            <a:r>
              <a:rPr lang="en-US" b="1" baseline="0" dirty="0"/>
              <a:t>*click* </a:t>
            </a:r>
            <a:r>
              <a:rPr lang="en-US" baseline="0" dirty="0"/>
              <a:t>the primary falls down and disappears</a:t>
            </a:r>
          </a:p>
          <a:p>
            <a:r>
              <a:rPr lang="en-US" b="1" baseline="0" dirty="0"/>
              <a:t>*click* </a:t>
            </a:r>
            <a:r>
              <a:rPr lang="en-US" baseline="0" dirty="0"/>
              <a:t>When this happens, one of Service Fabric promotes an existing secondary replica to be the new primary. </a:t>
            </a:r>
          </a:p>
          <a:p>
            <a:r>
              <a:rPr lang="en-US" b="1" baseline="0" dirty="0"/>
              <a:t>*click* </a:t>
            </a:r>
            <a:r>
              <a:rPr lang="en-US" baseline="0" dirty="0"/>
              <a:t>The next type is removing a failed secondary</a:t>
            </a:r>
          </a:p>
          <a:p>
            <a:endParaRPr lang="en-US" baseline="0" dirty="0"/>
          </a:p>
          <a:p>
            <a:r>
              <a:rPr lang="en-US" b="1" baseline="0" dirty="0"/>
              <a:t>*click* </a:t>
            </a:r>
            <a:r>
              <a:rPr lang="en-US" baseline="0" dirty="0"/>
              <a:t>the secondary fails and vanishes from the cluster</a:t>
            </a:r>
          </a:p>
          <a:p>
            <a:r>
              <a:rPr lang="en-US" b="1" baseline="0" dirty="0"/>
              <a:t>*click* </a:t>
            </a:r>
            <a:r>
              <a:rPr lang="en-US" baseline="0" dirty="0"/>
              <a:t>a new replica is created</a:t>
            </a:r>
          </a:p>
          <a:p>
            <a:r>
              <a:rPr lang="en-US" b="1" baseline="0" dirty="0"/>
              <a:t>*click* </a:t>
            </a:r>
            <a:r>
              <a:rPr lang="en-US" baseline="0" dirty="0"/>
              <a:t>and the contents of the primary are copied to it</a:t>
            </a:r>
          </a:p>
          <a:p>
            <a:r>
              <a:rPr lang="en-US" b="1" baseline="0" dirty="0"/>
              <a:t>*click* </a:t>
            </a:r>
            <a:r>
              <a:rPr lang="en-US" baseline="0" dirty="0"/>
              <a:t>when the copy is complete, the copy becomes a new secondary</a:t>
            </a:r>
          </a:p>
          <a:p>
            <a:endParaRPr lang="en-US" baseline="0" dirty="0"/>
          </a:p>
          <a:p>
            <a:r>
              <a:rPr lang="en-US" b="1" baseline="0" dirty="0"/>
              <a:t>*click* </a:t>
            </a:r>
            <a:r>
              <a:rPr lang="en-US" baseline="0" dirty="0"/>
              <a:t>Now each replica, has a role associated with it</a:t>
            </a:r>
          </a:p>
          <a:p>
            <a:r>
              <a:rPr lang="en-US" b="1" baseline="0" dirty="0"/>
              <a:t>*click* </a:t>
            </a:r>
            <a:r>
              <a:rPr lang="en-US" baseline="0" dirty="0"/>
              <a:t>The primary replica is responsible for all read/write operations and enforces consistency and maintaining quorum. There can be only one primary. </a:t>
            </a:r>
          </a:p>
          <a:p>
            <a:r>
              <a:rPr lang="en-US" b="1" baseline="0" dirty="0"/>
              <a:t>*click* </a:t>
            </a:r>
            <a:r>
              <a:rPr lang="en-US" baseline="0" dirty="0"/>
              <a:t>An Active Secondary is receiving state updates from the primary and applying them. It also sends an acknowledgement back to the primary. You can configure the number of active </a:t>
            </a:r>
            <a:r>
              <a:rPr lang="en-US" baseline="0" dirty="0" err="1"/>
              <a:t>secondaries</a:t>
            </a:r>
            <a:r>
              <a:rPr lang="en-US" baseline="0" dirty="0"/>
              <a:t> to suit your needs. </a:t>
            </a:r>
          </a:p>
          <a:p>
            <a:r>
              <a:rPr lang="en-US" b="1" baseline="0" dirty="0"/>
              <a:t>*click* </a:t>
            </a:r>
            <a:r>
              <a:rPr lang="en-US" baseline="0" dirty="0"/>
              <a:t>An inactive secondary is also receives state but isn’t included in the decision for quorum. Its more like someone sitting on the sidelines waiting to take the field when needed “just in case”. </a:t>
            </a:r>
          </a:p>
          <a:p>
            <a:r>
              <a:rPr lang="en-US" b="1" baseline="0" dirty="0"/>
              <a:t>*click* </a:t>
            </a:r>
            <a:r>
              <a:rPr lang="en-US" baseline="0" dirty="0"/>
              <a:t>and finally there’s the none and unknown roles. Why… well why not. </a:t>
            </a:r>
            <a:r>
              <a:rPr lang="en-US" baseline="0" dirty="0">
                <a:sym typeface="Wingdings" panose="05000000000000000000" pitchFamily="2" charset="2"/>
              </a:rPr>
              <a:t> </a:t>
            </a:r>
            <a:endParaRPr lang="en-US" baseline="0" dirty="0"/>
          </a:p>
        </p:txBody>
      </p:sp>
      <p:sp>
        <p:nvSpPr>
          <p:cNvPr id="4" name="Slide Number Placeholder 3"/>
          <p:cNvSpPr>
            <a:spLocks noGrp="1"/>
          </p:cNvSpPr>
          <p:nvPr>
            <p:ph type="sldNum" sz="quarter" idx="10"/>
          </p:nvPr>
        </p:nvSpPr>
        <p:spPr/>
        <p:txBody>
          <a:bodyPr/>
          <a:lstStyle/>
          <a:p>
            <a:fld id="{93C87A55-D883-4B33-9B49-AB3133816348}" type="slidenum">
              <a:rPr lang="en-US" smtClean="0"/>
              <a:t>26</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Do an application upgrade</a:t>
            </a:r>
          </a:p>
          <a:p>
            <a:endParaRPr lang="en-US" baseline="0" dirty="0"/>
          </a:p>
          <a:p>
            <a:r>
              <a:rPr lang="en-US" baseline="0" dirty="0"/>
              <a:t>Follow: https://azure.microsoft.com/en-us/documentation/articles/service-fabric-application-upgrade-tutorial/</a:t>
            </a:r>
          </a:p>
        </p:txBody>
      </p:sp>
      <p:sp>
        <p:nvSpPr>
          <p:cNvPr id="4" name="Slide Number Placeholder 3"/>
          <p:cNvSpPr>
            <a:spLocks noGrp="1"/>
          </p:cNvSpPr>
          <p:nvPr>
            <p:ph type="sldNum" sz="quarter" idx="10"/>
          </p:nvPr>
        </p:nvSpPr>
        <p:spPr/>
        <p:txBody>
          <a:bodyPr/>
          <a:lstStyle/>
          <a:p>
            <a:fld id="{EF64FA26-052C-4EE5-A78C-762B03CD0F2A}" type="slidenum">
              <a:rPr lang="en-US" smtClean="0"/>
              <a:t>27</a:t>
            </a:fld>
            <a:endParaRPr lang="en-US"/>
          </a:p>
        </p:txBody>
      </p:sp>
    </p:spTree>
    <p:extLst>
      <p:ext uri="{BB962C8B-B14F-4D97-AF65-F5344CB8AC3E}">
        <p14:creationId xmlns:p14="http://schemas.microsoft.com/office/powerpoint/2010/main" val="4010442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tight on time*</a:t>
            </a:r>
          </a:p>
          <a:p>
            <a:endParaRPr lang="en-US" dirty="0"/>
          </a:p>
          <a:p>
            <a:r>
              <a:rPr lang="en-US" dirty="0"/>
              <a:t>Monitoring</a:t>
            </a:r>
            <a:r>
              <a:rPr lang="en-US" baseline="0" dirty="0"/>
              <a:t> is a complex topic with as many solutions as there are applications. And for the most part, the solution is unique to an organization. So we’ll only briefly cover this today. </a:t>
            </a:r>
          </a:p>
          <a:p>
            <a:endParaRPr lang="en-US" baseline="0" dirty="0"/>
          </a:p>
          <a:p>
            <a:r>
              <a:rPr lang="en-US" b="1" baseline="0" dirty="0"/>
              <a:t>*click* </a:t>
            </a:r>
            <a:r>
              <a:rPr lang="en-US" baseline="0" dirty="0"/>
              <a:t>Service Fabric features built-in health monitoring for both the cluster and services. You can add your own customer reporting values to this store which is part of the fabric system services and as such, available as long as the cluster is up and running. Giving you a continuous near real-time alerting to changes in the cluster or applications deployed with it. You can see some of these values in the cluster portal and the Azure management portal.  Most recently, in Azure this has been integrated with the Service Fabric Analytics feature of Operations Management Suite. </a:t>
            </a:r>
          </a:p>
          <a:p>
            <a:endParaRPr lang="en-US" baseline="0" dirty="0"/>
          </a:p>
          <a:p>
            <a:r>
              <a:rPr lang="en-US" b="1" baseline="0" dirty="0"/>
              <a:t>*click* </a:t>
            </a:r>
            <a:r>
              <a:rPr lang="en-US" baseline="0" dirty="0"/>
              <a:t>Its these same health metrics that are used by the Cluster Management Service when the cluster is rebalanced. As such, they aren’t just simple health status or diagnostics, but also key performance metrics. A model that’s easily extended to add your own custom application metrics. Great for measuring factors like end to end operation latency. </a:t>
            </a:r>
          </a:p>
          <a:p>
            <a:endParaRPr lang="en-US" baseline="0" dirty="0"/>
          </a:p>
          <a:p>
            <a:r>
              <a:rPr lang="en-US" baseline="0" dirty="0"/>
              <a:t>More Info:</a:t>
            </a:r>
          </a:p>
          <a:p>
            <a:r>
              <a:rPr lang="en-US" baseline="0" dirty="0"/>
              <a:t>Health Monitoring: https://azure.microsoft.com/en-us/documentation/articles/service-fabric-health-introduction/</a:t>
            </a:r>
          </a:p>
          <a:p>
            <a:r>
              <a:rPr lang="en-US" baseline="0" dirty="0"/>
              <a:t>OMS Integration: https://azure.microsoft.com/en-us/documentation/articles/log-analytics-service-fabric/#configure-oms-to-collect-and-view-service-fabric-logs</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0219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*skip if tight on time*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Performance</a:t>
            </a:r>
            <a:r>
              <a:rPr lang="en-US" baseline="0" dirty="0"/>
              <a:t> and Health monitoring will tell you when there’s an problem, but its also important to know what was causing the problem. And Service Fabric helps meet that need to providing a selection of tools to capture information about your application code. There’s several techniques available but I wanted to talk about Application Tracing.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Service Fabric support customer </a:t>
            </a:r>
            <a:r>
              <a:rPr lang="en-US" baseline="0" dirty="0" err="1"/>
              <a:t>applicaton</a:t>
            </a:r>
            <a:r>
              <a:rPr lang="en-US" baseline="0" dirty="0"/>
              <a:t> tracing based on ETW, Event Tracing for Windows. Its fast, and works both locally and in “real world” clusters. Its also the same approach used inside of Service Fabric itself. It can be added to an existing application and Service Fabric appends helpful meta data from the cluster to assist in your troubleshooting efforts.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These traces can be viewed via different tools and even exported to external systems like Azure Diagnostics, </a:t>
            </a:r>
            <a:r>
              <a:rPr lang="en-US" baseline="0" dirty="0" err="1"/>
              <a:t>Kibana</a:t>
            </a:r>
            <a:r>
              <a:rPr lang="en-US" baseline="0" dirty="0"/>
              <a:t>, </a:t>
            </a:r>
            <a:r>
              <a:rPr lang="en-US" baseline="0" dirty="0" err="1"/>
              <a:t>Elasticsearch</a:t>
            </a:r>
            <a:r>
              <a:rPr lang="en-US" baseline="0" dirty="0"/>
              <a:t>, and more.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Now we can’t forget that Linux is also a supported platform for Service Fabric. And ETW won’t do you much good there. So fortunately you can bring your favorite Java logging framework along. Just redirect its output to the handlers provided by the Service Fabric framework.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More Info:</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in Windows: https://azure.microsoft.com/en-us/documentation/articles/service-fabric-diagnostics-how-to-monitor-and-diagnose-services-locally/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on Linux: https://azure.microsoft.com/en-us/documentation/articles/service-fabric-diagnostics-how-to-monitor-and-diagnose-services-locally-linux/</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Distributed Tracing</a:t>
            </a:r>
            <a:r>
              <a:rPr lang="en-US" baseline="0" dirty="0"/>
              <a:t> for Service Fabric with App Insights: https://blogs.msdn.microsoft.com/cloud_solution_architect/2016/10/06/distributed-tracing-in-service-fabric-using-application-insights/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164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10/21/2016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you have it. Service</a:t>
            </a:r>
            <a:r>
              <a:rPr lang="en-US" baseline="0" dirty="0"/>
              <a:t> Fabric in 60 minutes (or less). As you can hopefully tell by the amount of topics we had to differ for another day, there’s A LOT more to Service Fabric then we covered today. Entire books worth of content already exist and I’m certain more will be written. So let me leave you with this thought… </a:t>
            </a:r>
          </a:p>
          <a:p>
            <a:endParaRPr lang="en-US" baseline="0" dirty="0"/>
          </a:p>
          <a:p>
            <a:r>
              <a:rPr lang="en-US" baseline="0" dirty="0"/>
              <a:t>Service Fabric is not a silver bullet that will solve all your problems. Its like trying to build a house and buying a stack of lumber. If you want a door, you’ll have to build it. There’s very little “plug and play here”. Your solution will need to solve some very real problems such as ensuring they can handle being rebalanced and remaining available, that versioning it dealt with. And upgrades and rollbacks (especially when you’re upgrade </a:t>
            </a:r>
            <a:r>
              <a:rPr lang="en-US" baseline="0" dirty="0" err="1"/>
              <a:t>stateful</a:t>
            </a:r>
            <a:r>
              <a:rPr lang="en-US" baseline="0" dirty="0"/>
              <a:t> data). </a:t>
            </a:r>
          </a:p>
          <a:p>
            <a:endParaRPr lang="en-US" baseline="0" dirty="0"/>
          </a:p>
          <a:p>
            <a:r>
              <a:rPr lang="en-US" baseline="0" dirty="0"/>
              <a:t>You have to bring the code and build your own services. This means you can still build a monolithic application and do all the same bad things we’ve all enjoyed doing for years!</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TechReady 23</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 7:11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9165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along with a link to his presentation and some related materials up on GitHub..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31</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10/21/2016 7:11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39569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years we’ve been building n-tier</a:t>
            </a:r>
            <a:r>
              <a:rPr lang="en-US" baseline="0" dirty="0"/>
              <a:t> applications. The influence of the “monolith” architectural style cannot be dismissed. This model, while this approach did solve some of the challenges of large scale solution development…</a:t>
            </a:r>
          </a:p>
          <a:p>
            <a:pPr marL="171450" indent="-171450">
              <a:buFontTx/>
              <a:buChar char="-"/>
            </a:pPr>
            <a:r>
              <a:rPr lang="en-US" baseline="0" dirty="0"/>
              <a:t>Communication contracts with compile time validation</a:t>
            </a:r>
          </a:p>
          <a:p>
            <a:pPr marL="171450" indent="-171450">
              <a:buFontTx/>
              <a:buChar char="-"/>
            </a:pPr>
            <a:r>
              <a:rPr lang="en-US" baseline="0" dirty="0"/>
              <a:t>Localized, internal communications</a:t>
            </a:r>
          </a:p>
          <a:p>
            <a:pPr marL="171450" indent="-171450">
              <a:buFontTx/>
              <a:buChar char="-"/>
            </a:pPr>
            <a:r>
              <a:rPr lang="en-US" baseline="0" dirty="0"/>
              <a:t>Discoverability… easy to understand, locate necessary functionality</a:t>
            </a:r>
          </a:p>
          <a:p>
            <a:endParaRPr lang="en-US" baseline="0" dirty="0"/>
          </a:p>
          <a:p>
            <a:r>
              <a:rPr lang="en-US" baseline="0" dirty="0"/>
              <a:t>But this approach does present some new challenges. </a:t>
            </a:r>
          </a:p>
          <a:p>
            <a:endParaRPr lang="en-US" baseline="0" dirty="0"/>
          </a:p>
          <a:p>
            <a:r>
              <a:rPr lang="en-US" baseline="0" dirty="0"/>
              <a:t>Monolithic solutions, while providing a separation of concerns, still results in the individual portions of an application being more tightly bound then their builders ever intended. This means that making significant changes is expensive and complicated. It also makes it more difficult to perform upgrades of individual portions of the system. It also presents challenges for scaling the solution if a limited number of aspects of the solution are the ones being overloaded.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challenges don’t end there…</a:t>
            </a:r>
          </a:p>
          <a:p>
            <a:endParaRPr lang="en-US" dirty="0"/>
          </a:p>
          <a:p>
            <a:r>
              <a:rPr lang="en-US" dirty="0"/>
              <a:t>Monolithic</a:t>
            </a:r>
            <a:r>
              <a:rPr lang="en-US" baseline="0" dirty="0"/>
              <a:t> solutions become fragile over time. They seem to breed dependencies between facets of the solution as well as the environment they are deployed in. </a:t>
            </a:r>
          </a:p>
          <a:p>
            <a:endParaRPr lang="en-US" baseline="0" dirty="0"/>
          </a:p>
          <a:p>
            <a:r>
              <a:rPr lang="en-US" baseline="0" dirty="0"/>
              <a:t>This type of architecture was born on-</a:t>
            </a:r>
            <a:r>
              <a:rPr lang="en-US" baseline="0" dirty="0" err="1"/>
              <a:t>prem</a:t>
            </a:r>
            <a:r>
              <a:rPr lang="en-US" baseline="0" dirty="0"/>
              <a:t>, in an “scale up” world. As such, they have difficulties trying to “scale out” when you try to turn them into externally consumable services. </a:t>
            </a:r>
          </a:p>
          <a:p>
            <a:endParaRPr lang="en-US" baseline="0" dirty="0"/>
          </a:p>
          <a:p>
            <a:r>
              <a:rPr lang="en-US" baseline="0" dirty="0"/>
              <a:t>When these solutions are not developed in a specific geography, but instead pulled together by teams spread around the globe, the dependencies are emphasized, and start to impede work getting done. </a:t>
            </a:r>
          </a:p>
          <a:p>
            <a:endParaRPr lang="en-US" baseline="0" dirty="0"/>
          </a:p>
          <a:p>
            <a:r>
              <a:rPr lang="en-US" baseline="0" dirty="0"/>
              <a:t>And as I’m sure some of you are well aware, these “technological terrors” are VERY difficult to upgrade frequently. Often there are detailed, complex plans required to perform upgrades and as a result you might update a solution only once or twice a year.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 7:11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96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solutions have evolved to try and address these issues. 10+</a:t>
            </a:r>
            <a:r>
              <a:rPr lang="en-US" baseline="0" dirty="0"/>
              <a:t> years ago, there was SOA which provided its own set of challenges. But recently a new standard has emerged, </a:t>
            </a:r>
            <a:r>
              <a:rPr lang="en-US" baseline="0" dirty="0" err="1"/>
              <a:t>microservices</a:t>
            </a:r>
            <a:r>
              <a:rPr lang="en-US" baseline="0" dirty="0"/>
              <a:t>. </a:t>
            </a:r>
          </a:p>
          <a:p>
            <a:endParaRPr lang="en-US" baseline="0" dirty="0"/>
          </a:p>
          <a:p>
            <a:r>
              <a:rPr lang="en-US" baseline="0" dirty="0"/>
              <a:t>By deconstructing the tiers of the monolithic application into smaller, more discrete services, we are able to decouple them, and allow us to manage and maintain them individually.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There are a</a:t>
            </a:r>
            <a:r>
              <a:rPr lang="en-US" sz="700" baseline="0" dirty="0"/>
              <a:t> significant amount of debate (mostly academic) about what exactly a </a:t>
            </a:r>
            <a:r>
              <a:rPr lang="en-US" sz="700" baseline="0" dirty="0" err="1"/>
              <a:t>microservice</a:t>
            </a:r>
            <a:r>
              <a:rPr lang="en-US" sz="700" baseline="0" dirty="0"/>
              <a:t> is. I’d caution you not to get too caught up in all this, and instead look at various approaches and find one that works best for you. </a:t>
            </a:r>
          </a:p>
          <a:p>
            <a:endParaRPr lang="en-US" sz="700" baseline="0" dirty="0"/>
          </a:p>
          <a:p>
            <a:r>
              <a:rPr lang="en-US" sz="700" baseline="0" dirty="0"/>
              <a:t>That said, there are some fairly common attributes:</a:t>
            </a:r>
          </a:p>
          <a:p>
            <a:pPr marL="171450" indent="-171450">
              <a:buFontTx/>
              <a:buChar char="-"/>
            </a:pPr>
            <a:r>
              <a:rPr lang="en-US" sz="700" baseline="0" dirty="0"/>
              <a:t>An application is composed of multiple small, almost atomic services that each do one thing well</a:t>
            </a:r>
          </a:p>
          <a:p>
            <a:pPr marL="171450" indent="-171450">
              <a:buFontTx/>
              <a:buChar char="-"/>
            </a:pPr>
            <a:r>
              <a:rPr lang="en-US" sz="700" baseline="0" dirty="0"/>
              <a:t>A service is specific to a bounded context (models of the business domain), providing a logical grouping of functionality</a:t>
            </a:r>
          </a:p>
          <a:p>
            <a:pPr marL="171450" indent="-171450">
              <a:buFontTx/>
              <a:buChar char="-"/>
            </a:pPr>
            <a:r>
              <a:rPr lang="en-US" sz="700" baseline="0" dirty="0"/>
              <a:t>Services are clearly versioned. </a:t>
            </a:r>
          </a:p>
          <a:p>
            <a:pPr marL="171450" indent="-171450">
              <a:buFontTx/>
              <a:buChar char="-"/>
            </a:pPr>
            <a:r>
              <a:rPr lang="en-US" sz="700" baseline="0" dirty="0"/>
              <a:t>The lifecycle of a service is owned by a small team, allowing them to remain agile and work independently of other services</a:t>
            </a:r>
          </a:p>
          <a:p>
            <a:pPr marL="171450" indent="-171450">
              <a:buFontTx/>
              <a:buChar char="-"/>
            </a:pPr>
            <a:endParaRPr lang="en-US" sz="700" baseline="0" dirty="0"/>
          </a:p>
          <a:p>
            <a:pPr marL="0" indent="0">
              <a:buFontTx/>
              <a:buNone/>
            </a:pPr>
            <a:r>
              <a:rPr lang="en-US" sz="700" baseline="0" dirty="0"/>
              <a:t>The benefits will depend in large part on your implementation. But what you’re striving for is:</a:t>
            </a:r>
          </a:p>
          <a:p>
            <a:pPr marL="171450" indent="-171450">
              <a:buFontTx/>
              <a:buChar char="-"/>
            </a:pPr>
            <a:r>
              <a:rPr lang="en-US" sz="700" baseline="0" dirty="0"/>
              <a:t>Loosely coupled, independent services that are easily deployable (few dependencies)</a:t>
            </a:r>
          </a:p>
          <a:p>
            <a:pPr marL="171450" indent="-171450">
              <a:buFontTx/>
              <a:buChar char="-"/>
            </a:pPr>
            <a:r>
              <a:rPr lang="en-US" sz="700" baseline="0" dirty="0"/>
              <a:t>With such a small team and narrow functional scope, development cycles are short and agile. This increases the rate of development, delivery, and subsequently innovation</a:t>
            </a:r>
          </a:p>
          <a:p>
            <a:pPr marL="171450" indent="-171450">
              <a:buFontTx/>
              <a:buChar char="-"/>
            </a:pPr>
            <a:r>
              <a:rPr lang="en-US" sz="700" baseline="0" dirty="0"/>
              <a:t>With this degree of granularity, it becomes much easier to validate the functionality of each service. And with versioning, you can ensure that backwards compatibility is maintained.</a:t>
            </a:r>
          </a:p>
          <a:p>
            <a:pPr marL="0" indent="0">
              <a:buFontTx/>
              <a:buNone/>
            </a:pPr>
            <a:endParaRPr lang="en-US" sz="700" baseline="0" dirty="0"/>
          </a:p>
          <a:p>
            <a:pPr marL="0" indent="0">
              <a:buFontTx/>
              <a:buNone/>
            </a:pPr>
            <a:r>
              <a:rPr lang="en-US" sz="700" b="1" baseline="0" dirty="0"/>
              <a:t>Notes</a:t>
            </a:r>
          </a:p>
          <a:p>
            <a:pPr marL="0" indent="0">
              <a:buFontTx/>
              <a:buNone/>
            </a:pPr>
            <a:r>
              <a:rPr lang="en-US" sz="700" baseline="0" dirty="0"/>
              <a:t>Bounded Context: http://martinfowler.com/bliki/BoundedContext.html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10/21/2016 7:11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927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build </a:t>
            </a:r>
            <a:r>
              <a:rPr lang="en-US" dirty="0" err="1"/>
              <a:t>microservice</a:t>
            </a:r>
            <a:r>
              <a:rPr lang="en-US" baseline="0" dirty="0"/>
              <a:t> based solutions at scale, you start encountering some management challenges. Furthermore, you find as you build these types of solutions that there is a need for some common functionality and gets built time and time again. From these need, and Microsoft’s own experiences building cloud scale solutions was born Service Fabric. </a:t>
            </a:r>
          </a:p>
          <a:p>
            <a:endParaRPr lang="en-US" baseline="0" dirty="0"/>
          </a:p>
          <a:p>
            <a:r>
              <a:rPr lang="en-US" baseline="0" dirty="0"/>
              <a:t>Service Fabric is a orchestration </a:t>
            </a:r>
            <a:r>
              <a:rPr lang="en-US" baseline="0" dirty="0" err="1"/>
              <a:t>frameworking</a:t>
            </a:r>
            <a:r>
              <a:rPr lang="en-US" baseline="0" dirty="0"/>
              <a:t> for </a:t>
            </a:r>
            <a:r>
              <a:rPr lang="en-US" baseline="0" dirty="0" err="1"/>
              <a:t>microservices</a:t>
            </a:r>
            <a:r>
              <a:rPr lang="en-US" baseline="0" dirty="0"/>
              <a:t>. It provides a way to define the operating environment and run and manage the services across 10’s and even thousands of computers (either virtual or physical). </a:t>
            </a:r>
          </a:p>
          <a:p>
            <a:endParaRPr lang="en-US" baseline="0" dirty="0"/>
          </a:p>
          <a:p>
            <a:r>
              <a:rPr lang="en-US" baseline="0" dirty="0"/>
              <a:t>And while this started as a internal effort, to deliver solutions within Azure and Office 365, its now available to you </a:t>
            </a:r>
            <a:r>
              <a:rPr lang="en-US" b="1" baseline="0" dirty="0"/>
              <a:t>*click* </a:t>
            </a:r>
            <a:r>
              <a:rPr lang="en-US" baseline="0" dirty="0"/>
              <a:t>for FREE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Next generation of PaaS on Azure</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Elastic scale, OS updates, SF updates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Microservices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platform for Windows and Linux</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DevOps, rolling upgrades, etc.</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Polycloud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including on-premises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Programming models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Stateless Win32 apps written in any language (some feature not supported)</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Reliable Services: Stateless &amp;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stateful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 hot data; gives low-latency reads)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OWIN/ASP.NET Core*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1068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310829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50-50 Right Photo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54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9142"/>
          <a:stretch/>
        </p:blipFill>
        <p:spPr>
          <a:xfrm>
            <a:off x="0" y="-67734"/>
            <a:ext cx="12436475" cy="7062259"/>
          </a:xfrm>
          <a:prstGeom prst="rect">
            <a:avLst/>
          </a:prstGeom>
        </p:spPr>
      </p:pic>
    </p:spTree>
    <p:extLst>
      <p:ext uri="{BB962C8B-B14F-4D97-AF65-F5344CB8AC3E}">
        <p14:creationId xmlns:p14="http://schemas.microsoft.com/office/powerpoint/2010/main" val="11426548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 id="214748434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7" r:id="rId21"/>
    <p:sldLayoutId id="2147484348"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3.emf"/><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 Type="http://schemas.openxmlformats.org/officeDocument/2006/relationships/image" Target="../media/image32.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2" Type="http://schemas.openxmlformats.org/officeDocument/2006/relationships/notesSlide" Target="../notesSlides/notesSlide33.xml"/><Relationship Id="rId16" Type="http://schemas.openxmlformats.org/officeDocument/2006/relationships/image" Target="../media/image45.jpg"/><Relationship Id="rId20" Type="http://schemas.openxmlformats.org/officeDocument/2006/relationships/image" Target="../media/image49.jpg"/><Relationship Id="rId1" Type="http://schemas.openxmlformats.org/officeDocument/2006/relationships/slideLayout" Target="../slideLayouts/slideLayout49.xml"/><Relationship Id="rId6" Type="http://schemas.openxmlformats.org/officeDocument/2006/relationships/image" Target="../media/image35.jpg"/><Relationship Id="rId11" Type="http://schemas.openxmlformats.org/officeDocument/2006/relationships/image" Target="../media/image40.png"/><Relationship Id="rId24" Type="http://schemas.openxmlformats.org/officeDocument/2006/relationships/image" Target="../media/image53.jp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pic>
        <p:nvPicPr>
          <p:cNvPr id="8" name="Picture 2" descr="dev 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9205" y="868377"/>
            <a:ext cx="16383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a:picLocks noChangeAspect="1"/>
          </p:cNvPicPr>
          <p:nvPr/>
        </p:nvPicPr>
        <p:blipFill>
          <a:blip r:embed="rId3"/>
          <a:stretch>
            <a:fillRect/>
          </a:stretch>
        </p:blipFill>
        <p:spPr>
          <a:xfrm>
            <a:off x="1094664" y="1539766"/>
            <a:ext cx="4743725" cy="2440294"/>
          </a:xfrm>
          <a:prstGeom prst="rect">
            <a:avLst/>
          </a:prstGeom>
        </p:spPr>
      </p:pic>
      <p:grpSp>
        <p:nvGrpSpPr>
          <p:cNvPr id="2" name="Group 1"/>
          <p:cNvGrpSpPr/>
          <p:nvPr/>
        </p:nvGrpSpPr>
        <p:grpSpPr>
          <a:xfrm>
            <a:off x="6573495" y="1628921"/>
            <a:ext cx="4606969" cy="2350534"/>
            <a:chOff x="6573495" y="1628921"/>
            <a:chExt cx="4606969" cy="2350534"/>
          </a:xfrm>
        </p:grpSpPr>
        <p:sp>
          <p:nvSpPr>
            <p:cNvPr id="88" name="Rectangle 87"/>
            <p:cNvSpPr/>
            <p:nvPr/>
          </p:nvSpPr>
          <p:spPr bwMode="auto">
            <a:xfrm>
              <a:off x="6573495" y="1628921"/>
              <a:ext cx="4606969" cy="2350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grpSp>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95082" y="1032486"/>
            <a:ext cx="5638148" cy="5105132"/>
            <a:chOff x="394256" y="1868419"/>
            <a:chExt cx="5638947" cy="5105861"/>
          </a:xfrm>
        </p:grpSpPr>
        <p:sp>
          <p:nvSpPr>
            <p:cNvPr id="93" name="Text Placeholder 3"/>
            <p:cNvSpPr txBox="1">
              <a:spLocks/>
            </p:cNvSpPr>
            <p:nvPr/>
          </p:nvSpPr>
          <p:spPr>
            <a:xfrm>
              <a:off x="394256" y="4969770"/>
              <a:ext cx="5638947"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sz="2400" dirty="0"/>
                <a:t>1 instance per VM (low density)</a:t>
              </a:r>
            </a:p>
            <a:p>
              <a:pPr marL="742807" lvl="1" indent="-285695" defTabSz="932597">
                <a:buFont typeface="Arial" panose="020B0604020202020204" pitchFamily="34" charset="0"/>
                <a:buChar char="•"/>
                <a:defRPr/>
              </a:pPr>
              <a:r>
                <a:rPr lang="en-US" sz="2400" dirty="0"/>
                <a:t>Uneven utilization</a:t>
              </a:r>
            </a:p>
            <a:p>
              <a:pPr marL="742807" lvl="1" indent="-285695" defTabSz="932597">
                <a:buFont typeface="Arial" panose="020B0604020202020204" pitchFamily="34" charset="0"/>
                <a:buChar char="•"/>
                <a:defRPr/>
              </a:pPr>
              <a:r>
                <a:rPr lang="en-US" sz="2400" dirty="0"/>
                <a:t>Slow scaling and failure recovery</a:t>
              </a:r>
            </a:p>
            <a:p>
              <a:pPr marL="742807" lvl="1" indent="-285695" defTabSz="932597">
                <a:buFont typeface="Arial" panose="020B0604020202020204" pitchFamily="34" charset="0"/>
                <a:buChar char="•"/>
                <a:defRPr/>
              </a:pPr>
              <a:r>
                <a:rPr lang="en-US" sz="2400"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980792" cy="5007718"/>
            <a:chOff x="6257250" y="1431549"/>
            <a:chExt cx="5981641" cy="5008428"/>
          </a:xfrm>
        </p:grpSpPr>
        <p:sp>
          <p:nvSpPr>
            <p:cNvPr id="104" name="Text Placeholder 3"/>
            <p:cNvSpPr txBox="1">
              <a:spLocks/>
            </p:cNvSpPr>
            <p:nvPr/>
          </p:nvSpPr>
          <p:spPr>
            <a:xfrm>
              <a:off x="6257250" y="4683179"/>
              <a:ext cx="5981641"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607" indent="-285695" defTabSz="932597">
                <a:buFont typeface="Arial" panose="020B0604020202020204" pitchFamily="34" charset="0"/>
                <a:buChar char="•"/>
                <a:defRPr/>
              </a:pPr>
              <a:r>
                <a:rPr lang="en-US" sz="2400" dirty="0">
                  <a:solidFill>
                    <a:schemeClr val="tx1"/>
                  </a:solidFill>
                </a:rPr>
                <a:t>Many services per VM (high density)</a:t>
              </a:r>
            </a:p>
            <a:p>
              <a:pPr marL="285607" indent="-285695" defTabSz="932597">
                <a:buFont typeface="Arial" panose="020B0604020202020204" pitchFamily="34" charset="0"/>
                <a:buChar char="•"/>
                <a:defRPr/>
              </a:pPr>
              <a:r>
                <a:rPr lang="en-US" sz="2400" dirty="0">
                  <a:solidFill>
                    <a:schemeClr val="tx1"/>
                  </a:solidFill>
                </a:rPr>
                <a:t>Even Utilization</a:t>
              </a:r>
            </a:p>
            <a:p>
              <a:pPr marL="285607" indent="-285695" defTabSz="932597">
                <a:buFont typeface="Arial" panose="020B0604020202020204" pitchFamily="34" charset="0"/>
                <a:buChar char="•"/>
                <a:defRPr/>
              </a:pPr>
              <a:r>
                <a:rPr lang="en-US" sz="2400" dirty="0">
                  <a:solidFill>
                    <a:schemeClr val="tx1"/>
                  </a:solidFill>
                </a:rPr>
                <a:t>Easier scaling of independent services</a:t>
              </a:r>
            </a:p>
            <a:p>
              <a:pPr marL="285607" indent="-285695" defTabSz="932597">
                <a:buFont typeface="Arial" panose="020B0604020202020204" pitchFamily="34" charset="0"/>
                <a:buChar char="•"/>
                <a:defRPr/>
              </a:pPr>
              <a:r>
                <a:rPr lang="en-US" sz="2400" dirty="0">
                  <a:solidFill>
                    <a:schemeClr val="tx1"/>
                  </a:solidFill>
                </a:rPr>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31"/>
                                        </p:tgtEl>
                                      </p:cBhvr>
                                    </p:animEffect>
                                    <p:set>
                                      <p:cBhvr>
                                        <p:cTn id="114" dur="1" fill="hold">
                                          <p:stCondLst>
                                            <p:cond delay="499"/>
                                          </p:stCondLst>
                                        </p:cTn>
                                        <p:tgtEl>
                                          <p:spTgt spid="13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8"/>
                                        </p:tgtEl>
                                      </p:cBhvr>
                                    </p:animEffect>
                                    <p:set>
                                      <p:cBhvr>
                                        <p:cTn id="117" dur="1" fill="hold">
                                          <p:stCondLst>
                                            <p:cond delay="499"/>
                                          </p:stCondLst>
                                        </p:cTn>
                                        <p:tgtEl>
                                          <p:spTgt spid="1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3841052"/>
          </a:xfrm>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The Portal</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70" y="2073400"/>
            <a:ext cx="11616502" cy="3124200"/>
          </a:xfrm>
          <a:prstGeom prst="rect">
            <a:avLst/>
          </a:prstGeom>
        </p:spPr>
      </p:pic>
      <p:sp>
        <p:nvSpPr>
          <p:cNvPr id="3" name="Right Arrow 2"/>
          <p:cNvSpPr/>
          <p:nvPr/>
        </p:nvSpPr>
        <p:spPr bwMode="auto">
          <a:xfrm rot="8385330">
            <a:off x="6882201" y="1425723"/>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3030319">
            <a:off x="1142779" y="28755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rot="8326118">
            <a:off x="10371453" y="29496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8647918">
            <a:off x="6635279" y="2928030"/>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66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dirty="0"/>
              <a:t>Declarative template (class) for creating an application (object)</a:t>
            </a:r>
          </a:p>
          <a:p>
            <a:r>
              <a:rPr lang="en-US" sz="3200" dirty="0"/>
              <a:t>Based on a set of service types</a:t>
            </a:r>
          </a:p>
          <a:p>
            <a:r>
              <a:rPr lang="en-US" sz="3200" dirty="0"/>
              <a:t>Used for packaging, deployment, and versioning</a:t>
            </a:r>
          </a:p>
        </p:txBody>
      </p:sp>
      <p:sp>
        <p:nvSpPr>
          <p:cNvPr id="3" name="Title 2"/>
          <p:cNvSpPr>
            <a:spLocks noGrp="1"/>
          </p:cNvSpPr>
          <p:nvPr>
            <p:ph type="title"/>
          </p:nvPr>
        </p:nvSpPr>
        <p:spPr/>
        <p:txBody>
          <a:bodyPr/>
          <a:lstStyle/>
          <a:p>
            <a:r>
              <a:rPr lang="en-US" dirty="0"/>
              <a:t>An Application</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3</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5248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832138"/>
            <a:ext cx="11913495" cy="2308324"/>
          </a:xfrm>
          <a:prstGeom prst="rect">
            <a:avLst/>
          </a:prstGeom>
        </p:spPr>
        <p:txBody>
          <a:bodyPr vert="horz" wrap="square" lIns="146304" tIns="91440" rIns="146304" bIns="91440" rtlCol="0">
            <a:spAutoFit/>
          </a:bodyPr>
          <a:lstStyle/>
          <a:p>
            <a:pPr marL="0" indent="0">
              <a:buNone/>
            </a:pPr>
            <a:r>
              <a:rPr lang="en-US" sz="3600" dirty="0"/>
              <a:t>Services types are composed of code/</a:t>
            </a:r>
            <a:r>
              <a:rPr lang="en-US" sz="3600" dirty="0" err="1"/>
              <a:t>config</a:t>
            </a:r>
            <a:r>
              <a:rPr lang="en-US" sz="3600" dirty="0"/>
              <a:t>/data packages</a:t>
            </a:r>
          </a:p>
          <a:p>
            <a:pPr lvl="1"/>
            <a:r>
              <a:rPr lang="en-US" sz="2000" dirty="0"/>
              <a:t>Code packages define an entry point (</a:t>
            </a:r>
            <a:r>
              <a:rPr lang="en-US" sz="2000" dirty="0" err="1"/>
              <a:t>dll</a:t>
            </a:r>
            <a:r>
              <a:rPr lang="en-US" sz="2000" dirty="0"/>
              <a:t> or exe) </a:t>
            </a:r>
          </a:p>
          <a:p>
            <a:pPr lvl="1"/>
            <a:r>
              <a:rPr lang="en-US" sz="2000" dirty="0" err="1"/>
              <a:t>Config</a:t>
            </a:r>
            <a:r>
              <a:rPr lang="en-US" sz="2000" dirty="0"/>
              <a:t> packages define service specific </a:t>
            </a:r>
            <a:r>
              <a:rPr lang="en-US" sz="2000" dirty="0" err="1"/>
              <a:t>config</a:t>
            </a:r>
            <a:r>
              <a:rPr lang="en-US" sz="2000" dirty="0"/>
              <a:t> information</a:t>
            </a:r>
          </a:p>
          <a:p>
            <a:pPr lvl="1"/>
            <a:r>
              <a:rPr lang="en-US" sz="2000" dirty="0"/>
              <a:t>Data packages define static resources (</a:t>
            </a:r>
            <a:r>
              <a:rPr lang="en-US" sz="2000" dirty="0" err="1"/>
              <a:t>eg</a:t>
            </a:r>
            <a:r>
              <a:rPr lang="en-US" sz="2000" dirty="0"/>
              <a:t>. images)</a:t>
            </a:r>
          </a:p>
          <a:p>
            <a:pPr marL="0" indent="0">
              <a:buNone/>
            </a:pPr>
            <a:r>
              <a:rPr lang="en-US" sz="36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dirty="0"/>
              <a:t>A Service</a:t>
            </a:r>
          </a:p>
        </p:txBody>
      </p:sp>
      <p:sp>
        <p:nvSpPr>
          <p:cNvPr id="5" name="Rectangle 4"/>
          <p:cNvSpPr/>
          <p:nvPr/>
        </p:nvSpPr>
        <p:spPr>
          <a:xfrm>
            <a:off x="5456237" y="3116262"/>
            <a:ext cx="8011514" cy="4031873"/>
          </a:xfrm>
          <a:prstGeom prst="rect">
            <a:avLst/>
          </a:prstGeom>
          <a:solidFill>
            <a:schemeClr val="bg1"/>
          </a:solidFill>
        </p:spPr>
        <p:txBody>
          <a:bodyPr wrap="square">
            <a:spAutoFit/>
          </a:bodyPr>
          <a:lstStyle/>
          <a:p>
            <a:r>
              <a:rPr lang="fr-FR" sz="1600" dirty="0">
                <a:solidFill>
                  <a:srgbClr val="0000FF"/>
                </a:solidFill>
                <a:highlight>
                  <a:srgbClr val="FFFFFF"/>
                </a:highlight>
                <a:latin typeface="Consolas" panose="020B0609020204030204" pitchFamily="49" charset="0"/>
              </a:rPr>
              <a:t>&lt;</a:t>
            </a:r>
            <a:r>
              <a:rPr lang="fr-FR" sz="1600" dirty="0" err="1">
                <a:solidFill>
                  <a:srgbClr val="A31515"/>
                </a:solidFill>
                <a:highlight>
                  <a:srgbClr val="FFFFFF"/>
                </a:highlight>
                <a:latin typeface="Consolas" panose="020B0609020204030204" pitchFamily="49" charset="0"/>
              </a:rPr>
              <a:t>ServiceManifest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Name</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err="1">
                <a:solidFill>
                  <a:srgbClr val="0000FF"/>
                </a:solidFill>
                <a:highlight>
                  <a:srgbClr val="FFFFFF"/>
                </a:highlight>
                <a:latin typeface="Consolas" panose="020B0609020204030204" pitchFamily="49" charset="0"/>
              </a:rPr>
              <a:t>QueueService</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Version</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1.0"&gt;</a:t>
            </a:r>
            <a:endParaRPr lang="fr-FR"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StatefulServiceType</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ServiceTypeName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QueueServiceType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HasPersistedState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  &lt;</a:t>
            </a:r>
            <a:r>
              <a:rPr lang="de-DE" sz="1600" dirty="0">
                <a:solidFill>
                  <a:srgbClr val="A31515"/>
                </a:solidFill>
                <a:highlight>
                  <a:srgbClr val="FFFFFF"/>
                </a:highlight>
                <a:latin typeface="Consolas" panose="020B0609020204030204" pitchFamily="49" charset="0"/>
              </a:rPr>
              <a:t>CodePackage</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Name</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Code</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Version</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1.0</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&gt;</a:t>
            </a:r>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ServiceHost.exe</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CodePackage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DataPackage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Data</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ServiceManifest</a:t>
            </a:r>
            <a:r>
              <a:rPr lang="en-US" sz="1600" dirty="0">
                <a:solidFill>
                  <a:srgbClr val="0000FF"/>
                </a:solidFill>
                <a:highlight>
                  <a:srgbClr val="FFFFFF"/>
                </a:highlight>
                <a:latin typeface="Consolas" panose="020B0609020204030204" pitchFamily="49" charset="0"/>
              </a:rPr>
              <a:t>&gt;</a:t>
            </a:r>
          </a:p>
          <a:p>
            <a:endParaRPr lang="en-US" sz="1600" dirty="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432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clrChange>
              <a:clrFrom>
                <a:srgbClr val="00188F"/>
              </a:clrFrom>
              <a:clrTo>
                <a:srgbClr val="00188F">
                  <a:alpha val="0"/>
                </a:srgbClr>
              </a:clrTo>
            </a:clrChange>
          </a:blip>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p>
          <a:p>
            <a:r>
              <a:rPr lang="en-US" sz="2400" dirty="0">
                <a:solidFill>
                  <a:srgbClr val="FFFFFF"/>
                </a:solidFill>
              </a:rPr>
              <a:t>Package</a:t>
            </a: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p>
          <a:p>
            <a:pPr marL="285750" indent="-285750">
              <a:buFont typeface="Arial" panose="020B0604020202020204" pitchFamily="34" charset="0"/>
              <a:buChar char="•"/>
            </a:pPr>
            <a:r>
              <a:rPr lang="en-US" sz="2400" dirty="0">
                <a:solidFill>
                  <a:srgbClr val="FFFFFF"/>
                </a:solidFill>
              </a:rPr>
              <a:t>Lifetime</a:t>
            </a:r>
          </a:p>
          <a:p>
            <a:pPr marL="285750" indent="-285750">
              <a:buFont typeface="Arial" panose="020B0604020202020204" pitchFamily="34" charset="0"/>
              <a:buChar char="•"/>
            </a:pPr>
            <a:r>
              <a:rPr lang="en-US" sz="2400" dirty="0">
                <a:solidFill>
                  <a:srgbClr val="FFFFFF"/>
                </a:solidFill>
              </a:rPr>
              <a:t>Versioning</a:t>
            </a:r>
          </a:p>
          <a:p>
            <a:pPr marL="285750" indent="-285750">
              <a:buFont typeface="Arial" panose="020B0604020202020204" pitchFamily="34" charset="0"/>
              <a:buChar char="•"/>
            </a:pPr>
            <a:r>
              <a:rPr lang="en-US" sz="2400" dirty="0">
                <a:solidFill>
                  <a:srgbClr val="FFFFFF"/>
                </a:solidFill>
              </a:rPr>
              <a:t>Isolation</a:t>
            </a: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a:solidFill>
                  <a:srgbClr val="FFFFFF"/>
                </a:solidFill>
              </a:rPr>
              <a:t>Counter </a:t>
            </a:r>
          </a:p>
          <a:p>
            <a:r>
              <a:rPr lang="en-US" sz="2000" dirty="0">
                <a:solidFill>
                  <a:srgbClr val="FFFFFF"/>
                </a:solidFill>
              </a:rPr>
              <a:t>Service type</a:t>
            </a: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a:solidFill>
                  <a:srgbClr val="FFFFFF"/>
                </a:solidFill>
              </a:rPr>
              <a:t>Counter </a:t>
            </a:r>
            <a:r>
              <a:rPr lang="en-US" sz="2000" dirty="0" err="1">
                <a:solidFill>
                  <a:srgbClr val="FFFFFF"/>
                </a:solidFill>
              </a:rPr>
              <a:t>WebApp</a:t>
            </a:r>
            <a:r>
              <a:rPr lang="en-US" sz="2000" dirty="0">
                <a:solidFill>
                  <a:srgbClr val="FFFFFF"/>
                </a:solidFill>
              </a:rPr>
              <a:t> type</a:t>
            </a:r>
          </a:p>
        </p:txBody>
      </p:sp>
      <p:sp>
        <p:nvSpPr>
          <p:cNvPr id="46" name="Title 2"/>
          <p:cNvSpPr>
            <a:spLocks noGrp="1"/>
          </p:cNvSpPr>
          <p:nvPr>
            <p:ph type="title"/>
          </p:nvPr>
        </p:nvSpPr>
        <p:spPr>
          <a:xfrm>
            <a:off x="-106363" y="210412"/>
            <a:ext cx="8791074" cy="917575"/>
          </a:xfrm>
        </p:spPr>
        <p:txBody>
          <a:bodyPr/>
          <a:lstStyle/>
          <a:p>
            <a:r>
              <a:rPr lang="en-US" sz="4400" dirty="0"/>
              <a:t>Defining applications and services</a:t>
            </a:r>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000000"/>
                  </a:solidFill>
                </a:rPr>
                <a:t>Counter</a:t>
              </a:r>
            </a:p>
            <a:p>
              <a:pPr algn="ctr"/>
              <a:r>
                <a:rPr lang="en-US" dirty="0">
                  <a:solidFill>
                    <a:srgbClr val="000000"/>
                  </a:solidFill>
                </a:rPr>
                <a:t>Service</a:t>
              </a:r>
            </a:p>
            <a:p>
              <a:pPr algn="ctr"/>
              <a:r>
                <a:rPr lang="en-US" dirty="0">
                  <a:solidFill>
                    <a:srgbClr val="000000"/>
                  </a:solidFill>
                </a:rPr>
                <a:t> </a:t>
              </a:r>
              <a:r>
                <a:rPr lang="en-US" dirty="0" err="1">
                  <a:solidFill>
                    <a:srgbClr val="000000"/>
                  </a:solidFill>
                </a:rPr>
                <a:t>Pkg</a:t>
              </a:r>
              <a:endParaRPr lang="en-US" dirty="0">
                <a:solidFill>
                  <a:srgbClr val="00000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a:solidFill>
                    <a:schemeClr val="accent1">
                      <a:lumMod val="60000"/>
                      <a:lumOff val="40000"/>
                    </a:schemeClr>
                  </a:solidFill>
                </a:rPr>
                <a:t>Code</a:t>
              </a: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a:solidFill>
                    <a:schemeClr val="accent1">
                      <a:lumMod val="60000"/>
                      <a:lumOff val="40000"/>
                    </a:schemeClr>
                  </a:solidFill>
                </a:rPr>
                <a:t>Config</a:t>
              </a:r>
              <a:endParaRPr lang="en-US" sz="2000" dirty="0">
                <a:solidFill>
                  <a:schemeClr val="accent1">
                    <a:lumMod val="60000"/>
                    <a:lumOff val="40000"/>
                  </a:schemeClr>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a:solidFill>
                    <a:srgbClr val="000000"/>
                  </a:solidFill>
                </a:rPr>
                <a:t>Counter</a:t>
              </a:r>
            </a:p>
            <a:p>
              <a:pPr algn="ctr"/>
              <a:r>
                <a:rPr lang="en-US" dirty="0" err="1">
                  <a:solidFill>
                    <a:srgbClr val="000000"/>
                  </a:solidFill>
                </a:rPr>
                <a:t>WebApp</a:t>
              </a:r>
              <a:endParaRPr lang="en-US" dirty="0">
                <a:solidFill>
                  <a:srgbClr val="000000"/>
                </a:solidFill>
              </a:endParaRPr>
            </a:p>
            <a:p>
              <a:pPr algn="ctr"/>
              <a:r>
                <a:rPr lang="en-US" dirty="0" err="1">
                  <a:solidFill>
                    <a:srgbClr val="000000"/>
                  </a:solidFill>
                </a:rPr>
                <a:t>Pkg</a:t>
              </a: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a:solidFill>
                  <a:srgbClr val="FFFFFF"/>
                </a:solidFill>
              </a:rPr>
              <a:t>Application Type</a:t>
            </a:r>
          </a:p>
        </p:txBody>
      </p:sp>
    </p:spTree>
    <p:extLst>
      <p:ext uri="{BB962C8B-B14F-4D97-AF65-F5344CB8AC3E}">
        <p14:creationId xmlns:p14="http://schemas.microsoft.com/office/powerpoint/2010/main" val="32336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nodeType="afterEffect">
                                  <p:stCondLst>
                                    <p:cond delay="0"/>
                                  </p:stCondLst>
                                  <p:childTnLst>
                                    <p:animMotion origin="layout" path="M 8.62905E-7 -4.98865E-6 L 0.35422 -0.2719 " pathEditMode="relative" rAng="0" ptsTypes="AA">
                                      <p:cBhvr>
                                        <p:cTn id="37" dur="2000" fill="hold"/>
                                        <p:tgtEl>
                                          <p:spTgt spid="6"/>
                                        </p:tgtEl>
                                        <p:attrNameLst>
                                          <p:attrName>ppt_x</p:attrName>
                                          <p:attrName>ppt_y</p:attrName>
                                        </p:attrNameLst>
                                      </p:cBhvr>
                                      <p:rCtr x="17705" y="-13595"/>
                                    </p:animMotion>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8.62905E-7 9.98638E-8 L 0.44613 0.02497 " pathEditMode="relative" rAng="0" ptsTypes="AA">
                                      <p:cBhvr>
                                        <p:cTn id="43" dur="2000" fill="hold"/>
                                        <p:tgtEl>
                                          <p:spTgt spid="58"/>
                                        </p:tgtEl>
                                        <p:attrNameLst>
                                          <p:attrName>ppt_x</p:attrName>
                                          <p:attrName>ppt_y</p:attrName>
                                        </p:attrNameLst>
                                      </p:cBhvr>
                                      <p:rCtr x="22300" y="1248"/>
                                    </p:animMotion>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Service Fabric service “templates”</a:t>
            </a:r>
            <a:endParaRPr lang="en-US" sz="3200" dirty="0"/>
          </a:p>
        </p:txBody>
      </p:sp>
      <p:sp>
        <p:nvSpPr>
          <p:cNvPr id="5" name="Text Placeholder 1"/>
          <p:cNvSpPr>
            <a:spLocks noGrp="1"/>
          </p:cNvSpPr>
          <p:nvPr>
            <p:ph type="body" sz="quarter" idx="10"/>
          </p:nvPr>
        </p:nvSpPr>
        <p:spPr>
          <a:xfrm>
            <a:off x="248830" y="1178785"/>
            <a:ext cx="12238037" cy="6087820"/>
          </a:xfrm>
        </p:spPr>
        <p:txBody>
          <a:bodyPr/>
          <a:lstStyle/>
          <a:p>
            <a:pPr marL="0" indent="0">
              <a:buNone/>
            </a:pPr>
            <a:r>
              <a:rPr lang="en-US" dirty="0">
                <a:solidFill>
                  <a:schemeClr val="accent2">
                    <a:lumMod val="50000"/>
                    <a:lumOff val="50000"/>
                  </a:schemeClr>
                </a:solidFill>
                <a:latin typeface="+mn-lt"/>
              </a:rPr>
              <a:t>Stateless microservice</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42900" lvl="1" indent="0">
              <a:buNone/>
            </a:pPr>
            <a:endParaRPr lang="en-US" sz="2000" dirty="0"/>
          </a:p>
          <a:p>
            <a:pPr marL="0" indent="0">
              <a:buNone/>
            </a:pPr>
            <a:r>
              <a:rPr lang="en-US" dirty="0">
                <a:solidFill>
                  <a:schemeClr val="accent2">
                    <a:lumMod val="50000"/>
                    <a:lumOff val="50000"/>
                  </a:schemeClr>
                </a:solidFill>
                <a:latin typeface="+mn-lt"/>
              </a:rPr>
              <a:t>Stateful microservice</a:t>
            </a: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endParaRPr lang="en-US" dirty="0"/>
          </a:p>
          <a:p>
            <a:pPr marL="0" indent="0">
              <a:buNone/>
            </a:pPr>
            <a:r>
              <a:rPr lang="en-US" dirty="0">
                <a:solidFill>
                  <a:schemeClr val="accent2">
                    <a:lumMod val="50000"/>
                    <a:lumOff val="50000"/>
                  </a:schemeClr>
                </a:solidFill>
                <a:latin typeface="+mn-lt"/>
              </a:rPr>
              <a:t>Guest Executables</a:t>
            </a:r>
          </a:p>
          <a:p>
            <a:pPr lvl="1"/>
            <a:r>
              <a:rPr lang="en-US" dirty="0"/>
              <a:t>Allows you to run non-service fabric services</a:t>
            </a:r>
          </a:p>
          <a:p>
            <a:pPr lvl="1"/>
            <a:endParaRPr lang="en-US" dirty="0"/>
          </a:p>
        </p:txBody>
      </p:sp>
    </p:spTree>
    <p:extLst>
      <p:ext uri="{BB962C8B-B14F-4D97-AF65-F5344CB8AC3E}">
        <p14:creationId xmlns:p14="http://schemas.microsoft.com/office/powerpoint/2010/main" val="388957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503239" y="2614917"/>
            <a:ext cx="11810998" cy="437960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Data is replicated between nodes/instance for high availability</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Transactional, across collections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Multiple transaction isolation levels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Data can be backed up and restored</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Flexible persistence model</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err="1"/>
              <a:t>Stateful</a:t>
            </a:r>
            <a:r>
              <a:rPr lang="en-US" dirty="0"/>
              <a:t> Services &amp; Reliable Collections</a:t>
            </a:r>
          </a:p>
        </p:txBody>
      </p:sp>
      <p:sp>
        <p:nvSpPr>
          <p:cNvPr id="32" name="Text Placeholder 1"/>
          <p:cNvSpPr txBox="1">
            <a:spLocks/>
          </p:cNvSpPr>
          <p:nvPr/>
        </p:nvSpPr>
        <p:spPr>
          <a:xfrm>
            <a:off x="8834676"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4049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9842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427037" y="1516062"/>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Classic ASP is out, Service Fabric and IIS don’t play well together</a:t>
            </a:r>
          </a:p>
          <a:p>
            <a:r>
              <a:rPr lang="en-US" sz="2400" dirty="0">
                <a:solidFill>
                  <a:schemeClr val="accent2">
                    <a:lumMod val="75000"/>
                    <a:lumOff val="25000"/>
                  </a:schemeClr>
                </a:solidFill>
              </a:rPr>
              <a:t>OWIN</a:t>
            </a:r>
          </a:p>
          <a:p>
            <a:r>
              <a:rPr lang="en-US" sz="2400" dirty="0">
                <a:solidFill>
                  <a:schemeClr val="accent2">
                    <a:lumMod val="75000"/>
                    <a:lumOff val="25000"/>
                  </a:schemeClr>
                </a:solidFill>
              </a:rPr>
              <a:t>Web Sockets</a:t>
            </a:r>
          </a:p>
          <a:p>
            <a:r>
              <a:rPr lang="en-US" sz="2400" dirty="0">
                <a:solidFill>
                  <a:schemeClr val="accent2">
                    <a:lumMod val="75000"/>
                    <a:lumOff val="25000"/>
                  </a:schemeClr>
                </a:solidFill>
              </a:rPr>
              <a:t>Kestrel</a:t>
            </a:r>
          </a:p>
          <a:p>
            <a:r>
              <a:rPr lang="en-US" sz="2400" dirty="0">
                <a:solidFill>
                  <a:schemeClr val="accent2">
                    <a:lumMod val="75000"/>
                    <a:lumOff val="25000"/>
                  </a:schemeClr>
                </a:solidFill>
              </a:rPr>
              <a:t>Katana</a:t>
            </a:r>
            <a:endParaRPr lang="en-US" sz="2000" dirty="0">
              <a:solidFill>
                <a:schemeClr val="accent2">
                  <a:lumMod val="75000"/>
                  <a:lumOff val="25000"/>
                </a:schemeClr>
              </a:solidFill>
            </a:endParaRP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Any object going into a reliable collection must be serializable</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a:t>A couple service … restrictions</a:t>
            </a:r>
          </a:p>
        </p:txBody>
      </p:sp>
    </p:spTree>
    <p:extLst>
      <p:ext uri="{BB962C8B-B14F-4D97-AF65-F5344CB8AC3E}">
        <p14:creationId xmlns:p14="http://schemas.microsoft.com/office/powerpoint/2010/main" val="87984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err="1"/>
              <a:t>Wordcount</a:t>
            </a:r>
            <a:r>
              <a:rPr lang="en-US" dirty="0"/>
              <a:t> Demo</a:t>
            </a:r>
          </a:p>
        </p:txBody>
      </p:sp>
    </p:spTree>
    <p:extLst>
      <p:ext uri="{BB962C8B-B14F-4D97-AF65-F5344CB8AC3E}">
        <p14:creationId xmlns:p14="http://schemas.microsoft.com/office/powerpoint/2010/main" val="42214525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1113"/>
            <a:ext cx="9915525" cy="1528762"/>
          </a:xfrm>
        </p:spPr>
        <p:txBody>
          <a:bodyPr/>
          <a:lstStyle/>
          <a:p>
            <a:r>
              <a:rPr lang="en-US" dirty="0"/>
              <a:t>Publication and Deployment</a:t>
            </a:r>
          </a:p>
        </p:txBody>
      </p:sp>
      <p:sp>
        <p:nvSpPr>
          <p:cNvPr id="5" name="Text Placeholder 4"/>
          <p:cNvSpPr>
            <a:spLocks noGrp="1"/>
          </p:cNvSpPr>
          <p:nvPr>
            <p:ph sz="half" idx="4294967295"/>
          </p:nvPr>
        </p:nvSpPr>
        <p:spPr>
          <a:xfrm>
            <a:off x="350837" y="906462"/>
            <a:ext cx="11780837" cy="5791200"/>
          </a:xfrm>
        </p:spPr>
        <p:txBody>
          <a:bodyPr>
            <a:noAutofit/>
          </a:bodyPr>
          <a:lstStyle/>
          <a:p>
            <a:pPr marL="0" indent="0">
              <a:lnSpc>
                <a:spcPct val="100000"/>
              </a:lnSpc>
              <a:spcBef>
                <a:spcPts val="0"/>
              </a:spcBef>
              <a:buNone/>
            </a:pPr>
            <a:r>
              <a:rPr lang="en-US" dirty="0">
                <a:solidFill>
                  <a:schemeClr val="accent2">
                    <a:lumMod val="50000"/>
                    <a:lumOff val="50000"/>
                  </a:schemeClr>
                </a:solidFill>
                <a:latin typeface="+mn-lt"/>
              </a:rPr>
              <a:t>Publish Package to the cluster</a:t>
            </a:r>
          </a:p>
          <a:p>
            <a:pPr lvl="1">
              <a:lnSpc>
                <a:spcPct val="100000"/>
              </a:lnSpc>
              <a:spcBef>
                <a:spcPts val="0"/>
              </a:spcBef>
            </a:pPr>
            <a:r>
              <a:rPr lang="en-US" dirty="0">
                <a:latin typeface="+mn-lt"/>
              </a:rPr>
              <a:t>Package the application and service(s), this includes code, </a:t>
            </a:r>
            <a:r>
              <a:rPr lang="en-US" dirty="0" err="1">
                <a:latin typeface="+mn-lt"/>
              </a:rPr>
              <a:t>config</a:t>
            </a:r>
            <a:r>
              <a:rPr lang="en-US" dirty="0">
                <a:latin typeface="+mn-lt"/>
              </a:rPr>
              <a:t>, and data packages</a:t>
            </a:r>
          </a:p>
          <a:p>
            <a:pPr lvl="1">
              <a:lnSpc>
                <a:spcPct val="100000"/>
              </a:lnSpc>
              <a:spcBef>
                <a:spcPts val="0"/>
              </a:spcBef>
            </a:pPr>
            <a:r>
              <a:rPr lang="en-US" dirty="0">
                <a:latin typeface="+mn-lt"/>
              </a:rPr>
              <a:t>Copy the package to the cluster (</a:t>
            </a:r>
            <a:r>
              <a:rPr lang="en-US" dirty="0" err="1">
                <a:latin typeface="+mn-lt"/>
              </a:rPr>
              <a:t>System:Image</a:t>
            </a:r>
            <a:r>
              <a:rPr lang="en-US" dirty="0">
                <a:latin typeface="+mn-lt"/>
              </a:rPr>
              <a:t> Store Service)</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Register the application and service types</a:t>
            </a:r>
            <a:endParaRPr lang="en-US" sz="2000" dirty="0">
              <a:solidFill>
                <a:schemeClr val="accent2">
                  <a:lumMod val="50000"/>
                  <a:lumOff val="50000"/>
                </a:schemeClr>
              </a:solidFill>
              <a:latin typeface="+mn-lt"/>
            </a:endParaRPr>
          </a:p>
          <a:p>
            <a:pPr lvl="1">
              <a:lnSpc>
                <a:spcPct val="100000"/>
              </a:lnSpc>
              <a:spcBef>
                <a:spcPts val="0"/>
              </a:spcBef>
            </a:pPr>
            <a:r>
              <a:rPr lang="en-US" dirty="0">
                <a:latin typeface="+mn-lt"/>
              </a:rPr>
              <a:t>Reads and verifies the uploaded package</a:t>
            </a:r>
          </a:p>
          <a:p>
            <a:pPr lvl="1">
              <a:lnSpc>
                <a:spcPct val="100000"/>
              </a:lnSpc>
              <a:spcBef>
                <a:spcPts val="0"/>
              </a:spcBef>
            </a:pPr>
            <a:r>
              <a:rPr lang="en-US" dirty="0">
                <a:latin typeface="+mn-lt"/>
              </a:rPr>
              <a:t>Processes the contents and copies to internal locations within the cluster</a:t>
            </a:r>
          </a:p>
          <a:p>
            <a:pPr lvl="1">
              <a:lnSpc>
                <a:spcPct val="100000"/>
              </a:lnSpc>
              <a:spcBef>
                <a:spcPts val="0"/>
              </a:spcBef>
            </a:pPr>
            <a:r>
              <a:rPr lang="en-US" dirty="0">
                <a:latin typeface="+mn-lt"/>
              </a:rPr>
              <a:t>Stored with the application type, and version</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Deploy instance of the application</a:t>
            </a:r>
          </a:p>
          <a:p>
            <a:pPr lvl="1">
              <a:lnSpc>
                <a:spcPct val="100000"/>
              </a:lnSpc>
              <a:spcBef>
                <a:spcPts val="0"/>
              </a:spcBef>
            </a:pPr>
            <a:r>
              <a:rPr lang="en-US" dirty="0">
                <a:latin typeface="+mn-lt"/>
              </a:rPr>
              <a:t>Selects cluster nodes to receive services</a:t>
            </a:r>
          </a:p>
          <a:p>
            <a:pPr lvl="1">
              <a:lnSpc>
                <a:spcPct val="100000"/>
              </a:lnSpc>
              <a:spcBef>
                <a:spcPts val="0"/>
              </a:spcBef>
            </a:pPr>
            <a:r>
              <a:rPr lang="en-US" dirty="0">
                <a:latin typeface="+mn-lt"/>
              </a:rPr>
              <a:t>Instantiates copies of each “default” application services</a:t>
            </a:r>
          </a:p>
        </p:txBody>
      </p:sp>
    </p:spTree>
    <p:extLst>
      <p:ext uri="{BB962C8B-B14F-4D97-AF65-F5344CB8AC3E}">
        <p14:creationId xmlns:p14="http://schemas.microsoft.com/office/powerpoint/2010/main" val="3174774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960437"/>
            <a:ext cx="11884025" cy="5952399"/>
          </a:xfrm>
        </p:spPr>
        <p:txBody>
          <a:bodyPr/>
          <a:lstStyle/>
          <a:p>
            <a:pPr marL="0" indent="0">
              <a:buNone/>
            </a:pPr>
            <a:r>
              <a:rPr lang="en-US" dirty="0">
                <a:solidFill>
                  <a:schemeClr val="accent2">
                    <a:lumMod val="50000"/>
                    <a:lumOff val="50000"/>
                  </a:schemeClr>
                </a:solidFill>
                <a:latin typeface="+mn-lt"/>
              </a:rPr>
              <a:t>Fault and Upgrade Domains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pPr marL="342900" lvl="1" indent="0">
              <a:buNone/>
            </a:pPr>
            <a:endParaRPr lang="en-US" sz="1800" dirty="0"/>
          </a:p>
          <a:p>
            <a:pPr marL="0" indent="0">
              <a:buNone/>
            </a:pPr>
            <a:r>
              <a:rPr lang="en-US" dirty="0">
                <a:solidFill>
                  <a:schemeClr val="accent2">
                    <a:lumMod val="50000"/>
                    <a:lumOff val="50000"/>
                  </a:schemeClr>
                </a:solidFill>
                <a:latin typeface="+mn-lt"/>
              </a:rPr>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pPr lvl="1"/>
            <a:endParaRPr lang="en-US" sz="1800" dirty="0"/>
          </a:p>
          <a:p>
            <a:pPr marL="0" indent="0">
              <a:buNone/>
            </a:pPr>
            <a:r>
              <a:rPr lang="en-US" dirty="0">
                <a:solidFill>
                  <a:schemeClr val="accent2">
                    <a:lumMod val="50000"/>
                    <a:lumOff val="50000"/>
                  </a:schemeClr>
                </a:solidFill>
                <a:latin typeface="+mn-lt"/>
              </a:rPr>
              <a:t>Node Capacity</a:t>
            </a:r>
          </a:p>
          <a:p>
            <a:pPr lvl="1"/>
            <a:r>
              <a:rPr lang="en-US" dirty="0"/>
              <a:t>Define the resources (metrics) that each node has available</a:t>
            </a:r>
          </a:p>
          <a:p>
            <a:pPr lvl="1"/>
            <a:r>
              <a:rPr lang="en-US" dirty="0"/>
              <a:t>Define the minimum/default resource requirements for a service</a:t>
            </a:r>
          </a:p>
          <a:p>
            <a:pPr lvl="1"/>
            <a:r>
              <a:rPr lang="en-US" dirty="0"/>
              <a:t>Use default or customer metric with variable weights</a:t>
            </a:r>
          </a:p>
          <a:p>
            <a:pPr lvl="1"/>
            <a:endParaRPr lang="en-US" dirty="0"/>
          </a:p>
        </p:txBody>
      </p:sp>
      <p:sp>
        <p:nvSpPr>
          <p:cNvPr id="3" name="Title 2"/>
          <p:cNvSpPr>
            <a:spLocks noGrp="1"/>
          </p:cNvSpPr>
          <p:nvPr>
            <p:ph type="title" idx="4294967295"/>
          </p:nvPr>
        </p:nvSpPr>
        <p:spPr>
          <a:xfrm>
            <a:off x="0" y="1587"/>
            <a:ext cx="11888787" cy="917575"/>
          </a:xfrm>
        </p:spPr>
        <p:txBody>
          <a:bodyPr/>
          <a:lstStyle/>
          <a:p>
            <a:r>
              <a:rPr lang="en-US" dirty="0"/>
              <a:t>Service Placement</a:t>
            </a:r>
          </a:p>
        </p:txBody>
      </p:sp>
    </p:spTree>
    <p:extLst>
      <p:ext uri="{BB962C8B-B14F-4D97-AF65-F5344CB8AC3E}">
        <p14:creationId xmlns:p14="http://schemas.microsoft.com/office/powerpoint/2010/main" val="20669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1135062"/>
            <a:ext cx="11884025" cy="5207579"/>
          </a:xfrm>
        </p:spPr>
        <p:txBody>
          <a:bodyPr/>
          <a:lstStyle/>
          <a:p>
            <a:pPr marL="0" indent="0">
              <a:buNone/>
            </a:pPr>
            <a:r>
              <a:rPr lang="en-US" dirty="0">
                <a:solidFill>
                  <a:schemeClr val="accent2">
                    <a:lumMod val="50000"/>
                    <a:lumOff val="50000"/>
                  </a:schemeClr>
                </a:solidFill>
                <a:latin typeface="+mn-lt"/>
              </a:rPr>
              <a:t>Monitors the state of the cluster</a:t>
            </a:r>
          </a:p>
          <a:p>
            <a:r>
              <a:rPr lang="en-US" sz="2000" dirty="0">
                <a:latin typeface="+mn-lt"/>
              </a:rPr>
              <a:t>State of all nodes/services</a:t>
            </a:r>
          </a:p>
          <a:p>
            <a:r>
              <a:rPr lang="en-US" sz="2000" dirty="0">
                <a:latin typeface="+mn-lt"/>
              </a:rPr>
              <a:t>Where services are deployed</a:t>
            </a:r>
          </a:p>
          <a:p>
            <a:r>
              <a:rPr lang="en-US" sz="2000" dirty="0">
                <a:latin typeface="+mn-lt"/>
              </a:rPr>
              <a:t>Current resource consumption/utilization levels</a:t>
            </a:r>
          </a:p>
          <a:p>
            <a:pPr lvl="1"/>
            <a:endParaRPr lang="en-US" sz="2200" dirty="0"/>
          </a:p>
          <a:p>
            <a:pPr marL="0" indent="0">
              <a:buNone/>
            </a:pPr>
            <a:r>
              <a:rPr lang="en-US" dirty="0">
                <a:solidFill>
                  <a:schemeClr val="accent2">
                    <a:lumMod val="50000"/>
                    <a:lumOff val="50000"/>
                  </a:schemeClr>
                </a:solidFill>
                <a:latin typeface="+mn-lt"/>
              </a:rPr>
              <a:t>Makes necessary changes</a:t>
            </a:r>
          </a:p>
          <a:p>
            <a:r>
              <a:rPr lang="en-US" sz="2000" dirty="0">
                <a:latin typeface="+mn-lt"/>
              </a:rPr>
              <a:t>Placement</a:t>
            </a:r>
          </a:p>
          <a:p>
            <a:r>
              <a:rPr lang="en-US" sz="2000" dirty="0">
                <a:latin typeface="+mn-lt"/>
              </a:rPr>
              <a:t>Constraint Checks</a:t>
            </a:r>
          </a:p>
          <a:p>
            <a:r>
              <a:rPr lang="en-US" sz="2000" dirty="0">
                <a:latin typeface="+mn-lt"/>
              </a:rPr>
              <a:t>Balancing*</a:t>
            </a:r>
          </a:p>
          <a:p>
            <a:pPr lvl="1"/>
            <a:endParaRPr lang="en-US" sz="2200" dirty="0"/>
          </a:p>
          <a:p>
            <a:pPr marL="0" indent="0">
              <a:buNone/>
            </a:pPr>
            <a:r>
              <a:rPr lang="en-US" dirty="0">
                <a:solidFill>
                  <a:schemeClr val="accent2">
                    <a:lumMod val="50000"/>
                    <a:lumOff val="50000"/>
                  </a:schemeClr>
                </a:solidFill>
                <a:latin typeface="+mn-lt"/>
              </a:rPr>
              <a:t>Coordinates activities</a:t>
            </a:r>
          </a:p>
          <a:p>
            <a:r>
              <a:rPr lang="en-US" sz="2000" dirty="0">
                <a:latin typeface="+mn-lt"/>
              </a:rPr>
              <a:t>Works with other services like the Failover Manager to ensure cluster health</a:t>
            </a:r>
            <a:endParaRPr lang="en-US" sz="2000" dirty="0"/>
          </a:p>
        </p:txBody>
      </p:sp>
      <p:sp>
        <p:nvSpPr>
          <p:cNvPr id="3" name="Title 2"/>
          <p:cNvSpPr>
            <a:spLocks noGrp="1"/>
          </p:cNvSpPr>
          <p:nvPr>
            <p:ph type="title" idx="4294967295"/>
          </p:nvPr>
        </p:nvSpPr>
        <p:spPr>
          <a:xfrm>
            <a:off x="0" y="0"/>
            <a:ext cx="11888787" cy="917575"/>
          </a:xfrm>
        </p:spPr>
        <p:txBody>
          <a:bodyPr/>
          <a:lstStyle/>
          <a:p>
            <a:r>
              <a:rPr lang="en-US" dirty="0"/>
              <a:t>Cluster Resource Management</a:t>
            </a:r>
          </a:p>
        </p:txBody>
      </p:sp>
      <p:sp>
        <p:nvSpPr>
          <p:cNvPr id="4" name="TextBox 3"/>
          <p:cNvSpPr txBox="1"/>
          <p:nvPr/>
        </p:nvSpPr>
        <p:spPr>
          <a:xfrm>
            <a:off x="9441322" y="6469062"/>
            <a:ext cx="3025315"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 Be aware of movement costs</a:t>
            </a:r>
          </a:p>
        </p:txBody>
      </p:sp>
      <p:pic>
        <p:nvPicPr>
          <p:cNvPr id="5" name="Picture 4" descr="Pennsylvania Wine Kiosk “MCP” Abducts Customers, Forces Them To ..."/>
          <p:cNvPicPr>
            <a:picLocks noChangeAspect="1"/>
          </p:cNvPicPr>
          <p:nvPr/>
        </p:nvPicPr>
        <p:blipFill rotWithShape="1">
          <a:blip r:embed="rId3"/>
          <a:srcRect l="33021" r="-21" b="-142"/>
          <a:stretch/>
        </p:blipFill>
        <p:spPr>
          <a:xfrm>
            <a:off x="7208837" y="2125662"/>
            <a:ext cx="5105400" cy="3348038"/>
          </a:xfrm>
          <a:prstGeom prst="rect">
            <a:avLst/>
          </a:prstGeom>
        </p:spPr>
      </p:pic>
    </p:spTree>
    <p:extLst>
      <p:ext uri="{BB962C8B-B14F-4D97-AF65-F5344CB8AC3E}">
        <p14:creationId xmlns:p14="http://schemas.microsoft.com/office/powerpoint/2010/main" val="1653057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 y="1"/>
            <a:ext cx="9915525" cy="1058862"/>
          </a:xfrm>
        </p:spPr>
        <p:txBody>
          <a:bodyPr/>
          <a:lstStyle/>
          <a:p>
            <a:r>
              <a:rPr lang="en-US" dirty="0"/>
              <a:t>Application/Service Upgrades</a:t>
            </a:r>
          </a:p>
        </p:txBody>
      </p:sp>
      <p:sp>
        <p:nvSpPr>
          <p:cNvPr id="2" name="Text Placeholder 1"/>
          <p:cNvSpPr>
            <a:spLocks noGrp="1"/>
          </p:cNvSpPr>
          <p:nvPr>
            <p:ph sz="half" idx="4294967295"/>
          </p:nvPr>
        </p:nvSpPr>
        <p:spPr>
          <a:xfrm>
            <a:off x="427037" y="1058863"/>
            <a:ext cx="11734800" cy="5935662"/>
          </a:xfrm>
        </p:spPr>
        <p:txBody>
          <a:bodyPr>
            <a:noAutofit/>
          </a:bodyPr>
          <a:lstStyle/>
          <a:p>
            <a:pPr marL="0" indent="0">
              <a:lnSpc>
                <a:spcPct val="100000"/>
              </a:lnSpc>
              <a:spcBef>
                <a:spcPts val="0"/>
              </a:spcBef>
              <a:buNone/>
            </a:pPr>
            <a:r>
              <a:rPr lang="en-US" dirty="0">
                <a:solidFill>
                  <a:schemeClr val="accent2">
                    <a:lumMod val="50000"/>
                    <a:lumOff val="50000"/>
                  </a:schemeClr>
                </a:solidFill>
              </a:rPr>
              <a:t>Rolls across upgrade domains</a:t>
            </a:r>
          </a:p>
          <a:p>
            <a:pPr lvl="1">
              <a:lnSpc>
                <a:spcPct val="100000"/>
              </a:lnSpc>
              <a:spcBef>
                <a:spcPts val="0"/>
              </a:spcBef>
            </a:pPr>
            <a:r>
              <a:rPr lang="en-US" dirty="0"/>
              <a:t>In stages, one domain at a time</a:t>
            </a:r>
          </a:p>
          <a:p>
            <a:pPr lvl="1">
              <a:lnSpc>
                <a:spcPct val="100000"/>
              </a:lnSpc>
              <a:spcBef>
                <a:spcPts val="0"/>
              </a:spcBef>
            </a:pPr>
            <a:r>
              <a:rPr lang="en-US" dirty="0"/>
              <a:t>Each service should compatible one version up and down</a:t>
            </a:r>
          </a:p>
          <a:p>
            <a:pPr lvl="1">
              <a:lnSpc>
                <a:spcPct val="100000"/>
              </a:lnSpc>
              <a:spcBef>
                <a:spcPts val="0"/>
              </a:spcBef>
            </a:pPr>
            <a:r>
              <a:rPr lang="en-US" dirty="0"/>
              <a:t>Code changes impact the application hosting process (impacting other services)</a:t>
            </a:r>
          </a:p>
          <a:p>
            <a:pPr marL="342900" lvl="1" indent="0">
              <a:lnSpc>
                <a:spcPct val="100000"/>
              </a:lnSpc>
              <a:spcBef>
                <a:spcPts val="0"/>
              </a:spcBef>
              <a:buNone/>
            </a:pPr>
            <a:endParaRPr lang="en-US" dirty="0"/>
          </a:p>
          <a:p>
            <a:pPr marL="0" indent="0">
              <a:lnSpc>
                <a:spcPct val="100000"/>
              </a:lnSpc>
              <a:spcBef>
                <a:spcPts val="0"/>
              </a:spcBef>
              <a:buNone/>
            </a:pPr>
            <a:r>
              <a:rPr lang="en-US" dirty="0">
                <a:solidFill>
                  <a:schemeClr val="accent2">
                    <a:lumMod val="50000"/>
                    <a:lumOff val="50000"/>
                  </a:schemeClr>
                </a:solidFill>
              </a:rPr>
              <a:t>Multiple Upgrade Types</a:t>
            </a:r>
          </a:p>
          <a:p>
            <a:pPr lvl="1">
              <a:lnSpc>
                <a:spcPct val="100000"/>
              </a:lnSpc>
              <a:spcBef>
                <a:spcPts val="0"/>
              </a:spcBef>
            </a:pPr>
            <a:r>
              <a:rPr lang="en-US" dirty="0"/>
              <a:t>Monitored: health of each upgrade domain checked before proceeding</a:t>
            </a:r>
          </a:p>
          <a:p>
            <a:pPr lvl="1">
              <a:lnSpc>
                <a:spcPct val="100000"/>
              </a:lnSpc>
              <a:spcBef>
                <a:spcPts val="0"/>
              </a:spcBef>
            </a:pPr>
            <a:r>
              <a:rPr lang="en-US" dirty="0"/>
              <a:t>Unmonitored Auto: on upgrade domain at a time, no health check</a:t>
            </a:r>
          </a:p>
          <a:p>
            <a:pPr lvl="1">
              <a:lnSpc>
                <a:spcPct val="100000"/>
              </a:lnSpc>
              <a:spcBef>
                <a:spcPts val="0"/>
              </a:spcBef>
            </a:pPr>
            <a:r>
              <a:rPr lang="en-US" dirty="0"/>
              <a:t>Unmonitored Manual: lets administrator upgrade one domain at a time</a:t>
            </a:r>
          </a:p>
          <a:p>
            <a:pPr lvl="1">
              <a:lnSpc>
                <a:spcPct val="100000"/>
              </a:lnSpc>
              <a:spcBef>
                <a:spcPts val="0"/>
              </a:spcBef>
            </a:pPr>
            <a:endParaRPr lang="en-US" dirty="0"/>
          </a:p>
          <a:p>
            <a:pPr marL="0" indent="0">
              <a:lnSpc>
                <a:spcPct val="100000"/>
              </a:lnSpc>
              <a:spcBef>
                <a:spcPts val="0"/>
              </a:spcBef>
              <a:buNone/>
            </a:pPr>
            <a:r>
              <a:rPr lang="en-US" dirty="0">
                <a:solidFill>
                  <a:schemeClr val="accent2">
                    <a:lumMod val="50000"/>
                    <a:lumOff val="50000"/>
                  </a:schemeClr>
                </a:solidFill>
              </a:rPr>
              <a:t>Service Versioning</a:t>
            </a:r>
          </a:p>
          <a:p>
            <a:pPr lvl="1">
              <a:lnSpc>
                <a:spcPct val="100000"/>
              </a:lnSpc>
              <a:spcBef>
                <a:spcPts val="0"/>
              </a:spcBef>
            </a:pPr>
            <a:r>
              <a:rPr lang="en-US" dirty="0"/>
              <a:t>Keep multiple versions published to make rollbacks easier</a:t>
            </a:r>
          </a:p>
          <a:p>
            <a:pPr lvl="1">
              <a:lnSpc>
                <a:spcPct val="100000"/>
              </a:lnSpc>
              <a:spcBef>
                <a:spcPts val="0"/>
              </a:spcBef>
            </a:pPr>
            <a:r>
              <a:rPr lang="en-US" dirty="0"/>
              <a:t>Same service, same cluster, different versions</a:t>
            </a:r>
          </a:p>
        </p:txBody>
      </p:sp>
    </p:spTree>
    <p:extLst>
      <p:ext uri="{BB962C8B-B14F-4D97-AF65-F5344CB8AC3E}">
        <p14:creationId xmlns:p14="http://schemas.microsoft.com/office/powerpoint/2010/main" val="505283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879399" y="1780393"/>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1</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4</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6</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Node 2</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3</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5</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647554" y="1363662"/>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idx="4294967295"/>
          </p:nvPr>
        </p:nvSpPr>
        <p:spPr>
          <a:xfrm>
            <a:off x="0" y="-2460"/>
            <a:ext cx="9915525" cy="1528763"/>
          </a:xfrm>
        </p:spPr>
        <p:txBody>
          <a:bodyPr>
            <a:noAutofit/>
          </a:bodyPr>
          <a:lstStyle/>
          <a:p>
            <a:r>
              <a:rPr lang="en-US" dirty="0"/>
              <a:t>Application Upgrade</a:t>
            </a:r>
          </a:p>
        </p:txBody>
      </p:sp>
      <p:sp>
        <p:nvSpPr>
          <p:cNvPr id="25" name="Rounded Rectangle 24"/>
          <p:cNvSpPr/>
          <p:nvPr/>
        </p:nvSpPr>
        <p:spPr>
          <a:xfrm>
            <a:off x="3342464" y="3064453"/>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583445" y="4599229"/>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242537" y="4700460"/>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860013" y="2126607"/>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016120" y="5147520"/>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533414" y="5042900"/>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342464" y="25387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547455" y="3170770"/>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475686" y="4703451"/>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271379" y="2368569"/>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241106" y="1820635"/>
            <a:ext cx="1978427" cy="374846"/>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Application Store</a:t>
            </a:r>
          </a:p>
        </p:txBody>
      </p:sp>
      <p:sp>
        <p:nvSpPr>
          <p:cNvPr id="40" name="Rounded Rectangle 39"/>
          <p:cNvSpPr/>
          <p:nvPr/>
        </p:nvSpPr>
        <p:spPr>
          <a:xfrm>
            <a:off x="590516" y="2622117"/>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617524" y="3678790"/>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617524" y="3142969"/>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617524" y="42150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09944" y="252628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460033" y="469739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534093" y="31667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646350" y="1495607"/>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5948720" y="1495606"/>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02477" y="1484625"/>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61"/>
            <a:ext cx="9915525" cy="897733"/>
          </a:xfrm>
        </p:spPr>
        <p:txBody>
          <a:bodyPr/>
          <a:lstStyle/>
          <a:p>
            <a:r>
              <a:rPr lang="en-US" dirty="0"/>
              <a:t>Service Fabric – failover</a:t>
            </a:r>
          </a:p>
        </p:txBody>
      </p:sp>
      <p:sp>
        <p:nvSpPr>
          <p:cNvPr id="7" name="Rectangle 5"/>
          <p:cNvSpPr>
            <a:spLocks noGrp="1" noChangeArrowheads="1"/>
          </p:cNvSpPr>
          <p:nvPr>
            <p:ph sz="half" idx="4294967295"/>
          </p:nvPr>
        </p:nvSpPr>
        <p:spPr>
          <a:xfrm>
            <a:off x="122237" y="815190"/>
            <a:ext cx="9915525" cy="2092325"/>
          </a:xfrm>
        </p:spPr>
        <p:txBody>
          <a:bodyPr>
            <a:noAutofit/>
          </a:bodyPr>
          <a:lstStyle/>
          <a:p>
            <a:pPr marL="0" indent="0">
              <a:lnSpc>
                <a:spcPct val="90000"/>
              </a:lnSpc>
              <a:buNone/>
            </a:pPr>
            <a:r>
              <a:rPr lang="en-US" dirty="0">
                <a:solidFill>
                  <a:schemeClr val="accent2">
                    <a:lumMod val="50000"/>
                    <a:lumOff val="50000"/>
                  </a:schemeClr>
                </a:solidFill>
                <a:latin typeface="+mn-lt"/>
              </a:rPr>
              <a:t>Recovery Patterns</a:t>
            </a:r>
          </a:p>
          <a:p>
            <a:pPr marL="615597" indent="-382042">
              <a:buClr>
                <a:schemeClr val="tx1"/>
              </a:buClr>
            </a:pPr>
            <a:r>
              <a:rPr lang="en-US" sz="2400" dirty="0">
                <a:latin typeface="+mn-lt"/>
              </a:rPr>
              <a:t>Primary failover</a:t>
            </a:r>
          </a:p>
          <a:p>
            <a:pPr marL="615597" indent="-382042">
              <a:buClr>
                <a:schemeClr val="tx1"/>
              </a:buClr>
            </a:pPr>
            <a:r>
              <a:rPr lang="en-US" sz="2400" dirty="0">
                <a:latin typeface="+mn-lt"/>
              </a:rPr>
              <a:t>Recovery a failed secondary </a:t>
            </a:r>
          </a:p>
          <a:p>
            <a:pPr marL="233555" indent="0">
              <a:buClr>
                <a:schemeClr val="tx1"/>
              </a:buClr>
              <a:buNone/>
            </a:pPr>
            <a:endParaRPr lang="en-US" sz="1600" dirty="0"/>
          </a:p>
          <a:p>
            <a:pPr marL="0" indent="0">
              <a:lnSpc>
                <a:spcPct val="90000"/>
              </a:lnSpc>
              <a:buNone/>
            </a:pPr>
            <a:r>
              <a:rPr lang="en-US" dirty="0">
                <a:solidFill>
                  <a:schemeClr val="accent2">
                    <a:lumMod val="50000"/>
                    <a:lumOff val="50000"/>
                  </a:schemeClr>
                </a:solidFill>
                <a:latin typeface="+mn-lt"/>
              </a:rPr>
              <a:t>Replica Roles</a:t>
            </a:r>
          </a:p>
          <a:p>
            <a:pPr marL="615597" indent="-382042">
              <a:buClr>
                <a:schemeClr val="tx1"/>
              </a:buClr>
            </a:pPr>
            <a:r>
              <a:rPr lang="en-US" sz="2400" dirty="0">
                <a:latin typeface="+mn-lt"/>
              </a:rPr>
              <a:t>Primary</a:t>
            </a:r>
          </a:p>
          <a:p>
            <a:pPr marL="615597" indent="-382042">
              <a:buClr>
                <a:schemeClr val="tx1"/>
              </a:buClr>
            </a:pPr>
            <a:r>
              <a:rPr lang="en-US" sz="2400" dirty="0">
                <a:latin typeface="+mn-lt"/>
              </a:rPr>
              <a:t>Active Secondary</a:t>
            </a:r>
          </a:p>
          <a:p>
            <a:pPr marL="615597" indent="-382042">
              <a:buClr>
                <a:schemeClr val="tx1"/>
              </a:buClr>
            </a:pPr>
            <a:r>
              <a:rPr lang="en-US" sz="2400" dirty="0">
                <a:latin typeface="+mn-lt"/>
              </a:rPr>
              <a:t>Idle Secondary </a:t>
            </a:r>
          </a:p>
          <a:p>
            <a:pPr marL="615597" indent="-382042">
              <a:buClr>
                <a:schemeClr val="tx1"/>
              </a:buClr>
            </a:pPr>
            <a:r>
              <a:rPr lang="en-US" sz="2400" dirty="0">
                <a:latin typeface="+mn-lt"/>
              </a:rPr>
              <a:t>None/Unknown</a:t>
            </a:r>
          </a:p>
          <a:p>
            <a:pPr marL="615597" indent="-382042">
              <a:buClr>
                <a:schemeClr val="tx1"/>
              </a:buClr>
            </a:pPr>
            <a:endParaRPr lang="en-US" sz="2400" dirty="0"/>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7" name="Oval 8"/>
          <p:cNvSpPr>
            <a:spLocks noChangeArrowheads="1"/>
          </p:cNvSpPr>
          <p:nvPr/>
        </p:nvSpPr>
        <p:spPr bwMode="auto">
          <a:xfrm>
            <a:off x="9421185" y="3456857"/>
            <a:ext cx="1864943" cy="1398706"/>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Tree>
    <p:extLst>
      <p:ext uri="{BB962C8B-B14F-4D97-AF65-F5344CB8AC3E}">
        <p14:creationId xmlns:p14="http://schemas.microsoft.com/office/powerpoint/2010/main" val="1589912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par>
                          <p:cTn id="29" fill="hold">
                            <p:stCondLst>
                              <p:cond delay="0"/>
                            </p:stCondLst>
                            <p:childTnLst>
                              <p:par>
                                <p:cTn id="30" presetID="10" presetClass="exit" presetSubtype="0" fill="hold" grpId="1" nodeType="afterEffect">
                                  <p:stCondLst>
                                    <p:cond delay="1000"/>
                                  </p:stCondLst>
                                  <p:childTnLst>
                                    <p:animEffect transition="out" filter="fade">
                                      <p:cBhvr>
                                        <p:cTn id="31" dur="2000"/>
                                        <p:tgtEl>
                                          <p:spTgt spid="9"/>
                                        </p:tgtEl>
                                      </p:cBhvr>
                                    </p:animEffect>
                                    <p:set>
                                      <p:cBhvr>
                                        <p:cTn id="32" dur="1" fill="hold">
                                          <p:stCondLst>
                                            <p:cond delay="1999"/>
                                          </p:stCondLst>
                                        </p:cTn>
                                        <p:tgtEl>
                                          <p:spTgt spid="9"/>
                                        </p:tgtEl>
                                        <p:attrNameLst>
                                          <p:attrName>style.visibility</p:attrName>
                                        </p:attrNameLst>
                                      </p:cBhvr>
                                      <p:to>
                                        <p:strVal val="hidden"/>
                                      </p:to>
                                    </p:set>
                                  </p:childTnLst>
                                </p:cTn>
                              </p:par>
                              <p:par>
                                <p:cTn id="33" presetID="10" presetClass="exit" presetSubtype="0" fill="hold" nodeType="withEffect">
                                  <p:stCondLst>
                                    <p:cond delay="1000"/>
                                  </p:stCondLst>
                                  <p:childTnLst>
                                    <p:animEffect transition="out" filter="fade">
                                      <p:cBhvr>
                                        <p:cTn id="34" dur="2000"/>
                                        <p:tgtEl>
                                          <p:spTgt spid="18"/>
                                        </p:tgtEl>
                                      </p:cBhvr>
                                    </p:animEffect>
                                    <p:set>
                                      <p:cBhvr>
                                        <p:cTn id="35" dur="1" fill="hold">
                                          <p:stCondLst>
                                            <p:cond delay="1999"/>
                                          </p:stCondLst>
                                        </p:cTn>
                                        <p:tgtEl>
                                          <p:spTgt spid="1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15 -0.13333 " pathEditMode="relative" ptsTypes="AA">
                                      <p:cBhvr>
                                        <p:cTn id="39" dur="2000" fill="hold"/>
                                        <p:tgtEl>
                                          <p:spTgt spid="10"/>
                                        </p:tgtEl>
                                        <p:attrNameLst>
                                          <p:attrName>ppt_x</p:attrName>
                                          <p:attrName>ppt_y</p:attrName>
                                        </p:attrNameLst>
                                      </p:cBhvr>
                                    </p:animMotion>
                                  </p:childTnLst>
                                </p:cTn>
                              </p:par>
                            </p:childTnLst>
                          </p:cTn>
                        </p:par>
                        <p:par>
                          <p:cTn id="40" fill="hold">
                            <p:stCondLst>
                              <p:cond delay="2000"/>
                            </p:stCondLst>
                            <p:childTnLst>
                              <p:par>
                                <p:cTn id="41" presetID="1" presetClass="entr" presetSubtype="0" fill="hold" grpId="2" nodeType="after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xit" presetSubtype="0" fill="hold" grpId="2"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par>
                          <p:cTn id="53" fill="hold">
                            <p:stCondLst>
                              <p:cond delay="0"/>
                            </p:stCondLst>
                            <p:childTnLst>
                              <p:par>
                                <p:cTn id="54" presetID="1" presetClass="exit" presetSubtype="0" fill="hold" grpId="1" nodeType="afterEffect">
                                  <p:stCondLst>
                                    <p:cond delay="1000"/>
                                  </p:stCondLst>
                                  <p:childTnLst>
                                    <p:set>
                                      <p:cBhvr>
                                        <p:cTn id="55" dur="1" fill="hold">
                                          <p:stCondLst>
                                            <p:cond delay="0"/>
                                          </p:stCondLst>
                                        </p:cTn>
                                        <p:tgtEl>
                                          <p:spTgt spid="13"/>
                                        </p:tgtEl>
                                        <p:attrNameLst>
                                          <p:attrName>style.visibility</p:attrName>
                                        </p:attrNameLst>
                                      </p:cBhvr>
                                      <p:to>
                                        <p:strVal val="hidden"/>
                                      </p:to>
                                    </p:set>
                                  </p:childTnLst>
                                </p:cTn>
                              </p:par>
                              <p:par>
                                <p:cTn id="56" presetID="1" presetClass="exit" presetSubtype="0" fill="hold" nodeType="withEffect">
                                  <p:stCondLst>
                                    <p:cond delay="100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2" grpId="0" animBg="1"/>
      <p:bldP spid="13" grpId="0" animBg="1"/>
      <p:bldP spid="13" grpId="1" animBg="1"/>
      <p:bldP spid="17"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Application Upgrade</a:t>
            </a:r>
          </a:p>
        </p:txBody>
      </p:sp>
    </p:spTree>
    <p:extLst>
      <p:ext uri="{BB962C8B-B14F-4D97-AF65-F5344CB8AC3E}">
        <p14:creationId xmlns:p14="http://schemas.microsoft.com/office/powerpoint/2010/main" val="24703391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87"/>
            <a:ext cx="9915525" cy="1528763"/>
          </a:xfrm>
        </p:spPr>
        <p:txBody>
          <a:bodyPr/>
          <a:lstStyle/>
          <a:p>
            <a:r>
              <a:rPr lang="en-US" dirty="0"/>
              <a:t>Monitoring your Services</a:t>
            </a:r>
          </a:p>
        </p:txBody>
      </p:sp>
      <p:sp>
        <p:nvSpPr>
          <p:cNvPr id="12" name="Rounded Rectangle 11"/>
          <p:cNvSpPr/>
          <p:nvPr/>
        </p:nvSpPr>
        <p:spPr>
          <a:xfrm>
            <a:off x="7894637" y="296862"/>
            <a:ext cx="4267200" cy="4065642"/>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 name="Rectangle 2"/>
          <p:cNvSpPr/>
          <p:nvPr/>
        </p:nvSpPr>
        <p:spPr>
          <a:xfrm>
            <a:off x="65791" y="826675"/>
            <a:ext cx="7600246" cy="2634567"/>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Health status monitoring</a:t>
            </a:r>
          </a:p>
          <a:p>
            <a:pPr marL="641199" lvl="2" indent="-174828" defTabSz="815865">
              <a:lnSpc>
                <a:spcPct val="90000"/>
              </a:lnSpc>
              <a:spcBef>
                <a:spcPct val="0"/>
              </a:spcBef>
              <a:spcAft>
                <a:spcPct val="15000"/>
              </a:spcAft>
              <a:buFontTx/>
              <a:buChar char="••"/>
              <a:defRPr/>
            </a:pPr>
            <a:r>
              <a:rPr lang="en-US" sz="2400" kern="0" dirty="0"/>
              <a:t>Built-in health status for cluster and services</a:t>
            </a:r>
          </a:p>
          <a:p>
            <a:pPr marL="641199" lvl="2" indent="-174828" defTabSz="815865">
              <a:lnSpc>
                <a:spcPct val="90000"/>
              </a:lnSpc>
              <a:spcBef>
                <a:spcPct val="0"/>
              </a:spcBef>
              <a:spcAft>
                <a:spcPct val="15000"/>
              </a:spcAft>
              <a:buFontTx/>
              <a:buChar char="••"/>
              <a:defRPr/>
            </a:pPr>
            <a:r>
              <a:rPr lang="en-US" sz="2400" kern="0" dirty="0"/>
              <a:t>Flexible and extensible health store for custom app health reporting</a:t>
            </a:r>
          </a:p>
          <a:p>
            <a:pPr marL="641199" lvl="2" indent="-174828" defTabSz="815865">
              <a:lnSpc>
                <a:spcPct val="90000"/>
              </a:lnSpc>
              <a:spcBef>
                <a:spcPct val="0"/>
              </a:spcBef>
              <a:spcAft>
                <a:spcPct val="15000"/>
              </a:spcAft>
              <a:buFontTx/>
              <a:buChar char="••"/>
              <a:defRPr/>
            </a:pPr>
            <a:r>
              <a:rPr lang="en-US" sz="2400" kern="0" dirty="0"/>
              <a:t>Allows continuous monitoring for real-time alerting on problems in production </a:t>
            </a:r>
          </a:p>
        </p:txBody>
      </p:sp>
      <p:sp>
        <p:nvSpPr>
          <p:cNvPr id="13" name="Rounded Rectangle 12"/>
          <p:cNvSpPr/>
          <p:nvPr/>
        </p:nvSpPr>
        <p:spPr>
          <a:xfrm>
            <a:off x="274637" y="3707673"/>
            <a:ext cx="3372554" cy="2754147"/>
          </a:xfrm>
          <a:prstGeom prst="roundRect">
            <a:avLst>
              <a:gd name="adj" fmla="val 10000"/>
            </a:avLst>
          </a:prstGeom>
          <a:blipFill rotWithShape="1">
            <a:blip r:embed="rId4"/>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 name="Rectangle 3"/>
          <p:cNvSpPr/>
          <p:nvPr/>
        </p:nvSpPr>
        <p:spPr>
          <a:xfrm>
            <a:off x="3779837" y="4657779"/>
            <a:ext cx="8382000" cy="1914370"/>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Performance and stress response</a:t>
            </a:r>
          </a:p>
          <a:p>
            <a:pPr marL="641199" lvl="2" indent="-174828" defTabSz="815865">
              <a:lnSpc>
                <a:spcPct val="90000"/>
              </a:lnSpc>
              <a:spcBef>
                <a:spcPct val="0"/>
              </a:spcBef>
              <a:spcAft>
                <a:spcPct val="15000"/>
              </a:spcAft>
              <a:buFontTx/>
              <a:buChar char="••"/>
              <a:defRPr/>
            </a:pPr>
            <a:r>
              <a:rPr lang="en-US" sz="2400" kern="0" dirty="0"/>
              <a:t>Rich built-in metrics for Actors and Services programming models</a:t>
            </a:r>
          </a:p>
          <a:p>
            <a:pPr marL="641199" lvl="2" indent="-174828" defTabSz="815865">
              <a:lnSpc>
                <a:spcPct val="90000"/>
              </a:lnSpc>
              <a:spcBef>
                <a:spcPct val="0"/>
              </a:spcBef>
              <a:spcAft>
                <a:spcPct val="15000"/>
              </a:spcAft>
              <a:buFontTx/>
              <a:buChar char="••"/>
              <a:defRPr/>
            </a:pPr>
            <a:r>
              <a:rPr lang="en-US" sz="2400" kern="0" dirty="0"/>
              <a:t>Easy to add custom application performance metrics</a:t>
            </a:r>
          </a:p>
        </p:txBody>
      </p:sp>
    </p:spTree>
    <p:extLst>
      <p:ext uri="{BB962C8B-B14F-4D97-AF65-F5344CB8AC3E}">
        <p14:creationId xmlns:p14="http://schemas.microsoft.com/office/powerpoint/2010/main" val="937947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15525" cy="1528763"/>
          </a:xfrm>
        </p:spPr>
        <p:txBody>
          <a:bodyPr/>
          <a:lstStyle/>
          <a:p>
            <a:r>
              <a:rPr lang="en-US" dirty="0"/>
              <a:t>Diagnostics and Troubleshooting</a:t>
            </a:r>
          </a:p>
        </p:txBody>
      </p:sp>
      <p:sp>
        <p:nvSpPr>
          <p:cNvPr id="4" name="Rectangle 3"/>
          <p:cNvSpPr/>
          <p:nvPr/>
        </p:nvSpPr>
        <p:spPr>
          <a:xfrm>
            <a:off x="274637" y="3371849"/>
            <a:ext cx="10887841" cy="1846659"/>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Choice of Tools</a:t>
            </a:r>
          </a:p>
          <a:p>
            <a:pPr marL="641199" lvl="2" indent="-174828" defTabSz="725214">
              <a:lnSpc>
                <a:spcPct val="90000"/>
              </a:lnSpc>
              <a:spcBef>
                <a:spcPct val="0"/>
              </a:spcBef>
              <a:spcAft>
                <a:spcPct val="15000"/>
              </a:spcAft>
              <a:buFontTx/>
              <a:buChar char="••"/>
              <a:defRPr/>
            </a:pPr>
            <a:r>
              <a:rPr lang="en-US" sz="2400" kern="0" dirty="0"/>
              <a:t>Visual Studio Diagnostics or Windows Events Viewer</a:t>
            </a:r>
          </a:p>
          <a:p>
            <a:pPr marL="641199" lvl="2" indent="-174828" defTabSz="725214">
              <a:lnSpc>
                <a:spcPct val="90000"/>
              </a:lnSpc>
              <a:spcBef>
                <a:spcPct val="0"/>
              </a:spcBef>
              <a:spcAft>
                <a:spcPct val="15000"/>
              </a:spcAft>
              <a:buFontTx/>
              <a:buChar char="••"/>
              <a:defRPr/>
            </a:pPr>
            <a:r>
              <a:rPr lang="en-US" sz="2400" kern="0" dirty="0"/>
              <a:t>Windows Azure Diagnostics + Operational Insights</a:t>
            </a:r>
          </a:p>
          <a:p>
            <a:pPr marL="641199" lvl="2" indent="-174828" defTabSz="725214">
              <a:lnSpc>
                <a:spcPct val="90000"/>
              </a:lnSpc>
              <a:spcBef>
                <a:spcPct val="0"/>
              </a:spcBef>
              <a:spcAft>
                <a:spcPct val="15000"/>
              </a:spcAft>
              <a:buFontTx/>
              <a:buChar char="••"/>
              <a:defRPr/>
            </a:pPr>
            <a:r>
              <a:rPr lang="en-US" sz="2400" kern="0" dirty="0"/>
              <a:t>Easy to plug in your preferred tools: </a:t>
            </a:r>
            <a:r>
              <a:rPr lang="en-US" sz="2400" kern="0" dirty="0" err="1"/>
              <a:t>Kibana</a:t>
            </a:r>
            <a:r>
              <a:rPr lang="en-US" sz="2400" kern="0" dirty="0"/>
              <a:t>, </a:t>
            </a:r>
            <a:r>
              <a:rPr lang="en-US" sz="2400" kern="0" dirty="0" err="1"/>
              <a:t>Elasticsearch</a:t>
            </a:r>
            <a:r>
              <a:rPr lang="en-US" sz="2400" kern="0" dirty="0"/>
              <a:t> and more </a:t>
            </a:r>
          </a:p>
        </p:txBody>
      </p:sp>
      <p:sp>
        <p:nvSpPr>
          <p:cNvPr id="5" name="Rectangle 4"/>
          <p:cNvSpPr/>
          <p:nvPr/>
        </p:nvSpPr>
        <p:spPr>
          <a:xfrm>
            <a:off x="274637" y="5249862"/>
            <a:ext cx="11889172" cy="1458861"/>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Bring your favorite Java logging framework</a:t>
            </a:r>
          </a:p>
          <a:p>
            <a:pPr marL="641199" lvl="2" indent="-174828" defTabSz="725214">
              <a:lnSpc>
                <a:spcPct val="90000"/>
              </a:lnSpc>
              <a:spcBef>
                <a:spcPct val="0"/>
              </a:spcBef>
              <a:spcAft>
                <a:spcPct val="15000"/>
              </a:spcAft>
              <a:buFontTx/>
              <a:buChar char="••"/>
              <a:defRPr/>
            </a:pPr>
            <a:r>
              <a:rPr lang="en-US" sz="2400" kern="0" dirty="0"/>
              <a:t>Redirect output to handlers provided by the Service Fabric framework</a:t>
            </a:r>
          </a:p>
        </p:txBody>
      </p:sp>
      <p:sp>
        <p:nvSpPr>
          <p:cNvPr id="16" name="Rectangle 15"/>
          <p:cNvSpPr/>
          <p:nvPr/>
        </p:nvSpPr>
        <p:spPr>
          <a:xfrm>
            <a:off x="427037" y="877855"/>
            <a:ext cx="11889172" cy="2511457"/>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Fast Industry Standard Logging Technology</a:t>
            </a:r>
          </a:p>
          <a:p>
            <a:pPr marL="641199" lvl="2" indent="-174828" defTabSz="725214">
              <a:lnSpc>
                <a:spcPct val="90000"/>
              </a:lnSpc>
              <a:spcBef>
                <a:spcPct val="0"/>
              </a:spcBef>
              <a:spcAft>
                <a:spcPct val="15000"/>
              </a:spcAft>
              <a:buFontTx/>
              <a:buChar char="••"/>
              <a:defRPr/>
            </a:pPr>
            <a:r>
              <a:rPr lang="en-US" sz="2400" kern="0" dirty="0"/>
              <a:t>Works across environments. Same tracing code runs on </a:t>
            </a:r>
            <a:r>
              <a:rPr lang="en-US" sz="2400" kern="0" dirty="0" err="1"/>
              <a:t>devbox</a:t>
            </a:r>
            <a:r>
              <a:rPr lang="en-US" sz="2400" kern="0" dirty="0"/>
              <a:t> and also on production clusters on Azure.</a:t>
            </a:r>
          </a:p>
          <a:p>
            <a:pPr marL="641199" lvl="2" indent="-174828" defTabSz="725214">
              <a:lnSpc>
                <a:spcPct val="90000"/>
              </a:lnSpc>
              <a:spcBef>
                <a:spcPct val="0"/>
              </a:spcBef>
              <a:spcAft>
                <a:spcPct val="15000"/>
              </a:spcAft>
              <a:buFontTx/>
              <a:buChar char="••"/>
              <a:defRPr/>
            </a:pPr>
            <a:r>
              <a:rPr lang="en-US" sz="2400" kern="0" dirty="0"/>
              <a:t>Easy to add and system appends all the needed metadata such as node, app, service, and partition.</a:t>
            </a:r>
          </a:p>
        </p:txBody>
      </p:sp>
    </p:spTree>
    <p:extLst>
      <p:ext uri="{BB962C8B-B14F-4D97-AF65-F5344CB8AC3E}">
        <p14:creationId xmlns:p14="http://schemas.microsoft.com/office/powerpoint/2010/main" val="1158675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427037" y="18208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DevOps</a:t>
            </a:r>
          </a:p>
          <a:p>
            <a:r>
              <a:rPr lang="en-US" dirty="0"/>
              <a:t> 	</a:t>
            </a:r>
            <a:r>
              <a:rPr lang="en-US" dirty="0">
                <a:solidFill>
                  <a:schemeClr val="tx1"/>
                </a:solidFill>
              </a:rPr>
              <a:t>Configuration Through Code</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Platform for Microservices is not Free</a:t>
            </a:r>
          </a:p>
        </p:txBody>
      </p:sp>
      <p:sp>
        <p:nvSpPr>
          <p:cNvPr id="3" name="Text Placeholder 2"/>
          <p:cNvSpPr>
            <a:spLocks noGrp="1"/>
          </p:cNvSpPr>
          <p:nvPr>
            <p:ph type="body" sz="quarter" idx="10"/>
          </p:nvPr>
        </p:nvSpPr>
        <p:spPr>
          <a:xfrm>
            <a:off x="274638" y="1212850"/>
            <a:ext cx="11887200" cy="5986254"/>
          </a:xfrm>
        </p:spPr>
        <p:txBody>
          <a:bodyPr/>
          <a:lstStyle/>
          <a:p>
            <a:r>
              <a:rPr lang="en-US" dirty="0"/>
              <a:t>Problems to Solve</a:t>
            </a:r>
          </a:p>
          <a:p>
            <a:pPr lvl="1"/>
            <a:r>
              <a:rPr lang="en-US" sz="3000" dirty="0"/>
              <a:t>Service Availability </a:t>
            </a:r>
          </a:p>
          <a:p>
            <a:pPr lvl="1"/>
            <a:r>
              <a:rPr lang="en-US" sz="3000" dirty="0"/>
              <a:t>Resource Allocation</a:t>
            </a:r>
          </a:p>
          <a:p>
            <a:pPr lvl="1"/>
            <a:r>
              <a:rPr lang="en-US" sz="3000" dirty="0"/>
              <a:t>State Management</a:t>
            </a:r>
          </a:p>
          <a:p>
            <a:pPr lvl="1"/>
            <a:r>
              <a:rPr lang="en-US" sz="3000" dirty="0"/>
              <a:t>Versioning</a:t>
            </a:r>
          </a:p>
          <a:p>
            <a:pPr lvl="1"/>
            <a:r>
              <a:rPr lang="en-US" sz="3000" dirty="0"/>
              <a:t>Independently upgradable services / data</a:t>
            </a:r>
          </a:p>
          <a:p>
            <a:pPr lvl="1"/>
            <a:r>
              <a:rPr lang="en-US" sz="3000" dirty="0"/>
              <a:t>Roll backs</a:t>
            </a:r>
          </a:p>
          <a:p>
            <a:pPr lvl="1"/>
            <a:endParaRPr lang="en-US" dirty="0"/>
          </a:p>
          <a:p>
            <a:r>
              <a:rPr lang="en-US" dirty="0"/>
              <a:t>You provide the design &amp; code</a:t>
            </a:r>
          </a:p>
          <a:p>
            <a:pPr lvl="1"/>
            <a:r>
              <a:rPr lang="en-US" sz="3000" dirty="0"/>
              <a:t>You can still write monolithic applications and do bad things!</a:t>
            </a:r>
          </a:p>
          <a:p>
            <a:pPr lvl="1"/>
            <a:endParaRPr lang="en-US" dirty="0"/>
          </a:p>
          <a:p>
            <a:endParaRPr lang="en-US" sz="2000" dirty="0"/>
          </a:p>
        </p:txBody>
      </p:sp>
      <p:pic>
        <p:nvPicPr>
          <p:cNvPr id="4" name="Picture 3"/>
          <p:cNvPicPr>
            <a:picLocks noChangeAspect="1"/>
          </p:cNvPicPr>
          <p:nvPr/>
        </p:nvPicPr>
        <p:blipFill>
          <a:blip r:embed="rId3"/>
          <a:stretch>
            <a:fillRect/>
          </a:stretch>
        </p:blipFill>
        <p:spPr>
          <a:xfrm>
            <a:off x="8190293" y="1058862"/>
            <a:ext cx="3971545" cy="3971545"/>
          </a:xfrm>
          <a:prstGeom prst="rect">
            <a:avLst/>
          </a:prstGeom>
          <a:solidFill>
            <a:srgbClr val="F8F8F8"/>
          </a:solidFill>
        </p:spPr>
      </p:pic>
    </p:spTree>
    <p:extLst>
      <p:ext uri="{BB962C8B-B14F-4D97-AF65-F5344CB8AC3E}">
        <p14:creationId xmlns:p14="http://schemas.microsoft.com/office/powerpoint/2010/main" val="29065839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58549" y="188880"/>
            <a:ext cx="12043961" cy="6735859"/>
            <a:chOff x="158549" y="188880"/>
            <a:chExt cx="12043961" cy="6735859"/>
          </a:xfrm>
        </p:grpSpPr>
        <p:grpSp>
          <p:nvGrpSpPr>
            <p:cNvPr id="89" name="Group 88"/>
            <p:cNvGrpSpPr/>
            <p:nvPr/>
          </p:nvGrpSpPr>
          <p:grpSpPr>
            <a:xfrm>
              <a:off x="7477908" y="6241475"/>
              <a:ext cx="4183117" cy="683264"/>
              <a:chOff x="7984093" y="6001508"/>
              <a:chExt cx="4183117" cy="683264"/>
            </a:xfrm>
          </p:grpSpPr>
          <p:sp>
            <p:nvSpPr>
              <p:cNvPr id="82" name="Flowchart: Alternate Process 81"/>
              <p:cNvSpPr/>
              <p:nvPr/>
            </p:nvSpPr>
            <p:spPr bwMode="auto">
              <a:xfrm>
                <a:off x="7984093" y="6023654"/>
                <a:ext cx="4183117" cy="581011"/>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3" name="TextBox 82"/>
              <p:cNvSpPr txBox="1"/>
              <p:nvPr/>
            </p:nvSpPr>
            <p:spPr>
              <a:xfrm>
                <a:off x="9404937" y="6001508"/>
                <a:ext cx="15763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SILVER</a:t>
                </a:r>
              </a:p>
            </p:txBody>
          </p:sp>
          <p:pic>
            <p:nvPicPr>
              <p:cNvPr id="84" name="Picture 83"/>
              <p:cNvPicPr>
                <a:picLocks noChangeAspect="1"/>
              </p:cNvPicPr>
              <p:nvPr/>
            </p:nvPicPr>
            <p:blipFill>
              <a:blip r:embed="rId3"/>
              <a:stretch>
                <a:fillRect/>
              </a:stretch>
            </p:blipFill>
            <p:spPr>
              <a:xfrm>
                <a:off x="8218998" y="6257777"/>
                <a:ext cx="885755" cy="215112"/>
              </a:xfrm>
              <a:prstGeom prst="rect">
                <a:avLst/>
              </a:prstGeom>
            </p:spPr>
          </p:pic>
          <p:pic>
            <p:nvPicPr>
              <p:cNvPr id="85" name="Picture 84"/>
              <p:cNvPicPr>
                <a:picLocks noChangeAspect="1"/>
              </p:cNvPicPr>
              <p:nvPr/>
            </p:nvPicPr>
            <p:blipFill>
              <a:blip r:embed="rId4"/>
              <a:stretch>
                <a:fillRect/>
              </a:stretch>
            </p:blipFill>
            <p:spPr>
              <a:xfrm>
                <a:off x="11017972" y="6233553"/>
                <a:ext cx="836376" cy="218744"/>
              </a:xfrm>
              <a:prstGeom prst="rect">
                <a:avLst/>
              </a:prstGeom>
            </p:spPr>
          </p:pic>
        </p:grpSp>
        <p:sp>
          <p:nvSpPr>
            <p:cNvPr id="88" name="TextBox 87"/>
            <p:cNvSpPr txBox="1"/>
            <p:nvPr/>
          </p:nvSpPr>
          <p:spPr>
            <a:xfrm>
              <a:off x="3947691" y="376268"/>
              <a:ext cx="809082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 dev up Conference 2016 Sponsors !</a:t>
              </a:r>
            </a:p>
          </p:txBody>
        </p:sp>
        <p:grpSp>
          <p:nvGrpSpPr>
            <p:cNvPr id="93" name="Group 92"/>
            <p:cNvGrpSpPr/>
            <p:nvPr/>
          </p:nvGrpSpPr>
          <p:grpSpPr>
            <a:xfrm>
              <a:off x="6814457" y="1063923"/>
              <a:ext cx="5388053" cy="4827955"/>
              <a:chOff x="6814457" y="1063923"/>
              <a:chExt cx="5388053" cy="4827955"/>
            </a:xfrm>
          </p:grpSpPr>
          <p:grpSp>
            <p:nvGrpSpPr>
              <p:cNvPr id="91" name="Group 90"/>
              <p:cNvGrpSpPr/>
              <p:nvPr/>
            </p:nvGrpSpPr>
            <p:grpSpPr>
              <a:xfrm>
                <a:off x="6814457" y="1063923"/>
                <a:ext cx="5388053" cy="4827955"/>
                <a:chOff x="6814457" y="1063923"/>
                <a:chExt cx="5388053" cy="4827955"/>
              </a:xfrm>
            </p:grpSpPr>
            <p:sp>
              <p:nvSpPr>
                <p:cNvPr id="11" name="Flowchart: Alternate Process 10"/>
                <p:cNvSpPr/>
                <p:nvPr/>
              </p:nvSpPr>
              <p:spPr bwMode="auto">
                <a:xfrm>
                  <a:off x="6814457" y="1171935"/>
                  <a:ext cx="5388053" cy="4719943"/>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2" name="Picture 11"/>
                <p:cNvPicPr>
                  <a:picLocks noChangeAspect="1"/>
                </p:cNvPicPr>
                <p:nvPr/>
              </p:nvPicPr>
              <p:blipFill>
                <a:blip r:embed="rId5"/>
                <a:stretch>
                  <a:fillRect/>
                </a:stretch>
              </p:blipFill>
              <p:spPr>
                <a:xfrm>
                  <a:off x="7129079" y="1473668"/>
                  <a:ext cx="2179838" cy="4238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9990552" y="4312830"/>
                  <a:ext cx="2008614" cy="39399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a:stretch>
                  <a:fillRect/>
                </a:stretch>
              </p:blipFill>
              <p:spPr>
                <a:xfrm>
                  <a:off x="10193104" y="1545051"/>
                  <a:ext cx="1769604" cy="5025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8"/>
                <a:stretch>
                  <a:fillRect/>
                </a:stretch>
              </p:blipFill>
              <p:spPr>
                <a:xfrm>
                  <a:off x="9171100" y="3796884"/>
                  <a:ext cx="1515800" cy="4722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stretch>
                  <a:fillRect/>
                </a:stretch>
              </p:blipFill>
              <p:spPr>
                <a:xfrm>
                  <a:off x="10346911" y="2288638"/>
                  <a:ext cx="1627822" cy="413738"/>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a:blip r:embed="rId10"/>
                <a:stretch>
                  <a:fillRect/>
                </a:stretch>
              </p:blipFill>
              <p:spPr>
                <a:xfrm>
                  <a:off x="6976071" y="2581447"/>
                  <a:ext cx="1434497" cy="55385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1"/>
                <a:stretch>
                  <a:fillRect/>
                </a:stretch>
              </p:blipFill>
              <p:spPr>
                <a:xfrm>
                  <a:off x="8682083" y="2751946"/>
                  <a:ext cx="1482059" cy="480187"/>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12"/>
                <a:stretch>
                  <a:fillRect/>
                </a:stretch>
              </p:blipFill>
              <p:spPr>
                <a:xfrm>
                  <a:off x="6992980" y="3401101"/>
                  <a:ext cx="1777398" cy="500903"/>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13"/>
                <a:stretch>
                  <a:fillRect/>
                </a:stretch>
              </p:blipFill>
              <p:spPr>
                <a:xfrm>
                  <a:off x="9238712" y="1852094"/>
                  <a:ext cx="726615" cy="765740"/>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p:cNvPicPr>
                <p:nvPr/>
              </p:nvPicPr>
              <p:blipFill>
                <a:blip r:embed="rId14"/>
                <a:stretch>
                  <a:fillRect/>
                </a:stretch>
              </p:blipFill>
              <p:spPr>
                <a:xfrm>
                  <a:off x="10419514" y="2743701"/>
                  <a:ext cx="1485249" cy="53469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5"/>
                <a:stretch>
                  <a:fillRect/>
                </a:stretch>
              </p:blipFill>
              <p:spPr>
                <a:xfrm>
                  <a:off x="6992980" y="4678175"/>
                  <a:ext cx="2252924" cy="378491"/>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16"/>
                <a:stretch>
                  <a:fillRect/>
                </a:stretch>
              </p:blipFill>
              <p:spPr>
                <a:xfrm>
                  <a:off x="10967520" y="3337734"/>
                  <a:ext cx="1004498" cy="740817"/>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a:blip r:embed="rId17"/>
                <a:stretch>
                  <a:fillRect/>
                </a:stretch>
              </p:blipFill>
              <p:spPr>
                <a:xfrm>
                  <a:off x="6984354" y="4089961"/>
                  <a:ext cx="2016849" cy="377062"/>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18"/>
                <a:stretch>
                  <a:fillRect/>
                </a:stretch>
              </p:blipFill>
              <p:spPr>
                <a:xfrm>
                  <a:off x="8908466" y="3393126"/>
                  <a:ext cx="1920966" cy="425953"/>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9"/>
                <a:stretch>
                  <a:fillRect/>
                </a:stretch>
              </p:blipFill>
              <p:spPr>
                <a:xfrm>
                  <a:off x="7399590" y="5302113"/>
                  <a:ext cx="2098196" cy="524548"/>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20"/>
                <a:stretch>
                  <a:fillRect/>
                </a:stretch>
              </p:blipFill>
              <p:spPr>
                <a:xfrm>
                  <a:off x="9698749" y="4896330"/>
                  <a:ext cx="2315953" cy="320671"/>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21"/>
                <a:stretch>
                  <a:fillRect/>
                </a:stretch>
              </p:blipFill>
              <p:spPr>
                <a:xfrm>
                  <a:off x="6905851" y="1999009"/>
                  <a:ext cx="2156484" cy="474426"/>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8919268" y="1063923"/>
                  <a:ext cx="1427643"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GOLD</a:t>
                  </a:r>
                </a:p>
              </p:txBody>
            </p:sp>
          </p:grpSp>
          <p:pic>
            <p:nvPicPr>
              <p:cNvPr id="92" name="Picture 9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9928999" y="5386765"/>
                <a:ext cx="1757885" cy="385248"/>
              </a:xfrm>
              <a:prstGeom prst="rect">
                <a:avLst/>
              </a:prstGeom>
            </p:spPr>
          </p:pic>
        </p:grpSp>
        <p:grpSp>
          <p:nvGrpSpPr>
            <p:cNvPr id="95" name="Group 94"/>
            <p:cNvGrpSpPr/>
            <p:nvPr/>
          </p:nvGrpSpPr>
          <p:grpSpPr>
            <a:xfrm>
              <a:off x="158549" y="188880"/>
              <a:ext cx="3614665" cy="6690065"/>
              <a:chOff x="158549" y="188880"/>
              <a:chExt cx="3614665" cy="6690065"/>
            </a:xfrm>
          </p:grpSpPr>
          <p:sp>
            <p:nvSpPr>
              <p:cNvPr id="6" name="Rectangle: Rounded Corners 5"/>
              <p:cNvSpPr/>
              <p:nvPr/>
            </p:nvSpPr>
            <p:spPr bwMode="auto">
              <a:xfrm>
                <a:off x="158549" y="188880"/>
                <a:ext cx="3614665" cy="6690065"/>
              </a:xfrm>
              <a:prstGeom prst="roundRect">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23"/>
              <a:stretch>
                <a:fillRect/>
              </a:stretch>
            </p:blipFill>
            <p:spPr>
              <a:xfrm>
                <a:off x="409202" y="972780"/>
                <a:ext cx="2928794" cy="12572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24"/>
              <a:stretch>
                <a:fillRect/>
              </a:stretch>
            </p:blipFill>
            <p:spPr>
              <a:xfrm>
                <a:off x="454374" y="3902004"/>
                <a:ext cx="2968966" cy="127448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25"/>
              <a:stretch>
                <a:fillRect/>
              </a:stretch>
            </p:blipFill>
            <p:spPr>
              <a:xfrm>
                <a:off x="432964" y="5584942"/>
                <a:ext cx="3045482" cy="1019723"/>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861699" y="289182"/>
                <a:ext cx="2382842"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PLATINUM</a:t>
                </a:r>
              </a:p>
            </p:txBody>
          </p:sp>
          <p:pic>
            <p:nvPicPr>
              <p:cNvPr id="94" name="Picture 93"/>
              <p:cNvPicPr>
                <a:picLocks noChangeAspect="1"/>
              </p:cNvPicPr>
              <p:nvPr/>
            </p:nvPicPr>
            <p:blipFill>
              <a:blip r:embed="rId26"/>
              <a:stretch>
                <a:fillRect/>
              </a:stretch>
            </p:blipFill>
            <p:spPr>
              <a:xfrm>
                <a:off x="322380" y="2623697"/>
                <a:ext cx="3178345" cy="796652"/>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5266617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bwMode="auto">
          <a:xfrm>
            <a:off x="45156" y="265289"/>
            <a:ext cx="12391319" cy="6203244"/>
          </a:xfrm>
          <a:prstGeom prst="flowChartManualInput">
            <a:avLst/>
          </a:prstGeom>
          <a:solidFill>
            <a:srgbClr val="7030A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b="1" dirty="0">
                <a:gradFill>
                  <a:gsLst>
                    <a:gs pos="5439">
                      <a:srgbClr val="F8F8F8"/>
                    </a:gs>
                    <a:gs pos="10000">
                      <a:srgbClr val="F8F8F8"/>
                    </a:gs>
                  </a:gsLst>
                  <a:lin ang="5400000" scaled="0"/>
                </a:gradFill>
                <a:effectLst>
                  <a:outerShdw blurRad="38100" dist="38100" dir="2700000" algn="tl">
                    <a:srgbClr val="000000">
                      <a:alpha val="43137"/>
                    </a:srgbClr>
                  </a:outerShdw>
                </a:effectLst>
              </a:rPr>
              <a:t>dev up Conference 2016 Attendee Party</a:t>
            </a:r>
          </a:p>
          <a:p>
            <a:pPr algn="ctr" defTabSz="932472" fontAlgn="base">
              <a:spcBef>
                <a:spcPct val="0"/>
              </a:spcBef>
              <a:spcAft>
                <a:spcPct val="0"/>
              </a:spcAft>
            </a:pPr>
            <a:endParaRPr lang="en-US" sz="20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err="1">
                <a:gradFill>
                  <a:gsLst>
                    <a:gs pos="5439">
                      <a:srgbClr val="F8F8F8"/>
                    </a:gs>
                    <a:gs pos="10000">
                      <a:srgbClr val="F8F8F8"/>
                    </a:gs>
                  </a:gsLst>
                  <a:lin ang="5400000" scaled="0"/>
                </a:gradFill>
                <a:effectLst>
                  <a:outerShdw blurRad="38100" dist="38100" dir="2700000" algn="tl">
                    <a:srgbClr val="000000">
                      <a:alpha val="43137"/>
                    </a:srgbClr>
                  </a:outerShdw>
                </a:effectLst>
              </a:rPr>
              <a:t>Ryse</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Nightclub</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October 21</a:t>
            </a:r>
            <a:r>
              <a:rPr lang="en-US" sz="3200" b="1" baseline="30000" dirty="0">
                <a:gradFill>
                  <a:gsLst>
                    <a:gs pos="5439">
                      <a:srgbClr val="F8F8F8"/>
                    </a:gs>
                    <a:gs pos="10000">
                      <a:srgbClr val="F8F8F8"/>
                    </a:gs>
                  </a:gsLst>
                  <a:lin ang="5400000" scaled="0"/>
                </a:gradFill>
                <a:effectLst>
                  <a:outerShdw blurRad="38100" dist="38100" dir="2700000" algn="tl">
                    <a:srgbClr val="000000">
                      <a:alpha val="43137"/>
                    </a:srgbClr>
                  </a:outerShdw>
                </a:effectLst>
              </a:rPr>
              <a:t>st</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Friday 5:15 – 10:15</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Food, Drinks, Games, and Fun!</a:t>
            </a:r>
          </a:p>
        </p:txBody>
      </p:sp>
    </p:spTree>
    <p:extLst>
      <p:ext uri="{BB962C8B-B14F-4D97-AF65-F5344CB8AC3E}">
        <p14:creationId xmlns:p14="http://schemas.microsoft.com/office/powerpoint/2010/main" val="21749471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579437" y="1973262"/>
            <a:ext cx="6505593" cy="4267134"/>
          </a:xfrm>
          <a:prstGeom prst="rect">
            <a:avLst/>
          </a:prstGeom>
        </p:spPr>
      </p:pic>
      <p:sp>
        <p:nvSpPr>
          <p:cNvPr id="9" name="TextBox 8"/>
          <p:cNvSpPr txBox="1"/>
          <p:nvPr/>
        </p:nvSpPr>
        <p:spPr>
          <a:xfrm>
            <a:off x="6144309" y="1927445"/>
            <a:ext cx="5914067"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Easier to reason about</a:t>
            </a:r>
          </a:p>
        </p:txBody>
      </p:sp>
      <p:sp>
        <p:nvSpPr>
          <p:cNvPr id="10" name="TextBox 9"/>
          <p:cNvSpPr txBox="1"/>
          <p:nvPr/>
        </p:nvSpPr>
        <p:spPr>
          <a:xfrm>
            <a:off x="6144309" y="3725862"/>
            <a:ext cx="5410724"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Challenges of creating applications</a:t>
            </a:r>
          </a:p>
        </p:txBody>
      </p:sp>
      <p:sp>
        <p:nvSpPr>
          <p:cNvPr id="6" name="Text Placeholder 5"/>
          <p:cNvSpPr>
            <a:spLocks noGrp="1"/>
          </p:cNvSpPr>
          <p:nvPr>
            <p:ph type="body" sz="quarter" idx="10"/>
          </p:nvPr>
        </p:nvSpPr>
        <p:spPr>
          <a:xfrm>
            <a:off x="808037" y="1516062"/>
            <a:ext cx="11887200" cy="5096780"/>
          </a:xfrm>
        </p:spPr>
        <p:txBody>
          <a:bodyPr/>
          <a:lstStyle/>
          <a:p>
            <a:r>
              <a:rPr lang="en-US" sz="5400" dirty="0"/>
              <a:t>Fragile environment</a:t>
            </a:r>
          </a:p>
          <a:p>
            <a:endParaRPr lang="en-US" sz="2800" dirty="0"/>
          </a:p>
          <a:p>
            <a:r>
              <a:rPr lang="en-US" sz="5400" dirty="0" err="1"/>
              <a:t>Webscale</a:t>
            </a:r>
            <a:endParaRPr lang="en-US" sz="5400" dirty="0"/>
          </a:p>
          <a:p>
            <a:endParaRPr lang="en-US" sz="2800" dirty="0"/>
          </a:p>
          <a:p>
            <a:r>
              <a:rPr lang="en-US" sz="5400" dirty="0"/>
              <a:t>Distributed teams</a:t>
            </a:r>
          </a:p>
          <a:p>
            <a:endParaRPr lang="en-US" sz="2800" dirty="0"/>
          </a:p>
          <a:p>
            <a:r>
              <a:rPr lang="en-US" sz="5400" dirty="0"/>
              <a:t>Frequent upgrades</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41137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grpSp>
        <p:nvGrpSpPr>
          <p:cNvPr id="131" name="Group 130"/>
          <p:cNvGrpSpPr/>
          <p:nvPr/>
        </p:nvGrpSpPr>
        <p:grpSpPr>
          <a:xfrm>
            <a:off x="6228413" y="487357"/>
            <a:ext cx="5970438" cy="5404681"/>
            <a:chOff x="6984349" y="1123605"/>
            <a:chExt cx="4648779" cy="4311082"/>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496980"/>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4828407"/>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9920" y="4421435"/>
              <a:ext cx="682878" cy="345942"/>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6984349" y="4797921"/>
              <a:ext cx="1958526" cy="636766"/>
            </a:xfrm>
            <a:prstGeom prst="rect">
              <a:avLst/>
            </a:prstGeom>
            <a:ln>
              <a:noFill/>
            </a:ln>
          </p:spPr>
          <p:txBody>
            <a:bodyPr wrap="square">
              <a:spAutoFit/>
            </a:bodyPr>
            <a:lstStyle/>
            <a:p>
              <a:pPr algn="ctr" defTabSz="932417">
                <a:defRPr/>
              </a:pPr>
              <a:r>
                <a:rPr lang="en-US" sz="1529" kern="0" dirty="0">
                  <a:solidFill>
                    <a:sysClr val="windowText" lastClr="000000"/>
                  </a:solidFill>
                </a:rPr>
                <a:t>stateless services </a:t>
              </a:r>
            </a:p>
            <a:p>
              <a:pPr algn="ctr" defTabSz="932417">
                <a:defRPr/>
              </a:pPr>
              <a:r>
                <a:rPr lang="en-US" sz="1529" kern="0" dirty="0">
                  <a:solidFill>
                    <a:sysClr val="windowText" lastClr="000000"/>
                  </a:solidFill>
                </a:rPr>
                <a:t>with </a:t>
              </a:r>
            </a:p>
            <a:p>
              <a:pPr algn="ctr" defTabSz="932417">
                <a:defRPr/>
              </a:pPr>
              <a:r>
                <a:rPr lang="en-US" sz="1529" kern="0" dirty="0">
                  <a:solidFill>
                    <a:sysClr val="windowText" lastClr="000000"/>
                  </a:solidFill>
                </a:rPr>
                <a:t>separate stores</a:t>
              </a:r>
            </a:p>
          </p:txBody>
        </p:sp>
        <p:sp>
          <p:nvSpPr>
            <p:cNvPr id="148" name="Rectangle 147"/>
            <p:cNvSpPr/>
            <p:nvPr/>
          </p:nvSpPr>
          <p:spPr>
            <a:xfrm>
              <a:off x="10387536" y="4217077"/>
              <a:ext cx="1245592" cy="449061"/>
            </a:xfrm>
            <a:prstGeom prst="rect">
              <a:avLst/>
            </a:prstGeom>
            <a:ln>
              <a:noFill/>
            </a:ln>
          </p:spPr>
          <p:txBody>
            <a:bodyPr wrap="square">
              <a:spAutoFit/>
            </a:bodyPr>
            <a:lstStyle/>
            <a:p>
              <a:pPr algn="ctr" defTabSz="932417">
                <a:defRPr/>
              </a:pPr>
              <a:r>
                <a:rPr lang="en-US" sz="1529" kern="0" dirty="0" err="1">
                  <a:solidFill>
                    <a:sysClr val="windowText" lastClr="000000"/>
                  </a:solidFill>
                </a:rPr>
                <a:t>stateful</a:t>
              </a:r>
              <a:endParaRPr lang="en-US" sz="1529" kern="0" dirty="0">
                <a:solidFill>
                  <a:sysClr val="windowText" lastClr="000000"/>
                </a:solidFill>
              </a:endParaRPr>
            </a:p>
            <a:p>
              <a:pPr algn="ctr" defTabSz="932417">
                <a:defRPr/>
              </a:pPr>
              <a:r>
                <a:rPr lang="en-US" sz="1529" kern="0" dirty="0">
                  <a:solidFill>
                    <a:sysClr val="windowText" lastClr="000000"/>
                  </a:solidFill>
                </a:rPr>
                <a:t>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8425974" y="1123605"/>
              <a:ext cx="1606823" cy="449061"/>
            </a:xfrm>
            <a:prstGeom prst="rect">
              <a:avLst/>
            </a:prstGeom>
            <a:ln>
              <a:noFill/>
            </a:ln>
          </p:spPr>
          <p:txBody>
            <a:bodyPr wrap="square">
              <a:spAutoFit/>
            </a:bodyPr>
            <a:lstStyle/>
            <a:p>
              <a:pPr algn="ctr" defTabSz="932417">
                <a:defRPr/>
              </a:pPr>
              <a:r>
                <a:rPr lang="en-US" sz="1529" kern="0" dirty="0">
                  <a:solidFill>
                    <a:sysClr val="windowText" lastClr="000000"/>
                  </a:solidFill>
                </a:rPr>
                <a:t>stateless </a:t>
              </a:r>
            </a:p>
            <a:p>
              <a:pPr algn="ctr" defTabSz="932417">
                <a:defRPr/>
              </a:pPr>
              <a:r>
                <a:rPr lang="en-US" sz="1529" kern="0" dirty="0">
                  <a:solidFill>
                    <a:sysClr val="windowText" lastClr="000000"/>
                  </a:solidFill>
                </a:rPr>
                <a:t>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4601446"/>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2" name="Group 1"/>
          <p:cNvGrpSpPr/>
          <p:nvPr/>
        </p:nvGrpSpPr>
        <p:grpSpPr>
          <a:xfrm>
            <a:off x="579437" y="754062"/>
            <a:ext cx="5120409" cy="5376422"/>
            <a:chOff x="1433253" y="1515174"/>
            <a:chExt cx="4266593" cy="461531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grpSp>
      <p:sp>
        <p:nvSpPr>
          <p:cNvPr id="169" name="Rectangle 168"/>
          <p:cNvSpPr/>
          <p:nvPr/>
        </p:nvSpPr>
        <p:spPr>
          <a:xfrm>
            <a:off x="7267176"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267176"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509119"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509119"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276634" y="2412318"/>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Microservices</a:t>
            </a:r>
            <a:endParaRPr lang="en-US" dirty="0"/>
          </a:p>
        </p:txBody>
      </p:sp>
      <p:sp>
        <p:nvSpPr>
          <p:cNvPr id="6" name="Text Placeholder 5"/>
          <p:cNvSpPr>
            <a:spLocks noGrp="1"/>
          </p:cNvSpPr>
          <p:nvPr>
            <p:ph type="body" sz="quarter" idx="10"/>
          </p:nvPr>
        </p:nvSpPr>
        <p:spPr>
          <a:xfrm>
            <a:off x="470098" y="1212849"/>
            <a:ext cx="11937000" cy="2634567"/>
          </a:xfrm>
        </p:spPr>
        <p:txBody>
          <a:bodyPr/>
          <a:lstStyle/>
          <a:p>
            <a:r>
              <a:rPr lang="en-US" sz="4000" dirty="0">
                <a:latin typeface="+mn-lt"/>
              </a:rPr>
              <a:t>Definition</a:t>
            </a:r>
          </a:p>
          <a:p>
            <a:pPr marL="342900" lvl="1" indent="-342900">
              <a:buFont typeface="Arial" panose="020B0604020202020204" pitchFamily="34" charset="0"/>
              <a:buChar char="•"/>
            </a:pPr>
            <a:r>
              <a:rPr lang="en-US" sz="2800" dirty="0"/>
              <a:t>Application created by connecting small, specialized services</a:t>
            </a:r>
          </a:p>
          <a:p>
            <a:pPr marL="342900" lvl="1" indent="-342900">
              <a:buFont typeface="Arial" panose="020B0604020202020204" pitchFamily="34" charset="0"/>
              <a:buChar char="•"/>
            </a:pPr>
            <a:r>
              <a:rPr lang="en-US" sz="2800" dirty="0"/>
              <a:t>Use bounded context that’s easily understandable</a:t>
            </a:r>
          </a:p>
          <a:p>
            <a:pPr marL="342900" lvl="1" indent="-342900">
              <a:buFont typeface="Arial" panose="020B0604020202020204" pitchFamily="34" charset="0"/>
              <a:buChar char="•"/>
            </a:pPr>
            <a:r>
              <a:rPr lang="en-US" sz="2800" dirty="0"/>
              <a:t>Use versioned interfaces for services</a:t>
            </a:r>
          </a:p>
          <a:p>
            <a:pPr marL="342900" lvl="1" indent="-342900">
              <a:buFont typeface="Arial" panose="020B0604020202020204" pitchFamily="34" charset="0"/>
              <a:buChar char="•"/>
            </a:pPr>
            <a:r>
              <a:rPr lang="en-US" sz="2800" dirty="0"/>
              <a:t>Service lifecycle owned by a small team</a:t>
            </a:r>
          </a:p>
        </p:txBody>
      </p:sp>
      <p:sp>
        <p:nvSpPr>
          <p:cNvPr id="2" name="Text Placeholder 1"/>
          <p:cNvSpPr>
            <a:spLocks noGrp="1"/>
          </p:cNvSpPr>
          <p:nvPr>
            <p:ph type="body" sz="quarter" idx="11"/>
          </p:nvPr>
        </p:nvSpPr>
        <p:spPr>
          <a:xfrm>
            <a:off x="473714" y="3954462"/>
            <a:ext cx="11694105" cy="2634567"/>
          </a:xfrm>
        </p:spPr>
        <p:txBody>
          <a:bodyPr/>
          <a:lstStyle/>
          <a:p>
            <a:r>
              <a:rPr lang="en-US" sz="4000" dirty="0">
                <a:latin typeface="+mn-lt"/>
              </a:rPr>
              <a:t>Benefits</a:t>
            </a:r>
          </a:p>
          <a:p>
            <a:pPr marL="342900" lvl="1" indent="-342900">
              <a:buFont typeface="Arial" panose="020B0604020202020204" pitchFamily="34" charset="0"/>
              <a:buChar char="•"/>
            </a:pPr>
            <a:r>
              <a:rPr lang="en-US" sz="2800" dirty="0"/>
              <a:t>Services are loosely coupled and independently deployable</a:t>
            </a:r>
          </a:p>
          <a:p>
            <a:pPr marL="342900" lvl="1" indent="-342900">
              <a:buFont typeface="Arial" panose="020B0604020202020204" pitchFamily="34" charset="0"/>
              <a:buChar char="•"/>
            </a:pPr>
            <a:r>
              <a:rPr lang="en-US" sz="2800" dirty="0"/>
              <a:t>Rapid development, innovation</a:t>
            </a:r>
          </a:p>
          <a:p>
            <a:pPr marL="342900" lvl="1" indent="-342900">
              <a:buFont typeface="Arial" panose="020B0604020202020204" pitchFamily="34" charset="0"/>
              <a:buChar char="•"/>
            </a:pPr>
            <a:r>
              <a:rPr lang="en-US" sz="2800" dirty="0"/>
              <a:t>Partitioned for scale and availability</a:t>
            </a:r>
          </a:p>
          <a:p>
            <a:pPr marL="342900" lvl="1" indent="-342900">
              <a:buFont typeface="Arial" panose="020B0604020202020204" pitchFamily="34" charset="0"/>
              <a:buChar char="•"/>
            </a:pPr>
            <a:r>
              <a:rPr lang="en-US" sz="2800" dirty="0"/>
              <a:t>Testability</a:t>
            </a:r>
          </a:p>
        </p:txBody>
      </p:sp>
    </p:spTree>
    <p:extLst>
      <p:ext uri="{BB962C8B-B14F-4D97-AF65-F5344CB8AC3E}">
        <p14:creationId xmlns:p14="http://schemas.microsoft.com/office/powerpoint/2010/main" val="2768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14980" cy="1529469"/>
          </a:xfrm>
        </p:spPr>
        <p:txBody>
          <a:bodyPr/>
          <a:lstStyle/>
          <a:p>
            <a:r>
              <a:rPr lang="en-US" dirty="0">
                <a:solidFill>
                  <a:srgbClr val="002050"/>
                </a:solidFill>
              </a:rPr>
              <a:t>And from this was born Service fabric</a:t>
            </a:r>
          </a:p>
        </p:txBody>
      </p:sp>
      <p:pic>
        <p:nvPicPr>
          <p:cNvPr id="5" name="Picture 4"/>
          <p:cNvPicPr>
            <a:picLocks noChangeAspect="1"/>
          </p:cNvPicPr>
          <p:nvPr/>
        </p:nvPicPr>
        <p:blipFill>
          <a:blip r:embed="rId3"/>
          <a:stretch>
            <a:fillRect/>
          </a:stretch>
        </p:blipFill>
        <p:spPr>
          <a:xfrm>
            <a:off x="365918" y="1212849"/>
            <a:ext cx="5334000" cy="5334000"/>
          </a:xfrm>
          <a:prstGeom prst="rect">
            <a:avLst/>
          </a:prstGeom>
        </p:spPr>
      </p:pic>
      <p:sp>
        <p:nvSpPr>
          <p:cNvPr id="6" name="Text Placeholder 5"/>
          <p:cNvSpPr txBox="1">
            <a:spLocks/>
          </p:cNvSpPr>
          <p:nvPr/>
        </p:nvSpPr>
        <p:spPr>
          <a:xfrm>
            <a:off x="6065836" y="1212849"/>
            <a:ext cx="6341261" cy="57134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mn-lt"/>
              </a:rPr>
              <a:t>An orchestration framework</a:t>
            </a:r>
          </a:p>
          <a:p>
            <a:pPr marL="342900" lvl="1" indent="-342900"/>
            <a:r>
              <a:rPr lang="en-US" dirty="0"/>
              <a:t>A way to run, and manage </a:t>
            </a:r>
            <a:r>
              <a:rPr lang="en-US" dirty="0" err="1"/>
              <a:t>microservices</a:t>
            </a:r>
            <a:r>
              <a:rPr lang="en-US" dirty="0"/>
              <a:t> across a cluster of servers</a:t>
            </a:r>
          </a:p>
          <a:p>
            <a:pPr marL="342900" lvl="1" indent="-342900"/>
            <a:endParaRPr lang="en-US" dirty="0"/>
          </a:p>
          <a:p>
            <a:pPr marL="0" lvl="1" indent="0">
              <a:buNone/>
            </a:pPr>
            <a:r>
              <a:rPr lang="en-US" sz="3600" dirty="0"/>
              <a:t>Started Internally</a:t>
            </a:r>
          </a:p>
          <a:p>
            <a:pPr marL="342900" lvl="1" indent="-342900"/>
            <a:r>
              <a:rPr lang="en-US" dirty="0"/>
              <a:t>Born inside Microsoft to build “cloud scale” solutions</a:t>
            </a:r>
          </a:p>
          <a:p>
            <a:pPr marL="342900" lvl="1" indent="-342900"/>
            <a:r>
              <a:rPr lang="en-US" dirty="0"/>
              <a:t>Used by many of the most broadly used Azure and Office 365 services</a:t>
            </a:r>
          </a:p>
        </p:txBody>
      </p:sp>
      <p:grpSp>
        <p:nvGrpSpPr>
          <p:cNvPr id="7" name="Group 6"/>
          <p:cNvGrpSpPr/>
          <p:nvPr/>
        </p:nvGrpSpPr>
        <p:grpSpPr>
          <a:xfrm>
            <a:off x="3032918" y="5478462"/>
            <a:ext cx="9594293" cy="1642614"/>
            <a:chOff x="3032918" y="5478462"/>
            <a:chExt cx="9594293" cy="1642614"/>
          </a:xfrm>
        </p:grpSpPr>
        <p:sp>
          <p:nvSpPr>
            <p:cNvPr id="3" name="TextBox 2"/>
            <p:cNvSpPr txBox="1"/>
            <p:nvPr/>
          </p:nvSpPr>
          <p:spPr>
            <a:xfrm>
              <a:off x="5057211" y="5478462"/>
              <a:ext cx="7379264"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chemeClr val="accent2">
                      <a:lumMod val="75000"/>
                      <a:lumOff val="25000"/>
                    </a:schemeClr>
                  </a:solidFill>
                </a:rPr>
                <a:t>And its FREE*!!!!</a:t>
              </a:r>
            </a:p>
          </p:txBody>
        </p:sp>
        <p:sp>
          <p:nvSpPr>
            <p:cNvPr id="4" name="TextBox 3"/>
            <p:cNvSpPr txBox="1"/>
            <p:nvPr/>
          </p:nvSpPr>
          <p:spPr>
            <a:xfrm>
              <a:off x="3032918" y="6576311"/>
              <a:ext cx="9594293" cy="544765"/>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rPr>
                <a:t>* the bits to create your clusters that is, you are still responsible for running them somewhere</a:t>
              </a:r>
            </a:p>
          </p:txBody>
        </p:sp>
      </p:grpSp>
    </p:spTree>
    <p:extLst>
      <p:ext uri="{BB962C8B-B14F-4D97-AF65-F5344CB8AC3E}">
        <p14:creationId xmlns:p14="http://schemas.microsoft.com/office/powerpoint/2010/main" val="14448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0" y="0"/>
            <a:ext cx="9914980" cy="1529469"/>
          </a:xfrm>
        </p:spPr>
        <p:txBody>
          <a:bodyPr/>
          <a:lstStyle/>
          <a:p>
            <a:r>
              <a:rPr lang="fr-CA" dirty="0">
                <a:solidFill>
                  <a:srgbClr val="002050"/>
                </a:solidFill>
              </a:rPr>
              <a:t>Service </a:t>
            </a:r>
            <a:r>
              <a:rPr lang="fr-CA" dirty="0" err="1">
                <a:solidFill>
                  <a:srgbClr val="002050"/>
                </a:solidFill>
              </a:rPr>
              <a:t>Fabric</a:t>
            </a:r>
            <a:endParaRPr lang="fr-CA" dirty="0">
              <a:solidFill>
                <a:srgbClr val="002050"/>
              </a:solidFill>
            </a:endParaRPr>
          </a:p>
        </p:txBody>
      </p:sp>
      <p:grpSp>
        <p:nvGrpSpPr>
          <p:cNvPr id="3" name="Group 2"/>
          <p:cNvGrpSpPr/>
          <p:nvPr/>
        </p:nvGrpSpPr>
        <p:grpSpPr>
          <a:xfrm>
            <a:off x="884237" y="1529469"/>
            <a:ext cx="10835354" cy="5047580"/>
            <a:chOff x="954902" y="1855851"/>
            <a:chExt cx="10835354" cy="5047580"/>
          </a:xfrm>
        </p:grpSpPr>
        <p:sp>
          <p:nvSpPr>
            <p:cNvPr id="10" name="Hexagon 9"/>
            <p:cNvSpPr>
              <a:spLocks noChangeAspect="1"/>
            </p:cNvSpPr>
            <p:nvPr/>
          </p:nvSpPr>
          <p:spPr bwMode="auto">
            <a:xfrm>
              <a:off x="1507741"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a:spLocks noChangeAspect="1"/>
            </p:cNvSpPr>
            <p:nvPr/>
          </p:nvSpPr>
          <p:spPr bwMode="auto">
            <a:xfrm>
              <a:off x="2643182"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a:spLocks noChangeAspect="1"/>
            </p:cNvSpPr>
            <p:nvPr/>
          </p:nvSpPr>
          <p:spPr bwMode="auto">
            <a:xfrm>
              <a:off x="3737236"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a:spLocks noChangeAspect="1"/>
            </p:cNvSpPr>
            <p:nvPr/>
          </p:nvSpPr>
          <p:spPr bwMode="auto">
            <a:xfrm>
              <a:off x="4860690"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a:spLocks noChangeAspect="1"/>
            </p:cNvSpPr>
            <p:nvPr/>
          </p:nvSpPr>
          <p:spPr bwMode="auto">
            <a:xfrm>
              <a:off x="5984143"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a:spLocks noChangeAspect="1"/>
            </p:cNvSpPr>
            <p:nvPr/>
          </p:nvSpPr>
          <p:spPr bwMode="auto">
            <a:xfrm>
              <a:off x="708811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a:spLocks noChangeAspect="1"/>
            </p:cNvSpPr>
            <p:nvPr/>
          </p:nvSpPr>
          <p:spPr bwMode="auto">
            <a:xfrm>
              <a:off x="8194267"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a:spLocks noChangeAspect="1"/>
            </p:cNvSpPr>
            <p:nvPr/>
          </p:nvSpPr>
          <p:spPr bwMode="auto">
            <a:xfrm>
              <a:off x="931427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a:spLocks noChangeAspect="1"/>
            </p:cNvSpPr>
            <p:nvPr/>
          </p:nvSpPr>
          <p:spPr bwMode="auto">
            <a:xfrm>
              <a:off x="1040413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Pentagon 18"/>
            <p:cNvSpPr/>
            <p:nvPr/>
          </p:nvSpPr>
          <p:spPr bwMode="auto">
            <a:xfrm rot="5400000">
              <a:off x="2921532"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Pentagon 19"/>
            <p:cNvSpPr/>
            <p:nvPr/>
          </p:nvSpPr>
          <p:spPr bwMode="auto">
            <a:xfrm rot="5400000">
              <a:off x="8956739"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Pentagon 20"/>
            <p:cNvSpPr/>
            <p:nvPr/>
          </p:nvSpPr>
          <p:spPr bwMode="auto">
            <a:xfrm rot="5400000">
              <a:off x="5939135"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p:cNvSpPr/>
            <p:nvPr/>
          </p:nvSpPr>
          <p:spPr bwMode="auto">
            <a:xfrm>
              <a:off x="954902" y="3423671"/>
              <a:ext cx="10691738" cy="950089"/>
            </a:xfrm>
            <a:prstGeom prst="rect">
              <a:avLst/>
            </a:prstGeom>
            <a:solidFill>
              <a:srgbClr val="003C6C"/>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954902" y="1855851"/>
              <a:ext cx="10691738" cy="1510661"/>
              <a:chOff x="880533" y="1857930"/>
              <a:chExt cx="10706923" cy="1512807"/>
            </a:xfrm>
          </p:grpSpPr>
          <p:sp>
            <p:nvSpPr>
              <p:cNvPr id="24" name="Hexagon 23"/>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xagon 38"/>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Hexagon 41"/>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Hexagon 42"/>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Hexagon 43"/>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Hexagon 48"/>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Hexagon 49"/>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Hexagon 50"/>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Hexagon 51"/>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Hexagon 52"/>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Hexagon 53"/>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3" name="Freeform 62"/>
            <p:cNvSpPr>
              <a:spLocks/>
            </p:cNvSpPr>
            <p:nvPr/>
          </p:nvSpPr>
          <p:spPr bwMode="auto">
            <a:xfrm>
              <a:off x="2643184" y="5399700"/>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5" name="Freeform 64"/>
            <p:cNvSpPr>
              <a:spLocks/>
            </p:cNvSpPr>
            <p:nvPr/>
          </p:nvSpPr>
          <p:spPr bwMode="auto">
            <a:xfrm>
              <a:off x="8636249" y="5378812"/>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6" name="TextBox 65"/>
            <p:cNvSpPr txBox="1"/>
            <p:nvPr/>
          </p:nvSpPr>
          <p:spPr>
            <a:xfrm>
              <a:off x="5239396" y="6325871"/>
              <a:ext cx="2561188" cy="577560"/>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40" kern="0" dirty="0">
                  <a:solidFill>
                    <a:srgbClr val="505050"/>
                  </a:solidFill>
                  <a:latin typeface="Segoe UI"/>
                  <a:ea typeface="MS PGothic" panose="020B0600070205080204" pitchFamily="34" charset="-128"/>
                </a:rPr>
                <a:t>Private cloud</a:t>
              </a:r>
            </a:p>
          </p:txBody>
        </p:sp>
        <p:grpSp>
          <p:nvGrpSpPr>
            <p:cNvPr id="67" name="Group 8"/>
            <p:cNvGrpSpPr>
              <a:grpSpLocks noChangeAspect="1"/>
            </p:cNvGrpSpPr>
            <p:nvPr/>
          </p:nvGrpSpPr>
          <p:grpSpPr bwMode="auto">
            <a:xfrm>
              <a:off x="5610269" y="4985015"/>
              <a:ext cx="1806851" cy="1805731"/>
              <a:chOff x="4385" y="3099"/>
              <a:chExt cx="1613" cy="1612"/>
            </a:xfrm>
          </p:grpSpPr>
          <p:sp>
            <p:nvSpPr>
              <p:cNvPr id="68"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69"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0"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1"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2" name="Rectangle 71"/>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3"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4"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5"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6"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7"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8"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9"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0"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1"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grpSp>
        <p:sp>
          <p:nvSpPr>
            <p:cNvPr id="82" name="TextBox 81"/>
            <p:cNvSpPr txBox="1"/>
            <p:nvPr/>
          </p:nvSpPr>
          <p:spPr>
            <a:xfrm>
              <a:off x="1270323" y="3493374"/>
              <a:ext cx="1477078"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LifecycleMgmt</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83" name="TextBox 82"/>
            <p:cNvSpPr txBox="1"/>
            <p:nvPr/>
          </p:nvSpPr>
          <p:spPr>
            <a:xfrm>
              <a:off x="2769036" y="3514900"/>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Scaling</a:t>
              </a:r>
            </a:p>
          </p:txBody>
        </p:sp>
        <p:sp>
          <p:nvSpPr>
            <p:cNvPr id="84" name="TextBox 83"/>
            <p:cNvSpPr txBox="1"/>
            <p:nvPr/>
          </p:nvSpPr>
          <p:spPr>
            <a:xfrm>
              <a:off x="4827413" y="3499107"/>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Updates</a:t>
              </a:r>
            </a:p>
          </p:txBody>
        </p:sp>
        <p:sp>
          <p:nvSpPr>
            <p:cNvPr id="85" name="TextBox 84"/>
            <p:cNvSpPr txBox="1"/>
            <p:nvPr/>
          </p:nvSpPr>
          <p:spPr>
            <a:xfrm>
              <a:off x="6925103" y="3498666"/>
              <a:ext cx="1655915" cy="85947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Always On</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Availability</a:t>
              </a:r>
            </a:p>
          </p:txBody>
        </p:sp>
        <p:sp>
          <p:nvSpPr>
            <p:cNvPr id="86" name="TextBox 85"/>
            <p:cNvSpPr txBox="1"/>
            <p:nvPr/>
          </p:nvSpPr>
          <p:spPr>
            <a:xfrm>
              <a:off x="8636249" y="3548596"/>
              <a:ext cx="1655915" cy="86007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Resource</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Efficient</a:t>
              </a:r>
            </a:p>
          </p:txBody>
        </p:sp>
        <p:sp>
          <p:nvSpPr>
            <p:cNvPr id="87" name="TextBox 86"/>
            <p:cNvSpPr txBox="1"/>
            <p:nvPr/>
          </p:nvSpPr>
          <p:spPr>
            <a:xfrm>
              <a:off x="10134341" y="3497881"/>
              <a:ext cx="1655915" cy="93854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Stateless/</a:t>
              </a:r>
            </a:p>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Stateful</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62" name="TextBox 61"/>
            <p:cNvSpPr txBox="1"/>
            <p:nvPr/>
          </p:nvSpPr>
          <p:spPr>
            <a:xfrm>
              <a:off x="2605888" y="5897627"/>
              <a:ext cx="2605313"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Public Cloud</a:t>
              </a:r>
              <a:endParaRPr lang="en-US" sz="2397" kern="0" dirty="0">
                <a:solidFill>
                  <a:srgbClr val="505050"/>
                </a:solidFill>
                <a:latin typeface="Segoe UI"/>
                <a:ea typeface="MS PGothic" panose="020B0600070205080204" pitchFamily="34" charset="-128"/>
              </a:endParaRPr>
            </a:p>
          </p:txBody>
        </p:sp>
        <p:sp>
          <p:nvSpPr>
            <p:cNvPr id="64" name="TextBox 63"/>
            <p:cNvSpPr txBox="1"/>
            <p:nvPr/>
          </p:nvSpPr>
          <p:spPr>
            <a:xfrm>
              <a:off x="8552635" y="5887270"/>
              <a:ext cx="2897701"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Other Clouds</a:t>
              </a:r>
            </a:p>
          </p:txBody>
        </p:sp>
      </p:grpSp>
    </p:spTree>
    <p:extLst>
      <p:ext uri="{BB962C8B-B14F-4D97-AF65-F5344CB8AC3E}">
        <p14:creationId xmlns:p14="http://schemas.microsoft.com/office/powerpoint/2010/main" val="1688240070"/>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4409</TotalTime>
  <Words>9307</Words>
  <Application>Microsoft Office PowerPoint</Application>
  <PresentationFormat>Custom</PresentationFormat>
  <Paragraphs>961</Paragraphs>
  <Slides>34</Slides>
  <Notes>33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MS PGothic</vt:lpstr>
      <vt:lpstr>Arial</vt:lpstr>
      <vt:lpstr>Calibri</vt:lpstr>
      <vt:lpstr>Consolas</vt:lpstr>
      <vt:lpstr>Segoe UI</vt:lpstr>
      <vt:lpstr>Segoe UI Light</vt:lpstr>
      <vt:lpstr>Segoe UI Semibold</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Challenges of creating applications</vt:lpstr>
      <vt:lpstr>PowerPoint Presentation</vt:lpstr>
      <vt:lpstr>Microservices</vt:lpstr>
      <vt:lpstr>And from this was born Service fabric</vt:lpstr>
      <vt:lpstr>Service Fabric</vt:lpstr>
      <vt:lpstr>PowerPoint Presentation</vt:lpstr>
      <vt:lpstr>Service Fabric Cluster </vt:lpstr>
      <vt:lpstr>Lets take a look…  </vt:lpstr>
      <vt:lpstr>Application composition</vt:lpstr>
      <vt:lpstr>An Application</vt:lpstr>
      <vt:lpstr>A Service</vt:lpstr>
      <vt:lpstr>Defining applications and services</vt:lpstr>
      <vt:lpstr>Service Fabric service “templates”</vt:lpstr>
      <vt:lpstr>Stateful Services &amp; Reliable Collections</vt:lpstr>
      <vt:lpstr>A couple service … restrictions</vt:lpstr>
      <vt:lpstr>Lets take a look…  </vt:lpstr>
      <vt:lpstr>Publication and Deployment</vt:lpstr>
      <vt:lpstr>Service Placement</vt:lpstr>
      <vt:lpstr>Cluster Resource Management</vt:lpstr>
      <vt:lpstr>Application/Service Upgrades</vt:lpstr>
      <vt:lpstr>Application Upgrade</vt:lpstr>
      <vt:lpstr>Service Fabric – failover</vt:lpstr>
      <vt:lpstr>Lets take a look…  </vt:lpstr>
      <vt:lpstr>Monitoring your Services</vt:lpstr>
      <vt:lpstr>Diagnostics and Troubleshooting</vt:lpstr>
      <vt:lpstr>A Platform for Microservices is not Free</vt:lpstr>
      <vt:lpstr>Interested in More?</vt:lpstr>
      <vt:lpstr>Thank you!</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209</cp:revision>
  <dcterms:created xsi:type="dcterms:W3CDTF">2016-08-19T13:41:00Z</dcterms:created>
  <dcterms:modified xsi:type="dcterms:W3CDTF">2016-10-21T12:42:02Z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