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1"/>
  </p:notesMasterIdLst>
  <p:handoutMasterIdLst>
    <p:handoutMasterId r:id="rId32"/>
  </p:handoutMasterIdLst>
  <p:sldIdLst>
    <p:sldId id="1367" r:id="rId6"/>
    <p:sldId id="1460" r:id="rId7"/>
    <p:sldId id="1409" r:id="rId8"/>
    <p:sldId id="1519" r:id="rId9"/>
    <p:sldId id="1530" r:id="rId10"/>
    <p:sldId id="1521" r:id="rId11"/>
    <p:sldId id="1522" r:id="rId12"/>
    <p:sldId id="1532" r:id="rId13"/>
    <p:sldId id="1531" r:id="rId14"/>
    <p:sldId id="1545" r:id="rId15"/>
    <p:sldId id="1537" r:id="rId16"/>
    <p:sldId id="1549" r:id="rId17"/>
    <p:sldId id="1525" r:id="rId18"/>
    <p:sldId id="1534" r:id="rId19"/>
    <p:sldId id="1548" r:id="rId20"/>
    <p:sldId id="1550" r:id="rId21"/>
    <p:sldId id="1533" r:id="rId22"/>
    <p:sldId id="1540" r:id="rId23"/>
    <p:sldId id="1542" r:id="rId24"/>
    <p:sldId id="1544" r:id="rId25"/>
    <p:sldId id="1539" r:id="rId26"/>
    <p:sldId id="1541" r:id="rId27"/>
    <p:sldId id="1543" r:id="rId28"/>
    <p:sldId id="1547" r:id="rId29"/>
    <p:sldId id="1433"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Lst>
        </p14:section>
        <p14:section name="Leveraging Node Types" id="{509BFEB0-0A5E-4F8C-A142-792FAB6DF680}">
          <p14:sldIdLst>
            <p14:sldId id="1530"/>
            <p14:sldId id="1521"/>
            <p14:sldId id="1522"/>
            <p14:sldId id="1532"/>
            <p14:sldId id="1531"/>
            <p14:sldId id="1545"/>
            <p14:sldId id="1537"/>
            <p14:sldId id="1549"/>
            <p14:sldId id="1525"/>
            <p14:sldId id="1534"/>
            <p14:sldId id="1548"/>
            <p14:sldId id="1550"/>
            <p14:sldId id="1533"/>
          </p14:sldIdLst>
        </p14:section>
        <p14:section name="Addressability, Upgrades, and Security" id="{72962CD6-CB84-41D3-B723-74271855D7A4}">
          <p14:sldIdLst>
            <p14:sldId id="1540"/>
            <p14:sldId id="1542"/>
            <p14:sldId id="1544"/>
            <p14:sldId id="1539"/>
            <p14:sldId id="1541"/>
            <p14:sldId id="1543"/>
          </p14:sldIdLst>
        </p14:section>
        <p14:section name="Review" id="{B184F2BD-D940-4028-9DD8-16FAFCEC26E5}">
          <p14:sldIdLst>
            <p14:sldId id="1547"/>
          </p14:sldIdLst>
        </p14:section>
        <p14:section name="Learning Materials" id="{21B3198B-573B-4F42-852C-50B67AABFFFE}">
          <p14:sldIdLst>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6997" autoAdjust="0"/>
  </p:normalViewPr>
  <p:slideViewPr>
    <p:cSldViewPr>
      <p:cViewPr varScale="1">
        <p:scale>
          <a:sx n="67" d="100"/>
          <a:sy n="67" d="100"/>
        </p:scale>
        <p:origin x="975" y="8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3/27/2017 10:59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3/27/2017 10:58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 be entertaining.</a:t>
            </a:r>
            <a:r>
              <a:rPr lang="en-US" baseline="0" dirty="0"/>
              <a:t> Get them interested in the session before you even start.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want to note a few things here about the Nodes themselves. The first is that like any other host (physical or virtual), they can be placed in a network that also contains other resources. Even if that network was pre-existing. </a:t>
            </a:r>
          </a:p>
          <a:p>
            <a:endParaRPr lang="en-US" baseline="0" dirty="0"/>
          </a:p>
          <a:p>
            <a:r>
              <a:rPr lang="en-US" baseline="0" dirty="0"/>
              <a:t>In Azure, you may want to associate the nodes in your cluster with a specific subnet in a pre-existing virtual network. When declaring the VM Scale Set, you only need to provide the Azure resource ID of the subnet you want the VM placed is. This goes into the VMSS’s Network Configuration properties. </a:t>
            </a:r>
            <a:r>
              <a:rPr lang="en-US" b="1" baseline="0" dirty="0"/>
              <a:t>*click*</a:t>
            </a:r>
          </a:p>
          <a:p>
            <a:endParaRPr lang="en-US" baseline="0" dirty="0"/>
          </a:p>
          <a:p>
            <a:r>
              <a:rPr lang="en-US" baseline="0" dirty="0"/>
              <a:t>There’s nothing “magical” about the cluster. Its composed of resources and as such can be treated like any other resource in Azure.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stop there, since</a:t>
            </a:r>
            <a:r>
              <a:rPr lang="en-US" baseline="0" dirty="0"/>
              <a:t> the nodes are just virtual machines, there’s nothing saying we can’t bring our own VM image to the party. </a:t>
            </a:r>
          </a:p>
          <a:p>
            <a:endParaRPr lang="en-US" baseline="0" dirty="0"/>
          </a:p>
          <a:p>
            <a:r>
              <a:rPr lang="en-US" baseline="0" dirty="0"/>
              <a:t>We can create our own custom virtual machine images. We can pre-install any 3</a:t>
            </a:r>
            <a:r>
              <a:rPr lang="en-US" baseline="30000" dirty="0"/>
              <a:t>rd</a:t>
            </a:r>
            <a:r>
              <a:rPr lang="en-US" baseline="0" dirty="0"/>
              <a:t> party components and thus streamline the startup of the VM. This also reduces the complexity of the infrastructure and its setup by giving us a reusable virtual machine image we can use across environments. </a:t>
            </a:r>
          </a:p>
          <a:p>
            <a:endParaRPr lang="en-US" baseline="0" dirty="0"/>
          </a:p>
          <a:p>
            <a:r>
              <a:rPr lang="en-US" baseline="0" dirty="0"/>
              <a:t>This session isn’t about creating teaching you all the ins and outs of using virtual machine images in Azure. But I do want to drive home that this is nearly as easy as it sounds. Create a Virtual Machine from a base OS image in Azure, Apply your customizations, then capture it as an Image. Finally, we can then tell Azure to create the VM “from” that image.</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51767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a:t>
            </a:r>
            <a:r>
              <a:rPr lang="en-US" baseline="0" dirty="0"/>
              <a:t> OS Updates…. This is a changing area. </a:t>
            </a:r>
          </a:p>
          <a:p>
            <a:endParaRPr lang="en-US" baseline="0" dirty="0"/>
          </a:p>
          <a:p>
            <a:r>
              <a:rPr lang="en-US" baseline="0" dirty="0"/>
              <a:t>Service Fabric is first and foremost, concerned about your application and services. As such, you need to manage the OS of the nodes in your cluster. In Azure, we use VMSS for the nodes, and as of today, these do not safe, automatic OS update and patching. safely support Now, this doesn’t mean you don’t have any support. </a:t>
            </a:r>
          </a:p>
          <a:p>
            <a:endParaRPr lang="en-US" baseline="0" dirty="0"/>
          </a:p>
          <a:p>
            <a:r>
              <a:rPr lang="en-US" b="1" baseline="0" dirty="0"/>
              <a:t>*click* </a:t>
            </a:r>
            <a:r>
              <a:rPr lang="en-US" baseline="0" dirty="0"/>
              <a:t>VMSS in Azure have an upgrade policy that helps determine when image updates should be applied to the VMSS instances. Service Fabric requires this policy to be set to “automatic”. While this setting would guarantee that the nodes are all upgrade automatically, it would also mean that all the instances of that VMSS, which is also all the instances of a specific Node Type, would be updated at the same time. It does not currently honor fault and upgrade domains. Its for this reason, as well as others, that this policy is not honored for Service Fabric related resources. </a:t>
            </a:r>
          </a:p>
          <a:p>
            <a:endParaRPr lang="en-US" baseline="0" dirty="0"/>
          </a:p>
          <a:p>
            <a:r>
              <a:rPr lang="en-US" baseline="0" dirty="0"/>
              <a:t>*click* For today, OS update and patches are your responsibility. There are a set of scripts that can be used to perform these upgrades. Which means that you’re going to want to create a plan for this and ensure you’re prepared to execute it. In the coming months, we’ll be rolling out an upgrade service that will help simplify this. And we are actively working to help address this gap with the VMSS product group. </a:t>
            </a:r>
          </a:p>
          <a:p>
            <a:endParaRPr lang="en-US" baseline="0" dirty="0"/>
          </a:p>
          <a:p>
            <a:r>
              <a:rPr lang="en-US" baseline="0" dirty="0"/>
              <a:t>A patching service is in the works for CY17. This will help make this much easier. Additionally, we are also working on enhancements to the VMSS to further improve this story. </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Info:</a:t>
            </a:r>
          </a:p>
          <a:p>
            <a:r>
              <a:rPr lang="en-US" dirty="0"/>
              <a:t>https://blogs.msdn.microsoft.com/azureservicefabric/2017/01/09/os-patching-for-vms-running-service-fabric/</a:t>
            </a:r>
          </a:p>
          <a:p>
            <a:r>
              <a:rPr lang="en-US" dirty="0"/>
              <a:t>https://docs.microsoft.com/en-us/azure/virtual-machine-scale-sets/virtual-machine-scale-sets-upgrade-scale-set</a:t>
            </a:r>
          </a:p>
          <a:p>
            <a:r>
              <a:rPr lang="en-US" dirty="0"/>
              <a:t>https://msftstack.wordpress.com/2016/11/15/azure-scale-set-upgrade-policy-explained/</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4791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leveraging</a:t>
            </a:r>
            <a:r>
              <a:rPr lang="en-US" baseline="0" dirty="0"/>
              <a:t> these concepts, we can start creating Service Fabric cluster’s that meet the unique needs of our solutions. </a:t>
            </a:r>
            <a:endParaRPr lang="en-US" dirty="0"/>
          </a:p>
          <a:p>
            <a:endParaRPr lang="en-US" dirty="0"/>
          </a:p>
          <a:p>
            <a:r>
              <a:rPr lang="en-US" dirty="0"/>
              <a:t>Lets</a:t>
            </a:r>
            <a:r>
              <a:rPr lang="en-US" baseline="0" dirty="0"/>
              <a:t> take one such example. Assume that for regulatory reasons, you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resource congestion. </a:t>
            </a:r>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i="1" baseline="0" dirty="0"/>
              <a:t>Useful Info:</a:t>
            </a:r>
          </a:p>
          <a:p>
            <a:r>
              <a:rPr lang="en-US" baseline="0" dirty="0"/>
              <a:t>http://brentdacodemonkey.wordpress.com/2016/08/01/network-isolationsecurity-with-azure-service-fabric/</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customizing</a:t>
            </a:r>
            <a:r>
              <a:rPr lang="en-US" baseline="0" dirty="0"/>
              <a:t> out clusters, we’ll invariable run into problems. When this happens, there’s a few things to reach for. </a:t>
            </a:r>
          </a:p>
          <a:p>
            <a:endParaRPr lang="en-US" baseline="0" dirty="0"/>
          </a:p>
          <a:p>
            <a:r>
              <a:rPr lang="en-US" baseline="0" dirty="0"/>
              <a:t>First and foremost are the nodes. Since Service Fabric is just bits on a server, access to that server is usually our first and best option. This is why its important to have a way to remotely access the servers. Once we have access to the server we can check the system logs for errors (which can occur if there’s an issue with the Service Fabric installation), or Service Fabric’s own logs. In some cases, you’ll even find that the service fabric location isn’t even there in which case there’s definitely a critical failure of the installation. </a:t>
            </a:r>
          </a:p>
          <a:p>
            <a:endParaRPr lang="en-US" baseline="0" dirty="0"/>
          </a:p>
          <a:p>
            <a:r>
              <a:rPr lang="en-US" baseline="0" dirty="0"/>
              <a:t>If you’re deploying to Azure, also make sure you check the Azure Activity Logs. While this won’t show you something inside of the nodes, it will tell you if there was a problem with deploying the Azure resources. </a:t>
            </a:r>
          </a:p>
          <a:p>
            <a:endParaRPr lang="en-US" baseline="0" dirty="0"/>
          </a:p>
          <a:p>
            <a:r>
              <a:rPr lang="en-US" baseline="0" dirty="0"/>
              <a:t>And finally, if you find an error and need help tracking down what it means… don’t hesitate to look for answers or assistance online. Stack Overflow and the MSDN Forums are monitored by the Service Fabric team and various other experts. And there’s also always the option to open a support ticket directly from the Azure Portal.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0661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two topics are complicated. So much so that to truly do them justice, they’d likely need at least an hour on their own and a day long workshop to help get everything covered appropriately. </a:t>
            </a:r>
          </a:p>
          <a:p>
            <a:endParaRPr lang="en-US" baseline="0" dirty="0"/>
          </a:p>
          <a:p>
            <a:r>
              <a:rPr lang="en-US" baseline="0" dirty="0"/>
              <a:t>For sizing, simply put… you need to test and validate. Each application and service that gets added to the cluster puts load on it. Each of the underlying services you leverage (reverse proxy, replication </a:t>
            </a:r>
            <a:r>
              <a:rPr lang="en-US" baseline="0" dirty="0" err="1"/>
              <a:t>etc</a:t>
            </a:r>
            <a:r>
              <a:rPr lang="en-US" baseline="0" dirty="0"/>
              <a:t>…) add load to the cluster. So you will need to deploy your application and test it to find out what you really need. This exercise isn’t really any different then the way you’d size it on premise. However, if you’re running in the cloud you hopefully have the advantage of not having to commit to your hardware capacity for the first 5 years before you ever built the system. </a:t>
            </a:r>
          </a:p>
          <a:p>
            <a:endParaRPr lang="en-US" baseline="0" dirty="0"/>
          </a:p>
          <a:p>
            <a:r>
              <a:rPr lang="en-US" baseline="0" dirty="0"/>
              <a:t>With that in mind, you’ll also want to monitor things post launch. Over times, systems grow, and in production scenarios there are always surprises. So please put measures in place for ongoing monitoring of the system. </a:t>
            </a:r>
          </a:p>
          <a:p>
            <a:endParaRPr lang="en-US" baseline="0" dirty="0"/>
          </a:p>
          <a:p>
            <a:r>
              <a:rPr lang="en-US" baseline="0" dirty="0"/>
              <a:t>And lastly, note that each application you add to the system adds its own package size to the store on each node, and when the services are deployed they will generate log files. These logs will be cleaned up over time by Service Fabric, but when testing you sizing, you will want to look at it over time. </a:t>
            </a:r>
          </a:p>
          <a:p>
            <a:endParaRPr lang="en-US" baseline="0" dirty="0"/>
          </a:p>
          <a:p>
            <a:r>
              <a:rPr lang="en-US" baseline="0" dirty="0"/>
              <a:t>For scaling… scaling is done by the Node Type (VMSS). When a new node instance is added, it will eventually be added to the cluster automatically. This isn’t instantaneous, and will take some time. So be patient.</a:t>
            </a:r>
          </a:p>
          <a:p>
            <a:endParaRPr lang="en-US" baseline="0" dirty="0"/>
          </a:p>
          <a:p>
            <a:r>
              <a:rPr lang="en-US" baseline="0" dirty="0"/>
              <a:t>Scaling down is a bit more complicated. You have to manually remove the nodes from the cluster, let the cluster adjust, them you can remove the VM instance. He steps to do this are to disable the service fabric node, wait for the disable to complete, then “scale down” the VMSS cluster. You will always need to do this going from the “</a:t>
            </a:r>
            <a:r>
              <a:rPr lang="en-US" baseline="0" dirty="0" err="1"/>
              <a:t>hightest</a:t>
            </a:r>
            <a:r>
              <a:rPr lang="en-US" baseline="0" dirty="0"/>
              <a:t> instance” down. </a:t>
            </a:r>
          </a:p>
          <a:p>
            <a:endParaRPr lang="en-US" baseline="0" dirty="0"/>
          </a:p>
          <a:p>
            <a:r>
              <a:rPr lang="en-US" baseline="0" dirty="0"/>
              <a:t>One word of caution here, and this applies to both scaling the cluster as well as rebalancing services. Avoid “jitter”. Service fabric is capable of making adjustments very quickly. But these adjustments put load on the system. If you are constantly adjusting things back and forth, this puts a significant load on the system overall. Don’t adjust for short term transient issues, give short lived items a chance to correct, then only adjust when we have significant need to do so.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https://docs.microsoft.com/en-us/azure/service-fabric/service-fabric-cluster-scale-up-down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u="none"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sz="900" u="non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461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a:p>
            <a:endParaRPr lang="en-US" baseline="0" dirty="0"/>
          </a:p>
          <a:p>
            <a:r>
              <a:rPr lang="en-US" i="1" baseline="0" dirty="0"/>
              <a:t>Prep:</a:t>
            </a:r>
          </a:p>
          <a:p>
            <a:pPr marL="171450" indent="-171450">
              <a:buFontTx/>
              <a:buChar char="-"/>
            </a:pPr>
            <a:r>
              <a:rPr lang="en-US" baseline="0" dirty="0"/>
              <a:t>Install Visual Studio and Service Fabric SDK on machine that will be used for the demo</a:t>
            </a:r>
          </a:p>
          <a:p>
            <a:pPr marL="171450" indent="-171450">
              <a:buFontTx/>
              <a:buChar char="-"/>
            </a:pPr>
            <a:r>
              <a:rPr lang="en-US" baseline="0" dirty="0"/>
              <a:t>Configure the local cluster as a 5 node cluster</a:t>
            </a:r>
          </a:p>
          <a:p>
            <a:r>
              <a:rPr lang="en-US" baseline="0" dirty="0"/>
              <a:t>- Pull down https://github.com/brentstineman/PersonalStuff/tree/master/ARM%20Templates/unsecureSvcFabClusterWithDMZ and build the project</a:t>
            </a:r>
          </a:p>
          <a:p>
            <a:pPr marL="171450" indent="-171450">
              <a:buFontTx/>
              <a:buChar char="-"/>
            </a:pPr>
            <a:r>
              <a:rPr lang="en-US" baseline="0" dirty="0"/>
              <a:t>Deploy the project to the local cluster</a:t>
            </a:r>
          </a:p>
          <a:p>
            <a:pPr marL="171450" indent="-171450">
              <a:buFontTx/>
              <a:buChar char="-"/>
            </a:pPr>
            <a:r>
              <a:rPr lang="en-US" baseline="0" dirty="0"/>
              <a:t>Set up an Azure hosted cluster using the unsecure DMZ cluster template at the above link. </a:t>
            </a:r>
          </a:p>
          <a:p>
            <a:pPr marL="171450" indent="-171450">
              <a:buFontTx/>
              <a:buChar char="-"/>
            </a:pPr>
            <a:r>
              <a:rPr lang="en-US" baseline="0" dirty="0"/>
              <a:t>Create a “cloud” application parameter file for the DMZ cluster to put the two apps in different subnets</a:t>
            </a:r>
          </a:p>
          <a:p>
            <a:endParaRPr lang="en-US" baseline="0" dirty="0"/>
          </a:p>
          <a:p>
            <a:r>
              <a:rPr lang="en-US" i="1" baseline="0" dirty="0"/>
              <a:t>Demo Script:</a:t>
            </a:r>
          </a:p>
          <a:p>
            <a:pPr marL="171450" indent="-171450">
              <a:buFontTx/>
              <a:buChar char="-"/>
            </a:pPr>
            <a:r>
              <a:rPr lang="en-US" baseline="0" dirty="0"/>
              <a:t>Show Service Fabric Application in Visual Studio</a:t>
            </a:r>
          </a:p>
          <a:p>
            <a:pPr marL="388712" lvl="1" indent="-171450">
              <a:buFontTx/>
              <a:buChar char="-"/>
            </a:pPr>
            <a:r>
              <a:rPr lang="en-US" baseline="0" dirty="0"/>
              <a:t>Highlight two applications and use of placement properties</a:t>
            </a:r>
          </a:p>
          <a:p>
            <a:pPr marL="388712" lvl="1" indent="-171450">
              <a:buFontTx/>
              <a:buChar char="-"/>
            </a:pPr>
            <a:r>
              <a:rPr lang="en-US" baseline="0" dirty="0"/>
              <a:t>Show parameter files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local 5 node dev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application in place on the 5 node cluster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Deploy the app to the cloud using the “cloud” parameter file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DMZ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in the Azure portal. Highlight the VMSS’s and </a:t>
            </a:r>
            <a:r>
              <a:rPr lang="en-US" baseline="0" dirty="0" err="1"/>
              <a:t>Vnet</a:t>
            </a:r>
            <a:endParaRPr lang="en-US" baseline="0" dirty="0"/>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Go to the Fabric Explorer and show the 3 different node types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“node types” in the cluster manifest</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“system” services are only on the primary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deployed application only being applied where the placement constraints exist. </a:t>
            </a:r>
          </a:p>
          <a:p>
            <a:pPr marL="664001" marR="0" lvl="3"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application instances on the proper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Highlight that the Fabric Explorer and “Application” are on different </a:t>
            </a:r>
            <a:r>
              <a:rPr lang="en-US" baseline="0" dirty="0" err="1"/>
              <a:t>Ips</a:t>
            </a:r>
            <a:r>
              <a:rPr lang="en-US" baseline="0" dirty="0"/>
              <a:t>	 </a:t>
            </a:r>
          </a:p>
        </p:txBody>
      </p:sp>
      <p:sp>
        <p:nvSpPr>
          <p:cNvPr id="4" name="Slide Number Placeholder 3"/>
          <p:cNvSpPr>
            <a:spLocks noGrp="1"/>
          </p:cNvSpPr>
          <p:nvPr>
            <p:ph type="sldNum" sz="quarter" idx="10"/>
          </p:nvPr>
        </p:nvSpPr>
        <p:spPr/>
        <p:txBody>
          <a:bodyPr/>
          <a:lstStyle/>
          <a:p>
            <a:fld id="{EF64FA26-052C-4EE5-A78C-762B03CD0F2A}" type="slidenum">
              <a:rPr lang="en-US" smtClean="0"/>
              <a:t>17</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p>
          <a:p>
            <a:endParaRPr lang="en-US" baseline="0" dirty="0"/>
          </a:p>
          <a:p>
            <a:r>
              <a:rPr lang="en-US" baseline="0" dirty="0"/>
              <a:t>So what we’re hear to do is peal back the layers on Service Fabric. We’ll go beyond the common introductory and “hello world” scenarios to show you some key aspects of this orchestration framework that will help you build applications for the real world.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a:t>
            </a:r>
            <a:r>
              <a:rPr lang="en-US" baseline="0"/>
              <a:t>or Puppet, </a:t>
            </a:r>
            <a:r>
              <a:rPr lang="en-US" baseline="0" dirty="0"/>
              <a:t>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p>
          <a:p>
            <a:r>
              <a:rPr lang="en-US" dirty="0"/>
              <a:t>https://docs.microsoft.com/en-us/azure/service-fabric/service-fabric-service-manifest-resources#example-specifying-an-https-endpoint-for-your-servicehttps://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a:p>
            <a:endParaRPr lang="en-US" baseline="0" dirty="0"/>
          </a:p>
          <a:p>
            <a:r>
              <a:rPr lang="en-US" i="1" baseline="0" dirty="0"/>
              <a:t>Prep: (the same app and cluster used in the first demo can be reused)</a:t>
            </a:r>
          </a:p>
          <a:p>
            <a:pPr marL="171450" indent="-171450">
              <a:buFontTx/>
              <a:buChar char="-"/>
            </a:pPr>
            <a:r>
              <a:rPr lang="en-US" baseline="0" dirty="0"/>
              <a:t>Generate 2 self signed certificates with different names</a:t>
            </a:r>
          </a:p>
          <a:p>
            <a:pPr marL="388712" lvl="1" indent="-171450">
              <a:buFontTx/>
              <a:buChar char="-"/>
            </a:pPr>
            <a:r>
              <a:rPr lang="en-US" baseline="0" dirty="0"/>
              <a:t>Add the certificates to key vault</a:t>
            </a:r>
          </a:p>
          <a:p>
            <a:pPr marL="171450" indent="-171450">
              <a:buFontTx/>
              <a:buChar char="-"/>
            </a:pPr>
            <a:r>
              <a:rPr lang="en-US" baseline="0" dirty="0"/>
              <a:t>Create a hosted Azure cluster</a:t>
            </a:r>
          </a:p>
          <a:p>
            <a:pPr marL="388712" lvl="1" indent="-171450">
              <a:buFontTx/>
              <a:buChar char="-"/>
            </a:pPr>
            <a:r>
              <a:rPr lang="en-US" baseline="0" dirty="0"/>
              <a:t>Have both certificates </a:t>
            </a:r>
            <a:r>
              <a:rPr lang="en-US" baseline="0" dirty="0" err="1"/>
              <a:t>referrenced</a:t>
            </a:r>
            <a:endParaRPr lang="en-US" baseline="0" dirty="0"/>
          </a:p>
          <a:p>
            <a:pPr marL="171450" indent="-171450">
              <a:buFontTx/>
              <a:buChar char="-"/>
            </a:pPr>
            <a:r>
              <a:rPr lang="en-US" baseline="0" dirty="0"/>
              <a:t>create a simple ASP.NET application with an https endpoint</a:t>
            </a:r>
          </a:p>
          <a:p>
            <a:pPr marL="388712" lvl="1" indent="-171450">
              <a:buFontTx/>
              <a:buChar char="-"/>
            </a:pPr>
            <a:r>
              <a:rPr lang="en-US" baseline="0" dirty="0"/>
              <a:t>Associate the app with one of the certificates</a:t>
            </a:r>
          </a:p>
          <a:p>
            <a:pPr marL="388712" lvl="1" indent="-171450">
              <a:buFontTx/>
              <a:buChar char="-"/>
            </a:pPr>
            <a:r>
              <a:rPr lang="en-US" baseline="0" dirty="0"/>
              <a:t>Deploy the application to the cluster</a:t>
            </a:r>
          </a:p>
          <a:p>
            <a:pPr marL="0" lvl="0" indent="0">
              <a:buFontTx/>
              <a:buNone/>
            </a:pPr>
            <a:endParaRPr lang="en-US" i="1" baseline="0" dirty="0"/>
          </a:p>
          <a:p>
            <a:pPr marL="0" lvl="0" indent="0">
              <a:buFontTx/>
              <a:buNone/>
            </a:pPr>
            <a:r>
              <a:rPr lang="en-US" i="1" baseline="0" dirty="0"/>
              <a:t>Demo Script:</a:t>
            </a:r>
          </a:p>
          <a:p>
            <a:pPr marL="388712" lvl="1" indent="-171450">
              <a:buFontTx/>
              <a:buChar char="-"/>
            </a:pPr>
            <a:r>
              <a:rPr lang="en-US" baseline="0" dirty="0"/>
              <a:t>Show the application in a browser</a:t>
            </a:r>
          </a:p>
          <a:p>
            <a:pPr marL="506114" lvl="2" indent="-171450">
              <a:buFontTx/>
              <a:buChar char="-"/>
            </a:pPr>
            <a:r>
              <a:rPr lang="en-US" baseline="0" dirty="0"/>
              <a:t>Highlight the certificate in use</a:t>
            </a:r>
          </a:p>
          <a:p>
            <a:pPr marL="388712" lvl="1" indent="-171450">
              <a:buFontTx/>
              <a:buChar char="-"/>
            </a:pPr>
            <a:r>
              <a:rPr lang="en-US" baseline="0" dirty="0"/>
              <a:t>Show the Azure portal</a:t>
            </a:r>
          </a:p>
          <a:p>
            <a:pPr marL="506114" lvl="2" indent="-171450">
              <a:buFontTx/>
              <a:buChar char="-"/>
            </a:pPr>
            <a:r>
              <a:rPr lang="en-US" baseline="0" dirty="0"/>
              <a:t>Show the certificates in the Key Vault</a:t>
            </a:r>
          </a:p>
          <a:p>
            <a:pPr marL="506114" lvl="2" indent="-171450">
              <a:buFontTx/>
              <a:buChar char="-"/>
            </a:pPr>
            <a:r>
              <a:rPr lang="en-US" baseline="0" dirty="0"/>
              <a:t>Show the certificates in the VMSS secrets</a:t>
            </a:r>
          </a:p>
          <a:p>
            <a:pPr marL="388712" lvl="1" indent="-171450">
              <a:buFontTx/>
              <a:buChar char="-"/>
            </a:pPr>
            <a:r>
              <a:rPr lang="en-US" baseline="0" dirty="0"/>
              <a:t>Update the application</a:t>
            </a:r>
          </a:p>
          <a:p>
            <a:pPr marL="506114" lvl="2" indent="-171450">
              <a:buFontTx/>
              <a:buChar char="-"/>
            </a:pPr>
            <a:r>
              <a:rPr lang="en-US" baseline="0" dirty="0"/>
              <a:t>Associate it with the other certificate</a:t>
            </a:r>
          </a:p>
          <a:p>
            <a:pPr marL="506114" lvl="2" indent="-171450">
              <a:buFontTx/>
              <a:buChar char="-"/>
            </a:pPr>
            <a:r>
              <a:rPr lang="en-US" baseline="0" dirty="0"/>
              <a:t>Update the Application/Service Version</a:t>
            </a:r>
          </a:p>
          <a:p>
            <a:pPr marL="506114" lvl="2" indent="-171450">
              <a:buFontTx/>
              <a:buChar char="-"/>
            </a:pPr>
            <a:r>
              <a:rPr lang="en-US" baseline="0" dirty="0"/>
              <a:t>Deploy the update service</a:t>
            </a:r>
          </a:p>
          <a:p>
            <a:pPr marL="388712" lvl="1" indent="-171450">
              <a:buFontTx/>
              <a:buChar char="-"/>
            </a:pPr>
            <a:r>
              <a:rPr lang="en-US" baseline="0" dirty="0"/>
              <a:t>Open the Fabric Explorer</a:t>
            </a:r>
          </a:p>
          <a:p>
            <a:pPr marL="506114" lvl="2" indent="-171450">
              <a:buFontTx/>
              <a:buChar char="-"/>
            </a:pPr>
            <a:r>
              <a:rPr lang="en-US" baseline="0" dirty="0"/>
              <a:t>Show the “upgrades in progress”</a:t>
            </a:r>
          </a:p>
          <a:p>
            <a:pPr marL="506114" lvl="2" indent="-171450">
              <a:buFontTx/>
              <a:buChar char="-"/>
            </a:pPr>
            <a:r>
              <a:rPr lang="en-US" baseline="0" dirty="0"/>
              <a:t>Show it walking the upgrade domains</a:t>
            </a:r>
          </a:p>
          <a:p>
            <a:pPr marL="388712" lvl="1" indent="-171450">
              <a:buFontTx/>
              <a:buChar char="-"/>
            </a:pPr>
            <a:r>
              <a:rPr lang="en-US" baseline="0" dirty="0"/>
              <a:t>Switch back to the application in the web browser</a:t>
            </a:r>
          </a:p>
          <a:p>
            <a:pPr marL="506114" lvl="2" indent="-171450">
              <a:buFontTx/>
              <a:buChar char="-"/>
            </a:pPr>
            <a:r>
              <a:rPr lang="en-US" baseline="0" dirty="0"/>
              <a:t>Show service is still accessible</a:t>
            </a:r>
          </a:p>
          <a:p>
            <a:pPr marL="506114" lvl="2" indent="-171450">
              <a:buFontTx/>
              <a:buChar char="-"/>
            </a:pPr>
            <a:r>
              <a:rPr lang="en-US" baseline="0" dirty="0"/>
              <a:t>Keep refreshing until the new certificate is available</a:t>
            </a:r>
          </a:p>
          <a:p>
            <a:pPr marL="506114" lvl="2" indent="-171450">
              <a:buFontTx/>
              <a:buChar char="-"/>
            </a:pPr>
            <a:r>
              <a:rPr lang="en-US" baseline="0" dirty="0"/>
              <a:t>Show the new certificate.</a:t>
            </a:r>
          </a:p>
          <a:p>
            <a:pPr marL="506114" lvl="2" indent="-171450">
              <a:buFontTx/>
              <a:buChar char="-"/>
            </a:pPr>
            <a:endParaRPr lang="en-US" baseline="0" dirty="0"/>
          </a:p>
          <a:p>
            <a:pPr marL="0" lvl="0" indent="0">
              <a:buFontTx/>
              <a:buNone/>
            </a:pPr>
            <a:endParaRPr lang="en-US" baseline="0" dirty="0"/>
          </a:p>
          <a:p>
            <a:pPr marL="0" lvl="0" indent="0">
              <a:buFontTx/>
              <a:buNone/>
            </a:pPr>
            <a:endParaRPr lang="en-US" baseline="0" dirty="0"/>
          </a:p>
          <a:p>
            <a:pPr marL="388712" lvl="1" indent="-171450">
              <a:buFontTx/>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23</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hopefully I’ve made good on what we promised at the top of the presentation. </a:t>
            </a:r>
          </a:p>
          <a:p>
            <a:endParaRPr lang="en-US" baseline="0" dirty="0"/>
          </a:p>
          <a:p>
            <a:r>
              <a:rPr lang="en-US" baseline="0" dirty="0"/>
              <a:t>We’ve discussed the nature of the Service Fabric cluster and how we can leverage Node Types to define the environment for the services and where they should be placed. We’ve also discussed how we can leverage the nodes to create custom cluster topologies for our specific needs. </a:t>
            </a:r>
          </a:p>
          <a:p>
            <a:endParaRPr lang="en-US" baseline="0" dirty="0"/>
          </a:p>
          <a:p>
            <a:r>
              <a:rPr lang="en-US" baseline="0" dirty="0"/>
              <a:t>We’ve also look at how services can be discovered via endpoint resolution and how rolling upgrades can be used to do “no downtime” upgrades, even when certificates are involved. </a:t>
            </a:r>
          </a:p>
          <a:p>
            <a:endParaRPr lang="en-US" baseline="0" dirty="0"/>
          </a:p>
          <a:p>
            <a:r>
              <a:rPr lang="en-US" baseline="0" dirty="0"/>
              <a:t>And hopefully all this with a couple of really slick demos that helped make what we talked about through these slides a bit more “real”. </a:t>
            </a: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19515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a:t>
            </a:r>
            <a:r>
              <a:rPr lang="en-US" baseline="0" dirty="0"/>
              <a:t> I’d like to thank you for investing your time and not constantly browsing the web or checking email and snapchat. And with the time we have left, I’m happy to answer any questions. </a:t>
            </a:r>
            <a:endParaRPr lang="en-US" dirty="0"/>
          </a:p>
          <a:p>
            <a:endParaRPr lang="en-US" dirty="0"/>
          </a:p>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3/27/2017 10:58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or build your first Service Fabric application. You’ve hopefully already done that. In this session, we want to take things to the next level by showing you some things that will be necessary to help you build some real world solutions. </a:t>
            </a:r>
            <a:endParaRPr lang="en-US" dirty="0"/>
          </a:p>
          <a:p>
            <a:pPr lvl="1"/>
            <a:endParaRPr lang="en-US" dirty="0"/>
          </a:p>
          <a:p>
            <a:r>
              <a:rPr lang="en-US" dirty="0"/>
              <a:t>Real World Scenarios</a:t>
            </a:r>
          </a:p>
          <a:p>
            <a:pPr lvl="1"/>
            <a:r>
              <a:rPr lang="en-US" dirty="0"/>
              <a:t>We’re going</a:t>
            </a:r>
            <a:r>
              <a:rPr lang="en-US" baseline="0" dirty="0"/>
              <a:t> to explore some topics that aren’t easily found in the getting started documentation. Or at least one’s that don’t always make sense at first. But these represent topics you are likely going to have to explore at some point if you do anything “of worth” with service fabric. We’ll tackle topics like customizing cluster topologies and service placement…. Service endpoint resolution, upgrades, and certificate management. </a:t>
            </a:r>
            <a:endParaRPr lang="en-US" dirty="0"/>
          </a:p>
          <a:p>
            <a:endParaRPr lang="en-US" sz="2000" dirty="0"/>
          </a:p>
          <a:p>
            <a:r>
              <a:rPr lang="en-US" dirty="0"/>
              <a:t>More Ops</a:t>
            </a:r>
          </a:p>
          <a:p>
            <a:pPr lvl="1"/>
            <a:r>
              <a:rPr lang="en-US" dirty="0">
                <a:sym typeface="Wingdings" panose="05000000000000000000" pitchFamily="2" charset="2"/>
              </a:rPr>
              <a:t>Mos</a:t>
            </a:r>
            <a:r>
              <a:rPr lang="en-US" baseline="0" dirty="0">
                <a:sym typeface="Wingdings" panose="05000000000000000000" pitchFamily="2" charset="2"/>
              </a:rPr>
              <a:t>t of what we’re going to talk about in this session is related to DevOps, that bridge between developing a solution and running it in production. If you aren’t comfortable with this topic, then I’d encourage you to start becoming so. And I’m happy to talk with you at more length about this after this session.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two sections. </a:t>
            </a:r>
          </a:p>
          <a:p>
            <a:endParaRPr lang="en-US" dirty="0"/>
          </a:p>
          <a:p>
            <a:r>
              <a:rPr lang="en-US" dirty="0"/>
              <a:t>For</a:t>
            </a:r>
            <a:r>
              <a:rPr lang="en-US" baseline="0" dirty="0"/>
              <a:t> the first half of this, we’re going to talk about what a Service Fabric cluster is, and how we can customize it to suit our own needs. This discussion will center around the concept of Node Types and how we can customize them and even use them to create some interesting cluster topologies. </a:t>
            </a:r>
          </a:p>
          <a:p>
            <a:endParaRPr lang="en-US" baseline="0" dirty="0"/>
          </a:p>
          <a:p>
            <a:r>
              <a:rPr lang="en-US" baseline="0" dirty="0"/>
              <a:t>The second half of the session will cover applications and their services. We’ll talk about how we discover and address services, and how we can perform upgrades without downtime and even manage application certificates. </a:t>
            </a:r>
          </a:p>
          <a:p>
            <a:endParaRPr lang="en-US" baseline="0" dirty="0"/>
          </a:p>
          <a:p>
            <a:r>
              <a:rPr lang="en-US" baseline="0" dirty="0"/>
              <a:t>For each of these, we’ll talk for a bit, then (demo gods willing), do a nice little demo to help you visualize what we’ve been talking about.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3/27/2017 10:58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a:t>
            </a:r>
            <a:r>
              <a:rPr lang="en-US" baseline="0" dirty="0"/>
              <a:t>At its core its an orchestrator. </a:t>
            </a:r>
            <a:r>
              <a:rPr lang="en-US" dirty="0"/>
              <a:t>It’s a collection of services working together to </a:t>
            </a:r>
            <a:r>
              <a:rPr lang="en-US" baseline="0" dirty="0"/>
              <a:t>help orchestrate processes. </a:t>
            </a:r>
          </a:p>
          <a:p>
            <a:endParaRPr lang="en-US" baseline="0" dirty="0"/>
          </a:p>
          <a:p>
            <a:r>
              <a:rPr lang="en-US" b="1" baseline="0" dirty="0"/>
              <a:t>*click* (1)</a:t>
            </a:r>
          </a:p>
          <a:p>
            <a:r>
              <a:rPr lang="en-US" baseline="0" dirty="0"/>
              <a:t>We start with a series of physical servers or virtual machines, usually inside of a network. These will become the nodes in our cluster. In Azure, this is usually represented by a VM Scale Set. </a:t>
            </a:r>
          </a:p>
          <a:p>
            <a:endParaRPr lang="en-US" baseline="0" dirty="0"/>
          </a:p>
          <a:p>
            <a:r>
              <a:rPr lang="en-US" b="1" baseline="0" dirty="0"/>
              <a:t>*click* (2)</a:t>
            </a:r>
          </a:p>
          <a:p>
            <a:r>
              <a:rPr lang="en-US" baseline="0" dirty="0"/>
              <a:t>To each of these nodes we add the service fabric ‘bits’. The bits are the various command line utilities, executables, and configuration metadata (like our cluster manifest). An Azure virtual machine can leverage an existing VM extension to handle the installation and bootstrapping for you. This gives you the benefit of being able to “inject” the service fabric configuration into each of the nodes. </a:t>
            </a:r>
          </a:p>
          <a:p>
            <a:endParaRPr lang="en-US" baseline="0" dirty="0"/>
          </a:p>
          <a:p>
            <a:r>
              <a:rPr lang="en-US" b="1" baseline="0" dirty="0"/>
              <a:t>*click* (3)</a:t>
            </a:r>
          </a:p>
          <a:p>
            <a:r>
              <a:rPr lang="en-US" baseline="0" dirty="0"/>
              <a:t>With the ‘bits’ installed are boot strapped and use their configuration metadata and start trying to connect with each other. As these connections are discovered and established, the nodes are stitched together into the service fabric cluster. </a:t>
            </a:r>
          </a:p>
          <a:p>
            <a:endParaRPr lang="en-US" baseline="0" dirty="0"/>
          </a:p>
          <a:p>
            <a:r>
              <a:rPr lang="en-US" b="1" baseline="0" dirty="0"/>
              <a:t>*click* (4)</a:t>
            </a:r>
          </a:p>
          <a:p>
            <a:r>
              <a:rPr lang="en-US" dirty="0"/>
              <a:t>With</a:t>
            </a:r>
            <a:r>
              <a:rPr lang="en-US" baseline="0" dirty="0"/>
              <a:t> the cluster now operational, we’re likely going to want to be able to route external client traffic to services hosted within the cluster. This is typically done by some type of load balancer or NAT device in front of the cluster.  </a:t>
            </a:r>
          </a:p>
          <a:p>
            <a:endParaRPr lang="en-US" baseline="0" dirty="0"/>
          </a:p>
          <a:p>
            <a:r>
              <a:rPr lang="en-US" b="1" baseline="0" dirty="0"/>
              <a:t>*click* (5)</a:t>
            </a:r>
          </a:p>
          <a:p>
            <a:r>
              <a:rPr lang="en-US" baseline="0" dirty="0"/>
              <a:t>If the external client want to reach a service (say the Service Fabric Explorer), on a port (19080 by default)…</a:t>
            </a:r>
          </a:p>
          <a:p>
            <a:endParaRPr lang="en-US" baseline="0" dirty="0"/>
          </a:p>
          <a:p>
            <a:r>
              <a:rPr lang="en-US" b="1" baseline="0" dirty="0"/>
              <a:t>*click* (6)</a:t>
            </a:r>
          </a:p>
          <a:p>
            <a:r>
              <a:rPr lang="en-US" baseline="0" dirty="0"/>
              <a:t>Requests will come in via the load balancer and be routed to the service fabric service which is listening on that port. </a:t>
            </a:r>
          </a:p>
          <a:p>
            <a:endParaRPr lang="en-US" baseline="0" dirty="0"/>
          </a:p>
          <a:p>
            <a:r>
              <a:rPr lang="en-US" b="1" baseline="0" dirty="0"/>
              <a:t>*click* (7)</a:t>
            </a:r>
          </a:p>
          <a:p>
            <a:r>
              <a:rPr lang="en-US" baseline="0" dirty="0"/>
              <a:t>If its one of your own services, running on say port 80 or 443, then you would deploy the application that contains those services to the cluster and again use a load balancer to route the traffic. </a:t>
            </a:r>
          </a:p>
          <a:p>
            <a:endParaRPr lang="en-US" baseline="0" dirty="0"/>
          </a:p>
          <a:p>
            <a:r>
              <a:rPr lang="en-US" baseline="0" dirty="0"/>
              <a:t>One note here… the way you address Fabric services, and your own application services is the same. This is because the fabric “bits” are services running within the cluster. They are managed by service fabric in the same way as your own applications. And in some cases, even use the same Service Fabric services that you use for your applications (such as </a:t>
            </a:r>
            <a:r>
              <a:rPr lang="en-US" baseline="0" dirty="0" err="1"/>
              <a:t>stateful</a:t>
            </a:r>
            <a:r>
              <a:rPr lang="en-US" baseline="0" dirty="0"/>
              <a:t> service replication and service recovery).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1" baseline="0" dirty="0"/>
              <a:t>*click* (1) </a:t>
            </a:r>
            <a:r>
              <a:rPr lang="en-US" baseline="0" dirty="0"/>
              <a:t>But most importantly, nodes with similar physical properties are grouped into “types”. A Node Type is a service fabric construct and is defined by the cluster manifest.</a:t>
            </a:r>
          </a:p>
          <a:p>
            <a:endParaRPr lang="en-US" baseline="0" dirty="0"/>
          </a:p>
          <a:p>
            <a:r>
              <a:rPr lang="en-US" b="1" baseline="0" dirty="0"/>
              <a:t>*click* (2)</a:t>
            </a:r>
          </a:p>
          <a:p>
            <a:r>
              <a:rPr lang="en-US" baseline="0" dirty="0"/>
              <a:t>The cluster’s node type definition (shown here)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the meta date used by the cluster services on each node and used, among other things, to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just mentioned, node type definitions also contain metadata that describe the nodes. This includes capacity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There’s also one special node type property, “</a:t>
            </a:r>
            <a:r>
              <a:rPr lang="en-US" baseline="0" dirty="0" err="1"/>
              <a:t>isPrimary</a:t>
            </a:r>
            <a:r>
              <a:rPr lang="en-US" baseline="0" dirty="0"/>
              <a:t>”. There can be only one of these per cluster. This node type is where the Service Fabric managements services live. </a:t>
            </a:r>
          </a:p>
          <a:p>
            <a:r>
              <a:rPr lang="en-US" baseline="0" dirty="0"/>
              <a:t> </a:t>
            </a:r>
          </a:p>
          <a:p>
            <a:r>
              <a:rPr lang="en-US" i="1" baseline="0" dirty="0"/>
              <a:t>Useful Info:</a:t>
            </a:r>
          </a:p>
          <a:p>
            <a:r>
              <a:rPr lang="en-US" baseline="0" dirty="0"/>
              <a:t>https://brentdacodemonkey.wordpress.com/2016/09/11/placement-constraints-with-service-fabric/</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5430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7874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your service fabric will (usually) be hosted on a Virtual Machine Scale Set, or VMSS. This specialized type of VM resource allows us to manage the group instead of the individuals. Adding and removing instances, and each VM instance is the same as the others. If one gets torn down, when its rebuilt it will be exactly as it was when it was first created. For Service Fabric, a node type will be associated with a specific VMSS. And each VMSS can be associated with only one Node Type. </a:t>
            </a:r>
          </a:p>
          <a:p>
            <a:endParaRPr lang="en-US" baseline="0" dirty="0"/>
          </a:p>
          <a:p>
            <a:r>
              <a:rPr lang="en-US" baseline="0" dirty="0"/>
              <a:t>As previously mentioned, we’ll use an extension to “inject” the Service Fabric bits into the VMSS and you can see the reference to the Node Type as part of that extension’s properties. </a:t>
            </a:r>
          </a:p>
          <a:p>
            <a:endParaRPr lang="en-US" baseline="0" dirty="0"/>
          </a:p>
          <a:p>
            <a:r>
              <a:rPr lang="en-US" b="1" baseline="0" dirty="0"/>
              <a:t>*click* </a:t>
            </a:r>
            <a:r>
              <a:rPr lang="en-US" baseline="0" dirty="0"/>
              <a:t>highlight node type</a:t>
            </a:r>
          </a:p>
          <a:p>
            <a:endParaRPr lang="en-US" baseline="0" dirty="0"/>
          </a:p>
          <a:p>
            <a:r>
              <a:rPr lang="en-US" baseline="0" dirty="0"/>
              <a:t>Now this reference, as you might expect, also needs to be defined to the Service Fabric Cluster (via its manifest). In example we saw on the previous slide, its here </a:t>
            </a:r>
            <a:r>
              <a:rPr lang="en-US" b="1" baseline="0" dirty="0">
                <a:solidFill>
                  <a:srgbClr val="FF0000"/>
                </a:solidFill>
              </a:rPr>
              <a:t>*click*</a:t>
            </a:r>
          </a:p>
          <a:p>
            <a:endParaRPr lang="en-US" baseline="0" dirty="0"/>
          </a:p>
          <a:p>
            <a:r>
              <a:rPr lang="en-US" baseline="0" dirty="0"/>
              <a:t>But because the VMSS is just “managed VMs”, they still have to be placed inside of a network and subnet. So a simple cluster, with only one node type might look like this if we looked at it from a network perspective. </a:t>
            </a:r>
            <a:r>
              <a:rPr lang="en-US" b="1" baseline="0" dirty="0"/>
              <a:t>*click*</a:t>
            </a:r>
          </a:p>
          <a:p>
            <a:endParaRPr lang="en-US" b="1" baseline="0" dirty="0"/>
          </a:p>
          <a:p>
            <a:r>
              <a:rPr lang="en-US" dirty="0"/>
              <a:t>This is still a set of nodes that are associated with a node type and hosted on a VM Scale Set. These</a:t>
            </a:r>
            <a:r>
              <a:rPr lang="en-US" baseline="0" dirty="0"/>
              <a:t> are placed into a network subnet and fronted by a load balancer. In this case, that load balancer is associated with a public IP address to folks outside of the network can address the cluster, and we’ll use a network security group to secure traffic into and out of the VM’s in the scale set.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r>
              <a:rPr lang="en-US" dirty="0"/>
              <a:t>https://azure.microsoft.com/en-us/services/virtual-machine-scale-sets/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3/27/2017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047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1.xml"/><Relationship Id="rId5" Type="http://schemas.openxmlformats.org/officeDocument/2006/relationships/image" Target="../media/image26.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9.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 The Real World</a:t>
            </a:r>
            <a:endParaRPr lang="en-US" sz="4400" dirty="0"/>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3" name="Text Placeholder 2"/>
          <p:cNvSpPr>
            <a:spLocks noGrp="1"/>
          </p:cNvSpPr>
          <p:nvPr>
            <p:ph type="body" sz="quarter" idx="13"/>
          </p:nvPr>
        </p:nvSpPr>
        <p:spPr/>
        <p:txBody>
          <a:bodyPr/>
          <a:lstStyle/>
          <a:p>
            <a:r>
              <a:rPr lang="en-US" dirty="0"/>
              <a:t>Microservice Ascend</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existing infrastructure</a:t>
            </a:r>
          </a:p>
        </p:txBody>
      </p:sp>
      <p:sp>
        <p:nvSpPr>
          <p:cNvPr id="3" name="Text Placeholder 2"/>
          <p:cNvSpPr>
            <a:spLocks noGrp="1"/>
          </p:cNvSpPr>
          <p:nvPr>
            <p:ph type="body" sz="quarter" idx="10"/>
          </p:nvPr>
        </p:nvSpPr>
        <p:spPr>
          <a:xfrm>
            <a:off x="427038" y="1135062"/>
            <a:ext cx="11887199" cy="1071062"/>
          </a:xfrm>
        </p:spPr>
        <p:txBody>
          <a:bodyPr/>
          <a:lstStyle/>
          <a:p>
            <a:r>
              <a:rPr lang="en-US" sz="3200" dirty="0">
                <a:solidFill>
                  <a:schemeClr val="tx1"/>
                </a:solidFill>
                <a:latin typeface="+mn-lt"/>
              </a:rPr>
              <a:t>If you have an existing infrastructure, don’t be afraid to use it. A cluster can be placed in an existing network.</a:t>
            </a:r>
          </a:p>
        </p:txBody>
      </p:sp>
      <p:pic>
        <p:nvPicPr>
          <p:cNvPr id="4" name="Picture 3"/>
          <p:cNvPicPr>
            <a:picLocks noChangeAspect="1"/>
          </p:cNvPicPr>
          <p:nvPr/>
        </p:nvPicPr>
        <p:blipFill>
          <a:blip r:embed="rId3"/>
          <a:stretch>
            <a:fillRect/>
          </a:stretch>
        </p:blipFill>
        <p:spPr>
          <a:xfrm>
            <a:off x="427037" y="2201862"/>
            <a:ext cx="6370524" cy="4648199"/>
          </a:xfrm>
          <a:prstGeom prst="rect">
            <a:avLst/>
          </a:prstGeom>
        </p:spPr>
      </p:pic>
      <p:grpSp>
        <p:nvGrpSpPr>
          <p:cNvPr id="7" name="Group 6"/>
          <p:cNvGrpSpPr/>
          <p:nvPr/>
        </p:nvGrpSpPr>
        <p:grpSpPr>
          <a:xfrm>
            <a:off x="2332037" y="3649662"/>
            <a:ext cx="9525000" cy="1181862"/>
            <a:chOff x="1951037" y="4239831"/>
            <a:chExt cx="9525000" cy="1181862"/>
          </a:xfrm>
        </p:grpSpPr>
        <p:sp>
          <p:nvSpPr>
            <p:cNvPr id="5" name="Rectangle 4"/>
            <p:cNvSpPr/>
            <p:nvPr/>
          </p:nvSpPr>
          <p:spPr bwMode="auto">
            <a:xfrm>
              <a:off x="1951037" y="4564061"/>
              <a:ext cx="3733800" cy="666369"/>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478145" y="4239831"/>
              <a:ext cx="4997892" cy="118186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 the VMSS OS Image</a:t>
            </a:r>
          </a:p>
        </p:txBody>
      </p:sp>
      <p:pic>
        <p:nvPicPr>
          <p:cNvPr id="4" name="Picture 3"/>
          <p:cNvPicPr>
            <a:picLocks noChangeAspect="1"/>
          </p:cNvPicPr>
          <p:nvPr/>
        </p:nvPicPr>
        <p:blipFill>
          <a:blip r:embed="rId3"/>
          <a:stretch>
            <a:fillRect/>
          </a:stretch>
        </p:blipFill>
        <p:spPr>
          <a:xfrm>
            <a:off x="6142037" y="2759074"/>
            <a:ext cx="6096718" cy="3938588"/>
          </a:xfrm>
          <a:prstGeom prst="rect">
            <a:avLst/>
          </a:prstGeom>
        </p:spPr>
      </p:pic>
      <p:sp>
        <p:nvSpPr>
          <p:cNvPr id="5" name="Rectangle 4"/>
          <p:cNvSpPr/>
          <p:nvPr/>
        </p:nvSpPr>
        <p:spPr>
          <a:xfrm>
            <a:off x="274637" y="1363662"/>
            <a:ext cx="7467600" cy="2062103"/>
          </a:xfrm>
          <a:prstGeom prst="rect">
            <a:avLst/>
          </a:prstGeom>
        </p:spPr>
        <p:txBody>
          <a:bodyPr wrap="square">
            <a:spAutoFit/>
          </a:bodyPr>
          <a:lstStyle/>
          <a:p>
            <a:r>
              <a:rPr lang="en-US" sz="4400" dirty="0">
                <a:solidFill>
                  <a:schemeClr val="accent2">
                    <a:lumMod val="50000"/>
                    <a:lumOff val="50000"/>
                  </a:schemeClr>
                </a:solidFill>
              </a:rPr>
              <a:t>Why would you want to?</a:t>
            </a:r>
          </a:p>
          <a:p>
            <a:pPr marL="285750" indent="-285750">
              <a:buFont typeface="Arial" panose="020B0604020202020204" pitchFamily="34" charset="0"/>
              <a:buChar char="•"/>
            </a:pPr>
            <a:r>
              <a:rPr lang="en-US" sz="2800" dirty="0"/>
              <a:t>Pre-install necessary components/resources</a:t>
            </a:r>
          </a:p>
          <a:p>
            <a:pPr marL="285750" indent="-285750">
              <a:buFont typeface="Arial" panose="020B0604020202020204" pitchFamily="34" charset="0"/>
              <a:buChar char="•"/>
            </a:pPr>
            <a:r>
              <a:rPr lang="en-US" sz="2800" dirty="0"/>
              <a:t>Streamline startup of the VM</a:t>
            </a:r>
          </a:p>
          <a:p>
            <a:pPr marL="285750" indent="-285750">
              <a:buFont typeface="Arial" panose="020B0604020202020204" pitchFamily="34" charset="0"/>
              <a:buChar char="•"/>
            </a:pPr>
            <a:r>
              <a:rPr lang="en-US" sz="2800" dirty="0"/>
              <a:t>Reduce infrastructure complexity</a:t>
            </a:r>
          </a:p>
        </p:txBody>
      </p:sp>
      <p:sp>
        <p:nvSpPr>
          <p:cNvPr id="6" name="Rectangle 5"/>
          <p:cNvSpPr/>
          <p:nvPr/>
        </p:nvSpPr>
        <p:spPr>
          <a:xfrm>
            <a:off x="274637" y="3548876"/>
            <a:ext cx="7467600" cy="2492990"/>
          </a:xfrm>
          <a:prstGeom prst="rect">
            <a:avLst/>
          </a:prstGeom>
        </p:spPr>
        <p:txBody>
          <a:bodyPr wrap="square">
            <a:spAutoFit/>
          </a:bodyPr>
          <a:lstStyle/>
          <a:p>
            <a:r>
              <a:rPr lang="en-US" sz="4400" dirty="0">
                <a:solidFill>
                  <a:schemeClr val="accent2">
                    <a:lumMod val="50000"/>
                    <a:lumOff val="50000"/>
                  </a:schemeClr>
                </a:solidFill>
              </a:rPr>
              <a:t>Steps</a:t>
            </a:r>
          </a:p>
          <a:p>
            <a:pPr marL="285750" indent="-285750">
              <a:buFont typeface="Arial" panose="020B0604020202020204" pitchFamily="34" charset="0"/>
              <a:buChar char="•"/>
            </a:pPr>
            <a:r>
              <a:rPr lang="en-US" sz="2800" dirty="0"/>
              <a:t>Create a VM from a “base” image</a:t>
            </a:r>
          </a:p>
          <a:p>
            <a:pPr marL="285750" indent="-285750">
              <a:buFont typeface="Arial" panose="020B0604020202020204" pitchFamily="34" charset="0"/>
              <a:buChar char="•"/>
            </a:pPr>
            <a:r>
              <a:rPr lang="en-US" sz="2800" dirty="0"/>
              <a:t>Customize the VM</a:t>
            </a:r>
          </a:p>
          <a:p>
            <a:pPr marL="285750" indent="-285750">
              <a:buFont typeface="Arial" panose="020B0604020202020204" pitchFamily="34" charset="0"/>
              <a:buChar char="•"/>
            </a:pPr>
            <a:r>
              <a:rPr lang="en-US" sz="2800" dirty="0"/>
              <a:t>Capture as an image</a:t>
            </a:r>
          </a:p>
          <a:p>
            <a:pPr marL="285750" indent="-285750">
              <a:buFont typeface="Arial" panose="020B0604020202020204" pitchFamily="34" charset="0"/>
              <a:buChar char="•"/>
            </a:pPr>
            <a:r>
              <a:rPr lang="en-US" sz="2800" dirty="0"/>
              <a:t>Deploy “from image”</a:t>
            </a:r>
          </a:p>
        </p:txBody>
      </p:sp>
    </p:spTree>
    <p:extLst>
      <p:ext uri="{BB962C8B-B14F-4D97-AF65-F5344CB8AC3E}">
        <p14:creationId xmlns:p14="http://schemas.microsoft.com/office/powerpoint/2010/main" val="426592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Update </a:t>
            </a:r>
            <a:r>
              <a:rPr lang="en-US"/>
              <a:t>&amp; Patching</a:t>
            </a:r>
            <a:endParaRPr lang="en-US" dirty="0"/>
          </a:p>
        </p:txBody>
      </p:sp>
      <p:sp>
        <p:nvSpPr>
          <p:cNvPr id="5" name="Rectangle 4"/>
          <p:cNvSpPr/>
          <p:nvPr/>
        </p:nvSpPr>
        <p:spPr>
          <a:xfrm>
            <a:off x="274639" y="1363662"/>
            <a:ext cx="11811000" cy="1077218"/>
          </a:xfrm>
          <a:prstGeom prst="rect">
            <a:avLst/>
          </a:prstGeom>
        </p:spPr>
        <p:txBody>
          <a:bodyPr wrap="square">
            <a:spAutoFit/>
          </a:bodyPr>
          <a:lstStyle/>
          <a:p>
            <a:pPr algn="ctr"/>
            <a:r>
              <a:rPr lang="en-US" sz="3200" dirty="0"/>
              <a:t>Azure’s VMSS do not </a:t>
            </a:r>
            <a:r>
              <a:rPr lang="en-US" sz="3200" u="sng" dirty="0"/>
              <a:t>currently</a:t>
            </a:r>
            <a:r>
              <a:rPr lang="en-US" sz="3200" dirty="0"/>
              <a:t> support safe and automatic OS update and patching. </a:t>
            </a:r>
            <a:endParaRPr lang="en-US" dirty="0"/>
          </a:p>
        </p:txBody>
      </p:sp>
      <p:sp>
        <p:nvSpPr>
          <p:cNvPr id="6" name="Rectangle 5"/>
          <p:cNvSpPr/>
          <p:nvPr/>
        </p:nvSpPr>
        <p:spPr>
          <a:xfrm>
            <a:off x="625475" y="2735262"/>
            <a:ext cx="11811000" cy="1631216"/>
          </a:xfrm>
          <a:prstGeom prst="rect">
            <a:avLst/>
          </a:prstGeom>
        </p:spPr>
        <p:txBody>
          <a:bodyPr wrap="square">
            <a:spAutoFit/>
          </a:bodyPr>
          <a:lstStyle/>
          <a:p>
            <a:r>
              <a:rPr lang="en-US" sz="4400" dirty="0">
                <a:solidFill>
                  <a:schemeClr val="accent2">
                    <a:lumMod val="50000"/>
                    <a:lumOff val="50000"/>
                  </a:schemeClr>
                </a:solidFill>
              </a:rPr>
              <a:t>OS Upgrade Policy = Automatic</a:t>
            </a:r>
          </a:p>
          <a:p>
            <a:pPr marL="285750" indent="-285750">
              <a:buFont typeface="Arial" panose="020B0604020202020204" pitchFamily="34" charset="0"/>
              <a:buChar char="•"/>
            </a:pPr>
            <a:r>
              <a:rPr lang="en-US" sz="2800" dirty="0"/>
              <a:t>Would take down all nodes of a given node type for an OS Update</a:t>
            </a:r>
          </a:p>
          <a:p>
            <a:pPr marL="285750" indent="-285750">
              <a:buFont typeface="Arial" panose="020B0604020202020204" pitchFamily="34" charset="0"/>
              <a:buChar char="•"/>
            </a:pPr>
            <a:r>
              <a:rPr lang="en-US" sz="2800" dirty="0"/>
              <a:t>Not honored for Service Fabric</a:t>
            </a:r>
          </a:p>
        </p:txBody>
      </p:sp>
      <p:sp>
        <p:nvSpPr>
          <p:cNvPr id="7" name="Rectangle 6"/>
          <p:cNvSpPr/>
          <p:nvPr/>
        </p:nvSpPr>
        <p:spPr>
          <a:xfrm>
            <a:off x="503237" y="4487862"/>
            <a:ext cx="11811000" cy="2062103"/>
          </a:xfrm>
          <a:prstGeom prst="rect">
            <a:avLst/>
          </a:prstGeom>
        </p:spPr>
        <p:txBody>
          <a:bodyPr wrap="square">
            <a:spAutoFit/>
          </a:bodyPr>
          <a:lstStyle/>
          <a:p>
            <a:r>
              <a:rPr lang="en-US" sz="4400" dirty="0">
                <a:solidFill>
                  <a:schemeClr val="accent2">
                    <a:lumMod val="50000"/>
                    <a:lumOff val="50000"/>
                  </a:schemeClr>
                </a:solidFill>
              </a:rPr>
              <a:t>Your Responsibility</a:t>
            </a:r>
          </a:p>
          <a:p>
            <a:pPr marL="285750" indent="-285750">
              <a:buFont typeface="Arial" panose="020B0604020202020204" pitchFamily="34" charset="0"/>
              <a:buChar char="•"/>
            </a:pPr>
            <a:r>
              <a:rPr lang="en-US" sz="2800" dirty="0"/>
              <a:t>Script is available today to help with this</a:t>
            </a:r>
          </a:p>
          <a:p>
            <a:pPr marL="285750" indent="-285750">
              <a:buFont typeface="Arial" panose="020B0604020202020204" pitchFamily="34" charset="0"/>
              <a:buChar char="•"/>
            </a:pPr>
            <a:r>
              <a:rPr lang="en-US" sz="2800" dirty="0"/>
              <a:t>An upgrade service for Service Fabric is in the works</a:t>
            </a:r>
          </a:p>
          <a:p>
            <a:pPr marL="285750" indent="-285750">
              <a:buFont typeface="Arial" panose="020B0604020202020204" pitchFamily="34" charset="0"/>
              <a:buChar char="•"/>
            </a:pPr>
            <a:r>
              <a:rPr lang="en-US" sz="2800" dirty="0"/>
              <a:t>VMSS are working on improvements to address this gap. </a:t>
            </a:r>
          </a:p>
        </p:txBody>
      </p:sp>
    </p:spTree>
    <p:extLst>
      <p:ext uri="{BB962C8B-B14F-4D97-AF65-F5344CB8AC3E}">
        <p14:creationId xmlns:p14="http://schemas.microsoft.com/office/powerpoint/2010/main" val="2536798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8" y="1221157"/>
            <a:ext cx="5727443" cy="3139321"/>
          </a:xfrm>
        </p:spPr>
        <p:txBody>
          <a:bodyPr/>
          <a:lstStyle/>
          <a:p>
            <a:pPr marL="571500" indent="-571500">
              <a:buFont typeface="Arial" panose="020B0604020202020204" pitchFamily="34" charset="0"/>
              <a:buChar char="•"/>
            </a:pPr>
            <a:r>
              <a:rPr lang="en-US" sz="3200" dirty="0">
                <a:latin typeface="+mn-lt"/>
                <a:cs typeface="Arial" panose="020B0604020202020204" pitchFamily="34" charset="0"/>
              </a:rPr>
              <a:t>Three node types</a:t>
            </a:r>
          </a:p>
          <a:p>
            <a:pPr marL="571500" indent="-571500">
              <a:buFont typeface="Arial" panose="020B0604020202020204" pitchFamily="34" charset="0"/>
              <a:buChar char="•"/>
            </a:pPr>
            <a:r>
              <a:rPr lang="en-US" sz="3200" dirty="0">
                <a:latin typeface="+mn-lt"/>
                <a:cs typeface="Arial" panose="020B0604020202020204" pitchFamily="34" charset="0"/>
              </a:rPr>
              <a:t>Three Subnets</a:t>
            </a:r>
          </a:p>
          <a:p>
            <a:pPr marL="571500" indent="-571500">
              <a:buFont typeface="Arial" panose="020B0604020202020204" pitchFamily="34" charset="0"/>
              <a:buChar char="•"/>
            </a:pPr>
            <a:r>
              <a:rPr lang="en-US" sz="32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3200" dirty="0">
                <a:latin typeface="+mn-lt"/>
                <a:cs typeface="Arial" panose="020B0604020202020204" pitchFamily="34" charset="0"/>
              </a:rPr>
              <a:t>Private IP w/ Load balancer</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a:xfrm>
            <a:off x="274638" y="1221157"/>
            <a:ext cx="11887199" cy="5287601"/>
          </a:xfrm>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Cluster Management: 19000, 19080</a:t>
            </a:r>
          </a:p>
          <a:p>
            <a:pPr marL="571500" indent="-571500">
              <a:buFont typeface="Arial" panose="020B0604020202020204" pitchFamily="34" charset="0"/>
              <a:buChar char="•"/>
            </a:pPr>
            <a:r>
              <a:rPr lang="en-US" sz="3200" dirty="0">
                <a:latin typeface="+mn-lt"/>
              </a:rPr>
              <a:t>Reverse Proxy: 19008 (if enabled)</a:t>
            </a:r>
          </a:p>
          <a:p>
            <a:pPr marL="571500" indent="-571500">
              <a:buFont typeface="Arial" panose="020B0604020202020204" pitchFamily="34" charset="0"/>
              <a:buChar char="•"/>
            </a:pPr>
            <a:r>
              <a:rPr lang="en-US" sz="3200" dirty="0">
                <a:latin typeface="+mn-lt"/>
              </a:rPr>
              <a:t>SMB: 445 (used by the application store)</a:t>
            </a:r>
          </a:p>
          <a:p>
            <a:pPr marL="571500" indent="-571500">
              <a:buFont typeface="Arial" panose="020B0604020202020204" pitchFamily="34" charset="0"/>
              <a:buChar char="•"/>
            </a:pPr>
            <a:r>
              <a:rPr lang="en-US" sz="32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Ephemeral: 49152-65534</a:t>
            </a:r>
          </a:p>
          <a:p>
            <a:pPr marL="571500" indent="-571500">
              <a:buFont typeface="Arial" panose="020B0604020202020204" pitchFamily="34" charset="0"/>
              <a:buChar char="•"/>
            </a:pPr>
            <a:r>
              <a:rPr lang="en-US" sz="32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Text Placeholder 2"/>
          <p:cNvSpPr>
            <a:spLocks noGrp="1"/>
          </p:cNvSpPr>
          <p:nvPr>
            <p:ph type="body" sz="quarter" idx="10"/>
          </p:nvPr>
        </p:nvSpPr>
        <p:spPr>
          <a:xfrm>
            <a:off x="274638" y="1221157"/>
            <a:ext cx="11887199" cy="6032421"/>
          </a:xfrm>
        </p:spPr>
        <p:txBody>
          <a:bodyPr/>
          <a:lstStyle/>
          <a:p>
            <a:r>
              <a:rPr lang="en-US" sz="3600" dirty="0">
                <a:solidFill>
                  <a:schemeClr val="accent2">
                    <a:lumMod val="50000"/>
                    <a:lumOff val="50000"/>
                  </a:schemeClr>
                </a:solidFill>
                <a:latin typeface="+mn-lt"/>
              </a:rPr>
              <a:t>Remote Access</a:t>
            </a:r>
          </a:p>
          <a:p>
            <a:pPr marL="571500" indent="-571500">
              <a:buFont typeface="Arial" panose="020B0604020202020204" pitchFamily="34" charset="0"/>
              <a:buChar char="•"/>
            </a:pPr>
            <a:r>
              <a:rPr lang="en-US" sz="3200" dirty="0">
                <a:latin typeface="+mn-lt"/>
              </a:rPr>
              <a:t>System Logs</a:t>
            </a:r>
          </a:p>
          <a:p>
            <a:pPr marL="571500" indent="-571500">
              <a:buFont typeface="Arial" panose="020B0604020202020204" pitchFamily="34" charset="0"/>
              <a:buChar char="•"/>
            </a:pPr>
            <a:r>
              <a:rPr lang="en-US" sz="3200" dirty="0">
                <a:latin typeface="+mn-lt"/>
              </a:rPr>
              <a:t>Service Fabric Logs (D:/</a:t>
            </a:r>
            <a:r>
              <a:rPr lang="en-US" sz="3200" dirty="0" err="1">
                <a:latin typeface="+mn-lt"/>
              </a:rPr>
              <a:t>SvcFab</a:t>
            </a:r>
            <a:r>
              <a:rPr lang="en-US" sz="3200" dirty="0">
                <a:latin typeface="+mn-lt"/>
              </a:rPr>
              <a:t>/Log)</a:t>
            </a:r>
          </a:p>
          <a:p>
            <a:endParaRPr lang="en-US" sz="3600" dirty="0">
              <a:latin typeface="+mn-lt"/>
            </a:endParaRPr>
          </a:p>
          <a:p>
            <a:r>
              <a:rPr lang="en-US" sz="3600" dirty="0">
                <a:solidFill>
                  <a:schemeClr val="accent2">
                    <a:lumMod val="50000"/>
                    <a:lumOff val="50000"/>
                  </a:schemeClr>
                </a:solidFill>
                <a:latin typeface="+mn-lt"/>
              </a:rPr>
              <a:t>Azure Activity Log</a:t>
            </a:r>
          </a:p>
          <a:p>
            <a:pPr marL="571500" indent="-571500">
              <a:buFont typeface="Arial" panose="020B0604020202020204" pitchFamily="34" charset="0"/>
              <a:buChar char="•"/>
            </a:pPr>
            <a:r>
              <a:rPr lang="en-US" sz="3600" dirty="0">
                <a:latin typeface="+mn-lt"/>
              </a:rPr>
              <a:t>Useful for deployment errors</a:t>
            </a:r>
          </a:p>
          <a:p>
            <a:endParaRPr lang="en-US" sz="3600" dirty="0"/>
          </a:p>
          <a:p>
            <a:r>
              <a:rPr lang="en-US" sz="3600" dirty="0">
                <a:solidFill>
                  <a:schemeClr val="accent2">
                    <a:lumMod val="50000"/>
                    <a:lumOff val="50000"/>
                  </a:schemeClr>
                </a:solidFill>
              </a:rPr>
              <a:t>Online Support</a:t>
            </a:r>
          </a:p>
          <a:p>
            <a:pPr marL="571500" indent="-571500">
              <a:buFont typeface="Arial" panose="020B0604020202020204" pitchFamily="34" charset="0"/>
              <a:buChar char="•"/>
            </a:pPr>
            <a:r>
              <a:rPr lang="en-US" sz="3600" dirty="0"/>
              <a:t>Stack Overflow, MSDN Forums, Azure Support</a:t>
            </a:r>
          </a:p>
          <a:p>
            <a:endParaRPr lang="en-US" sz="3600" dirty="0">
              <a:latin typeface="+mn-lt"/>
            </a:endParaRPr>
          </a:p>
        </p:txBody>
      </p:sp>
    </p:spTree>
    <p:extLst>
      <p:ext uri="{BB962C8B-B14F-4D97-AF65-F5344CB8AC3E}">
        <p14:creationId xmlns:p14="http://schemas.microsoft.com/office/powerpoint/2010/main" val="34762617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Sizing &amp; Scaling</a:t>
            </a:r>
          </a:p>
        </p:txBody>
      </p:sp>
      <p:sp>
        <p:nvSpPr>
          <p:cNvPr id="4" name="Rectangle 3"/>
          <p:cNvSpPr/>
          <p:nvPr/>
        </p:nvSpPr>
        <p:spPr>
          <a:xfrm>
            <a:off x="884237" y="1439862"/>
            <a:ext cx="10820400" cy="1877437"/>
          </a:xfrm>
          <a:prstGeom prst="rect">
            <a:avLst/>
          </a:prstGeom>
        </p:spPr>
        <p:txBody>
          <a:bodyPr wrap="square">
            <a:spAutoFit/>
          </a:bodyPr>
          <a:lstStyle/>
          <a:p>
            <a:r>
              <a:rPr lang="en-US" sz="3200" dirty="0">
                <a:solidFill>
                  <a:schemeClr val="accent2">
                    <a:lumMod val="50000"/>
                    <a:lumOff val="50000"/>
                  </a:schemeClr>
                </a:solidFill>
              </a:rPr>
              <a:t>Cluster Sizing</a:t>
            </a:r>
          </a:p>
          <a:p>
            <a:pPr marL="571500" indent="-571500">
              <a:buFont typeface="Arial" panose="020B0604020202020204" pitchFamily="34" charset="0"/>
              <a:buChar char="•"/>
            </a:pPr>
            <a:r>
              <a:rPr lang="en-US" sz="2800" dirty="0"/>
              <a:t>An exercise in continuous testing/validation</a:t>
            </a:r>
          </a:p>
          <a:p>
            <a:pPr marL="571500" indent="-571500">
              <a:buFont typeface="Arial" panose="020B0604020202020204" pitchFamily="34" charset="0"/>
              <a:buChar char="•"/>
            </a:pPr>
            <a:r>
              <a:rPr lang="en-US" sz="2800" dirty="0"/>
              <a:t>Don’t assume it will always remain constant</a:t>
            </a:r>
          </a:p>
          <a:p>
            <a:pPr marL="571500" indent="-571500">
              <a:buFont typeface="Arial" panose="020B0604020202020204" pitchFamily="34" charset="0"/>
              <a:buChar char="•"/>
            </a:pPr>
            <a:r>
              <a:rPr lang="en-US" sz="2800" dirty="0"/>
              <a:t>Take sizing of packages and logs into account</a:t>
            </a:r>
          </a:p>
        </p:txBody>
      </p:sp>
      <p:sp>
        <p:nvSpPr>
          <p:cNvPr id="5" name="Rectangle 4"/>
          <p:cNvSpPr/>
          <p:nvPr/>
        </p:nvSpPr>
        <p:spPr>
          <a:xfrm>
            <a:off x="884237" y="3725862"/>
            <a:ext cx="10820400" cy="1877437"/>
          </a:xfrm>
          <a:prstGeom prst="rect">
            <a:avLst/>
          </a:prstGeom>
        </p:spPr>
        <p:txBody>
          <a:bodyPr wrap="square">
            <a:spAutoFit/>
          </a:bodyPr>
          <a:lstStyle/>
          <a:p>
            <a:r>
              <a:rPr lang="en-US" sz="3200" dirty="0">
                <a:solidFill>
                  <a:schemeClr val="accent2">
                    <a:lumMod val="50000"/>
                    <a:lumOff val="50000"/>
                  </a:schemeClr>
                </a:solidFill>
              </a:rPr>
              <a:t>Scaling Up &amp; Down</a:t>
            </a:r>
          </a:p>
          <a:p>
            <a:pPr marL="571500" indent="-571500">
              <a:buFont typeface="Arial" panose="020B0604020202020204" pitchFamily="34" charset="0"/>
              <a:buChar char="•"/>
            </a:pPr>
            <a:r>
              <a:rPr lang="en-US" sz="2800" dirty="0"/>
              <a:t>Scaling done by Node Types (VMSS)</a:t>
            </a:r>
          </a:p>
          <a:p>
            <a:pPr marL="571500" indent="-571500">
              <a:buFont typeface="Arial" panose="020B0604020202020204" pitchFamily="34" charset="0"/>
              <a:buChar char="•"/>
            </a:pPr>
            <a:r>
              <a:rPr lang="en-US" sz="2800" dirty="0"/>
              <a:t>Scaling up is easy, scaling down not so much</a:t>
            </a:r>
          </a:p>
          <a:p>
            <a:pPr marL="571500" indent="-571500">
              <a:buFont typeface="Arial" panose="020B0604020202020204" pitchFamily="34" charset="0"/>
              <a:buChar char="•"/>
            </a:pPr>
            <a:r>
              <a:rPr lang="en-US" sz="2800" dirty="0"/>
              <a:t>Avoid scaling jitter</a:t>
            </a:r>
            <a:endParaRPr lang="en-US" dirty="0"/>
          </a:p>
        </p:txBody>
      </p:sp>
    </p:spTree>
    <p:extLst>
      <p:ext uri="{BB962C8B-B14F-4D97-AF65-F5344CB8AC3E}">
        <p14:creationId xmlns:p14="http://schemas.microsoft.com/office/powerpoint/2010/main" val="19171191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Port Assignment</a:t>
            </a:r>
          </a:p>
        </p:txBody>
      </p:sp>
      <p:sp>
        <p:nvSpPr>
          <p:cNvPr id="3" name="Text Placeholder 2"/>
          <p:cNvSpPr>
            <a:spLocks noGrp="1"/>
          </p:cNvSpPr>
          <p:nvPr>
            <p:ph type="body" sz="quarter" idx="10"/>
          </p:nvPr>
        </p:nvSpPr>
        <p:spPr>
          <a:xfrm>
            <a:off x="274638" y="1221157"/>
            <a:ext cx="11887199" cy="1200329"/>
          </a:xfrm>
        </p:spPr>
        <p:txBody>
          <a:bodyPr/>
          <a:lstStyle/>
          <a:p>
            <a:pPr marL="571500" indent="-571500">
              <a:buFont typeface="Arial" panose="020B0604020202020204" pitchFamily="34" charset="0"/>
              <a:buChar char="•"/>
            </a:pPr>
            <a:r>
              <a:rPr lang="en-US" sz="3200" dirty="0">
                <a:latin typeface="+mn-lt"/>
              </a:rPr>
              <a:t>Endpoints are declared in the service manifest</a:t>
            </a:r>
          </a:p>
          <a:p>
            <a:pPr marL="571500" indent="-571500">
              <a:buFont typeface="Arial" panose="020B0604020202020204" pitchFamily="34" charset="0"/>
              <a:buChar char="•"/>
            </a:pPr>
            <a:r>
              <a:rPr lang="en-US" sz="3200" dirty="0">
                <a:latin typeface="+mn-lt"/>
              </a:rPr>
              <a:t>The “Port” is optional</a:t>
            </a:r>
          </a:p>
        </p:txBody>
      </p:sp>
      <p:pic>
        <p:nvPicPr>
          <p:cNvPr id="4" name="Picture 3"/>
          <p:cNvPicPr>
            <a:picLocks noChangeAspect="1"/>
          </p:cNvPicPr>
          <p:nvPr/>
        </p:nvPicPr>
        <p:blipFill>
          <a:blip r:embed="rId3"/>
          <a:stretch>
            <a:fillRect/>
          </a:stretch>
        </p:blipFill>
        <p:spPr>
          <a:xfrm>
            <a:off x="274638" y="2651164"/>
            <a:ext cx="7394729" cy="2996811"/>
          </a:xfrm>
          <a:prstGeom prst="rect">
            <a:avLst/>
          </a:prstGeom>
        </p:spPr>
      </p:pic>
      <p:sp>
        <p:nvSpPr>
          <p:cNvPr id="5" name="TextBox 4"/>
          <p:cNvSpPr txBox="1"/>
          <p:nvPr/>
        </p:nvSpPr>
        <p:spPr>
          <a:xfrm>
            <a:off x="7774544" y="2651164"/>
            <a:ext cx="4681298" cy="280692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Benefits of Fabric Assigned Port</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Use cluster’s application range</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Avoids port collisions</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Resolve via the naming service</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Tx/>
              <a:buChar char="-"/>
            </a:pPr>
            <a:endParaRPr lang="en-US" sz="2400" dirty="0">
              <a:gradFill>
                <a:gsLst>
                  <a:gs pos="2917">
                    <a:schemeClr val="tx1"/>
                  </a:gs>
                  <a:gs pos="30000">
                    <a:schemeClr val="tx1"/>
                  </a:gs>
                </a:gsLst>
                <a:lin ang="5400000" scaled="0"/>
              </a:gradFill>
            </a:endParaRPr>
          </a:p>
        </p:txBody>
      </p:sp>
      <p:grpSp>
        <p:nvGrpSpPr>
          <p:cNvPr id="8" name="Group 7"/>
          <p:cNvGrpSpPr/>
          <p:nvPr/>
        </p:nvGrpSpPr>
        <p:grpSpPr>
          <a:xfrm>
            <a:off x="5595620" y="5097462"/>
            <a:ext cx="6543675" cy="14954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335368" y="3954462"/>
            <a:ext cx="11887199" cy="199593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1837" y="754062"/>
            <a:ext cx="10972800" cy="4649788"/>
          </a:xfrm>
        </p:spPr>
        <p:txBody>
          <a:bodyPr/>
          <a:lstStyle/>
          <a:p>
            <a:pPr indent="-119063"/>
            <a:r>
              <a:rPr lang="en-US" sz="4000" dirty="0">
                <a:solidFill>
                  <a:schemeClr val="accent2">
                    <a:lumMod val="60000"/>
                    <a:lumOff val="40000"/>
                  </a:schemeClr>
                </a:solidFill>
                <a:latin typeface="+mn-lt"/>
              </a:rPr>
              <a:t>This is your last chance.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After this, there is no turning back. You take the blue pill - the story ends, you wake up in your bed and believe whatever you want to believe.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You take the red pill - you stay in Wonderland and I show you how deep the rabbit-hole goes.</a:t>
            </a:r>
            <a:r>
              <a:rPr lang="en-US" dirty="0">
                <a:solidFill>
                  <a:schemeClr val="accent2">
                    <a:lumMod val="60000"/>
                    <a:lumOff val="40000"/>
                  </a:schemeClr>
                </a:solidFill>
                <a:latin typeface="+mn-lt"/>
              </a:rPr>
              <a:t> </a:t>
            </a:r>
            <a:endParaRPr lang="en-US" sz="3200" spc="-120" dirty="0">
              <a:solidFill>
                <a:schemeClr val="accent2">
                  <a:lumMod val="60000"/>
                  <a:lumOff val="40000"/>
                </a:schemeClr>
              </a:solidFill>
              <a:latin typeface="+mn-lt"/>
            </a:endParaRPr>
          </a:p>
        </p:txBody>
      </p:sp>
      <p:sp>
        <p:nvSpPr>
          <p:cNvPr id="8" name="Title 4"/>
          <p:cNvSpPr txBox="1">
            <a:spLocks/>
          </p:cNvSpPr>
          <p:nvPr/>
        </p:nvSpPr>
        <p:spPr>
          <a:xfrm>
            <a:off x="7208837" y="5630862"/>
            <a:ext cx="48074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3200" spc="0" dirty="0">
                <a:solidFill>
                  <a:schemeClr val="accent2">
                    <a:lumMod val="60000"/>
                    <a:lumOff val="40000"/>
                  </a:schemeClr>
                </a:solidFill>
                <a:latin typeface="Segoe UI"/>
              </a:rPr>
              <a:t>Morpheus </a:t>
            </a:r>
            <a:r>
              <a:rPr lang="en-US" sz="3200" spc="0" dirty="0">
                <a:solidFill>
                  <a:schemeClr val="accent2">
                    <a:lumMod val="60000"/>
                    <a:lumOff val="40000"/>
                  </a:schemeClr>
                </a:solidFill>
                <a:latin typeface="Segoe UI"/>
              </a:rPr>
              <a:t>–</a:t>
            </a:r>
            <a:r>
              <a:rPr sz="3200" spc="0" dirty="0">
                <a:solidFill>
                  <a:schemeClr val="accent2">
                    <a:lumMod val="60000"/>
                    <a:lumOff val="40000"/>
                  </a:schemeClr>
                </a:solidFill>
                <a:latin typeface="Segoe UI"/>
              </a:rPr>
              <a:t> T</a:t>
            </a:r>
            <a:r>
              <a:rPr lang="en-US" sz="3200" spc="0" dirty="0">
                <a:solidFill>
                  <a:schemeClr val="accent2">
                    <a:lumMod val="60000"/>
                    <a:lumOff val="40000"/>
                  </a:schemeClr>
                </a:solidFill>
                <a:latin typeface="Segoe UI"/>
              </a:rPr>
              <a:t>h</a:t>
            </a:r>
            <a:r>
              <a:rPr sz="3200" spc="0" dirty="0">
                <a:solidFill>
                  <a:schemeClr val="accent2">
                    <a:lumMod val="60000"/>
                    <a:lumOff val="40000"/>
                  </a:schemeClr>
                </a:solidFill>
                <a:latin typeface="Segoe UI"/>
              </a:rPr>
              <a:t>e Matrix</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21157"/>
            <a:ext cx="11887199" cy="1575816"/>
          </a:xfrm>
        </p:spPr>
        <p:txBody>
          <a:bodyPr/>
          <a:lstStyle/>
          <a:p>
            <a:r>
              <a:rPr lang="en-US" sz="3200" dirty="0">
                <a:solidFill>
                  <a:schemeClr val="accent2">
                    <a:lumMod val="60000"/>
                    <a:lumOff val="40000"/>
                  </a:schemeClr>
                </a:solidFill>
                <a:latin typeface="+mn-lt"/>
              </a:rPr>
              <a:t>The Cluster (VM Scale Set)</a:t>
            </a:r>
          </a:p>
          <a:p>
            <a:pPr marL="457200" indent="-457200">
              <a:buFont typeface="Arial" panose="020B0604020202020204" pitchFamily="34" charset="0"/>
              <a:buChar char="•"/>
            </a:pPr>
            <a:r>
              <a:rPr lang="en-US" sz="2800" dirty="0">
                <a:latin typeface="+mn-lt"/>
              </a:rPr>
              <a:t>Add the certificate to Azure’s Key Vault </a:t>
            </a:r>
          </a:p>
          <a:p>
            <a:pPr marL="457200" indent="-457200">
              <a:buFont typeface="Arial" panose="020B0604020202020204" pitchFamily="34" charset="0"/>
              <a:buChar char="•"/>
            </a:pPr>
            <a:r>
              <a:rPr lang="en-US" sz="2800" dirty="0">
                <a:latin typeface="+mn-lt"/>
              </a:rPr>
              <a:t>Declare to the VMSS (including where to put it)</a:t>
            </a:r>
            <a:endParaRPr lang="en-US" sz="3200" dirty="0">
              <a:latin typeface="+mn-lt"/>
            </a:endParaRPr>
          </a:p>
        </p:txBody>
      </p:sp>
      <p:sp>
        <p:nvSpPr>
          <p:cNvPr id="4" name="Text Placeholder 2"/>
          <p:cNvSpPr txBox="1">
            <a:spLocks/>
          </p:cNvSpPr>
          <p:nvPr/>
        </p:nvSpPr>
        <p:spPr>
          <a:xfrm>
            <a:off x="274637" y="2788021"/>
            <a:ext cx="11887200" cy="15758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2">
                    <a:lumMod val="60000"/>
                    <a:lumOff val="40000"/>
                  </a:schemeClr>
                </a:solidFill>
                <a:latin typeface="+mn-lt"/>
              </a:rPr>
              <a:t>For the service, its declared in the application</a:t>
            </a:r>
            <a:endParaRPr lang="en-US" sz="3200" dirty="0">
              <a:solidFill>
                <a:schemeClr val="bg1"/>
              </a:solidFill>
              <a:latin typeface="+mn-lt"/>
            </a:endParaRPr>
          </a:p>
          <a:p>
            <a:pPr marL="457200" indent="-457200">
              <a:buFont typeface="Arial" panose="020B0604020202020204" pitchFamily="34" charset="0"/>
              <a:buChar char="•"/>
            </a:pPr>
            <a:r>
              <a:rPr lang="en-US" sz="2800" dirty="0">
                <a:solidFill>
                  <a:schemeClr val="bg1"/>
                </a:solidFill>
                <a:latin typeface="+mn-lt"/>
              </a:rPr>
              <a:t>Certificate is declared with its thumbprint and the store name</a:t>
            </a:r>
          </a:p>
          <a:p>
            <a:pPr marL="457200" indent="-457200">
              <a:buFont typeface="Arial" panose="020B0604020202020204" pitchFamily="34" charset="0"/>
              <a:buChar char="•"/>
            </a:pPr>
            <a:r>
              <a:rPr lang="en-US" sz="2800" dirty="0">
                <a:solidFill>
                  <a:schemeClr val="bg1"/>
                </a:solidFill>
                <a:latin typeface="+mn-lt"/>
              </a:rPr>
              <a:t>Bind the endpoint to the certificate</a:t>
            </a:r>
          </a:p>
        </p:txBody>
      </p:sp>
      <p:pic>
        <p:nvPicPr>
          <p:cNvPr id="5" name="Picture 4"/>
          <p:cNvPicPr>
            <a:picLocks noChangeAspect="1"/>
          </p:cNvPicPr>
          <p:nvPr/>
        </p:nvPicPr>
        <p:blipFill>
          <a:blip r:embed="rId3"/>
          <a:stretch>
            <a:fillRect/>
          </a:stretch>
        </p:blipFill>
        <p:spPr>
          <a:xfrm>
            <a:off x="1112837" y="4697409"/>
            <a:ext cx="10643410" cy="1960939"/>
          </a:xfrm>
          <a:prstGeom prst="rect">
            <a:avLst/>
          </a:prstGeom>
        </p:spPr>
      </p:pic>
      <p:sp>
        <p:nvSpPr>
          <p:cNvPr id="7" name="Rectangle 6"/>
          <p:cNvSpPr/>
          <p:nvPr/>
        </p:nvSpPr>
        <p:spPr bwMode="auto">
          <a:xfrm>
            <a:off x="1348192" y="5393459"/>
            <a:ext cx="6394045"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65237" y="6099489"/>
            <a:ext cx="102870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a:stretch>
            <a:fillRect/>
          </a:stretch>
        </p:blipFill>
        <p:spPr>
          <a:xfrm>
            <a:off x="1646237" y="2796329"/>
            <a:ext cx="8771909" cy="3802159"/>
          </a:xfrm>
          <a:prstGeom prst="rect">
            <a:avLst/>
          </a:prstGeom>
        </p:spPr>
      </p:pic>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900580"/>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Specified in the optional “policies” section of the application manifest</a:t>
            </a:r>
          </a:p>
          <a:p>
            <a:pPr marL="342900" indent="-342900">
              <a:buFont typeface="Arial" panose="020B0604020202020204" pitchFamily="34" charset="0"/>
              <a:buChar char="•"/>
            </a:pPr>
            <a:r>
              <a:rPr lang="en-US" sz="2400" dirty="0">
                <a:solidFill>
                  <a:schemeClr val="bg1"/>
                </a:solidFill>
              </a:rPr>
              <a:t>Describes both “default” and service specific settings</a:t>
            </a:r>
          </a:p>
          <a:p>
            <a:pPr marL="342900" indent="-342900">
              <a:buFont typeface="Arial" panose="020B0604020202020204" pitchFamily="34" charset="0"/>
              <a:buChar char="•"/>
            </a:pPr>
            <a:r>
              <a:rPr lang="en-US" sz="2400" dirty="0">
                <a:solidFill>
                  <a:schemeClr val="bg1"/>
                </a:solidFill>
              </a:rPr>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Monitored: health of each upgrade domain checked before proceeding</a:t>
            </a:r>
          </a:p>
          <a:p>
            <a:pPr marL="342900" indent="-342900">
              <a:buFont typeface="Arial" panose="020B0604020202020204" pitchFamily="34" charset="0"/>
              <a:buChar char="•"/>
            </a:pPr>
            <a:r>
              <a:rPr lang="en-US" sz="2400" dirty="0">
                <a:solidFill>
                  <a:schemeClr val="bg1"/>
                </a:solidFill>
              </a:rPr>
              <a:t>Unmonitored Auto: on upgrade domain at a time, no health check</a:t>
            </a:r>
          </a:p>
          <a:p>
            <a:pPr marL="342900" indent="-342900">
              <a:buFont typeface="Arial" panose="020B0604020202020204" pitchFamily="34" charset="0"/>
              <a:buChar char="•"/>
            </a:pPr>
            <a:r>
              <a:rPr lang="en-US" sz="2400" dirty="0">
                <a:solidFill>
                  <a:schemeClr val="bg1"/>
                </a:solidFill>
              </a:rPr>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In stages, one domain at a time</a:t>
            </a:r>
          </a:p>
          <a:p>
            <a:pPr marL="342900" indent="-342900">
              <a:buFont typeface="Arial" panose="020B0604020202020204" pitchFamily="34" charset="0"/>
              <a:buChar char="•"/>
            </a:pPr>
            <a:r>
              <a:rPr lang="en-US" sz="2400" dirty="0">
                <a:solidFill>
                  <a:schemeClr val="bg1"/>
                </a:solidFill>
              </a:rPr>
              <a:t>Code changes impact the application hosting process (impacting other services)</a:t>
            </a:r>
          </a:p>
        </p:txBody>
      </p:sp>
      <p:grpSp>
        <p:nvGrpSpPr>
          <p:cNvPr id="12" name="Group 11"/>
          <p:cNvGrpSpPr/>
          <p:nvPr/>
        </p:nvGrpSpPr>
        <p:grpSpPr>
          <a:xfrm>
            <a:off x="2406174" y="1864240"/>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323439"/>
          </a:xfrm>
          <a:prstGeom prst="rect">
            <a:avLst/>
          </a:prstGeom>
        </p:spPr>
        <p:txBody>
          <a:bodyPr wrap="square">
            <a:spAutoFit/>
          </a:bodyPr>
          <a:lstStyle/>
          <a:p>
            <a:r>
              <a:rPr lang="en-US" sz="3200" dirty="0">
                <a:solidFill>
                  <a:schemeClr val="accent2">
                    <a:lumMod val="60000"/>
                    <a:lumOff val="40000"/>
                  </a:schemeClr>
                </a:solidFill>
              </a:rPr>
              <a:t>Add a new certificate to the nodes</a:t>
            </a:r>
            <a:endParaRPr lang="en-US" sz="3200" dirty="0">
              <a:solidFill>
                <a:schemeClr val="bg1"/>
              </a:solidFill>
            </a:endParaRPr>
          </a:p>
          <a:p>
            <a:pPr marL="457200" indent="-457200">
              <a:buFont typeface="Arial" panose="020B0604020202020204" pitchFamily="34" charset="0"/>
              <a:buChar char="•"/>
            </a:pPr>
            <a:r>
              <a:rPr lang="en-US" sz="2400" dirty="0">
                <a:solidFill>
                  <a:schemeClr val="bg1"/>
                </a:solidFill>
              </a:rPr>
              <a:t>Add it to the key vault</a:t>
            </a:r>
          </a:p>
          <a:p>
            <a:pPr marL="457200" indent="-457200">
              <a:buFont typeface="Arial" panose="020B0604020202020204" pitchFamily="34" charset="0"/>
              <a:buChar char="•"/>
            </a:pPr>
            <a:r>
              <a:rPr lang="en-US" sz="2400" dirty="0">
                <a:solidFill>
                  <a:schemeClr val="bg1"/>
                </a:solidFill>
              </a:rPr>
              <a:t>Update the VMSS to reference the new certifica</a:t>
            </a:r>
            <a:r>
              <a:rPr lang="en-US" sz="2400" dirty="0"/>
              <a:t>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692771"/>
          </a:xfrm>
          <a:prstGeom prst="rect">
            <a:avLst/>
          </a:prstGeom>
        </p:spPr>
        <p:txBody>
          <a:bodyPr wrap="square">
            <a:spAutoFit/>
          </a:bodyPr>
          <a:lstStyle/>
          <a:p>
            <a:r>
              <a:rPr lang="en-US" sz="3200" dirty="0">
                <a:solidFill>
                  <a:schemeClr val="accent2">
                    <a:lumMod val="60000"/>
                    <a:lumOff val="40000"/>
                  </a:schemeClr>
                </a:solidFill>
              </a:rPr>
              <a:t>Update the service</a:t>
            </a:r>
            <a:endParaRPr lang="en-US" sz="3200" dirty="0">
              <a:solidFill>
                <a:schemeClr val="bg1"/>
              </a:solidFill>
            </a:endParaRPr>
          </a:p>
          <a:p>
            <a:pPr marL="342900" indent="-342900">
              <a:buFont typeface="Arial" panose="020B0604020202020204" pitchFamily="34" charset="0"/>
              <a:buChar char="•"/>
            </a:pPr>
            <a:r>
              <a:rPr lang="en-US" sz="2400" dirty="0">
                <a:solidFill>
                  <a:schemeClr val="bg1"/>
                </a:solidFill>
              </a:rPr>
              <a:t>Update Application Manifest</a:t>
            </a:r>
          </a:p>
          <a:p>
            <a:pPr marL="342900" indent="-342900">
              <a:buFont typeface="Arial" panose="020B0604020202020204" pitchFamily="34" charset="0"/>
              <a:buChar char="•"/>
            </a:pPr>
            <a:r>
              <a:rPr lang="en-US" sz="2400" dirty="0">
                <a:solidFill>
                  <a:schemeClr val="bg1"/>
                </a:solidFill>
              </a:rPr>
              <a:t>Increment the version</a:t>
            </a:r>
          </a:p>
          <a:p>
            <a:pPr marL="342900" indent="-342900">
              <a:buFont typeface="Arial" panose="020B0604020202020204" pitchFamily="34" charset="0"/>
              <a:buChar char="•"/>
            </a:pPr>
            <a:r>
              <a:rPr lang="en-US" sz="2400" dirty="0">
                <a:solidFill>
                  <a:schemeClr val="bg1"/>
                </a:solidFill>
              </a:rPr>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926955"/>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Zero Downtime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Rectangle 2"/>
          <p:cNvSpPr/>
          <p:nvPr/>
        </p:nvSpPr>
        <p:spPr>
          <a:xfrm>
            <a:off x="884237" y="1820862"/>
            <a:ext cx="10515600" cy="4216539"/>
          </a:xfrm>
          <a:prstGeom prst="rect">
            <a:avLst/>
          </a:prstGeom>
        </p:spPr>
        <p:txBody>
          <a:bodyPr wrap="square">
            <a:spAutoFit/>
          </a:bodyPr>
          <a:lstStyle/>
          <a:p>
            <a:r>
              <a:rPr lang="en-US" sz="4400" dirty="0">
                <a:solidFill>
                  <a:schemeClr val="accent2">
                    <a:lumMod val="60000"/>
                    <a:lumOff val="40000"/>
                  </a:schemeClr>
                </a:solidFill>
              </a:rPr>
              <a:t>Customizing Clusters</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Node Types &amp; Service Placement</a:t>
            </a:r>
          </a:p>
          <a:p>
            <a:pPr marL="457200" indent="-457200">
              <a:buFont typeface="Arial" panose="020B0604020202020204" pitchFamily="34" charset="0"/>
              <a:buChar char="•"/>
            </a:pPr>
            <a:r>
              <a:rPr lang="en-US" sz="3200" dirty="0">
                <a:solidFill>
                  <a:schemeClr val="bg1"/>
                </a:solidFill>
              </a:rPr>
              <a:t>Node and Network customization</a:t>
            </a:r>
            <a:endParaRPr lang="en-US" sz="1400" dirty="0">
              <a:solidFill>
                <a:schemeClr val="bg1"/>
              </a:solidFill>
            </a:endParaRPr>
          </a:p>
          <a:p>
            <a:endParaRPr lang="en-US" sz="2000" dirty="0">
              <a:solidFill>
                <a:schemeClr val="accent2">
                  <a:lumMod val="60000"/>
                  <a:lumOff val="40000"/>
                </a:schemeClr>
              </a:solidFill>
            </a:endParaRPr>
          </a:p>
          <a:p>
            <a:r>
              <a:rPr lang="en-US" sz="4400" dirty="0">
                <a:solidFill>
                  <a:schemeClr val="accent2">
                    <a:lumMod val="60000"/>
                    <a:lumOff val="40000"/>
                  </a:schemeClr>
                </a:solidFill>
              </a:rPr>
              <a:t>Service Discovery and Management</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Endpoint Resolution</a:t>
            </a:r>
          </a:p>
          <a:p>
            <a:pPr marL="457200" indent="-457200">
              <a:buFont typeface="Arial" panose="020B0604020202020204" pitchFamily="34" charset="0"/>
              <a:buChar char="•"/>
            </a:pPr>
            <a:r>
              <a:rPr lang="en-US" sz="3200" dirty="0">
                <a:solidFill>
                  <a:schemeClr val="bg1"/>
                </a:solidFill>
              </a:rPr>
              <a:t>Rolling Upgrades</a:t>
            </a:r>
          </a:p>
          <a:p>
            <a:pPr marL="457200" indent="-457200">
              <a:buFont typeface="Arial" panose="020B0604020202020204" pitchFamily="34" charset="0"/>
              <a:buChar char="•"/>
            </a:pPr>
            <a:r>
              <a:rPr lang="en-US" sz="3200" dirty="0">
                <a:solidFill>
                  <a:schemeClr val="bg1"/>
                </a:solidFill>
              </a:rPr>
              <a:t>Certificate Management</a:t>
            </a:r>
            <a:endParaRPr lang="en-US" sz="1400" dirty="0">
              <a:solidFill>
                <a:schemeClr val="bg1"/>
              </a:solidFill>
            </a:endParaRPr>
          </a:p>
        </p:txBody>
      </p:sp>
    </p:spTree>
    <p:extLst>
      <p:ext uri="{BB962C8B-B14F-4D97-AF65-F5344CB8AC3E}">
        <p14:creationId xmlns:p14="http://schemas.microsoft.com/office/powerpoint/2010/main" val="12423129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5115246"/>
          </a:xfrm>
        </p:spPr>
        <p:txBody>
          <a:bodyPr/>
          <a:lstStyle/>
          <a:p>
            <a:pPr marL="0" indent="0">
              <a:buNone/>
            </a:pPr>
            <a:r>
              <a:rPr lang="en-US" sz="4800" dirty="0">
                <a:solidFill>
                  <a:schemeClr val="accent2">
                    <a:lumMod val="60000"/>
                    <a:lumOff val="40000"/>
                  </a:schemeClr>
                </a:solidFill>
                <a:latin typeface="+mn-lt"/>
              </a:rPr>
              <a:t>Customizing Clusters</a:t>
            </a:r>
          </a:p>
          <a:p>
            <a:r>
              <a:rPr lang="en-US" sz="3600" dirty="0">
                <a:solidFill>
                  <a:schemeClr val="tx1"/>
                </a:solidFill>
                <a:latin typeface="+mn-lt"/>
              </a:rPr>
              <a:t>Node Types &amp; Service Placement</a:t>
            </a:r>
          </a:p>
          <a:p>
            <a:r>
              <a:rPr lang="en-US" sz="3600" dirty="0">
                <a:solidFill>
                  <a:schemeClr val="tx1"/>
                </a:solidFill>
                <a:latin typeface="+mn-lt"/>
              </a:rPr>
              <a:t>Node and Network customization</a:t>
            </a:r>
            <a:endParaRPr lang="en-US" sz="1600" dirty="0">
              <a:solidFill>
                <a:schemeClr val="tx1"/>
              </a:solidFill>
              <a:latin typeface="+mn-lt"/>
            </a:endParaRP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Service Discovery and Management</a:t>
            </a:r>
          </a:p>
          <a:p>
            <a:r>
              <a:rPr lang="en-US" sz="3600" dirty="0">
                <a:solidFill>
                  <a:schemeClr val="tx1"/>
                </a:solidFill>
                <a:latin typeface="+mn-lt"/>
              </a:rPr>
              <a:t>Endpoint Resolution</a:t>
            </a:r>
          </a:p>
          <a:p>
            <a:r>
              <a:rPr lang="en-US" sz="3600" dirty="0">
                <a:solidFill>
                  <a:schemeClr val="tx1"/>
                </a:solidFill>
                <a:latin typeface="+mn-lt"/>
              </a:rPr>
              <a:t>Rolling Upgrades</a:t>
            </a:r>
          </a:p>
          <a:p>
            <a:r>
              <a:rPr lang="en-US" sz="3600" dirty="0">
                <a:solidFill>
                  <a:schemeClr val="tx1"/>
                </a:solidFill>
                <a:latin typeface="+mn-lt"/>
              </a:rPr>
              <a:t>Certificate Management</a:t>
            </a:r>
            <a:endParaRPr lang="en-US" sz="16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dissolve">
                                      <p:cBhvr>
                                        <p:cTn id="78" dur="500"/>
                                        <p:tgtEl>
                                          <p:spTgt spid="1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wipe(left)">
                                      <p:cBhvr>
                                        <p:cTn id="83" dur="500"/>
                                        <p:tgtEl>
                                          <p:spTgt spid="12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4"/>
                                        </p:tgtEl>
                                        <p:attrNameLst>
                                          <p:attrName>style.visibility</p:attrName>
                                        </p:attrNameLst>
                                      </p:cBhvr>
                                      <p:to>
                                        <p:strVal val="visible"/>
                                      </p:to>
                                    </p:set>
                                    <p:animEffect transition="in" filter="dissolve">
                                      <p:cBhvr>
                                        <p:cTn id="92" dur="500"/>
                                        <p:tgtEl>
                                          <p:spTgt spid="134"/>
                                        </p:tgtEl>
                                      </p:cBhvr>
                                    </p:animEffect>
                                  </p:childTnLst>
                                </p:cTn>
                              </p:par>
                              <p:par>
                                <p:cTn id="93" presetID="10" presetClass="exit" presetSubtype="0" fill="hold" grpId="1" nodeType="withEffect">
                                  <p:stCondLst>
                                    <p:cond delay="0"/>
                                  </p:stCondLst>
                                  <p:childTnLst>
                                    <p:animEffect transition="out" filter="fade">
                                      <p:cBhvr>
                                        <p:cTn id="94" dur="500"/>
                                        <p:tgtEl>
                                          <p:spTgt spid="131"/>
                                        </p:tgtEl>
                                      </p:cBhvr>
                                    </p:animEffect>
                                    <p:set>
                                      <p:cBhvr>
                                        <p:cTn id="95" dur="1" fill="hold">
                                          <p:stCondLst>
                                            <p:cond delay="499"/>
                                          </p:stCondLst>
                                        </p:cTn>
                                        <p:tgtEl>
                                          <p:spTgt spid="13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8"/>
                                        </p:tgtEl>
                                      </p:cBhvr>
                                    </p:animEffect>
                                    <p:set>
                                      <p:cBhvr>
                                        <p:cTn id="98" dur="1" fill="hold">
                                          <p:stCondLst>
                                            <p:cond delay="499"/>
                                          </p:stCondLst>
                                        </p:cTn>
                                        <p:tgtEl>
                                          <p:spTgt spid="12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0"/>
                                        </p:tgtEl>
                                      </p:cBhvr>
                                    </p:animEffect>
                                    <p:set>
                                      <p:cBhvr>
                                        <p:cTn id="101" dur="1" fill="hold">
                                          <p:stCondLst>
                                            <p:cond delay="499"/>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childTnLst>
                          </p:cTn>
                        </p:par>
                        <p:par>
                          <p:cTn id="122" fill="hold">
                            <p:stCondLst>
                              <p:cond delay="2000"/>
                            </p:stCondLst>
                            <p:childTnLst>
                              <p:par>
                                <p:cTn id="123" presetID="22" presetClass="entr" presetSubtype="4" fill="hold" nodeType="after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wipe(down)">
                                      <p:cBhvr>
                                        <p:cTn id="125" dur="500"/>
                                        <p:tgtEl>
                                          <p:spTgt spid="128"/>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wipe(left)">
                                      <p:cBhvr>
                                        <p:cTn id="12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pic>
        <p:nvPicPr>
          <p:cNvPr id="2" name="Picture 1"/>
          <p:cNvPicPr>
            <a:picLocks noChangeAspect="1"/>
          </p:cNvPicPr>
          <p:nvPr/>
        </p:nvPicPr>
        <p:blipFill>
          <a:blip r:embed="rId3"/>
          <a:stretch>
            <a:fillRect/>
          </a:stretch>
        </p:blipFill>
        <p:spPr>
          <a:xfrm>
            <a:off x="6719559" y="3465774"/>
            <a:ext cx="5594678" cy="3327138"/>
          </a:xfrm>
          <a:prstGeom prst="rect">
            <a:avLst/>
          </a:prstGeom>
        </p:spPr>
      </p:pic>
      <p:sp>
        <p:nvSpPr>
          <p:cNvPr id="3" name="TextBox 2"/>
          <p:cNvSpPr txBox="1"/>
          <p:nvPr/>
        </p:nvSpPr>
        <p:spPr>
          <a:xfrm>
            <a:off x="350837" y="3456572"/>
            <a:ext cx="6444920" cy="2631490"/>
          </a:xfrm>
          <a:prstGeom prst="rect">
            <a:avLst/>
          </a:prstGeom>
          <a:noFill/>
        </p:spPr>
        <p:txBody>
          <a:bodyPr wrap="square" lIns="182880" tIns="146304" rIns="182880" bIns="146304" rtlCol="0">
            <a:spAutoFit/>
          </a:bodyPr>
          <a:lstStyle/>
          <a:p>
            <a:pPr>
              <a:lnSpc>
                <a:spcPct val="90000"/>
              </a:lnSpc>
              <a:spcAft>
                <a:spcPts val="600"/>
              </a:spcAft>
            </a:pPr>
            <a:r>
              <a:rPr lang="en-US" sz="3200" dirty="0">
                <a:solidFill>
                  <a:schemeClr val="accent2">
                    <a:lumMod val="50000"/>
                    <a:lumOff val="50000"/>
                  </a:schemeClr>
                </a:solidFill>
              </a:rPr>
              <a:t>Grouped into Node Types</a:t>
            </a:r>
          </a:p>
          <a:p>
            <a:pPr>
              <a:lnSpc>
                <a:spcPct val="90000"/>
              </a:lnSpc>
              <a:spcAft>
                <a:spcPts val="600"/>
              </a:spcAft>
            </a:pPr>
            <a:r>
              <a:rPr lang="en-US" sz="24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Describes items such as the capacity and placement properties of each node.</a:t>
            </a:r>
          </a:p>
        </p:txBody>
      </p:sp>
      <p:sp>
        <p:nvSpPr>
          <p:cNvPr id="7" name="Rectangle 6"/>
          <p:cNvSpPr/>
          <p:nvPr/>
        </p:nvSpPr>
        <p:spPr>
          <a:xfrm>
            <a:off x="427039" y="1492926"/>
            <a:ext cx="10401463" cy="1692771"/>
          </a:xfrm>
          <a:prstGeom prst="rect">
            <a:avLst/>
          </a:prstGeom>
        </p:spPr>
        <p:txBody>
          <a:bodyPr wrap="square">
            <a:spAutoFit/>
          </a:bodyPr>
          <a:lstStyle/>
          <a:p>
            <a:r>
              <a:rPr lang="en-US" sz="3200" dirty="0">
                <a:solidFill>
                  <a:schemeClr val="accent2">
                    <a:lumMod val="50000"/>
                    <a:lumOff val="50000"/>
                  </a:schemeClr>
                </a:solidFill>
              </a:rPr>
              <a:t>A single server instance (physical or virtual)</a:t>
            </a:r>
          </a:p>
          <a:p>
            <a:pPr marL="571500" indent="-571500">
              <a:buFont typeface="Arial" panose="020B0604020202020204" pitchFamily="34" charset="0"/>
              <a:buChar char="•"/>
            </a:pPr>
            <a:r>
              <a:rPr lang="en-US" sz="2400" dirty="0"/>
              <a:t>Is a host for Service Fabric managed processes</a:t>
            </a:r>
          </a:p>
          <a:p>
            <a:pPr marL="571500" indent="-571500">
              <a:buFont typeface="Arial" panose="020B0604020202020204" pitchFamily="34" charset="0"/>
              <a:buChar char="•"/>
            </a:pPr>
            <a:r>
              <a:rPr lang="en-US" sz="2400" dirty="0"/>
              <a:t>Contains code and configuration</a:t>
            </a:r>
          </a:p>
          <a:p>
            <a:pPr marL="571500" indent="-571500">
              <a:buFont typeface="Arial" panose="020B0604020202020204" pitchFamily="34" charset="0"/>
              <a:buChar char="•"/>
            </a:pPr>
            <a:r>
              <a:rPr lang="en-US" sz="2400" dirty="0"/>
              <a:t>Associated with a Service Fabric “Node Type”</a:t>
            </a:r>
          </a:p>
        </p:txBody>
      </p:sp>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a:xfrm>
            <a:off x="274638" y="1221157"/>
            <a:ext cx="11887199" cy="1745093"/>
          </a:xfrm>
        </p:spPr>
        <p:txBody>
          <a:bodyPr/>
          <a:lstStyle/>
          <a:p>
            <a:r>
              <a:rPr lang="en-US" sz="3200"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339638" y="3268662"/>
            <a:ext cx="6043065" cy="2190390"/>
            <a:chOff x="285233" y="3497262"/>
            <a:chExt cx="6043065" cy="2190390"/>
          </a:xfrm>
        </p:grpSpPr>
        <p:sp>
          <p:nvSpPr>
            <p:cNvPr id="4" name="Rectangle 3"/>
            <p:cNvSpPr/>
            <p:nvPr/>
          </p:nvSpPr>
          <p:spPr>
            <a:xfrm>
              <a:off x="285233" y="3497262"/>
              <a:ext cx="6043065" cy="1077218"/>
            </a:xfrm>
            <a:prstGeom prst="rect">
              <a:avLst/>
            </a:prstGeom>
          </p:spPr>
          <p:txBody>
            <a:bodyPr wrap="none">
              <a:spAutoFit/>
            </a:bodyPr>
            <a:lstStyle/>
            <a:p>
              <a:r>
                <a:rPr lang="en-US" sz="32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350837" y="4564062"/>
              <a:ext cx="5957147" cy="1123590"/>
            </a:xfrm>
            <a:prstGeom prst="rect">
              <a:avLst/>
            </a:prstGeom>
          </p:spPr>
        </p:pic>
      </p:grpSp>
      <p:grpSp>
        <p:nvGrpSpPr>
          <p:cNvPr id="9" name="Group 8"/>
          <p:cNvGrpSpPr/>
          <p:nvPr/>
        </p:nvGrpSpPr>
        <p:grpSpPr>
          <a:xfrm>
            <a:off x="6398901" y="3255462"/>
            <a:ext cx="5768428" cy="2203590"/>
            <a:chOff x="6412866" y="3497261"/>
            <a:chExt cx="5768428" cy="2203590"/>
          </a:xfrm>
        </p:grpSpPr>
        <p:sp>
          <p:nvSpPr>
            <p:cNvPr id="5" name="Rectangle 4"/>
            <p:cNvSpPr/>
            <p:nvPr/>
          </p:nvSpPr>
          <p:spPr>
            <a:xfrm>
              <a:off x="6412866" y="3497261"/>
              <a:ext cx="5067798" cy="1077218"/>
            </a:xfrm>
            <a:prstGeom prst="rect">
              <a:avLst/>
            </a:prstGeom>
          </p:spPr>
          <p:txBody>
            <a:bodyPr wrap="none">
              <a:spAutoFit/>
            </a:bodyPr>
            <a:lstStyle/>
            <a:p>
              <a:r>
                <a:rPr lang="en-US" sz="32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573587"/>
              <a:ext cx="5629275" cy="1127264"/>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p:cNvSpPr/>
          <p:nvPr/>
        </p:nvSpPr>
        <p:spPr>
          <a:xfrm>
            <a:off x="5684837" y="1973262"/>
            <a:ext cx="3552498" cy="20485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1" y="2380171"/>
            <a:ext cx="2809735"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63149" cy="307777"/>
            <a:chOff x="2264791" y="1120228"/>
            <a:chExt cx="27631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885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8211685"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527730"/>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Tree>
    <p:extLst>
      <p:ext uri="{BB962C8B-B14F-4D97-AF65-F5344CB8AC3E}">
        <p14:creationId xmlns:p14="http://schemas.microsoft.com/office/powerpoint/2010/main" val="26516172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grpSp>
        <p:nvGrpSpPr>
          <p:cNvPr id="51" name="Group 50"/>
          <p:cNvGrpSpPr/>
          <p:nvPr/>
        </p:nvGrpSpPr>
        <p:grpSpPr>
          <a:xfrm>
            <a:off x="493574" y="2185401"/>
            <a:ext cx="5048250" cy="3514725"/>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solidFill>
                  <a:schemeClr val="accent2">
                    <a:lumMod val="50000"/>
                    <a:lumOff val="50000"/>
                  </a:schemeClr>
                </a:solidFill>
              </a:rPr>
              <a:t>Placed in a </a:t>
            </a:r>
            <a:r>
              <a:rPr lang="en-US" sz="3200" dirty="0" err="1">
                <a:solidFill>
                  <a:schemeClr val="accent2">
                    <a:lumMod val="50000"/>
                    <a:lumOff val="50000"/>
                  </a:schemeClr>
                </a:solidFill>
              </a:rPr>
              <a:t>vnet</a:t>
            </a:r>
            <a:r>
              <a:rPr lang="en-US" sz="3200" dirty="0">
                <a:solidFill>
                  <a:schemeClr val="accent2">
                    <a:lumMod val="50000"/>
                    <a:lumOff val="50000"/>
                  </a:schemeClr>
                </a:solidFill>
              </a:rPr>
              <a:t>/subnet</a:t>
            </a:r>
          </a:p>
        </p:txBody>
      </p:sp>
      <p:grpSp>
        <p:nvGrpSpPr>
          <p:cNvPr id="54" name="Group 53"/>
          <p:cNvGrpSpPr/>
          <p:nvPr/>
        </p:nvGrpSpPr>
        <p:grpSpPr>
          <a:xfrm>
            <a:off x="1309359" y="3599124"/>
            <a:ext cx="5594678" cy="3327138"/>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a:xfrm>
            <a:off x="960437" y="1478288"/>
            <a:ext cx="4381136" cy="584775"/>
          </a:xfrm>
          <a:prstGeom prst="rect">
            <a:avLst/>
          </a:prstGeom>
        </p:spPr>
        <p:txBody>
          <a:bodyPr wrap="none">
            <a:spAutoFit/>
          </a:bodyPr>
          <a:lstStyle/>
          <a:p>
            <a:r>
              <a:rPr lang="en-US" sz="3200" dirty="0">
                <a:solidFill>
                  <a:schemeClr val="accent2">
                    <a:lumMod val="50000"/>
                    <a:lumOff val="50000"/>
                  </a:schemeClr>
                </a:solidFill>
              </a:rPr>
              <a:t>1 VMSS = 1 Node Type</a:t>
            </a:r>
          </a:p>
        </p:txBody>
      </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6126</TotalTime>
  <Words>8235</Words>
  <Application>Microsoft Office PowerPoint</Application>
  <PresentationFormat>Custom</PresentationFormat>
  <Paragraphs>627</Paragraphs>
  <Slides>25</Slides>
  <Notes>25</Notes>
  <HiddenSlides>4</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Consolas</vt:lpstr>
      <vt:lpstr>Segoe UI</vt:lpstr>
      <vt:lpstr>Segoe UI Light</vt:lpstr>
      <vt:lpstr>Wingdings</vt:lpstr>
      <vt:lpstr>5-30721_Build_2016_Template_Light</vt:lpstr>
      <vt:lpstr>5-30721_Build_2016_Template_Dark</vt:lpstr>
      <vt:lpstr>Service Fabric – The Real World</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Placement Constraints</vt:lpstr>
      <vt:lpstr>Hidden Slide – for storing content only</vt:lpstr>
      <vt:lpstr>A simple cluster</vt:lpstr>
      <vt:lpstr>Reuse existing infrastructure</vt:lpstr>
      <vt:lpstr>Customize the VMSS OS Image</vt:lpstr>
      <vt:lpstr>OS Update &amp; Patching</vt:lpstr>
      <vt:lpstr>A “DMZ” Cluster</vt:lpstr>
      <vt:lpstr>Ports Required (by default)</vt:lpstr>
      <vt:lpstr>Troubleshooting</vt:lpstr>
      <vt:lpstr>Cluster Sizing &amp; Scaling</vt:lpstr>
      <vt:lpstr>Lets take a look…  </vt:lpstr>
      <vt:lpstr>Service Port Assignment</vt:lpstr>
      <vt:lpstr>Reverse Proxy</vt:lpstr>
      <vt:lpstr>Application Certificates</vt:lpstr>
      <vt:lpstr>Application and Service Upgrades</vt:lpstr>
      <vt:lpstr>Certificate Rotation</vt:lpstr>
      <vt:lpstr>Lets take a look…  </vt:lpstr>
      <vt:lpstr>Review</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330</cp:revision>
  <dcterms:created xsi:type="dcterms:W3CDTF">2016-08-19T13:41:00Z</dcterms:created>
  <dcterms:modified xsi:type="dcterms:W3CDTF">2017-03-27T14:59:37Z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