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7"/>
  </p:notesMasterIdLst>
  <p:handoutMasterIdLst>
    <p:handoutMasterId r:id="rId38"/>
  </p:handoutMasterIdLst>
  <p:sldIdLst>
    <p:sldId id="1367" r:id="rId6"/>
    <p:sldId id="1460" r:id="rId7"/>
    <p:sldId id="1409" r:id="rId8"/>
    <p:sldId id="1471" r:id="rId9"/>
    <p:sldId id="1503" r:id="rId10"/>
    <p:sldId id="1474" r:id="rId11"/>
    <p:sldId id="1504" r:id="rId12"/>
    <p:sldId id="1481" r:id="rId13"/>
    <p:sldId id="1477" r:id="rId14"/>
    <p:sldId id="1506" r:id="rId15"/>
    <p:sldId id="1512" r:id="rId16"/>
    <p:sldId id="1480" r:id="rId17"/>
    <p:sldId id="1507" r:id="rId18"/>
    <p:sldId id="1509" r:id="rId19"/>
    <p:sldId id="1520" r:id="rId20"/>
    <p:sldId id="1508" r:id="rId21"/>
    <p:sldId id="1488" r:id="rId22"/>
    <p:sldId id="1513" r:id="rId23"/>
    <p:sldId id="1514" r:id="rId24"/>
    <p:sldId id="1516" r:id="rId25"/>
    <p:sldId id="1489" r:id="rId26"/>
    <p:sldId id="1490" r:id="rId27"/>
    <p:sldId id="1493" r:id="rId28"/>
    <p:sldId id="1494" r:id="rId29"/>
    <p:sldId id="1491" r:id="rId30"/>
    <p:sldId id="1515" r:id="rId31"/>
    <p:sldId id="1505" r:id="rId32"/>
    <p:sldId id="1470" r:id="rId33"/>
    <p:sldId id="1433" r:id="rId34"/>
    <p:sldId id="1517" r:id="rId35"/>
    <p:sldId id="1518"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Introduction to Microservices" id="{509BFEB0-0A5E-4F8C-A142-792FAB6DF680}">
          <p14:sldIdLst>
            <p14:sldId id="1471"/>
            <p14:sldId id="1503"/>
            <p14:sldId id="1474"/>
            <p14:sldId id="1504"/>
            <p14:sldId id="1481"/>
          </p14:sldIdLst>
        </p14:section>
        <p14:section name="The SvcFab Cluster" id="{8991DADA-A26F-4A57-A115-79362BA0AC15}">
          <p14:sldIdLst>
            <p14:sldId id="1477"/>
            <p14:sldId id="1506"/>
            <p14:sldId id="1512"/>
          </p14:sldIdLst>
        </p14:section>
        <p14:section name="SvcFab Application Model" id="{F2CA6F2C-EC6C-4951-8FDC-38528DF7D715}">
          <p14:sldIdLst>
            <p14:sldId id="1480"/>
            <p14:sldId id="1507"/>
            <p14:sldId id="1509"/>
            <p14:sldId id="1520"/>
            <p14:sldId id="1508"/>
            <p14:sldId id="1488"/>
            <p14:sldId id="1513"/>
            <p14:sldId id="1514"/>
          </p14:sldIdLst>
        </p14:section>
        <p14:section name="Application Lifecycle" id="{72962CD6-CB84-41D3-B723-74271855D7A4}">
          <p14:sldIdLst>
            <p14:sldId id="1516"/>
            <p14:sldId id="1489"/>
            <p14:sldId id="1490"/>
            <p14:sldId id="1493"/>
            <p14:sldId id="1494"/>
            <p14:sldId id="1491"/>
            <p14:sldId id="1515"/>
          </p14:sldIdLst>
        </p14:section>
        <p14:section name="Review" id="{B184F2BD-D940-4028-9DD8-16FAFCEC26E5}">
          <p14:sldIdLst>
            <p14:sldId id="150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1398" autoAdjust="0"/>
  </p:normalViewPr>
  <p:slideViewPr>
    <p:cSldViewPr>
      <p:cViewPr varScale="1">
        <p:scale>
          <a:sx n="66" d="100"/>
          <a:sy n="66" d="100"/>
        </p:scale>
        <p:origin x="812" y="44"/>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10/31/2016 5:22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21T14:29:10.545"/>
    </inkml:context>
    <inkml:brush xml:id="br0">
      <inkml:brushProperty name="width" value="0.06667" units="cm"/>
      <inkml:brushProperty name="height" value="0.06667" units="cm"/>
    </inkml:brush>
  </inkml:definitions>
  <inkml:traceGroup>
    <inkml:annotationXML>
      <emma:emma xmlns:emma="http://www.w3.org/2003/04/emma" version="1.0">
        <emma:interpretation id="{4F4D6171-FC99-4993-B3B5-A13639A0AE98}" emma:medium="tactile" emma:mode="ink">
          <msink:context xmlns:msink="http://schemas.microsoft.com/ink/2010/main" type="writingRegion" rotatedBoundingBox="57703,19994 57814,19994 57814,20173 57703,20173"/>
        </emma:interpretation>
      </emma:emma>
    </inkml:annotationXML>
    <inkml:traceGroup>
      <inkml:annotationXML>
        <emma:emma xmlns:emma="http://www.w3.org/2003/04/emma" version="1.0">
          <emma:interpretation id="{06A2D285-72E7-4519-A77C-ADD49302D32B}" emma:medium="tactile" emma:mode="ink">
            <msink:context xmlns:msink="http://schemas.microsoft.com/ink/2010/main" type="paragraph" rotatedBoundingBox="57703,19994 57814,19994 57814,20173 57703,20173" alignmentLevel="1"/>
          </emma:interpretation>
        </emma:emma>
      </inkml:annotationXML>
      <inkml:traceGroup>
        <inkml:annotationXML>
          <emma:emma xmlns:emma="http://www.w3.org/2003/04/emma" version="1.0">
            <emma:interpretation id="{F219A5E0-25F8-4142-B5D6-B7F54BEDBC1F}" emma:medium="tactile" emma:mode="ink">
              <msink:context xmlns:msink="http://schemas.microsoft.com/ink/2010/main" type="line" rotatedBoundingBox="57703,19994 57814,19994 57814,20173 57703,20173"/>
            </emma:interpretation>
          </emma:emma>
        </inkml:annotationXML>
        <inkml:traceGroup>
          <inkml:annotationXML>
            <emma:emma xmlns:emma="http://www.w3.org/2003/04/emma" version="1.0">
              <emma:interpretation id="{B8EFAC11-2949-462A-8AF5-FCE2BC4DDE08}" emma:medium="tactile" emma:mode="ink">
                <msink:context xmlns:msink="http://schemas.microsoft.com/ink/2010/main" type="inkWord" rotatedBoundingBox="57703,19994 57814,19994 57814,20173 57703,20173"/>
              </emma:interpretation>
              <emma:one-of disjunction-type="recognition" id="oneOf0">
                <emma:interpretation id="interp0" emma:lang="en-US" emma:confidence="0">
                  <emma:literal>I</emma:literal>
                </emma:interpretation>
                <emma:interpretation id="interp1" emma:lang="en-US" emma:confidence="0">
                  <emma:literal>[</emma:literal>
                </emma:interpretation>
                <emma:interpretation id="interp2" emma:lang="en-US" emma:confidence="0">
                  <emma:literal>l</emma:literal>
                </emma:interpretation>
                <emma:interpretation id="interp3" emma:lang="en-US" emma:confidence="0">
                  <emma:literal>/</emma:literal>
                </emma:interpretation>
                <emma:interpretation id="interp4" emma:lang="en-US" emma:confidence="0">
                  <emma:literal>s</emma:literal>
                </emma:interpretation>
              </emma:one-of>
            </emma:emma>
          </inkml:annotationXML>
          <inkml:trace contextRef="#ctx0" brushRef="#br0">44270 10298 896,'-43'17'384,"1"145"128,42-162 512,-26 0-1152,26 0 128,0 0-128,0 0 0,0 0-128,26 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10/31/2016 5:22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ka.ms/ServiceFabricSDK"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a:p>
            <a:endParaRPr lang="en-US" dirty="0"/>
          </a:p>
          <a:p>
            <a:r>
              <a:rPr lang="en-US" dirty="0"/>
              <a:t>Note: be entertaining! ;)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10/31/2016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take a closer look at what comprises a cluster. </a:t>
            </a:r>
            <a:endParaRPr lang="en-US" dirty="0"/>
          </a:p>
          <a:p>
            <a:endParaRPr lang="en-US" dirty="0"/>
          </a:p>
          <a:p>
            <a:r>
              <a:rPr lang="en-US" dirty="0"/>
              <a:t>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186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Services (only addressable from within the cluster)</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 fault and update domains</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 http://devupsfmgmnt.centralus.cloudapp.azure.com:19080</a:t>
            </a:r>
          </a:p>
          <a:p>
            <a:pPr marL="388712" lvl="1" indent="-171450">
              <a:buFont typeface="Arial" panose="020B0604020202020204" pitchFamily="34" charset="0"/>
              <a:buChar char="•"/>
            </a:pPr>
            <a:r>
              <a:rPr lang="en-US" baseline="0" dirty="0"/>
              <a:t>Two services that don’t exist locally</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Store Service: the application/service store. register and store packages. Doesn’t appear on the local cluster since its on the local disk</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Upgrade Service: maintains the cluster </a:t>
            </a:r>
            <a:r>
              <a:rPr lang="en-US" baseline="0" dirty="0" err="1"/>
              <a:t>svcfab</a:t>
            </a:r>
            <a:r>
              <a:rPr lang="en-US" baseline="0" dirty="0"/>
              <a:t> bits</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563">
              <a:defRPr/>
            </a:pPr>
            <a:r>
              <a:rPr lang="en-US" sz="1200" b="1" dirty="0">
                <a:solidFill>
                  <a:srgbClr val="FF0000"/>
                </a:solidFill>
                <a:latin typeface="Segoe UI Light"/>
              </a:rPr>
              <a:t>*click* </a:t>
            </a:r>
            <a:r>
              <a:rPr lang="en-US" sz="1200" dirty="0">
                <a:gradFill>
                  <a:gsLst>
                    <a:gs pos="1250">
                      <a:srgbClr val="0078D7"/>
                    </a:gs>
                    <a:gs pos="99000">
                      <a:srgbClr val="0078D7"/>
                    </a:gs>
                  </a:gsLst>
                  <a:lin ang="5400000" scaled="0"/>
                </a:gradFill>
                <a:latin typeface="Segoe UI Light"/>
              </a:rPr>
              <a:t>An application:</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 </a:t>
            </a:r>
            <a:r>
              <a:rPr lang="en-US" sz="900" b="1" i="1" dirty="0">
                <a:gradFill>
                  <a:gsLst>
                    <a:gs pos="2917">
                      <a:srgbClr val="505050"/>
                    </a:gs>
                    <a:gs pos="30000">
                      <a:srgbClr val="505050"/>
                    </a:gs>
                  </a:gsLst>
                  <a:lin ang="5400000" scaled="0"/>
                </a:gradFill>
                <a:latin typeface="Segoe UI Light"/>
              </a:rPr>
              <a:t>logical</a:t>
            </a:r>
            <a:r>
              <a:rPr lang="en-US" sz="900" dirty="0">
                <a:gradFill>
                  <a:gsLst>
                    <a:gs pos="2917">
                      <a:srgbClr val="505050"/>
                    </a:gs>
                    <a:gs pos="30000">
                      <a:srgbClr val="505050"/>
                    </a:gs>
                  </a:gsLst>
                  <a:lin ang="5400000" scaled="0"/>
                </a:gradFill>
                <a:latin typeface="Segoe UI Light"/>
              </a:rPr>
              <a:t> grouping of services</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Is an upgrade unit. An upgrade targets an application instance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Can have different versions of the same application type side-by-side</a:t>
            </a:r>
          </a:p>
          <a:p>
            <a:pPr marL="342834" indent="-342834" defTabSz="932563">
              <a:spcAft>
                <a:spcPts val="600"/>
              </a:spcAft>
              <a:buFont typeface="Arial" panose="020B0604020202020204" pitchFamily="34" charset="0"/>
              <a:buChar char="•"/>
              <a:defRPr/>
            </a:pPr>
            <a:r>
              <a:rPr lang="en-US" sz="900" dirty="0">
                <a:gradFill>
                  <a:gsLst>
                    <a:gs pos="2917">
                      <a:srgbClr val="505050"/>
                    </a:gs>
                    <a:gs pos="30000">
                      <a:srgbClr val="505050"/>
                    </a:gs>
                  </a:gsLst>
                  <a:lin ang="5400000" scaled="0"/>
                </a:gradFill>
                <a:latin typeface="Segoe UI Light"/>
              </a:rPr>
              <a:t>instances of the same type get their own processes</a:t>
            </a:r>
          </a:p>
          <a:p>
            <a:pPr marL="342834" indent="-342834" defTabSz="932563">
              <a:spcAft>
                <a:spcPts val="600"/>
              </a:spcAft>
              <a:buFont typeface="Arial" panose="020B0604020202020204" pitchFamily="34" charset="0"/>
              <a:buChar char="•"/>
              <a:defRPr/>
            </a:pPr>
            <a:endParaRPr lang="en-US" sz="900" dirty="0">
              <a:gradFill>
                <a:gsLst>
                  <a:gs pos="2917">
                    <a:srgbClr val="505050"/>
                  </a:gs>
                  <a:gs pos="30000">
                    <a:srgbClr val="505050"/>
                  </a:gs>
                </a:gsLst>
                <a:lin ang="5400000" scaled="0"/>
              </a:gradFill>
              <a:latin typeface="Segoe UI Light"/>
            </a:endParaRPr>
          </a:p>
          <a:p>
            <a:pPr defTabSz="932563">
              <a:defRPr/>
            </a:pPr>
            <a:r>
              <a:rPr lang="en-US" sz="3999" b="1" dirty="0">
                <a:gradFill>
                  <a:gsLst>
                    <a:gs pos="1250">
                      <a:srgbClr val="0078D7"/>
                    </a:gs>
                    <a:gs pos="99000">
                      <a:srgbClr val="0078D7"/>
                    </a:gs>
                  </a:gsLst>
                  <a:lin ang="5400000" scaled="0"/>
                </a:gradFill>
                <a:latin typeface="Segoe UI Light"/>
              </a:rPr>
              <a:t>*click* </a:t>
            </a:r>
            <a:r>
              <a:rPr lang="en-US" sz="3999" dirty="0">
                <a:gradFill>
                  <a:gsLst>
                    <a:gs pos="1250">
                      <a:srgbClr val="0078D7"/>
                    </a:gs>
                    <a:gs pos="99000">
                      <a:srgbClr val="0078D7"/>
                    </a:gs>
                  </a:gsLst>
                  <a:lin ang="5400000" scaled="0"/>
                </a:gradFill>
                <a:latin typeface="Segoe UI Light"/>
              </a:rPr>
              <a:t>A service:</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a </a:t>
            </a:r>
            <a:r>
              <a:rPr lang="en-US" sz="2400" b="1" i="1" dirty="0">
                <a:gradFill>
                  <a:gsLst>
                    <a:gs pos="2917">
                      <a:srgbClr val="505050"/>
                    </a:gs>
                    <a:gs pos="30000">
                      <a:srgbClr val="505050"/>
                    </a:gs>
                  </a:gsLst>
                  <a:lin ang="5400000" scaled="0"/>
                </a:gradFill>
                <a:latin typeface="Segoe UI Light"/>
              </a:rPr>
              <a:t>logical</a:t>
            </a:r>
            <a:r>
              <a:rPr lang="en-US" sz="2400" dirty="0">
                <a:gradFill>
                  <a:gsLst>
                    <a:gs pos="2917">
                      <a:srgbClr val="505050"/>
                    </a:gs>
                    <a:gs pos="30000">
                      <a:srgbClr val="505050"/>
                    </a:gs>
                  </a:gsLst>
                  <a:lin ang="5400000" scaled="0"/>
                </a:gradFill>
                <a:latin typeface="Segoe UI Light"/>
              </a:rPr>
              <a:t> grouping of partitions (and replicas/instances)</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Is upgraded as part of an application upgrade</a:t>
            </a:r>
            <a:r>
              <a:rPr lang="en-US" sz="2400" baseline="0" dirty="0">
                <a:gradFill>
                  <a:gsLst>
                    <a:gs pos="2917">
                      <a:srgbClr val="505050"/>
                    </a:gs>
                    <a:gs pos="30000">
                      <a:srgbClr val="505050"/>
                    </a:gs>
                  </a:gsLst>
                  <a:lin ang="5400000" scaled="0"/>
                </a:gradFill>
                <a:latin typeface="Segoe UI Light"/>
              </a:rPr>
              <a:t> (but you determine which ones to upgrade)</a:t>
            </a:r>
            <a:endParaRPr lang="en-US" sz="2400" dirty="0">
              <a:gradFill>
                <a:gsLst>
                  <a:gs pos="2917">
                    <a:srgbClr val="505050"/>
                  </a:gs>
                  <a:gs pos="30000">
                    <a:srgbClr val="505050"/>
                  </a:gs>
                </a:gsLst>
                <a:lin ang="5400000" scaled="0"/>
              </a:gradFill>
              <a:latin typeface="Segoe UI Light"/>
            </a:endParaRP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Can </a:t>
            </a:r>
            <a:r>
              <a:rPr lang="en-US" sz="2400" b="1" dirty="0">
                <a:gradFill>
                  <a:gsLst>
                    <a:gs pos="2917">
                      <a:srgbClr val="505050"/>
                    </a:gs>
                    <a:gs pos="30000">
                      <a:srgbClr val="505050"/>
                    </a:gs>
                  </a:gsLst>
                  <a:lin ang="5400000" scaled="0"/>
                </a:gradFill>
                <a:latin typeface="Segoe UI Light"/>
              </a:rPr>
              <a:t>not </a:t>
            </a:r>
            <a:r>
              <a:rPr lang="en-US" sz="2400" dirty="0">
                <a:gradFill>
                  <a:gsLst>
                    <a:gs pos="2917">
                      <a:srgbClr val="505050"/>
                    </a:gs>
                    <a:gs pos="30000">
                      <a:srgbClr val="505050"/>
                    </a:gs>
                  </a:gsLst>
                  <a:lin ang="5400000" scaled="0"/>
                </a:gradFill>
                <a:latin typeface="Segoe UI Light"/>
              </a:rPr>
              <a:t>have different versions of the same service type within an application</a:t>
            </a:r>
          </a:p>
          <a:p>
            <a:pPr marL="342834" indent="-342834" defTabSz="932563">
              <a:spcAft>
                <a:spcPts val="600"/>
              </a:spcAft>
              <a:buFont typeface="Arial" panose="020B0604020202020204" pitchFamily="34" charset="0"/>
              <a:buChar char="•"/>
              <a:defRPr/>
            </a:pPr>
            <a:r>
              <a:rPr lang="en-US" sz="2400" dirty="0">
                <a:gradFill>
                  <a:gsLst>
                    <a:gs pos="2917">
                      <a:srgbClr val="505050"/>
                    </a:gs>
                    <a:gs pos="30000">
                      <a:srgbClr val="505050"/>
                    </a:gs>
                  </a:gsLst>
                  <a:lin ang="5400000" scaled="0"/>
                </a:gradFill>
                <a:latin typeface="Segoe UI Light"/>
              </a:rPr>
              <a:t>instances of the same type share a process</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a:p>
            <a:pPr marL="0" indent="0" defTabSz="932563">
              <a:spcAft>
                <a:spcPts val="600"/>
              </a:spcAft>
              <a:buFont typeface="Arial" panose="020B0604020202020204" pitchFamily="34" charset="0"/>
              <a:buNone/>
              <a:defRPr/>
            </a:pPr>
            <a:r>
              <a:rPr lang="en-US" sz="900" dirty="0">
                <a:gradFill>
                  <a:gsLst>
                    <a:gs pos="2917">
                      <a:srgbClr val="505050"/>
                    </a:gs>
                    <a:gs pos="30000">
                      <a:srgbClr val="505050"/>
                    </a:gs>
                  </a:gsLst>
                  <a:lin ang="5400000" scaled="0"/>
                </a:gradFill>
                <a:latin typeface="Segoe UI Light"/>
              </a:rPr>
              <a:t>Image</a:t>
            </a:r>
            <a:r>
              <a:rPr lang="en-US" sz="900" baseline="0" dirty="0">
                <a:gradFill>
                  <a:gsLst>
                    <a:gs pos="2917">
                      <a:srgbClr val="505050"/>
                    </a:gs>
                    <a:gs pos="30000">
                      <a:srgbClr val="505050"/>
                    </a:gs>
                  </a:gsLst>
                  <a:lin ang="5400000" scaled="0"/>
                </a:gradFill>
                <a:latin typeface="Segoe UI Light"/>
              </a:rPr>
              <a:t> from</a:t>
            </a:r>
            <a:r>
              <a:rPr lang="en-US" sz="900" dirty="0">
                <a:gradFill>
                  <a:gsLst>
                    <a:gs pos="2917">
                      <a:srgbClr val="505050"/>
                    </a:gs>
                    <a:gs pos="30000">
                      <a:srgbClr val="505050"/>
                    </a:gs>
                  </a:gsLst>
                  <a:lin ang="5400000" scaled="0"/>
                </a:gradFill>
                <a:latin typeface="Segoe UI Light"/>
              </a:rPr>
              <a:t>: https://azure.microsoft.com/en-us/documentation/articles/service-fabric-application-model/</a:t>
            </a:r>
          </a:p>
          <a:p>
            <a:pPr marL="0" indent="0" defTabSz="932563">
              <a:spcAft>
                <a:spcPts val="600"/>
              </a:spcAft>
              <a:buFont typeface="Arial" panose="020B0604020202020204" pitchFamily="34" charset="0"/>
              <a:buNone/>
              <a:defRPr/>
            </a:pPr>
            <a:endParaRPr lang="en-US" sz="900" dirty="0">
              <a:gradFill>
                <a:gsLst>
                  <a:gs pos="2917">
                    <a:srgbClr val="505050"/>
                  </a:gs>
                  <a:gs pos="30000">
                    <a:srgbClr val="505050"/>
                  </a:gs>
                </a:gsLst>
                <a:lin ang="5400000" scaled="0"/>
              </a:gradFill>
              <a:latin typeface="Segoe UI Ligh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10354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application is service fabric a combination of services. It is defined declaratively using an xml based “application manifest” file. This is much like a traditional class definition in that manifest defines the application type. But it isn’t until its deployed to a fabric cluster that you have a running version. It’s the deployment of the application that instantiates an object from the class described in the manifest. </a:t>
            </a:r>
          </a:p>
          <a:p>
            <a:endParaRPr lang="en-US" baseline="0" dirty="0"/>
          </a:p>
          <a:p>
            <a:r>
              <a:rPr lang="en-US" baseline="0" dirty="0"/>
              <a:t>This is a largely logical construct. Allowing you to compose services together and assisting in the packaging of the services for deployment, as well as helping managing versioning. You can even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10/31/2016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81843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baseline="0" dirty="0"/>
              <a:t>A service, much like the application is defined in a service manifest. A service is comprised of three packages:</a:t>
            </a:r>
          </a:p>
          <a:p>
            <a:r>
              <a:rPr lang="en-US" i="0" baseline="0" dirty="0"/>
              <a:t>Code – executable code that is what service fabric will “run”</a:t>
            </a:r>
          </a:p>
          <a:p>
            <a:r>
              <a:rPr lang="en-US" i="0" baseline="0" dirty="0" err="1"/>
              <a:t>Config</a:t>
            </a:r>
            <a:r>
              <a:rPr lang="en-US" i="0" baseline="0" dirty="0"/>
              <a:t> – service specific configuration details (connection strings, endpoint configuration, </a:t>
            </a:r>
            <a:r>
              <a:rPr lang="en-US" i="0" baseline="0" dirty="0" err="1"/>
              <a:t>etc</a:t>
            </a:r>
            <a:r>
              <a:rPr lang="en-US" i="0" baseline="0" dirty="0"/>
              <a:t>…</a:t>
            </a:r>
          </a:p>
          <a:p>
            <a:r>
              <a:rPr lang="en-US" i="0" baseline="0" dirty="0"/>
              <a:t>Data – static resources needed by the service (images, data files)</a:t>
            </a:r>
          </a:p>
          <a:p>
            <a:endParaRPr lang="en-US" i="0" baseline="0" dirty="0"/>
          </a:p>
          <a:p>
            <a:r>
              <a:rPr lang="en-US" i="0" baseline="0" dirty="0"/>
              <a:t>Each of these packages can be independently versioned. This allows you to issue updates to just one while leaving the others alone.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694640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More:</a:t>
            </a:r>
          </a:p>
          <a:p>
            <a:r>
              <a:rPr lang="en-US" dirty="0"/>
              <a:t>Actor Model: https://en.wikipedia.org/wiki/Actor_model</a:t>
            </a:r>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10/31/2016 5:22 PM</a:t>
            </a:fld>
            <a:endParaRPr lang="en-US" dirty="0">
              <a:solidFill>
                <a:prstClr val="black"/>
              </a:solidFill>
            </a:endParaRPr>
          </a:p>
        </p:txBody>
      </p:sp>
    </p:spTree>
    <p:extLst>
      <p:ext uri="{BB962C8B-B14F-4D97-AF65-F5344CB8AC3E}">
        <p14:creationId xmlns:p14="http://schemas.microsoft.com/office/powerpoint/2010/main" val="1687173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Service Fabric service is based on a “template” service type.</a:t>
            </a:r>
          </a:p>
          <a:p>
            <a:endParaRPr lang="en-US" baseline="0" dirty="0"/>
          </a:p>
          <a:p>
            <a:r>
              <a:rPr lang="en-US" b="1" baseline="0" dirty="0"/>
              <a:t>*click* </a:t>
            </a:r>
            <a:r>
              <a:rPr lang="en-US" baseline="0" dirty="0"/>
              <a:t>Stateless services are ones that do not contain any internally stored state. Either because they don’t have any state, or they have pushed it out to an external store. Stateless services, because they lack the overhead of state, can be easily moved around or scaled up and down as needed. They are great for web based front ends or simple processing. </a:t>
            </a:r>
          </a:p>
          <a:p>
            <a:endParaRPr lang="en-US" baseline="0" dirty="0"/>
          </a:p>
          <a:p>
            <a:r>
              <a:rPr lang="en-US" b="1" baseline="0" dirty="0"/>
              <a:t>*click* </a:t>
            </a:r>
            <a:r>
              <a:rPr lang="en-US" baseline="0" dirty="0" err="1"/>
              <a:t>Stateful</a:t>
            </a:r>
            <a:r>
              <a:rPr lang="en-US" baseline="0" dirty="0"/>
              <a:t> services maintain data, or state within them. They have mechanism unique to Service fabric to ensure that this state is synchronized across instances of the service (referred to as replicates). The state can also be persisted internally in memory, on the disk of the node that’s running the service, or even pushed out to an external store. </a:t>
            </a:r>
            <a:r>
              <a:rPr lang="en-US" baseline="0" dirty="0" err="1"/>
              <a:t>Stateful</a:t>
            </a:r>
            <a:r>
              <a:rPr lang="en-US" baseline="0" dirty="0"/>
              <a:t> services also have feature “partitions” which is a way of spreading the load against the state out. Given them a unique capacity to scale out.</a:t>
            </a:r>
          </a:p>
          <a:p>
            <a:endParaRPr lang="en-US" baseline="0" dirty="0"/>
          </a:p>
          <a:p>
            <a:r>
              <a:rPr lang="en-US" b="1" baseline="0" dirty="0"/>
              <a:t>*click* </a:t>
            </a:r>
            <a:r>
              <a:rPr lang="en-US" baseline="0" dirty="0"/>
              <a:t>And finally we have guest executables. This type of service allows you to run something that’s not a native service fabric service or application. It could be a node application, perhaps something with OWIN, or maybe even a </a:t>
            </a:r>
            <a:r>
              <a:rPr lang="en-US" baseline="0" dirty="0" err="1"/>
              <a:t>docker</a:t>
            </a:r>
            <a:r>
              <a:rPr lang="en-US" baseline="0" dirty="0"/>
              <a:t> container. The choice is yours. Service Fabric will just attempt to keep as many copies of this “service” running as you tell it. </a:t>
            </a:r>
          </a:p>
          <a:p>
            <a:endParaRPr lang="en-US" baseline="0" dirty="0"/>
          </a:p>
          <a:p>
            <a:r>
              <a:rPr lang="en-US" baseline="0" dirty="0"/>
              <a:t>As a final note, if you think back to when were looking at the Service Fabric cluster, you remember those “system” services. They were created using these same service templates. </a:t>
            </a:r>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05C136-708D-4633-A43F-0443ACC02FE0}" type="datetime8">
              <a:rPr lang="en-US" smtClean="0">
                <a:solidFill>
                  <a:prstClr val="black"/>
                </a:solidFill>
              </a:rPr>
              <a:t>10/31/2016 5:22 PM</a:t>
            </a:fld>
            <a:endParaRPr lang="en-US" dirty="0">
              <a:solidFill>
                <a:prstClr val="black"/>
              </a:solidFill>
            </a:endParaRPr>
          </a:p>
        </p:txBody>
      </p:sp>
    </p:spTree>
    <p:extLst>
      <p:ext uri="{BB962C8B-B14F-4D97-AF65-F5344CB8AC3E}">
        <p14:creationId xmlns:p14="http://schemas.microsoft.com/office/powerpoint/2010/main" val="45964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Stateful</a:t>
            </a:r>
            <a:r>
              <a:rPr lang="en-US" dirty="0"/>
              <a:t> services maintain</a:t>
            </a:r>
            <a:r>
              <a:rPr lang="en-US" baseline="0" dirty="0"/>
              <a:t> state using a reliable collection. The dictionary and the queue. The dictionary provides a key/value pair mechanism for storing and retrieving data. The queue provides a simple FIFO mechanism. These collections are hosted within a </a:t>
            </a:r>
            <a:r>
              <a:rPr lang="en-US" baseline="0" dirty="0" err="1"/>
              <a:t>stateful</a:t>
            </a:r>
            <a:r>
              <a:rPr lang="en-US" baseline="0" dirty="0"/>
              <a:t> service which acts as the interface for interacting with it. The portioning we mentioned for </a:t>
            </a:r>
            <a:r>
              <a:rPr lang="en-US" baseline="0" dirty="0" err="1"/>
              <a:t>stateful</a:t>
            </a:r>
            <a:r>
              <a:rPr lang="en-US" baseline="0" dirty="0"/>
              <a:t> services in mirrored in the reliable collection. </a:t>
            </a:r>
          </a:p>
          <a:p>
            <a:endParaRPr lang="en-US" baseline="0" dirty="0"/>
          </a:p>
          <a:p>
            <a:r>
              <a:rPr lang="en-US" dirty="0"/>
              <a:t>While these collections are a natural evolution of</a:t>
            </a:r>
            <a:r>
              <a:rPr lang="en-US" baseline="0" dirty="0"/>
              <a:t> their </a:t>
            </a:r>
            <a:r>
              <a:rPr lang="en-US" baseline="0" dirty="0" err="1"/>
              <a:t>.Net</a:t>
            </a:r>
            <a:r>
              <a:rPr lang="en-US" baseline="0" dirty="0"/>
              <a:t> cousins, within service fabric, they gain some new and unique functionality..</a:t>
            </a:r>
          </a:p>
          <a:p>
            <a:endParaRPr lang="en-US" baseline="0" dirty="0"/>
          </a:p>
          <a:p>
            <a:r>
              <a:rPr lang="en-US" b="1" baseline="0" dirty="0"/>
              <a:t>*click* </a:t>
            </a:r>
            <a:r>
              <a:rPr lang="en-US" baseline="0" dirty="0"/>
              <a:t>Reliable collections replicate their state to secondary instances of the service. For each service, you get one primary, and multiple secondary instance. The fabric keeps track of which one is the primary on your behalf so clients interacting with the service don’t have too. </a:t>
            </a:r>
          </a:p>
          <a:p>
            <a:endParaRPr lang="en-US" baseline="0" dirty="0"/>
          </a:p>
          <a:p>
            <a:r>
              <a:rPr lang="en-US" b="1" baseline="0" dirty="0"/>
              <a:t>*click* </a:t>
            </a:r>
            <a:r>
              <a:rPr lang="en-US" baseline="0" dirty="0"/>
              <a:t>Reliable collections support transaction control. This scope extends across collections and operations. This includes being able read from within a transaction and getting results based on the pending state. </a:t>
            </a:r>
          </a:p>
          <a:p>
            <a:endParaRPr lang="en-US" baseline="0" dirty="0"/>
          </a:p>
          <a:p>
            <a:r>
              <a:rPr lang="en-US" b="1" baseline="0" dirty="0"/>
              <a:t>*click* </a:t>
            </a:r>
            <a:r>
              <a:rPr lang="en-US" b="0" baseline="0" dirty="0"/>
              <a:t>With multiple levels of isolation within a transaction, allowing the locking (or not) of data that is being modified. </a:t>
            </a:r>
          </a:p>
          <a:p>
            <a:endParaRPr lang="en-US" dirty="0"/>
          </a:p>
          <a:p>
            <a:r>
              <a:rPr lang="en-US" b="1" dirty="0"/>
              <a:t>*click* </a:t>
            </a:r>
            <a:r>
              <a:rPr lang="en-US" dirty="0"/>
              <a:t>And for </a:t>
            </a:r>
            <a:r>
              <a:rPr lang="en-US" dirty="0" err="1"/>
              <a:t>.Net</a:t>
            </a:r>
            <a:r>
              <a:rPr lang="en-US" dirty="0"/>
              <a:t> Developers, these collections support</a:t>
            </a:r>
            <a:r>
              <a:rPr lang="en-US" baseline="0" dirty="0"/>
              <a:t> LINQ queries. </a:t>
            </a:r>
            <a:r>
              <a:rPr lang="en-US" baseline="0" dirty="0">
                <a:sym typeface="Wingdings" panose="05000000000000000000" pitchFamily="2" charset="2"/>
              </a:rPr>
              <a:t>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The data contained inside of a collection can be stored in memory (great for caching solutions), placed on the local disk of the host node, or pushed to an external state store as needed. </a:t>
            </a:r>
            <a:endParaRPr lang="en-US" dirty="0"/>
          </a:p>
          <a:p>
            <a:endParaRPr lang="en-US" dirty="0"/>
          </a:p>
          <a:p>
            <a:r>
              <a:rPr lang="en-US" dirty="0"/>
              <a:t>Notes: </a:t>
            </a:r>
          </a:p>
          <a:p>
            <a:r>
              <a:rPr lang="en-US" dirty="0"/>
              <a:t>https://azure.microsoft.com/en-us/documentation/articles/service-fabric-reliable-services-quick-start/</a:t>
            </a:r>
          </a:p>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10/31/2016 5:22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99113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running inside Service Fabric comes with some restrictions… </a:t>
            </a:r>
          </a:p>
          <a:p>
            <a:endParaRPr lang="en-US" baseline="0" dirty="0"/>
          </a:p>
          <a:p>
            <a:r>
              <a:rPr lang="en-US" baseline="0" dirty="0"/>
              <a:t>First off, IIS and Service Fabric use different activation models. As such, they are not compatible. You can’t host a “classic” ASP.NET application in Service Fabric. It needs to be something that can be self hosted. Examples include…</a:t>
            </a:r>
          </a:p>
          <a:p>
            <a:endParaRPr lang="en-US" baseline="0" dirty="0"/>
          </a:p>
          <a:p>
            <a:r>
              <a:rPr lang="en-US" baseline="0" dirty="0"/>
              <a:t>Also, any object you’re placing into a reliable collection must be serializable. </a:t>
            </a:r>
          </a:p>
          <a:p>
            <a:endParaRPr lang="en-US" baseline="0" dirty="0"/>
          </a:p>
          <a:p>
            <a:r>
              <a:rPr lang="en-US" baseline="0" dirty="0"/>
              <a:t>There are other limits like being </a:t>
            </a:r>
            <a:r>
              <a:rPr lang="en-US" baseline="0" dirty="0" err="1"/>
              <a:t>congnizant</a:t>
            </a:r>
            <a:r>
              <a:rPr lang="en-US" baseline="0" dirty="0"/>
              <a:t> of the size of a deployment package… And as more projects adopt service fabric, this list does increase. So as you investigate it for your own needs, keep a close eye out for limits. </a:t>
            </a: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10/31/2016 5:22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85578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Wordcount</a:t>
            </a:r>
            <a:r>
              <a:rPr lang="en-US" baseline="0" dirty="0"/>
              <a:t> demo app (local: http://localhost:&lt;port&gt;/wordcount/)</a:t>
            </a:r>
          </a:p>
          <a:p>
            <a:pPr marL="171450" indent="-171450">
              <a:buFont typeface="Arial" panose="020B0604020202020204" pitchFamily="34" charset="0"/>
              <a:buChar char="•"/>
            </a:pPr>
            <a:r>
              <a:rPr lang="en-US" baseline="0" dirty="0"/>
              <a:t>Show app in visual studio</a:t>
            </a:r>
          </a:p>
          <a:p>
            <a:pPr marL="388712" lvl="1" indent="-171450">
              <a:buFont typeface="Arial" panose="020B0604020202020204" pitchFamily="34" charset="0"/>
              <a:buChar char="•"/>
            </a:pPr>
            <a:r>
              <a:rPr lang="en-US" baseline="0" dirty="0"/>
              <a:t>Solution Explorer &amp; Manifests</a:t>
            </a:r>
          </a:p>
          <a:p>
            <a:pPr marL="388712" lvl="1" indent="-171450">
              <a:buFont typeface="Arial" panose="020B0604020202020204" pitchFamily="34" charset="0"/>
              <a:buChar char="•"/>
            </a:pPr>
            <a:r>
              <a:rPr lang="en-US" baseline="0" dirty="0" err="1"/>
              <a:t>Program.cs</a:t>
            </a:r>
            <a:r>
              <a:rPr lang="en-US" baseline="0" dirty="0"/>
              <a:t> entry point, registering service type</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Service inheritance</a:t>
            </a:r>
          </a:p>
          <a:p>
            <a:pPr marL="388712" marR="0" lvl="1"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Build and Deploy Locally</a:t>
            </a:r>
          </a:p>
          <a:p>
            <a:pPr marL="171450" indent="-171450">
              <a:buFont typeface="Arial" panose="020B0604020202020204" pitchFamily="34" charset="0"/>
              <a:buChar char="•"/>
            </a:pPr>
            <a:r>
              <a:rPr lang="en-US" baseline="0" dirty="0"/>
              <a:t>Show deployed application/service constructs via portal</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19</a:t>
            </a:fld>
            <a:endParaRPr lang="en-US"/>
          </a:p>
        </p:txBody>
      </p:sp>
    </p:spTree>
    <p:extLst>
      <p:ext uri="{BB962C8B-B14F-4D97-AF65-F5344CB8AC3E}">
        <p14:creationId xmlns:p14="http://schemas.microsoft.com/office/powerpoint/2010/main" val="228474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a:t>
            </a:r>
          </a:p>
          <a:p>
            <a:endParaRPr lang="en-US" baseline="0" dirty="0"/>
          </a:p>
          <a:p>
            <a:r>
              <a:rPr lang="en-US" baseline="0" dirty="0"/>
              <a:t>We’re deconstructing monolith architectures with </a:t>
            </a:r>
            <a:r>
              <a:rPr lang="en-US" baseline="0" dirty="0" err="1"/>
              <a:t>microservices</a:t>
            </a:r>
            <a:r>
              <a:rPr lang="en-US" baseline="0"/>
              <a:t>…</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10/31/2016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you’ve built your first service fabric application. Now you want to run it….</a:t>
            </a:r>
            <a:r>
              <a:rPr lang="en-US" baseline="0" dirty="0"/>
              <a:t> Now you can just press F5 in visual studio and point it to your remove cluster. It works fine. You can even run the </a:t>
            </a:r>
            <a:r>
              <a:rPr lang="en-US" baseline="0" dirty="0" err="1"/>
              <a:t>powershell</a:t>
            </a:r>
            <a:r>
              <a:rPr lang="en-US" baseline="0" dirty="0"/>
              <a:t> script that the Visual Studio scaffolding includes for you. But what do these things do? Lets look at this… </a:t>
            </a:r>
            <a:endParaRPr lang="en-US" dirty="0"/>
          </a:p>
          <a:p>
            <a:endParaRPr lang="en-US" dirty="0"/>
          </a:p>
          <a:p>
            <a:r>
              <a:rPr lang="en-US" b="1" dirty="0"/>
              <a:t>*click* </a:t>
            </a:r>
            <a:r>
              <a:rPr lang="en-US" dirty="0"/>
              <a:t>The first step is to package up the</a:t>
            </a:r>
            <a:r>
              <a:rPr lang="en-US" baseline="0" dirty="0"/>
              <a:t> application and copy that to the cluster. The package will include the manifests that describe the application and services, any environment specific parameter files, as well as the appropriate code, </a:t>
            </a:r>
            <a:r>
              <a:rPr lang="en-US" baseline="0" dirty="0" err="1"/>
              <a:t>config</a:t>
            </a:r>
            <a:r>
              <a:rPr lang="en-US" baseline="0" dirty="0"/>
              <a:t>, and data packages for each service. This “package” (I use the term loosely), is then copied to the service fabric cluster’s application store. This is one of this fabric cluster “system services” and keeps track of all the packages for each application/version that has been published to the cluster. </a:t>
            </a:r>
            <a:endParaRPr lang="en-US" dirty="0"/>
          </a:p>
          <a:p>
            <a:endParaRPr lang="en-US" dirty="0"/>
          </a:p>
          <a:p>
            <a:r>
              <a:rPr lang="en-US" b="1" dirty="0"/>
              <a:t>*click* </a:t>
            </a:r>
            <a:r>
              <a:rPr lang="en-US" dirty="0"/>
              <a:t>Once the package has been copied to the cluster, you</a:t>
            </a:r>
            <a:r>
              <a:rPr lang="en-US" baseline="0" dirty="0"/>
              <a:t> then have to register the application and service types. You can do this manually, and in some cases this may be what you want to do. But this option can also leverage the manifest files that were included in the package. When you register the application, it will verify that the package is valid (all the necessary items are there), and then processes its contents… during processing the various bits are copied around to the cluster nodes. It also registers the application and service types and versions. </a:t>
            </a:r>
            <a:endParaRPr lang="en-US" dirty="0"/>
          </a:p>
          <a:p>
            <a:endParaRPr lang="en-US" dirty="0"/>
          </a:p>
          <a:p>
            <a:r>
              <a:rPr lang="en-US" b="1" dirty="0"/>
              <a:t>*click* </a:t>
            </a:r>
            <a:r>
              <a:rPr lang="en-US" dirty="0"/>
              <a:t>With</a:t>
            </a:r>
            <a:r>
              <a:rPr lang="en-US" baseline="0" dirty="0"/>
              <a:t> the application and service registered, we’re not ready to stand up copies. The fabric, using the registered application type determines what services is comprises and then starts copies of those on each node in the cluster that they will run on. This process of activating the application/services also determines the process isolation boundary for the services. But that’s a more advanced topic for another day. </a:t>
            </a:r>
            <a:r>
              <a:rPr lang="en-US" baseline="0" dirty="0">
                <a:sym typeface="Wingdings" panose="05000000000000000000" pitchFamily="2" charset="2"/>
              </a:rPr>
              <a:t> </a:t>
            </a:r>
            <a:endParaRPr lang="en-US" dirty="0"/>
          </a:p>
          <a:p>
            <a:endParaRPr lang="en-US" dirty="0"/>
          </a:p>
          <a:p>
            <a:r>
              <a:rPr lang="en-US" dirty="0"/>
              <a:t>Notes:</a:t>
            </a:r>
          </a:p>
          <a:p>
            <a:r>
              <a:rPr lang="en-US" dirty="0"/>
              <a:t>Deploy and remove applications: https://azure.microsoft.com/en-us/documentation/articles/service-fabric-deploy-remove-applications/</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10/31/2016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72731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a:t>
            </a:r>
            <a:r>
              <a:rPr lang="en-US" baseline="0" dirty="0"/>
              <a:t> deployment/instantiation, we start to see the orchestration functionality of Service Fabric come into play. It will inspect the requirements for each instance of each service, and the capabilities and capacity of the nodes in the cluster. This process can be broken down into two main categories… placement and load balancing. </a:t>
            </a:r>
          </a:p>
          <a:p>
            <a:endParaRPr lang="en-US" baseline="0" dirty="0"/>
          </a:p>
          <a:p>
            <a:r>
              <a:rPr lang="en-US" baseline="0" dirty="0"/>
              <a:t>Lets start by looking at service placement. </a:t>
            </a:r>
            <a:r>
              <a:rPr lang="en-US" dirty="0"/>
              <a:t>Once</a:t>
            </a:r>
            <a:r>
              <a:rPr lang="en-US" baseline="0" dirty="0"/>
              <a:t> we’ve crafted our application and services, the next step is to course to deploy them to the Service Fabric cluster. This is where the power of the “orchestration” part of Service Fabric really starts to show up. </a:t>
            </a:r>
          </a:p>
          <a:p>
            <a:endParaRPr lang="en-US" baseline="0" dirty="0"/>
          </a:p>
          <a:p>
            <a:r>
              <a:rPr lang="en-US" b="1" baseline="0" dirty="0"/>
              <a:t>*click* </a:t>
            </a:r>
            <a:r>
              <a:rPr lang="en-US" baseline="0" dirty="0"/>
              <a:t>When deploying services, something needs to be “datacenter aware”, or have an understanding underlying hardware topology of the cluster. This understanding helps ensure that the instances of a service are spread across what we refer to as fault and upgrade domains. A fault domain can be thought of as a server rack. An upgrade domain is a logical groups of the nodes for (as the name implies) upgrade purposes. A host OS update is a common scenario. To ensure HA, Service Fabric needs to be ware of these constructs so that it can distribute the instances of a service across these constructs so that no single failure or underlying upgrade can take all the instances offline at the same time. </a:t>
            </a:r>
          </a:p>
          <a:p>
            <a:endParaRPr lang="en-US" baseline="0" dirty="0"/>
          </a:p>
          <a:p>
            <a:r>
              <a:rPr lang="en-US" b="1" baseline="0" dirty="0"/>
              <a:t>*click*</a:t>
            </a:r>
            <a:r>
              <a:rPr lang="en-US" baseline="0" dirty="0"/>
              <a:t> Next, you may want to place the services on specific nodes. We discussed earlier that the cluster can be composed of different node types with different properties. Placement constraints are how you designate which nodes within the cluster a service can be hosted. Placement Properties are defined for each of the node types, and the service then defines the placement constraints that apply to it. </a:t>
            </a:r>
          </a:p>
          <a:p>
            <a:endParaRPr lang="en-US" baseline="0" dirty="0"/>
          </a:p>
          <a:p>
            <a:r>
              <a:rPr lang="en-US" b="1" baseline="0" dirty="0"/>
              <a:t>*click*</a:t>
            </a:r>
            <a:r>
              <a:rPr lang="en-US" baseline="0" dirty="0"/>
              <a:t> Service Fabric features a rich resource governor/balancer. You want to find the proper balance of density for your services, not leaving any node over or under utilized. With this model, you can define the resources for a specific node has to offer. Then when services are placed on the node, we track how much of those resources (both at placement and at runtime) we can monitor the utilization of the node and will move service instance as needed. </a:t>
            </a:r>
          </a:p>
          <a:p>
            <a:endParaRPr lang="en-US" baseline="0" dirty="0"/>
          </a:p>
          <a:p>
            <a:r>
              <a:rPr lang="en-US" baseline="0" dirty="0"/>
              <a:t>Notes:</a:t>
            </a:r>
          </a:p>
          <a:p>
            <a:r>
              <a:rPr lang="en-US" baseline="0" dirty="0"/>
              <a:t>Service Orchestration with Service Fabric: https://channel9.msdn.com/Events/Ignite/2015/BRK3485</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10/31/2016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914145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a:t>
            </a:r>
            <a:r>
              <a:rPr lang="en-US" baseline="0" dirty="0"/>
              <a:t> think back to our look at the cluster… and namely those system services, you may recall a mention of the Cluster Resource Management service. This service is the brain that gives Service Fabric is orchestration capabilities. It reacts on placement constraints, and the runtime metrics to help keep the cluster and all its services healthy. In fact, when you define the cluster, node types/capacity, and placement properties… you’re describing these to the resource management service. </a:t>
            </a:r>
          </a:p>
          <a:p>
            <a:endParaRPr lang="en-US" baseline="0" dirty="0"/>
          </a:p>
          <a:p>
            <a:r>
              <a:rPr lang="en-US" baseline="0" dirty="0"/>
              <a:t>It does a lot, but for simplicity, lets thing of it as having three core functions.</a:t>
            </a:r>
          </a:p>
          <a:p>
            <a:endParaRPr lang="en-US" baseline="0" dirty="0"/>
          </a:p>
          <a:p>
            <a:r>
              <a:rPr lang="en-US" b="1" baseline="0" dirty="0"/>
              <a:t>*click* </a:t>
            </a:r>
            <a:r>
              <a:rPr lang="en-US" baseline="0" dirty="0"/>
              <a:t>First off, it monitors the state of the cluster. What’s going on with the nodes and services… where things have been deployed, and current consumption levels. It does this at configurable intervals based on various timers which can be set when you are defining the cluster (another advanced topic for another day).  </a:t>
            </a:r>
          </a:p>
          <a:p>
            <a:endParaRPr lang="en-US" baseline="0" dirty="0"/>
          </a:p>
          <a:p>
            <a:r>
              <a:rPr lang="en-US" b="1" baseline="0" dirty="0"/>
              <a:t>*click* </a:t>
            </a:r>
            <a:r>
              <a:rPr lang="en-US" baseline="0" dirty="0"/>
              <a:t>I then determines what changes are necessary. This could be something simple like placing a new instance of a service on a particular node, checking resource constraints and rebalancing the distribution of services. Or perhaps something larger such as healing a service after a failure. </a:t>
            </a:r>
          </a:p>
          <a:p>
            <a:endParaRPr lang="en-US" baseline="0" dirty="0"/>
          </a:p>
          <a:p>
            <a:r>
              <a:rPr lang="en-US" b="1" baseline="0" dirty="0"/>
              <a:t>*click* </a:t>
            </a:r>
            <a:r>
              <a:rPr lang="en-US" baseline="0" dirty="0"/>
              <a:t>Finally, its coordinating these actions with other services like the Failover Manager to maintain overall cluster health. </a:t>
            </a:r>
          </a:p>
          <a:p>
            <a:endParaRPr lang="en-US" baseline="0" dirty="0"/>
          </a:p>
          <a:p>
            <a:r>
              <a:rPr lang="en-US" baseline="0" dirty="0"/>
              <a:t>One little footnote to all this. See that </a:t>
            </a:r>
            <a:r>
              <a:rPr lang="en-US" baseline="0" dirty="0" err="1"/>
              <a:t>astrix</a:t>
            </a:r>
            <a:r>
              <a:rPr lang="en-US" baseline="0" dirty="0"/>
              <a:t> on “balancing” there in the middle. Moving services should not be done lightly. It does come with a cost. Depending on the size of the service, and the amount of state it may contain… moving something could take seconds, or minutes. And during that time, well… unexpected things can happen. Depending on how you have built your service. So be aware, be prepared. </a:t>
            </a:r>
          </a:p>
          <a:p>
            <a:endParaRPr lang="en-US" baseline="0" dirty="0"/>
          </a:p>
          <a:p>
            <a:r>
              <a:rPr lang="en-US" dirty="0"/>
              <a:t>Notes: </a:t>
            </a:r>
          </a:p>
          <a:p>
            <a:r>
              <a:rPr lang="en-US" dirty="0"/>
              <a:t>Introduction to the Resource Manager: https://azure.microsoft.com/en-us/documentation/articles/service-fabric-cluster-resource-manager-introduction/</a:t>
            </a:r>
          </a:p>
          <a:p>
            <a:r>
              <a:rPr lang="en-US" dirty="0"/>
              <a:t>https://azure.microsoft.com/en-us/documentation/articles/service-fabric-cluster-resource-manager-architecture/</a:t>
            </a:r>
          </a:p>
          <a:p>
            <a:endParaRPr lang="en-US" dirty="0"/>
          </a:p>
          <a:p>
            <a:r>
              <a:rPr lang="en-US" dirty="0"/>
              <a:t>Metrics and Load: https://azure.microsoft.com/en-us/documentation/articles/service-fabric-cluster-resource-manager-metrics/</a:t>
            </a:r>
          </a:p>
          <a:p>
            <a:r>
              <a:rPr lang="en-US" dirty="0"/>
              <a:t>Balancing Cluster: https://azure.microsoft.com/en-us/documentation/articles/service-fabric-cluster-resource-manager-balancing/</a:t>
            </a:r>
          </a:p>
          <a:p>
            <a:endParaRPr lang="en-US" dirty="0"/>
          </a:p>
          <a:p>
            <a:r>
              <a:rPr lang="en-US" dirty="0"/>
              <a:t>Image Credit: Tron,</a:t>
            </a:r>
            <a:r>
              <a:rPr lang="en-US" baseline="0" dirty="0"/>
              <a:t> Copyright Walt Disney Production, 1982</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10/31/2016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38944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a:t>
            </a:r>
            <a:r>
              <a:rPr lang="en-US" baseline="0" dirty="0"/>
              <a:t> with that picture in your head (hopefully nobody has Tron nightmares tonight), lets move on to what happens when we have to deploy an update to a service that’s already running.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the first principle of an upgrade in the service fabric is that they are done across upgrade domains (also referred to as update domains). One domain will be upgraded before you move on to the next. This of course requires the service to be compatible one version up and one down to ensure that calling clients don’t break. But more on that in a moment.  Upgrade will be performed in a rolling fashion across the cluster, one upgrade domain at a time. And an important note here is that if you deploy code changes, and there’s more than one service in the application, you may see all the services on a particular node torn down and rebuilt at the same time. This is because all the services of a version of an application on the same service fabric node are managed by a host process. When doing a code upgrade, this host process may be torn down and restarted. This is due to the way Service Fabric handles activation and isolation. But another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performing an upgrade, you have three options to choose from. The default, Monitored, upgrades one domain and checks to make sure its healthy before moving on to the next automatically. Unmonitored Auto will do an automatic rolling upgrade, but doesn’t do the health check. And finally, there’s Unmonitored Manual which will do one upgrade domain and then wait for someone to tell it to proceed to the next. A great option if there’s steps that need to be taken before or after each upgrade domain is completed.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above I mentioned service compatibility. Something we haven’t really discussed so far is that with Service Fabric, you can have more than one version of an application deployed into the cluster.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0" baseline="0" dirty="0"/>
              <a:t>Service Versioning gives us a couple benefits. First off, we can keep two versions of the application in the cluster’s store so that if we need to rollback to a previous version, its already available and we can do so relatively quickly. We can also chose to deploy both versions side by side. However, this means that the two versions can’t leverage the same fixed host resources (like a network port), using ephemeral resources managed by Service Fabric and leveraging its registration service for discovery. And yes, you guessed it… another advanced topic for another day. </a:t>
            </a:r>
            <a:endParaRPr lang="en-US" b="1" dirty="0"/>
          </a:p>
          <a:p>
            <a:endParaRPr lang="en-US" dirty="0"/>
          </a:p>
          <a:p>
            <a:r>
              <a:rPr lang="en-US" dirty="0"/>
              <a:t>Notes:</a:t>
            </a:r>
          </a:p>
          <a:p>
            <a:r>
              <a:rPr lang="en-US" dirty="0"/>
              <a:t>Hosting, Activation, &amp;</a:t>
            </a:r>
            <a:r>
              <a:rPr lang="en-US" baseline="0" dirty="0"/>
              <a:t> Isolation: http://henidak.com/2015/07/service-fabric-hosting-activation-isolation/</a:t>
            </a:r>
            <a:endParaRPr lang="en-US" dirty="0"/>
          </a:p>
          <a:p>
            <a:r>
              <a:rPr lang="en-US" dirty="0"/>
              <a:t>Service</a:t>
            </a:r>
            <a:r>
              <a:rPr lang="en-US" baseline="0" dirty="0"/>
              <a:t> Fabric Application Upgrades: https://azure.microsoft.com/en-us/documentation/articles/service-fabric-application-upgrade/</a:t>
            </a:r>
          </a:p>
          <a:p>
            <a:r>
              <a:rPr lang="en-US" baseline="0" dirty="0"/>
              <a:t>Start-</a:t>
            </a:r>
            <a:r>
              <a:rPr lang="en-US" baseline="0" dirty="0" err="1"/>
              <a:t>ServiceFabricApplicationUpgrade</a:t>
            </a:r>
            <a:r>
              <a:rPr lang="en-US" baseline="0" dirty="0"/>
              <a:t>: https://msdn.microsoft.com/en-us/library/mt125975.aspx</a:t>
            </a:r>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10/31/2016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2495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don’t know about you, but I something find a visual</a:t>
            </a:r>
            <a:r>
              <a:rPr lang="en-US" baseline="0" dirty="0"/>
              <a:t> indication to be a bit better. So lets visualize it… Here we have a cluster that has three applications already published.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We publish a new version of “App C” to the cluster. This version sits in the Application Store along side v1. We then tell Service Fabric to upgrade the deployed version of “App C” from v1 to v2. </a:t>
            </a:r>
          </a:p>
          <a:p>
            <a:pPr marL="0" marR="0" indent="0" algn="l" defTabSz="914400" rtl="0" eaLnBrk="1" fontAlgn="auto" latinLnBrk="0" hangingPunct="1">
              <a:lnSpc>
                <a:spcPct val="100000"/>
              </a:lnSpc>
              <a:spcBef>
                <a:spcPts val="0"/>
              </a:spcBef>
              <a:spcAft>
                <a:spcPts val="0"/>
              </a:spcAft>
              <a:buClrTx/>
              <a:buSzTx/>
              <a:buFontTx/>
              <a:buNone/>
              <a:tabLst/>
              <a:defRPr/>
            </a:pPr>
            <a:br>
              <a:rPr lang="en-US" baseline="0" dirty="0"/>
            </a:br>
            <a:r>
              <a:rPr lang="en-US" b="1" baseline="0" dirty="0"/>
              <a:t>*click* </a:t>
            </a:r>
            <a:r>
              <a:rPr lang="en-US" baseline="0" dirty="0"/>
              <a:t>It does upgrade domain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When its sure its healthy (assuming a monitored upgraded), its moves on to Domain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*click* </a:t>
            </a:r>
            <a:r>
              <a:rPr lang="en-US" baseline="0" dirty="0"/>
              <a:t>And finally domain 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we were using “unmonitored manual”, this same flow would be followed, but after upgrading each domain we’d have to manually start the next domain. </a:t>
            </a:r>
            <a:endParaRPr lang="en-US" dirty="0"/>
          </a:p>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5259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upgrades are about things working well</a:t>
            </a:r>
            <a:r>
              <a:rPr lang="en-US" baseline="0" dirty="0"/>
              <a:t> and being able to stay in the same location we were at before. What happens when there’s a failure. Especially when we have services that may contain state. Service fabric is supposed to magically help us with that. Right? </a:t>
            </a:r>
          </a:p>
          <a:p>
            <a:endParaRPr lang="en-US" baseline="0" dirty="0"/>
          </a:p>
          <a:p>
            <a:r>
              <a:rPr lang="en-US" baseline="0" dirty="0"/>
              <a:t>Yeah, it does. And this is based on the notion of replicas. </a:t>
            </a:r>
          </a:p>
          <a:p>
            <a:endParaRPr lang="en-US" baseline="0" dirty="0"/>
          </a:p>
          <a:p>
            <a:r>
              <a:rPr lang="en-US" baseline="0" dirty="0"/>
              <a:t>We briefly discussed replicas when we covered the application model and </a:t>
            </a:r>
            <a:r>
              <a:rPr lang="en-US" baseline="0" dirty="0" err="1"/>
              <a:t>stateful</a:t>
            </a:r>
            <a:r>
              <a:rPr lang="en-US" baseline="0" dirty="0"/>
              <a:t> services. When deployed, you get multiple instances of the service. One is designated the primary, and you also get one or more secondary replicas (a minimum of three is preferred). With this in mind…</a:t>
            </a:r>
          </a:p>
          <a:p>
            <a:endParaRPr lang="en-US" baseline="0" dirty="0"/>
          </a:p>
          <a:p>
            <a:r>
              <a:rPr lang="en-US" b="1" baseline="0" dirty="0"/>
              <a:t>*click* </a:t>
            </a:r>
            <a:r>
              <a:rPr lang="en-US" baseline="0" dirty="0"/>
              <a:t>There two key failover recovery patterns. </a:t>
            </a:r>
          </a:p>
          <a:p>
            <a:endParaRPr lang="en-US" baseline="0" dirty="0"/>
          </a:p>
          <a:p>
            <a:r>
              <a:rPr lang="en-US" b="1" baseline="0" dirty="0"/>
              <a:t>*click* </a:t>
            </a:r>
            <a:r>
              <a:rPr lang="en-US" baseline="0" dirty="0"/>
              <a:t>the first is the failover of the primary replica</a:t>
            </a:r>
          </a:p>
          <a:p>
            <a:r>
              <a:rPr lang="en-US" b="1" baseline="0" dirty="0"/>
              <a:t>*click* </a:t>
            </a:r>
            <a:r>
              <a:rPr lang="en-US" baseline="0" dirty="0"/>
              <a:t>the primary falls down and disappears</a:t>
            </a:r>
          </a:p>
          <a:p>
            <a:r>
              <a:rPr lang="en-US" b="1" baseline="0" dirty="0"/>
              <a:t>*click* </a:t>
            </a:r>
            <a:r>
              <a:rPr lang="en-US" baseline="0" dirty="0"/>
              <a:t>When this happens, Service Fabric promotes an existing secondary replica to be the new primary. </a:t>
            </a:r>
          </a:p>
          <a:p>
            <a:r>
              <a:rPr lang="en-US" b="1" baseline="0" dirty="0"/>
              <a:t>*click* </a:t>
            </a:r>
            <a:r>
              <a:rPr lang="en-US" baseline="0" dirty="0"/>
              <a:t>The next type is removing a failed secondary</a:t>
            </a:r>
          </a:p>
          <a:p>
            <a:endParaRPr lang="en-US" baseline="0" dirty="0"/>
          </a:p>
          <a:p>
            <a:r>
              <a:rPr lang="en-US" b="1" baseline="0" dirty="0"/>
              <a:t>*click* </a:t>
            </a:r>
            <a:r>
              <a:rPr lang="en-US" baseline="0" dirty="0"/>
              <a:t>the secondary fails and vanishes from the cluster</a:t>
            </a:r>
          </a:p>
          <a:p>
            <a:r>
              <a:rPr lang="en-US" b="1" baseline="0" dirty="0"/>
              <a:t>*click* </a:t>
            </a:r>
            <a:r>
              <a:rPr lang="en-US" baseline="0" dirty="0"/>
              <a:t>a new replica is created</a:t>
            </a:r>
          </a:p>
          <a:p>
            <a:r>
              <a:rPr lang="en-US" b="1" baseline="0" dirty="0"/>
              <a:t>*click* </a:t>
            </a:r>
            <a:r>
              <a:rPr lang="en-US" baseline="0" dirty="0"/>
              <a:t>and the contents of the primary are copied to it</a:t>
            </a:r>
          </a:p>
          <a:p>
            <a:r>
              <a:rPr lang="en-US" b="1" baseline="0" dirty="0"/>
              <a:t>*click* </a:t>
            </a:r>
            <a:r>
              <a:rPr lang="en-US" baseline="0" dirty="0"/>
              <a:t>when the copy is complete, the copy becomes a new secondary</a:t>
            </a:r>
          </a:p>
          <a:p>
            <a:endParaRPr lang="en-US" baseline="0" dirty="0"/>
          </a:p>
          <a:p>
            <a:r>
              <a:rPr lang="en-US" b="1" baseline="0" dirty="0"/>
              <a:t>*click* </a:t>
            </a:r>
            <a:r>
              <a:rPr lang="en-US" baseline="0" dirty="0"/>
              <a:t>Now each replica, has a role associated with it</a:t>
            </a:r>
          </a:p>
          <a:p>
            <a:r>
              <a:rPr lang="en-US" b="1" baseline="0" dirty="0"/>
              <a:t>*click* </a:t>
            </a:r>
            <a:r>
              <a:rPr lang="en-US" baseline="0" dirty="0"/>
              <a:t>The primary replica is responsible for all read/write operations and enforces consistency and maintaining quorum. There can be only one primary. </a:t>
            </a:r>
          </a:p>
          <a:p>
            <a:r>
              <a:rPr lang="en-US" b="1" baseline="0" dirty="0"/>
              <a:t>*click* </a:t>
            </a:r>
            <a:r>
              <a:rPr lang="en-US" baseline="0" dirty="0"/>
              <a:t>An Active Secondary is receiving state updates from the primary and applying them. It also sends an acknowledgement back to the primary. You can configure the number of active </a:t>
            </a:r>
            <a:r>
              <a:rPr lang="en-US" baseline="0" dirty="0" err="1"/>
              <a:t>secondaries</a:t>
            </a:r>
            <a:r>
              <a:rPr lang="en-US" baseline="0" dirty="0"/>
              <a:t> to suit your needs. </a:t>
            </a:r>
          </a:p>
          <a:p>
            <a:r>
              <a:rPr lang="en-US" b="1" baseline="0" dirty="0"/>
              <a:t>*click* </a:t>
            </a:r>
            <a:r>
              <a:rPr lang="en-US" baseline="0" dirty="0"/>
              <a:t>An inactive secondary is also receives state but isn’t included in the decision for quorum. Its more like someone sitting on the sidelines waiting to take the field when needed “just in case”. </a:t>
            </a:r>
          </a:p>
          <a:p>
            <a:r>
              <a:rPr lang="en-US" b="1" baseline="0" dirty="0"/>
              <a:t>*click* </a:t>
            </a:r>
            <a:r>
              <a:rPr lang="en-US" baseline="0" dirty="0"/>
              <a:t>and finally there’s the none and unknown roles. Why… well why not. </a:t>
            </a:r>
            <a:r>
              <a:rPr lang="en-US" baseline="0" dirty="0">
                <a:sym typeface="Wingdings" panose="05000000000000000000" pitchFamily="2" charset="2"/>
              </a:rPr>
              <a:t> </a:t>
            </a:r>
            <a:endParaRPr lang="en-US" baseline="0" dirty="0"/>
          </a:p>
        </p:txBody>
      </p:sp>
      <p:sp>
        <p:nvSpPr>
          <p:cNvPr id="4" name="Slide Number Placeholder 3"/>
          <p:cNvSpPr>
            <a:spLocks noGrp="1"/>
          </p:cNvSpPr>
          <p:nvPr>
            <p:ph type="sldNum" sz="quarter" idx="10"/>
          </p:nvPr>
        </p:nvSpPr>
        <p:spPr/>
        <p:txBody>
          <a:bodyPr/>
          <a:lstStyle/>
          <a:p>
            <a:fld id="{93C87A55-D883-4B33-9B49-AB3133816348}" type="slidenum">
              <a:rPr lang="en-US" smtClean="0"/>
              <a:t>25</a:t>
            </a:fld>
            <a:endParaRPr lang="en-US"/>
          </a:p>
        </p:txBody>
      </p:sp>
    </p:spTree>
    <p:extLst>
      <p:ext uri="{BB962C8B-B14F-4D97-AF65-F5344CB8AC3E}">
        <p14:creationId xmlns:p14="http://schemas.microsoft.com/office/powerpoint/2010/main" val="3689217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Do an application upgrade</a:t>
            </a:r>
          </a:p>
          <a:p>
            <a:endParaRPr lang="en-US" baseline="0" dirty="0"/>
          </a:p>
          <a:p>
            <a:r>
              <a:rPr lang="en-US" baseline="0" dirty="0"/>
              <a:t>Follow: https://azure.microsoft.com/en-us/documentation/articles/service-fabric-application-upgrade-tutorial/</a:t>
            </a:r>
          </a:p>
        </p:txBody>
      </p:sp>
      <p:sp>
        <p:nvSpPr>
          <p:cNvPr id="4" name="Slide Number Placeholder 3"/>
          <p:cNvSpPr>
            <a:spLocks noGrp="1"/>
          </p:cNvSpPr>
          <p:nvPr>
            <p:ph type="sldNum" sz="quarter" idx="10"/>
          </p:nvPr>
        </p:nvSpPr>
        <p:spPr/>
        <p:txBody>
          <a:bodyPr/>
          <a:lstStyle/>
          <a:p>
            <a:fld id="{EF64FA26-052C-4EE5-A78C-762B03CD0F2A}" type="slidenum">
              <a:rPr lang="en-US" smtClean="0"/>
              <a:t>26</a:t>
            </a:fld>
            <a:endParaRPr lang="en-US"/>
          </a:p>
        </p:txBody>
      </p:sp>
    </p:spTree>
    <p:extLst>
      <p:ext uri="{BB962C8B-B14F-4D97-AF65-F5344CB8AC3E}">
        <p14:creationId xmlns:p14="http://schemas.microsoft.com/office/powerpoint/2010/main" val="4010442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you have it. Service</a:t>
            </a:r>
            <a:r>
              <a:rPr lang="en-US" baseline="0" dirty="0"/>
              <a:t> Fabric in 60 minutes (or less). As you can hopefully tell by the amount of topics we had to differ for another day, there’s A LOT more to Service Fabric then we covered today. Entire books worth of content already exist and I’m certain more will be written. So let me leave you with this thought… </a:t>
            </a:r>
          </a:p>
          <a:p>
            <a:endParaRPr lang="en-US" baseline="0" dirty="0"/>
          </a:p>
          <a:p>
            <a:r>
              <a:rPr lang="en-US" baseline="0" dirty="0"/>
              <a:t>Service Fabric is not a silver bullet that will solve all your problems. Its like trying to build a house and buying a stack of lumber. If you want a door, you’ll have to build it. There’s very little “plug and play here”. Your solution will need to solve some very real problems such as ensuring they can handle being rebalanced and remaining available, that versioning it dealt with. And upgrades and rollbacks (especially when you’re upgrade </a:t>
            </a:r>
            <a:r>
              <a:rPr lang="en-US" baseline="0" dirty="0" err="1"/>
              <a:t>stateful</a:t>
            </a:r>
            <a:r>
              <a:rPr lang="en-US" baseline="0" dirty="0"/>
              <a:t> data). </a:t>
            </a:r>
          </a:p>
          <a:p>
            <a:endParaRPr lang="en-US" baseline="0" dirty="0"/>
          </a:p>
          <a:p>
            <a:r>
              <a:rPr lang="en-US" baseline="0" dirty="0"/>
              <a:t>You have to bring the code and build your own services. This means you can still build a monolithic application and do all the same bad things we’ve all enjoyed doing for years!</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TechReady 23</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10/31/2016 5:22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39165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28</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10/31/2016 5:22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The intent is to make you comfortable explaining to others at a high level what Service</a:t>
            </a:r>
            <a:r>
              <a:rPr lang="en-US" baseline="0" dirty="0"/>
              <a:t> Fabric and </a:t>
            </a:r>
            <a:r>
              <a:rPr lang="en-US" baseline="0" dirty="0" err="1"/>
              <a:t>Microservice</a:t>
            </a:r>
            <a:r>
              <a:rPr lang="en-US" baseline="0" dirty="0"/>
              <a:t> Architectures are. If you are already actively working with Service Fabric, this likely isn’t the session for you. </a:t>
            </a:r>
            <a:endParaRPr lang="en-US" dirty="0"/>
          </a:p>
          <a:p>
            <a:pPr lvl="1"/>
            <a:endParaRPr lang="en-US" dirty="0"/>
          </a:p>
          <a:p>
            <a:r>
              <a:rPr lang="en-US" dirty="0"/>
              <a:t>Code and the Infrastructure</a:t>
            </a:r>
          </a:p>
          <a:p>
            <a:pPr lvl="1"/>
            <a:r>
              <a:rPr lang="en-US" dirty="0" err="1"/>
              <a:t>SvcFab</a:t>
            </a:r>
            <a:r>
              <a:rPr lang="en-US" baseline="0" dirty="0"/>
              <a:t> is both the best and worst of IaaS and PaaS. It’s a powerful orchestration framework for </a:t>
            </a:r>
            <a:r>
              <a:rPr lang="en-US" baseline="0" dirty="0" err="1"/>
              <a:t>microservices</a:t>
            </a:r>
            <a:r>
              <a:rPr lang="en-US" baseline="0" dirty="0"/>
              <a:t>, but to leverage it fully, you also need to understand the infrastructure that supports it and how these two fit together.</a:t>
            </a:r>
            <a:endParaRPr lang="en-US" dirty="0"/>
          </a:p>
          <a:p>
            <a:endParaRPr lang="en-US" sz="2000" dirty="0"/>
          </a:p>
          <a:p>
            <a:r>
              <a:rPr lang="en-US" dirty="0"/>
              <a:t>DevOps</a:t>
            </a:r>
          </a:p>
          <a:p>
            <a:pPr lvl="1"/>
            <a:r>
              <a:rPr lang="en-US" dirty="0"/>
              <a:t>Service</a:t>
            </a:r>
            <a:r>
              <a:rPr lang="en-US" baseline="0" dirty="0"/>
              <a:t> Fabric drags you kicking and screaming into the world of DevOps. You’ll need to understand the concept of configuration through code and how that impacts not just building your services, but also how they are deployed.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10/31/2016 5:22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years we’ve been building n-tier</a:t>
            </a:r>
            <a:r>
              <a:rPr lang="en-US" baseline="0" dirty="0"/>
              <a:t> applications. The influence of the “monolith” architectural style cannot be dismissed. This model, while this approach did solve some of the challenges of large scale solution development…</a:t>
            </a:r>
          </a:p>
          <a:p>
            <a:pPr marL="171450" indent="-171450">
              <a:buFontTx/>
              <a:buChar char="-"/>
            </a:pPr>
            <a:r>
              <a:rPr lang="en-US" baseline="0" dirty="0"/>
              <a:t>Communication contracts with compile time validation</a:t>
            </a:r>
          </a:p>
          <a:p>
            <a:pPr marL="171450" indent="-171450">
              <a:buFontTx/>
              <a:buChar char="-"/>
            </a:pPr>
            <a:r>
              <a:rPr lang="en-US" baseline="0" dirty="0"/>
              <a:t>Localized, internal communications</a:t>
            </a:r>
          </a:p>
          <a:p>
            <a:pPr marL="171450" indent="-171450">
              <a:buFontTx/>
              <a:buChar char="-"/>
            </a:pPr>
            <a:r>
              <a:rPr lang="en-US" baseline="0" dirty="0"/>
              <a:t>Discoverability… easy to understand, locate necessary functionality</a:t>
            </a:r>
          </a:p>
          <a:p>
            <a:endParaRPr lang="en-US" baseline="0" dirty="0"/>
          </a:p>
          <a:p>
            <a:r>
              <a:rPr lang="en-US" baseline="0" dirty="0"/>
              <a:t>But this approach does present some new challenges. </a:t>
            </a:r>
          </a:p>
          <a:p>
            <a:endParaRPr lang="en-US" baseline="0" dirty="0"/>
          </a:p>
          <a:p>
            <a:r>
              <a:rPr lang="en-US" baseline="0" dirty="0"/>
              <a:t>Monolithic solutions, while providing a separation of concerns, still results in the individual portions of an application being more tightly bound then their builders ever intended. This means that making significant changes is expensive and complicated. It also makes it more difficult to perform upgrades of individual portions of the system. It also presents challenges for scaling the solution if a limited number of aspects of the solution are the ones being overloaded.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2660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challenges don’t end there…</a:t>
            </a:r>
          </a:p>
          <a:p>
            <a:endParaRPr lang="en-US" dirty="0"/>
          </a:p>
          <a:p>
            <a:r>
              <a:rPr lang="en-US" dirty="0"/>
              <a:t>Monolithic</a:t>
            </a:r>
            <a:r>
              <a:rPr lang="en-US" baseline="0" dirty="0"/>
              <a:t> solutions become fragile over time. They seem to breed dependencies between facets of the solution as well as the environment they are deployed in. </a:t>
            </a:r>
          </a:p>
          <a:p>
            <a:endParaRPr lang="en-US" baseline="0" dirty="0"/>
          </a:p>
          <a:p>
            <a:r>
              <a:rPr lang="en-US" baseline="0" dirty="0"/>
              <a:t>This type of architecture was born on-</a:t>
            </a:r>
            <a:r>
              <a:rPr lang="en-US" baseline="0" dirty="0" err="1"/>
              <a:t>prem</a:t>
            </a:r>
            <a:r>
              <a:rPr lang="en-US" baseline="0" dirty="0"/>
              <a:t>, in an “scale up” world. As such, they have difficulties trying to “scale out” when you try to turn them into externally consumable services. </a:t>
            </a:r>
          </a:p>
          <a:p>
            <a:endParaRPr lang="en-US" baseline="0" dirty="0"/>
          </a:p>
          <a:p>
            <a:r>
              <a:rPr lang="en-US" baseline="0" dirty="0"/>
              <a:t>When these solutions are not developed in a specific geography, but instead pulled together by teams spread around the globe, the dependencies are emphasized, and start to impede work getting done. </a:t>
            </a:r>
          </a:p>
          <a:p>
            <a:endParaRPr lang="en-US" baseline="0" dirty="0"/>
          </a:p>
          <a:p>
            <a:r>
              <a:rPr lang="en-US" baseline="0" dirty="0"/>
              <a:t>And as I’m sure some of you are well aware, these “technological terrors” are VERY difficult to upgrade frequently. Often there are detailed, complex plans required to perform upgrades and as a result you might update a solution only once or twice a year.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10/31/2016 5:22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96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solutions have evolved to try and address these issues. 10+</a:t>
            </a:r>
            <a:r>
              <a:rPr lang="en-US" baseline="0" dirty="0"/>
              <a:t> years ago, there was SOA which provided its own set of challenges. But recently a new standard has emerged, </a:t>
            </a:r>
            <a:r>
              <a:rPr lang="en-US" baseline="0" dirty="0" err="1"/>
              <a:t>microservices</a:t>
            </a:r>
            <a:r>
              <a:rPr lang="en-US" baseline="0" dirty="0"/>
              <a:t>. </a:t>
            </a:r>
          </a:p>
          <a:p>
            <a:endParaRPr lang="en-US" baseline="0" dirty="0"/>
          </a:p>
          <a:p>
            <a:r>
              <a:rPr lang="en-US" baseline="0" dirty="0"/>
              <a:t>By deconstructing the tiers of the monolithic application into smaller, more discrete services, we are able to decouple them, and allow us to manage and maintain them individually.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90090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There are a</a:t>
            </a:r>
            <a:r>
              <a:rPr lang="en-US" sz="700" baseline="0" dirty="0"/>
              <a:t> significant amount of debate (mostly academic) about what exactly a </a:t>
            </a:r>
            <a:r>
              <a:rPr lang="en-US" sz="700" baseline="0" dirty="0" err="1"/>
              <a:t>microservice</a:t>
            </a:r>
            <a:r>
              <a:rPr lang="en-US" sz="700" baseline="0" dirty="0"/>
              <a:t> is. I’d caution you not to get too caught up in all this, and instead look at various approaches and find one that works best for you. </a:t>
            </a:r>
          </a:p>
          <a:p>
            <a:endParaRPr lang="en-US" sz="700" baseline="0" dirty="0"/>
          </a:p>
          <a:p>
            <a:r>
              <a:rPr lang="en-US" sz="700" baseline="0" dirty="0"/>
              <a:t>That said, there are some fairly common attributes:</a:t>
            </a:r>
          </a:p>
          <a:p>
            <a:pPr marL="171450" indent="-171450">
              <a:buFontTx/>
              <a:buChar char="-"/>
            </a:pPr>
            <a:r>
              <a:rPr lang="en-US" sz="700" baseline="0" dirty="0"/>
              <a:t>An application is composed of multiple small, almost atomic services that each do one thing well</a:t>
            </a:r>
          </a:p>
          <a:p>
            <a:pPr marL="171450" indent="-171450">
              <a:buFontTx/>
              <a:buChar char="-"/>
            </a:pPr>
            <a:r>
              <a:rPr lang="en-US" sz="700" baseline="0" dirty="0"/>
              <a:t>A service is specific to a bounded context (models of the business domain), providing a logical grouping of functionality</a:t>
            </a:r>
          </a:p>
          <a:p>
            <a:pPr marL="171450" indent="-171450">
              <a:buFontTx/>
              <a:buChar char="-"/>
            </a:pPr>
            <a:r>
              <a:rPr lang="en-US" sz="700" baseline="0" dirty="0"/>
              <a:t>Services are clearly versioned. </a:t>
            </a:r>
          </a:p>
          <a:p>
            <a:pPr marL="171450" indent="-171450">
              <a:buFontTx/>
              <a:buChar char="-"/>
            </a:pPr>
            <a:r>
              <a:rPr lang="en-US" sz="700" baseline="0" dirty="0"/>
              <a:t>The lifecycle of a service is owned by a small team, allowing them to remain agile and work independently of other services</a:t>
            </a:r>
          </a:p>
          <a:p>
            <a:pPr marL="171450" indent="-171450">
              <a:buFontTx/>
              <a:buChar char="-"/>
            </a:pPr>
            <a:endParaRPr lang="en-US" sz="700" baseline="0" dirty="0"/>
          </a:p>
          <a:p>
            <a:pPr marL="0" indent="0">
              <a:buFontTx/>
              <a:buNone/>
            </a:pPr>
            <a:r>
              <a:rPr lang="en-US" sz="700" baseline="0" dirty="0"/>
              <a:t>The benefits will depend in large part on your implementation. But what you’re striving for is:</a:t>
            </a:r>
          </a:p>
          <a:p>
            <a:pPr marL="171450" indent="-171450">
              <a:buFontTx/>
              <a:buChar char="-"/>
            </a:pPr>
            <a:r>
              <a:rPr lang="en-US" sz="700" baseline="0" dirty="0"/>
              <a:t>Loosely coupled, independent services that are easily deployable (few dependencies)</a:t>
            </a:r>
          </a:p>
          <a:p>
            <a:pPr marL="171450" indent="-171450">
              <a:buFontTx/>
              <a:buChar char="-"/>
            </a:pPr>
            <a:r>
              <a:rPr lang="en-US" sz="700" baseline="0" dirty="0"/>
              <a:t>With such a small team and narrow functional scope, development cycles are short and agile. This increases the rate of development, delivery, and subsequently innovation</a:t>
            </a:r>
          </a:p>
          <a:p>
            <a:pPr marL="171450" indent="-171450">
              <a:buFontTx/>
              <a:buChar char="-"/>
            </a:pPr>
            <a:r>
              <a:rPr lang="en-US" sz="700" baseline="0" dirty="0"/>
              <a:t>With this degree of granularity, it becomes much easier to validate the functionality of each service. And with versioning, you can ensure that backwards compatibility is maintained.</a:t>
            </a:r>
          </a:p>
          <a:p>
            <a:pPr marL="0" indent="0">
              <a:buFontTx/>
              <a:buNone/>
            </a:pPr>
            <a:endParaRPr lang="en-US" sz="700" baseline="0" dirty="0"/>
          </a:p>
          <a:p>
            <a:pPr marL="0" indent="0">
              <a:buFontTx/>
              <a:buNone/>
            </a:pPr>
            <a:r>
              <a:rPr lang="en-US" sz="700" b="1" baseline="0" dirty="0"/>
              <a:t>Notes</a:t>
            </a:r>
          </a:p>
          <a:p>
            <a:pPr marL="0" indent="0">
              <a:buFontTx/>
              <a:buNone/>
            </a:pPr>
            <a:r>
              <a:rPr lang="en-US" sz="700" baseline="0" dirty="0"/>
              <a:t>Bounded Context: http://martinfowler.com/bliki/BoundedContext.html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10/31/2016 5:22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2927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build </a:t>
            </a:r>
            <a:r>
              <a:rPr lang="en-US" dirty="0" err="1"/>
              <a:t>microservice</a:t>
            </a:r>
            <a:r>
              <a:rPr lang="en-US" baseline="0" dirty="0"/>
              <a:t> based solutions at scale, you start encountering some management challenges. Furthermore, you find as you build these types of solutions that there is a need for some common functionality and gets built time and time again. From these need, and Microsoft’s own experiences building cloud scale solutions was born Service Fabric. </a:t>
            </a:r>
          </a:p>
          <a:p>
            <a:endParaRPr lang="en-US" baseline="0" dirty="0"/>
          </a:p>
          <a:p>
            <a:r>
              <a:rPr lang="en-US" baseline="0" dirty="0"/>
              <a:t>Service Fabric is a orchestration </a:t>
            </a:r>
            <a:r>
              <a:rPr lang="en-US" baseline="0" dirty="0" err="1"/>
              <a:t>frameworking</a:t>
            </a:r>
            <a:r>
              <a:rPr lang="en-US" baseline="0" dirty="0"/>
              <a:t> for </a:t>
            </a:r>
            <a:r>
              <a:rPr lang="en-US" baseline="0" dirty="0" err="1"/>
              <a:t>microservices</a:t>
            </a:r>
            <a:r>
              <a:rPr lang="en-US" baseline="0" dirty="0"/>
              <a:t>. It provides a way to define the operating environment and run and manage the services across 10’s and even thousands of computers (either virtual or physical). </a:t>
            </a:r>
          </a:p>
          <a:p>
            <a:endParaRPr lang="en-US" baseline="0" dirty="0"/>
          </a:p>
          <a:p>
            <a:r>
              <a:rPr lang="en-US" baseline="0" dirty="0"/>
              <a:t>And while this started as a internal effort, to deliver solutions within Azure and Office 365, its now available to you </a:t>
            </a:r>
            <a:r>
              <a:rPr lang="en-US" b="1" baseline="0" dirty="0"/>
              <a:t>*click* </a:t>
            </a:r>
            <a:r>
              <a:rPr lang="en-US" baseline="0" dirty="0"/>
              <a:t>for FREE </a:t>
            </a:r>
          </a:p>
          <a:p>
            <a:endParaRPr lang="en-US" baseline="0" dirty="0"/>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endParaRPr kumimoji="0" lang="en-US" sz="9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900" b="0" i="0" u="none" strike="noStrike" kern="1200" cap="none" spc="0" normalizeH="0" baseline="0" noProof="0" dirty="0">
                <a:ln>
                  <a:noFill/>
                </a:ln>
                <a:solidFill>
                  <a:prstClr val="black"/>
                </a:solidFill>
                <a:effectLst/>
                <a:uLnTx/>
                <a:uFillTx/>
                <a:latin typeface="Tw Cen MT" panose="020B0602020104020603"/>
                <a:ea typeface="+mn-ea"/>
                <a:cs typeface="+mn-cs"/>
              </a:rPr>
              <a:t>Service Fabric is free of charge </a:t>
            </a:r>
          </a:p>
          <a:p>
            <a:pPr marL="91440" marR="0" lvl="0" indent="-91440" algn="l"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n-US" sz="900" b="0" i="0" u="none" strike="noStrike" kern="1200" cap="none" spc="0" normalizeH="0" baseline="0" noProof="0" dirty="0">
                <a:ln>
                  <a:noFill/>
                </a:ln>
                <a:solidFill>
                  <a:prstClr val="black"/>
                </a:solidFill>
                <a:effectLst/>
                <a:uLnTx/>
                <a:uFillTx/>
                <a:latin typeface="Tw Cen MT" panose="020B0602020104020603"/>
                <a:ea typeface="+mn-ea"/>
                <a:cs typeface="+mn-cs"/>
              </a:rPr>
              <a:t>SDK: </a:t>
            </a:r>
            <a:r>
              <a:rPr kumimoji="0" lang="en-US" sz="900" b="0" i="0" u="none" strike="noStrike" kern="1200" cap="none" spc="0" normalizeH="0" baseline="0" noProof="0" dirty="0">
                <a:ln>
                  <a:noFill/>
                </a:ln>
                <a:solidFill>
                  <a:prstClr val="black"/>
                </a:solidFill>
                <a:effectLst/>
                <a:uLnTx/>
                <a:uFillTx/>
                <a:latin typeface="Tw Cen MT" panose="020B0602020104020603"/>
                <a:ea typeface="+mn-ea"/>
                <a:cs typeface="+mn-cs"/>
                <a:hlinkClick r:id="rId3"/>
              </a:rPr>
              <a:t>http://aka.ms/ServiceFabricSDK</a:t>
            </a:r>
            <a:r>
              <a:rPr kumimoji="0" lang="en-US" sz="900" b="0" i="0" u="none" strike="noStrike" kern="1200" cap="none" spc="0" normalizeH="0" baseline="0" noProof="0" dirty="0">
                <a:ln>
                  <a:noFill/>
                </a:ln>
                <a:solidFill>
                  <a:prstClr val="black"/>
                </a:solidFill>
                <a:effectLst/>
                <a:uLnTx/>
                <a:uFillTx/>
                <a:latin typeface="Tw Cen MT" panose="020B0602020104020603"/>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224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most introductions</a:t>
            </a:r>
            <a:r>
              <a:rPr lang="en-US" baseline="0" dirty="0"/>
              <a:t> to service fabric would start discussing building services for Service Fabric. You’d see them deployed to a cluster and things would just magically work. But this isn’t one of those presentations. Instead, I’d like to take a few minutes to dispel some of the mystery around how this “</a:t>
            </a:r>
            <a:r>
              <a:rPr lang="en-US" baseline="0" dirty="0" err="1"/>
              <a:t>microservice</a:t>
            </a:r>
            <a:r>
              <a:rPr lang="en-US" baseline="0" dirty="0"/>
              <a:t> orchestration framework” differs from conventional approaches. And just as importantly, what makes up a “service fabric cluster”. </a:t>
            </a:r>
          </a:p>
          <a:p>
            <a:endParaRPr lang="en-US" baseline="0" dirty="0"/>
          </a:p>
          <a:p>
            <a:r>
              <a:rPr lang="en-US" b="1" dirty="0"/>
              <a:t>*click*</a:t>
            </a:r>
            <a:r>
              <a:rPr lang="en-US" dirty="0"/>
              <a:t> Lets start with a conventional service deployment</a:t>
            </a:r>
          </a:p>
          <a:p>
            <a:r>
              <a:rPr lang="en-US" dirty="0"/>
              <a:t>Most of the time you’re going to deploy 1</a:t>
            </a:r>
            <a:r>
              <a:rPr lang="en-US" baseline="0" dirty="0"/>
              <a:t> copy of a server per host (usually a virtual machine). You’re also likely to have multiple hosts, with different capabilities… some with more RAM, some with more CPU, perhaps some with specialized hardware like GPUs. This creates an environment where utilization is uneven, some machines are under more load then others. It also limits the solutions ability to scale or be resilient to failures. </a:t>
            </a:r>
          </a:p>
          <a:p>
            <a:endParaRPr lang="en-US" baseline="0" dirty="0"/>
          </a:p>
          <a:p>
            <a:r>
              <a:rPr lang="en-US" b="1" baseline="0" dirty="0"/>
              <a:t>*click* </a:t>
            </a:r>
            <a:r>
              <a:rPr lang="en-US" baseline="0" dirty="0"/>
              <a:t>The first thing service fabric does is provide a unified management plane across multiple hosts. Its these hosts (referred to as nodes) that comprise the cluster. It’s the visibility into these nodes that give the fabric the ability monitor the hosts, and manage the services to ensure their health. </a:t>
            </a:r>
          </a:p>
          <a:p>
            <a:endParaRPr lang="en-US" baseline="0" dirty="0"/>
          </a:p>
          <a:p>
            <a:r>
              <a:rPr lang="en-US" b="1" baseline="0" dirty="0"/>
              <a:t>*click* </a:t>
            </a:r>
            <a:r>
              <a:rPr lang="en-US" baseline="0" dirty="0"/>
              <a:t>With this visibility, the fabric is able to distribute the services across the available nodes. And since the fabric is aware of the load on the nodes, it can place many services into the same node and adding additional copies of a service as you determine the need. It can even move them around if one node starts to experience problems.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E74302C-9CDC-43BE-99A4-1C6206D34E8E}" type="slidenum">
              <a:rPr kumimoji="0" lang="fr-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fr-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4109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4664" y="596866"/>
            <a:ext cx="9914980" cy="15294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4662" y="2331508"/>
            <a:ext cx="9914981" cy="209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336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65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Comparison">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44664" y="2223027"/>
            <a:ext cx="4850225" cy="839343"/>
          </a:xfrm>
        </p:spPr>
        <p:txBody>
          <a:bodyPr lIns="137160" rIns="137160" anchor="ctr">
            <a:normAutofit/>
          </a:bodyPr>
          <a:lstStyle>
            <a:lvl1pPr marL="0" indent="0">
              <a:spcBef>
                <a:spcPts val="0"/>
              </a:spcBef>
              <a:spcAft>
                <a:spcPts val="0"/>
              </a:spcAft>
              <a:buNone/>
              <a:defRPr sz="2346" b="0" cap="none" baseline="0">
                <a:solidFill>
                  <a:schemeClr val="accent1"/>
                </a:solidFill>
                <a:latin typeface="+mn-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1044664"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1018" y="2223027"/>
            <a:ext cx="4850225" cy="839343"/>
          </a:xfrm>
        </p:spPr>
        <p:txBody>
          <a:bodyPr lIns="137160" rIns="137160" anchor="ctr">
            <a:normAutofit/>
          </a:bodyPr>
          <a:lstStyle>
            <a:lvl1pPr marL="0" indent="0">
              <a:spcBef>
                <a:spcPts val="0"/>
              </a:spcBef>
              <a:spcAft>
                <a:spcPts val="0"/>
              </a:spcAft>
              <a:buNone/>
              <a:defRPr lang="en-US" sz="2346" b="0" kern="1200" cap="none" baseline="0" dirty="0">
                <a:solidFill>
                  <a:schemeClr val="accent1"/>
                </a:solidFill>
                <a:latin typeface="+mn-lt"/>
                <a:ea typeface="+mn-ea"/>
                <a:cs typeface="+mn-cs"/>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marL="0" lvl="0" indent="0" algn="l" defTabSz="932597" rtl="0" eaLnBrk="1" latinLnBrk="0" hangingPunct="1">
              <a:lnSpc>
                <a:spcPct val="90000"/>
              </a:lnSpc>
              <a:spcBef>
                <a:spcPts val="1836"/>
              </a:spcBef>
              <a:buNone/>
            </a:pPr>
            <a:r>
              <a:rPr lang="en-US"/>
              <a:t>Click to edit Master text styles</a:t>
            </a:r>
          </a:p>
        </p:txBody>
      </p:sp>
      <p:sp>
        <p:nvSpPr>
          <p:cNvPr id="6" name="Content Placeholder 5"/>
          <p:cNvSpPr>
            <a:spLocks noGrp="1"/>
          </p:cNvSpPr>
          <p:nvPr>
            <p:ph sz="quarter" idx="4"/>
          </p:nvPr>
        </p:nvSpPr>
        <p:spPr>
          <a:xfrm>
            <a:off x="6111018" y="3026869"/>
            <a:ext cx="4850225" cy="26468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5753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13126815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0310829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 id="2147484344" r:id="rId27"/>
    <p:sldLayoutId id="214748434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5.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5.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2" Type="http://schemas.openxmlformats.org/officeDocument/2006/relationships/notesSlide" Target="../notesSlides/notesSlide30.xml"/><Relationship Id="rId16" Type="http://schemas.openxmlformats.org/officeDocument/2006/relationships/image" Target="../media/image38.jpg"/><Relationship Id="rId20" Type="http://schemas.openxmlformats.org/officeDocument/2006/relationships/image" Target="../media/image42.jpg"/><Relationship Id="rId1" Type="http://schemas.openxmlformats.org/officeDocument/2006/relationships/slideLayout" Target="../slideLayouts/slideLayout49.xml"/><Relationship Id="rId6" Type="http://schemas.openxmlformats.org/officeDocument/2006/relationships/image" Target="../media/image28.jpg"/><Relationship Id="rId11" Type="http://schemas.openxmlformats.org/officeDocument/2006/relationships/image" Target="../media/image33.png"/><Relationship Id="rId24" Type="http://schemas.openxmlformats.org/officeDocument/2006/relationships/image" Target="../media/image46.jp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13.emf"/><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Service Fabric</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https://aka.ms/brent-servicefabric-intro</a:t>
            </a:r>
            <a:endParaRPr lang="en-US" sz="1600" dirty="0"/>
          </a:p>
        </p:txBody>
      </p:sp>
      <p:pic>
        <p:nvPicPr>
          <p:cNvPr id="8" name="Picture 2" descr="dev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205" y="868377"/>
            <a:ext cx="16383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1" nodeType="clickEffect">
                                  <p:stCondLst>
                                    <p:cond delay="0"/>
                                  </p:stCondLst>
                                  <p:childTnLst>
                                    <p:animEffect transition="out" filter="fade">
                                      <p:cBhvr>
                                        <p:cTn id="113" dur="500"/>
                                        <p:tgtEl>
                                          <p:spTgt spid="131"/>
                                        </p:tgtEl>
                                      </p:cBhvr>
                                    </p:animEffect>
                                    <p:set>
                                      <p:cBhvr>
                                        <p:cTn id="114" dur="1" fill="hold">
                                          <p:stCondLst>
                                            <p:cond delay="499"/>
                                          </p:stCondLst>
                                        </p:cTn>
                                        <p:tgtEl>
                                          <p:spTgt spid="131"/>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8"/>
                                        </p:tgtEl>
                                      </p:cBhvr>
                                    </p:animEffect>
                                    <p:set>
                                      <p:cBhvr>
                                        <p:cTn id="117" dur="1" fill="hold">
                                          <p:stCondLst>
                                            <p:cond delay="499"/>
                                          </p:stCondLst>
                                        </p:cTn>
                                        <p:tgtEl>
                                          <p:spTgt spid="128"/>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par>
                          <p:cTn id="121" fill="hold">
                            <p:stCondLst>
                              <p:cond delay="500"/>
                            </p:stCondLst>
                            <p:childTnLst>
                              <p:par>
                                <p:cTn id="122" presetID="9" presetClass="entr" presetSubtype="0" fill="hold" grpId="0" nodeType="after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3841052"/>
          </a:xfrm>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The Portal</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solidFill>
                  <a:srgbClr val="002050"/>
                </a:solidFill>
              </a:rPr>
              <a:t>Application composition</a:t>
            </a:r>
            <a:endParaRPr lang="fr-CA"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0" y="2073400"/>
            <a:ext cx="11616502" cy="3124200"/>
          </a:xfrm>
          <a:prstGeom prst="rect">
            <a:avLst/>
          </a:prstGeom>
        </p:spPr>
      </p:pic>
      <p:sp>
        <p:nvSpPr>
          <p:cNvPr id="3" name="Right Arrow 2"/>
          <p:cNvSpPr/>
          <p:nvPr/>
        </p:nvSpPr>
        <p:spPr bwMode="auto">
          <a:xfrm rot="8385330">
            <a:off x="6882201" y="1425723"/>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rot="3030319">
            <a:off x="1142779" y="28755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8326118">
            <a:off x="10371453" y="2949699"/>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8647918">
            <a:off x="6635279" y="2928030"/>
            <a:ext cx="978408" cy="484632"/>
          </a:xfrm>
          <a:prstGeom prst="right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663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1711238"/>
          </a:xfrm>
        </p:spPr>
        <p:txBody>
          <a:bodyPr/>
          <a:lstStyle/>
          <a:p>
            <a:r>
              <a:rPr lang="en-US" sz="3200" dirty="0"/>
              <a:t>Declarative template (class) for creating an application (object)</a:t>
            </a:r>
          </a:p>
          <a:p>
            <a:r>
              <a:rPr lang="en-US" sz="3200" dirty="0"/>
              <a:t>Based on a set of service types</a:t>
            </a:r>
          </a:p>
          <a:p>
            <a:r>
              <a:rPr lang="en-US" sz="3200" dirty="0"/>
              <a:t>Used for packaging, deployment, and versioning</a:t>
            </a:r>
          </a:p>
        </p:txBody>
      </p:sp>
      <p:sp>
        <p:nvSpPr>
          <p:cNvPr id="3" name="Title 2"/>
          <p:cNvSpPr>
            <a:spLocks noGrp="1"/>
          </p:cNvSpPr>
          <p:nvPr>
            <p:ph type="title"/>
          </p:nvPr>
        </p:nvSpPr>
        <p:spPr/>
        <p:txBody>
          <a:bodyPr/>
          <a:lstStyle/>
          <a:p>
            <a:r>
              <a:rPr lang="en-US" dirty="0"/>
              <a:t>An Application</a:t>
            </a:r>
          </a:p>
        </p:txBody>
      </p:sp>
      <p:sp>
        <p:nvSpPr>
          <p:cNvPr id="4" name="Rectangle 3"/>
          <p:cNvSpPr/>
          <p:nvPr/>
        </p:nvSpPr>
        <p:spPr bwMode="auto">
          <a:xfrm>
            <a:off x="4101640" y="3365955"/>
            <a:ext cx="3886200" cy="6096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Application Type A</a:t>
            </a:r>
          </a:p>
        </p:txBody>
      </p:sp>
      <p:sp>
        <p:nvSpPr>
          <p:cNvPr id="6" name="Rectangle 5"/>
          <p:cNvSpPr/>
          <p:nvPr/>
        </p:nvSpPr>
        <p:spPr bwMode="auto">
          <a:xfrm>
            <a:off x="1002631" y="47926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4791534" y="4792662"/>
            <a:ext cx="2514600" cy="609600"/>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2</a:t>
            </a:r>
          </a:p>
        </p:txBody>
      </p:sp>
      <p:sp>
        <p:nvSpPr>
          <p:cNvPr id="8" name="Rectangle 7"/>
          <p:cNvSpPr/>
          <p:nvPr/>
        </p:nvSpPr>
        <p:spPr bwMode="auto">
          <a:xfrm>
            <a:off x="8580437" y="4792662"/>
            <a:ext cx="2514600" cy="609600"/>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3</a:t>
            </a:r>
          </a:p>
        </p:txBody>
      </p:sp>
      <p:cxnSp>
        <p:nvCxnSpPr>
          <p:cNvPr id="18" name="Straight Connector 17"/>
          <p:cNvCxnSpPr/>
          <p:nvPr/>
        </p:nvCxnSpPr>
        <p:spPr>
          <a:xfrm>
            <a:off x="2251743" y="4259262"/>
            <a:ext cx="781459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6044740" y="3975555"/>
            <a:ext cx="4094" cy="81710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59931"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44740"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059319" y="4259262"/>
            <a:ext cx="0" cy="5334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5248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9069" y="832138"/>
            <a:ext cx="11913495" cy="2308324"/>
          </a:xfrm>
          <a:prstGeom prst="rect">
            <a:avLst/>
          </a:prstGeom>
        </p:spPr>
        <p:txBody>
          <a:bodyPr vert="horz" wrap="square" lIns="146304" tIns="91440" rIns="146304" bIns="91440" rtlCol="0">
            <a:spAutoFit/>
          </a:bodyPr>
          <a:lstStyle/>
          <a:p>
            <a:pPr marL="0" indent="0">
              <a:buNone/>
            </a:pPr>
            <a:r>
              <a:rPr lang="en-US" sz="3600" dirty="0"/>
              <a:t>Services types are composed of code/</a:t>
            </a:r>
            <a:r>
              <a:rPr lang="en-US" sz="3600" dirty="0" err="1"/>
              <a:t>config</a:t>
            </a:r>
            <a:r>
              <a:rPr lang="en-US" sz="3600" dirty="0"/>
              <a:t>/data packages</a:t>
            </a:r>
          </a:p>
          <a:p>
            <a:pPr lvl="1"/>
            <a:r>
              <a:rPr lang="en-US" sz="2000" dirty="0"/>
              <a:t>Code packages define an entry point (</a:t>
            </a:r>
            <a:r>
              <a:rPr lang="en-US" sz="2000" dirty="0" err="1"/>
              <a:t>dll</a:t>
            </a:r>
            <a:r>
              <a:rPr lang="en-US" sz="2000" dirty="0"/>
              <a:t> or exe) </a:t>
            </a:r>
          </a:p>
          <a:p>
            <a:pPr lvl="1"/>
            <a:r>
              <a:rPr lang="en-US" sz="2000" dirty="0" err="1"/>
              <a:t>Config</a:t>
            </a:r>
            <a:r>
              <a:rPr lang="en-US" sz="2000" dirty="0"/>
              <a:t> packages define service specific </a:t>
            </a:r>
            <a:r>
              <a:rPr lang="en-US" sz="2000" dirty="0" err="1"/>
              <a:t>config</a:t>
            </a:r>
            <a:r>
              <a:rPr lang="en-US" sz="2000" dirty="0"/>
              <a:t> information</a:t>
            </a:r>
          </a:p>
          <a:p>
            <a:pPr lvl="1"/>
            <a:r>
              <a:rPr lang="en-US" sz="2000" dirty="0"/>
              <a:t>Data packages define static resources (</a:t>
            </a:r>
            <a:r>
              <a:rPr lang="en-US" sz="2000" dirty="0" err="1"/>
              <a:t>eg</a:t>
            </a:r>
            <a:r>
              <a:rPr lang="en-US" sz="2000" dirty="0"/>
              <a:t>. images)</a:t>
            </a:r>
          </a:p>
          <a:p>
            <a:pPr marL="0" indent="0">
              <a:buNone/>
            </a:pPr>
            <a:r>
              <a:rPr lang="en-US" sz="3600" dirty="0"/>
              <a:t>Packages can be independently versioned</a:t>
            </a:r>
          </a:p>
        </p:txBody>
      </p:sp>
      <p:sp>
        <p:nvSpPr>
          <p:cNvPr id="23" name="Title 1"/>
          <p:cNvSpPr>
            <a:spLocks noGrp="1"/>
          </p:cNvSpPr>
          <p:nvPr>
            <p:ph type="title"/>
          </p:nvPr>
        </p:nvSpPr>
        <p:spPr>
          <a:xfrm>
            <a:off x="289069" y="204389"/>
            <a:ext cx="11188002" cy="762786"/>
          </a:xfrm>
        </p:spPr>
        <p:txBody>
          <a:bodyPr>
            <a:normAutofit fontScale="90000"/>
          </a:bodyPr>
          <a:lstStyle/>
          <a:p>
            <a:r>
              <a:rPr lang="en-US" dirty="0"/>
              <a:t>A Service</a:t>
            </a:r>
          </a:p>
        </p:txBody>
      </p:sp>
      <p:sp>
        <p:nvSpPr>
          <p:cNvPr id="5" name="Rectangle 4"/>
          <p:cNvSpPr/>
          <p:nvPr/>
        </p:nvSpPr>
        <p:spPr>
          <a:xfrm>
            <a:off x="5456237" y="3116262"/>
            <a:ext cx="8011514" cy="4031873"/>
          </a:xfrm>
          <a:prstGeom prst="rect">
            <a:avLst/>
          </a:prstGeom>
          <a:solidFill>
            <a:schemeClr val="bg1"/>
          </a:solidFill>
        </p:spPr>
        <p:txBody>
          <a:bodyPr wrap="square">
            <a:spAutoFit/>
          </a:bodyPr>
          <a:lstStyle/>
          <a:p>
            <a:r>
              <a:rPr lang="fr-FR" sz="1600" dirty="0">
                <a:solidFill>
                  <a:srgbClr val="0000FF"/>
                </a:solidFill>
                <a:highlight>
                  <a:srgbClr val="FFFFFF"/>
                </a:highlight>
                <a:latin typeface="Consolas" panose="020B0609020204030204" pitchFamily="49" charset="0"/>
              </a:rPr>
              <a:t>&lt;</a:t>
            </a:r>
            <a:r>
              <a:rPr lang="fr-FR" sz="1600" dirty="0" err="1">
                <a:solidFill>
                  <a:srgbClr val="A31515"/>
                </a:solidFill>
                <a:highlight>
                  <a:srgbClr val="FFFFFF"/>
                </a:highlight>
                <a:latin typeface="Consolas" panose="020B0609020204030204" pitchFamily="49" charset="0"/>
              </a:rPr>
              <a:t>ServiceManifest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Name</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err="1">
                <a:solidFill>
                  <a:srgbClr val="0000FF"/>
                </a:solidFill>
                <a:highlight>
                  <a:srgbClr val="FFFFFF"/>
                </a:highlight>
                <a:latin typeface="Consolas" panose="020B0609020204030204" pitchFamily="49" charset="0"/>
              </a:rPr>
              <a:t>QueueService</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 </a:t>
            </a:r>
            <a:r>
              <a:rPr lang="fr-FR" sz="1600" dirty="0">
                <a:solidFill>
                  <a:srgbClr val="FF0000"/>
                </a:solidFill>
                <a:highlight>
                  <a:srgbClr val="FFFFFF"/>
                </a:highlight>
                <a:latin typeface="Consolas" panose="020B0609020204030204" pitchFamily="49" charset="0"/>
              </a:rPr>
              <a:t>Version</a:t>
            </a:r>
            <a:r>
              <a:rPr lang="fr-FR" sz="1600" dirty="0">
                <a:solidFill>
                  <a:srgbClr val="0000FF"/>
                </a:solidFill>
                <a:highlight>
                  <a:srgbClr val="FFFFFF"/>
                </a:highlight>
                <a:latin typeface="Consolas" panose="020B0609020204030204" pitchFamily="49" charset="0"/>
              </a:rPr>
              <a:t>=</a:t>
            </a:r>
            <a:r>
              <a:rPr lang="fr-FR" sz="1600" dirty="0">
                <a:solidFill>
                  <a:srgbClr val="000000"/>
                </a:solidFill>
                <a:highlight>
                  <a:srgbClr val="FFFFFF"/>
                </a:highlight>
                <a:latin typeface="Consolas" panose="020B0609020204030204" pitchFamily="49" charset="0"/>
              </a:rPr>
              <a:t>"</a:t>
            </a:r>
            <a:r>
              <a:rPr lang="fr-FR" sz="1600" dirty="0">
                <a:solidFill>
                  <a:srgbClr val="0000FF"/>
                </a:solidFill>
                <a:highlight>
                  <a:srgbClr val="FFFFFF"/>
                </a:highlight>
                <a:latin typeface="Consolas" panose="020B0609020204030204" pitchFamily="49" charset="0"/>
              </a:rPr>
              <a:t>1.0"&gt;</a:t>
            </a:r>
            <a:endParaRPr lang="fr-FR"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StatefulServiceType</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ServiceTypeName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QueueServiceType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HasPersistedState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ServiceTypes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de-DE" sz="1600" dirty="0">
                <a:solidFill>
                  <a:srgbClr val="0000FF"/>
                </a:solidFill>
                <a:highlight>
                  <a:srgbClr val="FFFFFF"/>
                </a:highlight>
                <a:latin typeface="Consolas" panose="020B0609020204030204" pitchFamily="49" charset="0"/>
              </a:rPr>
              <a:t>  &lt;</a:t>
            </a:r>
            <a:r>
              <a:rPr lang="de-DE" sz="1600" dirty="0">
                <a:solidFill>
                  <a:srgbClr val="A31515"/>
                </a:solidFill>
                <a:highlight>
                  <a:srgbClr val="FFFFFF"/>
                </a:highlight>
                <a:latin typeface="Consolas" panose="020B0609020204030204" pitchFamily="49" charset="0"/>
              </a:rPr>
              <a:t>CodePackage</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Name</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Code</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 </a:t>
            </a:r>
            <a:r>
              <a:rPr lang="de-DE" sz="1600" dirty="0">
                <a:solidFill>
                  <a:srgbClr val="FF0000"/>
                </a:solidFill>
                <a:highlight>
                  <a:srgbClr val="FFFFFF"/>
                </a:highlight>
                <a:latin typeface="Consolas" panose="020B0609020204030204" pitchFamily="49" charset="0"/>
              </a:rPr>
              <a:t>Version</a:t>
            </a:r>
            <a:r>
              <a:rPr lang="de-DE" sz="1600" dirty="0">
                <a:solidFill>
                  <a:srgbClr val="0000FF"/>
                </a:solidFill>
                <a:highlight>
                  <a:srgbClr val="FFFFFF"/>
                </a:highlight>
                <a:latin typeface="Consolas" panose="020B0609020204030204" pitchFamily="49" charset="0"/>
              </a:rPr>
              <a:t>=</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1.0</a:t>
            </a:r>
            <a:r>
              <a:rPr lang="de-DE" sz="1600" dirty="0">
                <a:solidFill>
                  <a:srgbClr val="000000"/>
                </a:solidFill>
                <a:highlight>
                  <a:srgbClr val="FFFFFF"/>
                </a:highlight>
                <a:latin typeface="Consolas" panose="020B0609020204030204" pitchFamily="49" charset="0"/>
              </a:rPr>
              <a:t>"</a:t>
            </a:r>
            <a:r>
              <a:rPr lang="de-DE" sz="1600" dirty="0">
                <a:solidFill>
                  <a:srgbClr val="0000FF"/>
                </a:solidFill>
                <a:highlight>
                  <a:srgbClr val="FFFFFF"/>
                </a:highlight>
                <a:latin typeface="Consolas" panose="020B0609020204030204" pitchFamily="49" charset="0"/>
              </a:rPr>
              <a:t>&gt;</a:t>
            </a:r>
            <a:endParaRPr lang="de-DE"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ServiceHost.exe</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Program</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ExeHost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EntryPoint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CodePackage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Config</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DataPackage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Data</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ServiceManifest</a:t>
            </a:r>
            <a:r>
              <a:rPr lang="en-US" sz="1600" dirty="0">
                <a:solidFill>
                  <a:srgbClr val="0000FF"/>
                </a:solidFill>
                <a:highlight>
                  <a:srgbClr val="FFFFFF"/>
                </a:highlight>
                <a:latin typeface="Consolas" panose="020B0609020204030204" pitchFamily="49" charset="0"/>
              </a:rPr>
              <a:t>&gt;</a:t>
            </a:r>
          </a:p>
          <a:p>
            <a:endParaRPr lang="en-US" sz="1600" dirty="0"/>
          </a:p>
        </p:txBody>
      </p:sp>
      <p:grpSp>
        <p:nvGrpSpPr>
          <p:cNvPr id="17" name="Group 16"/>
          <p:cNvGrpSpPr/>
          <p:nvPr/>
        </p:nvGrpSpPr>
        <p:grpSpPr>
          <a:xfrm>
            <a:off x="731837" y="3878262"/>
            <a:ext cx="3250782" cy="1981200"/>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rPr>
                <a:t>Config</a:t>
              </a: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4432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Service Fabric service “templates”</a:t>
            </a:r>
            <a:endParaRPr lang="en-US" sz="3200" dirty="0"/>
          </a:p>
        </p:txBody>
      </p:sp>
      <p:sp>
        <p:nvSpPr>
          <p:cNvPr id="5" name="Text Placeholder 1"/>
          <p:cNvSpPr>
            <a:spLocks noGrp="1"/>
          </p:cNvSpPr>
          <p:nvPr>
            <p:ph type="body" sz="quarter" idx="10"/>
          </p:nvPr>
        </p:nvSpPr>
        <p:spPr>
          <a:xfrm>
            <a:off x="248830" y="1178785"/>
            <a:ext cx="12238037" cy="6087820"/>
          </a:xfrm>
        </p:spPr>
        <p:txBody>
          <a:bodyPr/>
          <a:lstStyle/>
          <a:p>
            <a:pPr marL="0" indent="0">
              <a:buNone/>
            </a:pPr>
            <a:r>
              <a:rPr lang="en-US" dirty="0">
                <a:solidFill>
                  <a:schemeClr val="accent2">
                    <a:lumMod val="50000"/>
                    <a:lumOff val="50000"/>
                  </a:schemeClr>
                </a:solidFill>
                <a:latin typeface="+mn-lt"/>
              </a:rPr>
              <a:t>Reliable Services</a:t>
            </a:r>
          </a:p>
          <a:p>
            <a:pPr lvl="1"/>
            <a:r>
              <a:rPr lang="en-US" dirty="0"/>
              <a:t>Managed by Service Fabric</a:t>
            </a:r>
          </a:p>
          <a:p>
            <a:pPr lvl="1"/>
            <a:r>
              <a:rPr lang="en-US" dirty="0"/>
              <a:t>Partitioned for horizontal scale</a:t>
            </a:r>
          </a:p>
          <a:p>
            <a:pPr lvl="1"/>
            <a:r>
              <a:rPr lang="en-US" dirty="0"/>
              <a:t>host “listeners” and/or run p</a:t>
            </a:r>
          </a:p>
          <a:p>
            <a:pPr marL="342900" lvl="1" indent="0">
              <a:buNone/>
            </a:pPr>
            <a:endParaRPr lang="en-US" sz="2000" dirty="0"/>
          </a:p>
          <a:p>
            <a:pPr marL="0" indent="0">
              <a:buNone/>
            </a:pPr>
            <a:r>
              <a:rPr lang="en-US" dirty="0">
                <a:solidFill>
                  <a:schemeClr val="accent2">
                    <a:lumMod val="50000"/>
                    <a:lumOff val="50000"/>
                  </a:schemeClr>
                </a:solidFill>
                <a:latin typeface="+mn-lt"/>
              </a:rPr>
              <a:t>Reliable Actors</a:t>
            </a:r>
          </a:p>
          <a:p>
            <a:pPr lvl="1"/>
            <a:r>
              <a:rPr lang="en-US" dirty="0"/>
              <a:t>Implementation of the Actor design pattern</a:t>
            </a:r>
          </a:p>
          <a:p>
            <a:pPr lvl="1"/>
            <a:r>
              <a:rPr lang="en-US" dirty="0"/>
              <a:t>Excellent for scenarios with large number of small, isolated units of logic and state</a:t>
            </a:r>
          </a:p>
          <a:p>
            <a:pPr lvl="1"/>
            <a:r>
              <a:rPr lang="en-US" dirty="0"/>
              <a:t>Built on Reliable Services</a:t>
            </a:r>
          </a:p>
          <a:p>
            <a:pPr lvl="1"/>
            <a:endParaRPr lang="en-US" dirty="0"/>
          </a:p>
          <a:p>
            <a:pPr marL="0" indent="0">
              <a:buNone/>
            </a:pPr>
            <a:r>
              <a:rPr lang="en-US" dirty="0">
                <a:solidFill>
                  <a:schemeClr val="accent2">
                    <a:lumMod val="50000"/>
                    <a:lumOff val="50000"/>
                  </a:schemeClr>
                </a:solidFill>
                <a:latin typeface="+mn-lt"/>
              </a:rPr>
              <a:t>Guest Executables</a:t>
            </a:r>
          </a:p>
          <a:p>
            <a:pPr lvl="1"/>
            <a:r>
              <a:rPr lang="en-US" dirty="0"/>
              <a:t>Allows you to run non-service fabric services</a:t>
            </a:r>
          </a:p>
          <a:p>
            <a:pPr lvl="1"/>
            <a:endParaRPr lang="en-US" dirty="0"/>
          </a:p>
        </p:txBody>
      </p:sp>
    </p:spTree>
    <p:extLst>
      <p:ext uri="{BB962C8B-B14F-4D97-AF65-F5344CB8AC3E}">
        <p14:creationId xmlns:p14="http://schemas.microsoft.com/office/powerpoint/2010/main" val="224200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a:t>Reliable Services</a:t>
            </a:r>
            <a:endParaRPr lang="en-US" sz="3200" dirty="0"/>
          </a:p>
        </p:txBody>
      </p:sp>
      <p:sp>
        <p:nvSpPr>
          <p:cNvPr id="5" name="Text Placeholder 1"/>
          <p:cNvSpPr>
            <a:spLocks noGrp="1"/>
          </p:cNvSpPr>
          <p:nvPr>
            <p:ph type="body" sz="quarter" idx="10"/>
          </p:nvPr>
        </p:nvSpPr>
        <p:spPr>
          <a:xfrm>
            <a:off x="248830" y="1178785"/>
            <a:ext cx="12238037" cy="5410712"/>
          </a:xfrm>
        </p:spPr>
        <p:txBody>
          <a:bodyPr/>
          <a:lstStyle/>
          <a:p>
            <a:pPr marL="0" indent="0">
              <a:buNone/>
            </a:pPr>
            <a:r>
              <a:rPr lang="en-US" dirty="0">
                <a:solidFill>
                  <a:schemeClr val="accent2">
                    <a:lumMod val="50000"/>
                    <a:lumOff val="50000"/>
                  </a:schemeClr>
                </a:solidFill>
                <a:latin typeface="+mn-lt"/>
              </a:rPr>
              <a:t>Stateless</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42900" lvl="1" indent="0">
              <a:buNone/>
            </a:pPr>
            <a:endParaRPr lang="en-US" sz="2000" dirty="0"/>
          </a:p>
          <a:p>
            <a:pPr marL="0" indent="0">
              <a:buNone/>
            </a:pPr>
            <a:r>
              <a:rPr lang="en-US" dirty="0" err="1">
                <a:solidFill>
                  <a:schemeClr val="accent2">
                    <a:lumMod val="50000"/>
                    <a:lumOff val="50000"/>
                  </a:schemeClr>
                </a:solidFill>
                <a:latin typeface="+mn-lt"/>
              </a:rPr>
              <a:t>Stateful</a:t>
            </a:r>
            <a:endParaRPr lang="en-US" dirty="0">
              <a:solidFill>
                <a:schemeClr val="accent2">
                  <a:lumMod val="50000"/>
                  <a:lumOff val="50000"/>
                </a:schemeClr>
              </a:solidFill>
              <a:latin typeface="+mn-lt"/>
            </a:endParaRP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r>
              <a:rPr lang="en-US" dirty="0"/>
              <a:t>Host for a reliable collection</a:t>
            </a:r>
          </a:p>
          <a:p>
            <a:pPr lvl="1"/>
            <a:endParaRPr lang="en-US" dirty="0"/>
          </a:p>
          <a:p>
            <a:pPr lvl="1"/>
            <a:endParaRPr lang="en-US" dirty="0"/>
          </a:p>
        </p:txBody>
      </p:sp>
    </p:spTree>
    <p:extLst>
      <p:ext uri="{BB962C8B-B14F-4D97-AF65-F5344CB8AC3E}">
        <p14:creationId xmlns:p14="http://schemas.microsoft.com/office/powerpoint/2010/main" val="388957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503239" y="2614917"/>
            <a:ext cx="11810998" cy="437960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Data is replicated between nodes/instance for high availability</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Transactional, across collections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Multiple transaction isolation levels</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Data can be backed up and restored</a:t>
            </a: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Flexible persistence model</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err="1"/>
              <a:t>Stateful</a:t>
            </a:r>
            <a:r>
              <a:rPr lang="en-US" dirty="0"/>
              <a:t> Services &amp; Reliable Collections</a:t>
            </a:r>
          </a:p>
        </p:txBody>
      </p:sp>
      <p:sp>
        <p:nvSpPr>
          <p:cNvPr id="32" name="Text Placeholder 1"/>
          <p:cNvSpPr txBox="1">
            <a:spLocks/>
          </p:cNvSpPr>
          <p:nvPr/>
        </p:nvSpPr>
        <p:spPr>
          <a:xfrm>
            <a:off x="8834676"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IReliableQueue</a:t>
            </a:r>
            <a:r>
              <a:rPr lang="en-US" sz="2800" b="1" dirty="0">
                <a:solidFill>
                  <a:srgbClr val="FF8C00"/>
                </a:solidFill>
              </a:rPr>
              <a:t>&lt;T&gt;</a:t>
            </a:r>
            <a:endParaRPr lang="en-US" sz="3200" b="1" dirty="0">
              <a:solidFill>
                <a:srgbClr val="FF8C00"/>
              </a:solidFill>
            </a:endParaRPr>
          </a:p>
        </p:txBody>
      </p:sp>
      <p:grpSp>
        <p:nvGrpSpPr>
          <p:cNvPr id="40" name="Group 39"/>
          <p:cNvGrpSpPr/>
          <p:nvPr/>
        </p:nvGrpSpPr>
        <p:grpSpPr>
          <a:xfrm>
            <a:off x="731838" y="1404914"/>
            <a:ext cx="1466427" cy="912041"/>
            <a:chOff x="514118" y="5078322"/>
            <a:chExt cx="1961420" cy="1113098"/>
          </a:xfrm>
        </p:grpSpPr>
        <p:pic>
          <p:nvPicPr>
            <p:cNvPr id="42" name="Picture 41"/>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99900" y="1620131"/>
            <a:ext cx="4510058"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dirty="0" err="1">
                <a:solidFill>
                  <a:srgbClr val="FF8C00"/>
                </a:solidFill>
              </a:rPr>
              <a:t>IReliableDictionary</a:t>
            </a:r>
            <a:r>
              <a:rPr lang="en-US" sz="2800" b="1" dirty="0">
                <a:solidFill>
                  <a:srgbClr val="FF8C00"/>
                </a:solidFill>
              </a:rPr>
              <a:t>&lt;K,V&gt;</a:t>
            </a:r>
            <a:endParaRPr lang="en-US" sz="3200" b="1" dirty="0">
              <a:solidFill>
                <a:srgbClr val="FF8C00"/>
              </a:solidFill>
            </a:endParaRPr>
          </a:p>
        </p:txBody>
      </p:sp>
      <p:grpSp>
        <p:nvGrpSpPr>
          <p:cNvPr id="49" name="Group 48"/>
          <p:cNvGrpSpPr/>
          <p:nvPr/>
        </p:nvGrpSpPr>
        <p:grpSpPr>
          <a:xfrm>
            <a:off x="6740682" y="984249"/>
            <a:ext cx="2037338" cy="1674813"/>
            <a:chOff x="126834" y="4165624"/>
            <a:chExt cx="3181494" cy="2022233"/>
          </a:xfrm>
        </p:grpSpPr>
        <p:pic>
          <p:nvPicPr>
            <p:cNvPr id="50" name="Picture 4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42674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427037" y="1516062"/>
            <a:ext cx="11810998" cy="316834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solidFill>
                  <a:schemeClr val="accent2">
                    <a:lumMod val="75000"/>
                    <a:lumOff val="25000"/>
                  </a:schemeClr>
                </a:solidFill>
              </a:rPr>
              <a:t>Classic ASP is out, Service Fabric and IIS don’t play well together</a:t>
            </a:r>
          </a:p>
          <a:p>
            <a:r>
              <a:rPr lang="en-US" sz="2400" dirty="0">
                <a:solidFill>
                  <a:schemeClr val="accent2">
                    <a:lumMod val="75000"/>
                    <a:lumOff val="25000"/>
                  </a:schemeClr>
                </a:solidFill>
              </a:rPr>
              <a:t>OWIN</a:t>
            </a:r>
          </a:p>
          <a:p>
            <a:r>
              <a:rPr lang="en-US" sz="2400" dirty="0">
                <a:solidFill>
                  <a:schemeClr val="accent2">
                    <a:lumMod val="75000"/>
                    <a:lumOff val="25000"/>
                  </a:schemeClr>
                </a:solidFill>
              </a:rPr>
              <a:t>Web Sockets</a:t>
            </a:r>
          </a:p>
          <a:p>
            <a:r>
              <a:rPr lang="en-US" sz="2400" dirty="0">
                <a:solidFill>
                  <a:schemeClr val="accent2">
                    <a:lumMod val="75000"/>
                    <a:lumOff val="25000"/>
                  </a:schemeClr>
                </a:solidFill>
              </a:rPr>
              <a:t>Kestrel</a:t>
            </a:r>
          </a:p>
          <a:p>
            <a:r>
              <a:rPr lang="en-US" sz="2400" dirty="0">
                <a:solidFill>
                  <a:schemeClr val="accent2">
                    <a:lumMod val="75000"/>
                    <a:lumOff val="25000"/>
                  </a:schemeClr>
                </a:solidFill>
              </a:rPr>
              <a:t>Katana</a:t>
            </a:r>
            <a:endParaRPr lang="en-US" sz="2000" dirty="0">
              <a:solidFill>
                <a:schemeClr val="accent2">
                  <a:lumMod val="75000"/>
                  <a:lumOff val="25000"/>
                </a:schemeClr>
              </a:solidFill>
            </a:endParaRPr>
          </a:p>
          <a:p>
            <a:pPr marL="0" indent="0">
              <a:buFont typeface="Arial" pitchFamily="34" charset="0"/>
              <a:buNone/>
            </a:pPr>
            <a:endParaRPr lang="en-US" sz="2000" dirty="0">
              <a:solidFill>
                <a:schemeClr val="accent2">
                  <a:lumMod val="75000"/>
                  <a:lumOff val="25000"/>
                </a:schemeClr>
              </a:solidFill>
            </a:endParaRPr>
          </a:p>
          <a:p>
            <a:pPr marL="0" indent="0">
              <a:buFont typeface="Arial" pitchFamily="34" charset="0"/>
              <a:buNone/>
            </a:pPr>
            <a:r>
              <a:rPr lang="en-US" sz="3200" dirty="0">
                <a:solidFill>
                  <a:schemeClr val="accent2">
                    <a:lumMod val="75000"/>
                    <a:lumOff val="25000"/>
                  </a:schemeClr>
                </a:solidFill>
              </a:rPr>
              <a:t>Any object going into a reliable collection must be serializable</a:t>
            </a:r>
          </a:p>
          <a:p>
            <a:pPr marL="0" indent="0">
              <a:buFont typeface="Arial" pitchFamily="34" charset="0"/>
              <a:buNone/>
            </a:pPr>
            <a:endParaRPr lang="en-US" sz="3200" dirty="0">
              <a:solidFill>
                <a:schemeClr val="accent2">
                  <a:lumMod val="75000"/>
                  <a:lumOff val="25000"/>
                </a:schemeClr>
              </a:solidFill>
            </a:endParaRPr>
          </a:p>
        </p:txBody>
      </p:sp>
      <p:sp>
        <p:nvSpPr>
          <p:cNvPr id="15" name="Title 2"/>
          <p:cNvSpPr>
            <a:spLocks noGrp="1"/>
          </p:cNvSpPr>
          <p:nvPr>
            <p:ph type="title"/>
          </p:nvPr>
        </p:nvSpPr>
        <p:spPr>
          <a:xfrm>
            <a:off x="274639" y="295274"/>
            <a:ext cx="11889564" cy="917575"/>
          </a:xfrm>
        </p:spPr>
        <p:txBody>
          <a:bodyPr/>
          <a:lstStyle/>
          <a:p>
            <a:r>
              <a:rPr lang="en-US" dirty="0"/>
              <a:t>A couple service … restrictions</a:t>
            </a:r>
          </a:p>
        </p:txBody>
      </p:sp>
    </p:spTree>
    <p:extLst>
      <p:ext uri="{BB962C8B-B14F-4D97-AF65-F5344CB8AC3E}">
        <p14:creationId xmlns:p14="http://schemas.microsoft.com/office/powerpoint/2010/main" val="879845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err="1"/>
              <a:t>Wordcount</a:t>
            </a:r>
            <a:r>
              <a:rPr lang="en-US" dirty="0"/>
              <a:t> Demo</a:t>
            </a:r>
          </a:p>
        </p:txBody>
      </p:sp>
    </p:spTree>
    <p:extLst>
      <p:ext uri="{BB962C8B-B14F-4D97-AF65-F5344CB8AC3E}">
        <p14:creationId xmlns:p14="http://schemas.microsoft.com/office/powerpoint/2010/main" val="42214525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1113"/>
            <a:ext cx="9915525" cy="1528762"/>
          </a:xfrm>
        </p:spPr>
        <p:txBody>
          <a:bodyPr/>
          <a:lstStyle/>
          <a:p>
            <a:r>
              <a:rPr lang="en-US" dirty="0"/>
              <a:t>Publication and Deployment</a:t>
            </a:r>
          </a:p>
        </p:txBody>
      </p:sp>
      <p:sp>
        <p:nvSpPr>
          <p:cNvPr id="5" name="Text Placeholder 4"/>
          <p:cNvSpPr>
            <a:spLocks noGrp="1"/>
          </p:cNvSpPr>
          <p:nvPr>
            <p:ph sz="half" idx="4294967295"/>
          </p:nvPr>
        </p:nvSpPr>
        <p:spPr>
          <a:xfrm>
            <a:off x="350837" y="906462"/>
            <a:ext cx="11780837" cy="5791200"/>
          </a:xfrm>
        </p:spPr>
        <p:txBody>
          <a:bodyPr>
            <a:noAutofit/>
          </a:bodyPr>
          <a:lstStyle/>
          <a:p>
            <a:pPr marL="0" indent="0">
              <a:lnSpc>
                <a:spcPct val="100000"/>
              </a:lnSpc>
              <a:spcBef>
                <a:spcPts val="0"/>
              </a:spcBef>
              <a:buNone/>
            </a:pPr>
            <a:r>
              <a:rPr lang="en-US" dirty="0">
                <a:solidFill>
                  <a:schemeClr val="accent2">
                    <a:lumMod val="50000"/>
                    <a:lumOff val="50000"/>
                  </a:schemeClr>
                </a:solidFill>
                <a:latin typeface="+mn-lt"/>
              </a:rPr>
              <a:t>Publish Package to the cluster</a:t>
            </a:r>
          </a:p>
          <a:p>
            <a:pPr lvl="1">
              <a:lnSpc>
                <a:spcPct val="100000"/>
              </a:lnSpc>
              <a:spcBef>
                <a:spcPts val="0"/>
              </a:spcBef>
            </a:pPr>
            <a:r>
              <a:rPr lang="en-US" dirty="0">
                <a:latin typeface="+mn-lt"/>
              </a:rPr>
              <a:t>Package the application and service(s), this includes code, </a:t>
            </a:r>
            <a:r>
              <a:rPr lang="en-US" dirty="0" err="1">
                <a:latin typeface="+mn-lt"/>
              </a:rPr>
              <a:t>config</a:t>
            </a:r>
            <a:r>
              <a:rPr lang="en-US" dirty="0">
                <a:latin typeface="+mn-lt"/>
              </a:rPr>
              <a:t>, and data packages</a:t>
            </a:r>
          </a:p>
          <a:p>
            <a:pPr lvl="1">
              <a:lnSpc>
                <a:spcPct val="100000"/>
              </a:lnSpc>
              <a:spcBef>
                <a:spcPts val="0"/>
              </a:spcBef>
            </a:pPr>
            <a:r>
              <a:rPr lang="en-US" dirty="0">
                <a:latin typeface="+mn-lt"/>
              </a:rPr>
              <a:t>Copy the package to the cluster (</a:t>
            </a:r>
            <a:r>
              <a:rPr lang="en-US" dirty="0" err="1">
                <a:latin typeface="+mn-lt"/>
              </a:rPr>
              <a:t>System:Image</a:t>
            </a:r>
            <a:r>
              <a:rPr lang="en-US" dirty="0">
                <a:latin typeface="+mn-lt"/>
              </a:rPr>
              <a:t> Store Service)</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Register the application and service types</a:t>
            </a:r>
            <a:endParaRPr lang="en-US" sz="2000" dirty="0">
              <a:solidFill>
                <a:schemeClr val="accent2">
                  <a:lumMod val="50000"/>
                  <a:lumOff val="50000"/>
                </a:schemeClr>
              </a:solidFill>
              <a:latin typeface="+mn-lt"/>
            </a:endParaRPr>
          </a:p>
          <a:p>
            <a:pPr lvl="1">
              <a:lnSpc>
                <a:spcPct val="100000"/>
              </a:lnSpc>
              <a:spcBef>
                <a:spcPts val="0"/>
              </a:spcBef>
            </a:pPr>
            <a:r>
              <a:rPr lang="en-US" dirty="0">
                <a:latin typeface="+mn-lt"/>
              </a:rPr>
              <a:t>Reads and verifies the uploaded package</a:t>
            </a:r>
          </a:p>
          <a:p>
            <a:pPr lvl="1">
              <a:lnSpc>
                <a:spcPct val="100000"/>
              </a:lnSpc>
              <a:spcBef>
                <a:spcPts val="0"/>
              </a:spcBef>
            </a:pPr>
            <a:r>
              <a:rPr lang="en-US" dirty="0">
                <a:latin typeface="+mn-lt"/>
              </a:rPr>
              <a:t>Processes the contents and copies to internal locations within the cluster</a:t>
            </a:r>
          </a:p>
          <a:p>
            <a:pPr lvl="1">
              <a:lnSpc>
                <a:spcPct val="100000"/>
              </a:lnSpc>
              <a:spcBef>
                <a:spcPts val="0"/>
              </a:spcBef>
            </a:pPr>
            <a:r>
              <a:rPr lang="en-US" dirty="0">
                <a:latin typeface="+mn-lt"/>
              </a:rPr>
              <a:t>Stored with the application type, and version</a:t>
            </a:r>
          </a:p>
          <a:p>
            <a:pPr marL="0" indent="0">
              <a:lnSpc>
                <a:spcPct val="100000"/>
              </a:lnSpc>
              <a:spcBef>
                <a:spcPts val="0"/>
              </a:spcBef>
              <a:buNone/>
            </a:pPr>
            <a:endParaRPr lang="en-US" sz="2000" dirty="0">
              <a:latin typeface="+mn-lt"/>
            </a:endParaRPr>
          </a:p>
          <a:p>
            <a:pPr marL="0" indent="0">
              <a:lnSpc>
                <a:spcPct val="100000"/>
              </a:lnSpc>
              <a:spcBef>
                <a:spcPts val="0"/>
              </a:spcBef>
              <a:buNone/>
            </a:pPr>
            <a:r>
              <a:rPr lang="en-US" dirty="0">
                <a:solidFill>
                  <a:schemeClr val="accent2">
                    <a:lumMod val="50000"/>
                    <a:lumOff val="50000"/>
                  </a:schemeClr>
                </a:solidFill>
                <a:latin typeface="+mn-lt"/>
              </a:rPr>
              <a:t>Deploy instance of the application</a:t>
            </a:r>
          </a:p>
          <a:p>
            <a:pPr lvl="1">
              <a:lnSpc>
                <a:spcPct val="100000"/>
              </a:lnSpc>
              <a:spcBef>
                <a:spcPts val="0"/>
              </a:spcBef>
            </a:pPr>
            <a:r>
              <a:rPr lang="en-US" dirty="0">
                <a:latin typeface="+mn-lt"/>
              </a:rPr>
              <a:t>Selects cluster nodes to receive services</a:t>
            </a:r>
          </a:p>
          <a:p>
            <a:pPr lvl="1">
              <a:lnSpc>
                <a:spcPct val="100000"/>
              </a:lnSpc>
              <a:spcBef>
                <a:spcPts val="0"/>
              </a:spcBef>
            </a:pPr>
            <a:r>
              <a:rPr lang="en-US" dirty="0">
                <a:latin typeface="+mn-lt"/>
              </a:rPr>
              <a:t>Instantiates copies of each “default” application services</a:t>
            </a:r>
          </a:p>
        </p:txBody>
      </p:sp>
    </p:spTree>
    <p:extLst>
      <p:ext uri="{BB962C8B-B14F-4D97-AF65-F5344CB8AC3E}">
        <p14:creationId xmlns:p14="http://schemas.microsoft.com/office/powerpoint/2010/main" val="3174774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960437"/>
            <a:ext cx="11884025" cy="5952399"/>
          </a:xfrm>
        </p:spPr>
        <p:txBody>
          <a:bodyPr/>
          <a:lstStyle/>
          <a:p>
            <a:pPr marL="0" indent="0">
              <a:buNone/>
            </a:pPr>
            <a:r>
              <a:rPr lang="en-US" dirty="0">
                <a:solidFill>
                  <a:schemeClr val="accent2">
                    <a:lumMod val="50000"/>
                    <a:lumOff val="50000"/>
                  </a:schemeClr>
                </a:solidFill>
                <a:latin typeface="+mn-lt"/>
              </a:rPr>
              <a:t>Fault and Upgrade Domains</a:t>
            </a:r>
          </a:p>
          <a:p>
            <a:pPr lvl="1"/>
            <a:r>
              <a:rPr lang="en-US" dirty="0"/>
              <a:t>Fault Domains -&gt; Areas of Independent, Uncorrelated Failures: Power Sources, </a:t>
            </a:r>
            <a:r>
              <a:rPr lang="en-US" dirty="0" err="1"/>
              <a:t>etc</a:t>
            </a:r>
            <a:endParaRPr lang="en-US" dirty="0"/>
          </a:p>
          <a:p>
            <a:pPr lvl="1"/>
            <a:r>
              <a:rPr lang="en-US" dirty="0"/>
              <a:t>Upgrade Domains -&gt; No Downtime Rolling Upgrades</a:t>
            </a:r>
          </a:p>
          <a:p>
            <a:pPr marL="342900" lvl="1" indent="0">
              <a:buNone/>
            </a:pPr>
            <a:endParaRPr lang="en-US" sz="1800" dirty="0"/>
          </a:p>
          <a:p>
            <a:pPr marL="0" indent="0">
              <a:buNone/>
            </a:pPr>
            <a:r>
              <a:rPr lang="en-US" dirty="0">
                <a:solidFill>
                  <a:schemeClr val="accent2">
                    <a:lumMod val="50000"/>
                    <a:lumOff val="50000"/>
                  </a:schemeClr>
                </a:solidFill>
                <a:latin typeface="+mn-lt"/>
              </a:rPr>
              <a:t>Placement Constraints</a:t>
            </a:r>
          </a:p>
          <a:p>
            <a:pPr lvl="1"/>
            <a:r>
              <a:rPr lang="en-US" dirty="0"/>
              <a:t>Tag nodes with properties and values</a:t>
            </a:r>
          </a:p>
          <a:p>
            <a:pPr lvl="1"/>
            <a:r>
              <a:rPr lang="en-US" dirty="0"/>
              <a:t>Select specific workloads for certain nodes, ex: (</a:t>
            </a:r>
            <a:r>
              <a:rPr lang="en-US" dirty="0" err="1"/>
              <a:t>HasGPU</a:t>
            </a:r>
            <a:r>
              <a:rPr lang="en-US" dirty="0"/>
              <a:t> == True)</a:t>
            </a:r>
          </a:p>
          <a:p>
            <a:pPr lvl="1"/>
            <a:endParaRPr lang="en-US" sz="1800" dirty="0"/>
          </a:p>
          <a:p>
            <a:pPr marL="0" indent="0">
              <a:buNone/>
            </a:pPr>
            <a:r>
              <a:rPr lang="en-US" dirty="0">
                <a:solidFill>
                  <a:schemeClr val="accent2">
                    <a:lumMod val="50000"/>
                    <a:lumOff val="50000"/>
                  </a:schemeClr>
                </a:solidFill>
                <a:latin typeface="+mn-lt"/>
              </a:rPr>
              <a:t>Node Capacity</a:t>
            </a:r>
          </a:p>
          <a:p>
            <a:pPr lvl="1"/>
            <a:r>
              <a:rPr lang="en-US" dirty="0"/>
              <a:t>Define the resources (metrics) that each node has available</a:t>
            </a:r>
          </a:p>
          <a:p>
            <a:pPr lvl="1"/>
            <a:r>
              <a:rPr lang="en-US" dirty="0"/>
              <a:t>Define the minimum/default resource requirements for a service</a:t>
            </a:r>
          </a:p>
          <a:p>
            <a:pPr lvl="1"/>
            <a:r>
              <a:rPr lang="en-US" dirty="0"/>
              <a:t>Use default or customer metric with variable weights</a:t>
            </a:r>
          </a:p>
          <a:p>
            <a:pPr lvl="1"/>
            <a:endParaRPr lang="en-US" dirty="0"/>
          </a:p>
        </p:txBody>
      </p:sp>
      <p:sp>
        <p:nvSpPr>
          <p:cNvPr id="3" name="Title 2"/>
          <p:cNvSpPr>
            <a:spLocks noGrp="1"/>
          </p:cNvSpPr>
          <p:nvPr>
            <p:ph type="title" idx="4294967295"/>
          </p:nvPr>
        </p:nvSpPr>
        <p:spPr>
          <a:xfrm>
            <a:off x="0" y="1587"/>
            <a:ext cx="11888787" cy="917575"/>
          </a:xfrm>
        </p:spPr>
        <p:txBody>
          <a:bodyPr/>
          <a:lstStyle/>
          <a:p>
            <a:r>
              <a:rPr lang="en-US" dirty="0"/>
              <a:t>Service Placement</a:t>
            </a:r>
          </a:p>
        </p:txBody>
      </p:sp>
    </p:spTree>
    <p:extLst>
      <p:ext uri="{BB962C8B-B14F-4D97-AF65-F5344CB8AC3E}">
        <p14:creationId xmlns:p14="http://schemas.microsoft.com/office/powerpoint/2010/main" val="20669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50837" y="1135062"/>
            <a:ext cx="11884025" cy="5207579"/>
          </a:xfrm>
        </p:spPr>
        <p:txBody>
          <a:bodyPr/>
          <a:lstStyle/>
          <a:p>
            <a:pPr marL="0" indent="0">
              <a:buNone/>
            </a:pPr>
            <a:r>
              <a:rPr lang="en-US" dirty="0">
                <a:solidFill>
                  <a:schemeClr val="accent2">
                    <a:lumMod val="50000"/>
                    <a:lumOff val="50000"/>
                  </a:schemeClr>
                </a:solidFill>
                <a:latin typeface="+mn-lt"/>
              </a:rPr>
              <a:t>Monitors the state of the cluster</a:t>
            </a:r>
          </a:p>
          <a:p>
            <a:r>
              <a:rPr lang="en-US" sz="2000" dirty="0">
                <a:latin typeface="+mn-lt"/>
              </a:rPr>
              <a:t>State of all nodes/services</a:t>
            </a:r>
          </a:p>
          <a:p>
            <a:r>
              <a:rPr lang="en-US" sz="2000" dirty="0">
                <a:latin typeface="+mn-lt"/>
              </a:rPr>
              <a:t>Where services are deployed</a:t>
            </a:r>
          </a:p>
          <a:p>
            <a:r>
              <a:rPr lang="en-US" sz="2000" dirty="0">
                <a:latin typeface="+mn-lt"/>
              </a:rPr>
              <a:t>Current resource consumption/utilization levels</a:t>
            </a:r>
          </a:p>
          <a:p>
            <a:pPr lvl="1"/>
            <a:endParaRPr lang="en-US" sz="2200" dirty="0"/>
          </a:p>
          <a:p>
            <a:pPr marL="0" indent="0">
              <a:buNone/>
            </a:pPr>
            <a:r>
              <a:rPr lang="en-US" dirty="0">
                <a:solidFill>
                  <a:schemeClr val="accent2">
                    <a:lumMod val="50000"/>
                    <a:lumOff val="50000"/>
                  </a:schemeClr>
                </a:solidFill>
                <a:latin typeface="+mn-lt"/>
              </a:rPr>
              <a:t>Makes necessary changes</a:t>
            </a:r>
          </a:p>
          <a:p>
            <a:r>
              <a:rPr lang="en-US" sz="2000" dirty="0">
                <a:latin typeface="+mn-lt"/>
              </a:rPr>
              <a:t>Placement</a:t>
            </a:r>
          </a:p>
          <a:p>
            <a:r>
              <a:rPr lang="en-US" sz="2000" dirty="0">
                <a:latin typeface="+mn-lt"/>
              </a:rPr>
              <a:t>Constraint Checks</a:t>
            </a:r>
          </a:p>
          <a:p>
            <a:r>
              <a:rPr lang="en-US" sz="2000" dirty="0">
                <a:latin typeface="+mn-lt"/>
              </a:rPr>
              <a:t>Balancing*</a:t>
            </a:r>
          </a:p>
          <a:p>
            <a:pPr lvl="1"/>
            <a:endParaRPr lang="en-US" sz="2200" dirty="0"/>
          </a:p>
          <a:p>
            <a:pPr marL="0" indent="0">
              <a:buNone/>
            </a:pPr>
            <a:r>
              <a:rPr lang="en-US" dirty="0">
                <a:solidFill>
                  <a:schemeClr val="accent2">
                    <a:lumMod val="50000"/>
                    <a:lumOff val="50000"/>
                  </a:schemeClr>
                </a:solidFill>
                <a:latin typeface="+mn-lt"/>
              </a:rPr>
              <a:t>Coordinates activities</a:t>
            </a:r>
          </a:p>
          <a:p>
            <a:r>
              <a:rPr lang="en-US" sz="2000" dirty="0">
                <a:latin typeface="+mn-lt"/>
              </a:rPr>
              <a:t>Works with other services like the Failover Manager to ensure cluster health</a:t>
            </a:r>
            <a:endParaRPr lang="en-US" sz="2000" dirty="0"/>
          </a:p>
        </p:txBody>
      </p:sp>
      <p:sp>
        <p:nvSpPr>
          <p:cNvPr id="3" name="Title 2"/>
          <p:cNvSpPr>
            <a:spLocks noGrp="1"/>
          </p:cNvSpPr>
          <p:nvPr>
            <p:ph type="title" idx="4294967295"/>
          </p:nvPr>
        </p:nvSpPr>
        <p:spPr>
          <a:xfrm>
            <a:off x="0" y="0"/>
            <a:ext cx="11888787" cy="917575"/>
          </a:xfrm>
        </p:spPr>
        <p:txBody>
          <a:bodyPr/>
          <a:lstStyle/>
          <a:p>
            <a:r>
              <a:rPr lang="en-US" dirty="0"/>
              <a:t>Cluster Resource Management</a:t>
            </a:r>
          </a:p>
        </p:txBody>
      </p:sp>
      <p:sp>
        <p:nvSpPr>
          <p:cNvPr id="4" name="TextBox 3"/>
          <p:cNvSpPr txBox="1"/>
          <p:nvPr/>
        </p:nvSpPr>
        <p:spPr>
          <a:xfrm>
            <a:off x="9441322" y="6469062"/>
            <a:ext cx="3025315" cy="517065"/>
          </a:xfrm>
          <a:prstGeom prst="rect">
            <a:avLst/>
          </a:prstGeom>
          <a:noFill/>
        </p:spPr>
        <p:txBody>
          <a:bodyPr wrap="non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 Be aware of movement costs</a:t>
            </a:r>
          </a:p>
        </p:txBody>
      </p:sp>
      <p:pic>
        <p:nvPicPr>
          <p:cNvPr id="5" name="Picture 4" descr="Pennsylvania Wine Kiosk “MCP” Abducts Customers, Forces Them To ..."/>
          <p:cNvPicPr>
            <a:picLocks noChangeAspect="1"/>
          </p:cNvPicPr>
          <p:nvPr/>
        </p:nvPicPr>
        <p:blipFill rotWithShape="1">
          <a:blip r:embed="rId3"/>
          <a:srcRect l="33021" r="-21" b="-142"/>
          <a:stretch/>
        </p:blipFill>
        <p:spPr>
          <a:xfrm>
            <a:off x="7208837" y="2125662"/>
            <a:ext cx="5105400" cy="3348038"/>
          </a:xfrm>
          <a:prstGeom prst="rect">
            <a:avLst/>
          </a:prstGeom>
        </p:spPr>
      </p:pic>
    </p:spTree>
    <p:extLst>
      <p:ext uri="{BB962C8B-B14F-4D97-AF65-F5344CB8AC3E}">
        <p14:creationId xmlns:p14="http://schemas.microsoft.com/office/powerpoint/2010/main" val="165305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 y="1"/>
            <a:ext cx="9915525" cy="1058862"/>
          </a:xfrm>
        </p:spPr>
        <p:txBody>
          <a:bodyPr/>
          <a:lstStyle/>
          <a:p>
            <a:r>
              <a:rPr lang="en-US" dirty="0"/>
              <a:t>Application/Service Upgrades</a:t>
            </a:r>
          </a:p>
        </p:txBody>
      </p:sp>
      <p:sp>
        <p:nvSpPr>
          <p:cNvPr id="2" name="Text Placeholder 1"/>
          <p:cNvSpPr>
            <a:spLocks noGrp="1"/>
          </p:cNvSpPr>
          <p:nvPr>
            <p:ph sz="half" idx="4294967295"/>
          </p:nvPr>
        </p:nvSpPr>
        <p:spPr>
          <a:xfrm>
            <a:off x="427037" y="1058863"/>
            <a:ext cx="11734800" cy="5935662"/>
          </a:xfrm>
        </p:spPr>
        <p:txBody>
          <a:bodyPr>
            <a:noAutofit/>
          </a:bodyPr>
          <a:lstStyle/>
          <a:p>
            <a:pPr marL="0" indent="0">
              <a:lnSpc>
                <a:spcPct val="100000"/>
              </a:lnSpc>
              <a:spcBef>
                <a:spcPts val="0"/>
              </a:spcBef>
              <a:buNone/>
            </a:pPr>
            <a:r>
              <a:rPr lang="en-US" dirty="0">
                <a:solidFill>
                  <a:schemeClr val="accent2">
                    <a:lumMod val="50000"/>
                    <a:lumOff val="50000"/>
                  </a:schemeClr>
                </a:solidFill>
              </a:rPr>
              <a:t>Rolls across upgrade domains</a:t>
            </a:r>
          </a:p>
          <a:p>
            <a:pPr lvl="1">
              <a:lnSpc>
                <a:spcPct val="100000"/>
              </a:lnSpc>
              <a:spcBef>
                <a:spcPts val="0"/>
              </a:spcBef>
            </a:pPr>
            <a:r>
              <a:rPr lang="en-US" dirty="0"/>
              <a:t>In stages, one domain at a time</a:t>
            </a:r>
          </a:p>
          <a:p>
            <a:pPr lvl="1">
              <a:lnSpc>
                <a:spcPct val="100000"/>
              </a:lnSpc>
              <a:spcBef>
                <a:spcPts val="0"/>
              </a:spcBef>
            </a:pPr>
            <a:r>
              <a:rPr lang="en-US" dirty="0"/>
              <a:t>Each service should compatible one version up and down</a:t>
            </a:r>
          </a:p>
          <a:p>
            <a:pPr lvl="1">
              <a:lnSpc>
                <a:spcPct val="100000"/>
              </a:lnSpc>
              <a:spcBef>
                <a:spcPts val="0"/>
              </a:spcBef>
            </a:pPr>
            <a:r>
              <a:rPr lang="en-US" dirty="0"/>
              <a:t>Code changes impact the application hosting process (impacting other services)</a:t>
            </a:r>
          </a:p>
          <a:p>
            <a:pPr marL="342900" lvl="1" indent="0">
              <a:lnSpc>
                <a:spcPct val="100000"/>
              </a:lnSpc>
              <a:spcBef>
                <a:spcPts val="0"/>
              </a:spcBef>
              <a:buNone/>
            </a:pPr>
            <a:endParaRPr lang="en-US" dirty="0"/>
          </a:p>
          <a:p>
            <a:pPr marL="0" indent="0">
              <a:lnSpc>
                <a:spcPct val="100000"/>
              </a:lnSpc>
              <a:spcBef>
                <a:spcPts val="0"/>
              </a:spcBef>
              <a:buNone/>
            </a:pPr>
            <a:r>
              <a:rPr lang="en-US" dirty="0">
                <a:solidFill>
                  <a:schemeClr val="accent2">
                    <a:lumMod val="50000"/>
                    <a:lumOff val="50000"/>
                  </a:schemeClr>
                </a:solidFill>
              </a:rPr>
              <a:t>Multiple Upgrade Types</a:t>
            </a:r>
          </a:p>
          <a:p>
            <a:pPr lvl="1">
              <a:lnSpc>
                <a:spcPct val="100000"/>
              </a:lnSpc>
              <a:spcBef>
                <a:spcPts val="0"/>
              </a:spcBef>
            </a:pPr>
            <a:r>
              <a:rPr lang="en-US" dirty="0"/>
              <a:t>Monitored: health of each upgrade domain checked before proceeding</a:t>
            </a:r>
          </a:p>
          <a:p>
            <a:pPr lvl="1">
              <a:lnSpc>
                <a:spcPct val="100000"/>
              </a:lnSpc>
              <a:spcBef>
                <a:spcPts val="0"/>
              </a:spcBef>
            </a:pPr>
            <a:r>
              <a:rPr lang="en-US" dirty="0"/>
              <a:t>Unmonitored Auto: on upgrade domain at a time, no health check</a:t>
            </a:r>
          </a:p>
          <a:p>
            <a:pPr lvl="1">
              <a:lnSpc>
                <a:spcPct val="100000"/>
              </a:lnSpc>
              <a:spcBef>
                <a:spcPts val="0"/>
              </a:spcBef>
            </a:pPr>
            <a:r>
              <a:rPr lang="en-US" dirty="0"/>
              <a:t>Unmonitored Manual: lets administrator upgrade one domain at a time</a:t>
            </a:r>
          </a:p>
          <a:p>
            <a:pPr lvl="1">
              <a:lnSpc>
                <a:spcPct val="100000"/>
              </a:lnSpc>
              <a:spcBef>
                <a:spcPts val="0"/>
              </a:spcBef>
            </a:pPr>
            <a:endParaRPr lang="en-US" dirty="0"/>
          </a:p>
          <a:p>
            <a:pPr marL="0" indent="0">
              <a:lnSpc>
                <a:spcPct val="100000"/>
              </a:lnSpc>
              <a:spcBef>
                <a:spcPts val="0"/>
              </a:spcBef>
              <a:buNone/>
            </a:pPr>
            <a:r>
              <a:rPr lang="en-US" dirty="0">
                <a:solidFill>
                  <a:schemeClr val="accent2">
                    <a:lumMod val="50000"/>
                    <a:lumOff val="50000"/>
                  </a:schemeClr>
                </a:solidFill>
              </a:rPr>
              <a:t>Service Versioning</a:t>
            </a:r>
          </a:p>
          <a:p>
            <a:pPr lvl="1">
              <a:lnSpc>
                <a:spcPct val="100000"/>
              </a:lnSpc>
              <a:spcBef>
                <a:spcPts val="0"/>
              </a:spcBef>
            </a:pPr>
            <a:r>
              <a:rPr lang="en-US" dirty="0"/>
              <a:t>Keep multiple versions published to make rollbacks easier</a:t>
            </a:r>
          </a:p>
          <a:p>
            <a:pPr lvl="1">
              <a:lnSpc>
                <a:spcPct val="100000"/>
              </a:lnSpc>
              <a:spcBef>
                <a:spcPts val="0"/>
              </a:spcBef>
            </a:pPr>
            <a:r>
              <a:rPr lang="en-US" dirty="0"/>
              <a:t>Same service, same cluster, different versions</a:t>
            </a:r>
          </a:p>
        </p:txBody>
      </p:sp>
    </p:spTree>
    <p:extLst>
      <p:ext uri="{BB962C8B-B14F-4D97-AF65-F5344CB8AC3E}">
        <p14:creationId xmlns:p14="http://schemas.microsoft.com/office/powerpoint/2010/main" val="505283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2" name="Group 61"/>
          <p:cNvGrpSpPr/>
          <p:nvPr/>
        </p:nvGrpSpPr>
        <p:grpSpPr>
          <a:xfrm>
            <a:off x="2879399" y="1780393"/>
            <a:ext cx="9011540" cy="4067634"/>
            <a:chOff x="304800" y="1308377"/>
            <a:chExt cx="8229600" cy="5397223"/>
          </a:xfrm>
        </p:grpSpPr>
        <p:sp>
          <p:nvSpPr>
            <p:cNvPr id="63" name="Rounded Rectangle 62"/>
            <p:cNvSpPr/>
            <p:nvPr/>
          </p:nvSpPr>
          <p:spPr>
            <a:xfrm>
              <a:off x="532679" y="1826939"/>
              <a:ext cx="2286000" cy="1858963"/>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1</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4</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6</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r>
                <a:rPr lang="en-US" sz="1836" kern="0" dirty="0">
                  <a:solidFill>
                    <a:srgbClr val="505050"/>
                  </a:solidFill>
                  <a:latin typeface="Segoe UI"/>
                </a:rPr>
                <a:t>Node 2</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3</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r>
                <a:rPr lang="en-US" sz="1836" kern="0" dirty="0">
                  <a:solidFill>
                    <a:srgbClr val="505050"/>
                  </a:solidFill>
                  <a:latin typeface="Segoe UI"/>
                </a:rPr>
                <a:t>Node 5</a:t>
              </a: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a:p>
              <a:pPr defTabSz="932563">
                <a:defRPr/>
              </a:pPr>
              <a:endParaRPr lang="en-US" sz="1836" kern="0"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43" tIns="46621" rIns="93243" bIns="46621" numCol="1" rtlCol="0" anchor="ctr" anchorCtr="0" compatLnSpc="1">
              <a:prstTxWarp prst="textNoShape">
                <a:avLst/>
              </a:prstTxWarp>
            </a:bodyPr>
            <a:lstStyle/>
            <a:p>
              <a:pPr algn="ctr" defTabSz="932111">
                <a:defRPr/>
              </a:pPr>
              <a:endParaRPr lang="en-US" sz="2448" kern="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32563">
                <a:defRPr/>
              </a:pPr>
              <a:r>
                <a:rPr lang="en-US" sz="918" kern="0" dirty="0">
                  <a:solidFill>
                    <a:schemeClr val="bg1"/>
                  </a:solidFill>
                  <a:latin typeface="Segoe UI"/>
                </a:rPr>
                <a:t>Fabric</a:t>
              </a:r>
            </a:p>
            <a:p>
              <a:pPr algn="ctr" defTabSz="932563">
                <a:defRPr/>
              </a:pPr>
              <a:r>
                <a:rPr lang="en-US" sz="918" kern="0" dirty="0">
                  <a:solidFill>
                    <a:schemeClr val="bg1"/>
                  </a:solidFill>
                  <a:latin typeface="Segoe UI"/>
                </a:rPr>
                <a:t>Node</a:t>
              </a:r>
            </a:p>
          </p:txBody>
        </p:sp>
      </p:grpSp>
      <p:sp>
        <p:nvSpPr>
          <p:cNvPr id="4" name="TextBox 3"/>
          <p:cNvSpPr txBox="1"/>
          <p:nvPr/>
        </p:nvSpPr>
        <p:spPr>
          <a:xfrm>
            <a:off x="2647554" y="1363662"/>
            <a:ext cx="2382361" cy="382254"/>
          </a:xfrm>
          <a:prstGeom prst="rect">
            <a:avLst/>
          </a:prstGeom>
          <a:noFill/>
        </p:spPr>
        <p:txBody>
          <a:bodyPr wrap="square" rtlCol="0">
            <a:spAutoFit/>
          </a:bodyPr>
          <a:lstStyle/>
          <a:p>
            <a:pPr defTabSz="932563">
              <a:defRPr/>
            </a:pPr>
            <a:endParaRPr lang="en-US" sz="1836" kern="0" dirty="0">
              <a:solidFill>
                <a:srgbClr val="FFFFFF"/>
              </a:solidFill>
              <a:latin typeface="Segoe UI"/>
            </a:endParaRPr>
          </a:p>
        </p:txBody>
      </p:sp>
      <p:sp>
        <p:nvSpPr>
          <p:cNvPr id="23" name="Title 1"/>
          <p:cNvSpPr>
            <a:spLocks noGrp="1"/>
          </p:cNvSpPr>
          <p:nvPr>
            <p:ph type="title" idx="4294967295"/>
          </p:nvPr>
        </p:nvSpPr>
        <p:spPr>
          <a:xfrm>
            <a:off x="0" y="-2460"/>
            <a:ext cx="9915525" cy="1528763"/>
          </a:xfrm>
        </p:spPr>
        <p:txBody>
          <a:bodyPr>
            <a:noAutofit/>
          </a:bodyPr>
          <a:lstStyle/>
          <a:p>
            <a:r>
              <a:rPr lang="en-US" dirty="0"/>
              <a:t>Application Upgrade</a:t>
            </a:r>
          </a:p>
        </p:txBody>
      </p:sp>
      <p:sp>
        <p:nvSpPr>
          <p:cNvPr id="25" name="Rounded Rectangle 24"/>
          <p:cNvSpPr/>
          <p:nvPr/>
        </p:nvSpPr>
        <p:spPr>
          <a:xfrm>
            <a:off x="3342464" y="3064453"/>
            <a:ext cx="1227318" cy="37916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7" name="Rounded Rectangle 26"/>
          <p:cNvSpPr/>
          <p:nvPr/>
        </p:nvSpPr>
        <p:spPr>
          <a:xfrm>
            <a:off x="10583445" y="4599229"/>
            <a:ext cx="1227318" cy="33944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8" name="Rounded Rectangle 27"/>
          <p:cNvSpPr/>
          <p:nvPr/>
        </p:nvSpPr>
        <p:spPr>
          <a:xfrm>
            <a:off x="6242537" y="4700460"/>
            <a:ext cx="1227318" cy="35361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29" name="Rounded Rectangle 28"/>
          <p:cNvSpPr/>
          <p:nvPr/>
        </p:nvSpPr>
        <p:spPr>
          <a:xfrm>
            <a:off x="6860013" y="2126607"/>
            <a:ext cx="1281334" cy="37334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0" name="Rounded Rectangle 29"/>
          <p:cNvSpPr/>
          <p:nvPr/>
        </p:nvSpPr>
        <p:spPr>
          <a:xfrm>
            <a:off x="3016120" y="5147520"/>
            <a:ext cx="1281334" cy="36935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1" name="Rounded Rectangle 30"/>
          <p:cNvSpPr/>
          <p:nvPr/>
        </p:nvSpPr>
        <p:spPr>
          <a:xfrm>
            <a:off x="10533414" y="5042900"/>
            <a:ext cx="1281334" cy="392246"/>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35" name="Rounded Rectangle 34"/>
          <p:cNvSpPr/>
          <p:nvPr/>
        </p:nvSpPr>
        <p:spPr>
          <a:xfrm>
            <a:off x="3342464" y="2538743"/>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6" name="Rounded Rectangle 35"/>
          <p:cNvSpPr/>
          <p:nvPr/>
        </p:nvSpPr>
        <p:spPr>
          <a:xfrm>
            <a:off x="10547455" y="3170770"/>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7" name="Rounded Rectangle 36"/>
          <p:cNvSpPr/>
          <p:nvPr/>
        </p:nvSpPr>
        <p:spPr>
          <a:xfrm>
            <a:off x="7475686" y="4703451"/>
            <a:ext cx="1227318" cy="33944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39" name="Rectangle 38"/>
          <p:cNvSpPr/>
          <p:nvPr/>
        </p:nvSpPr>
        <p:spPr bwMode="auto">
          <a:xfrm>
            <a:off x="271379" y="2368569"/>
            <a:ext cx="1917879" cy="2370735"/>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43" tIns="46621" rIns="93243" bIns="46621" numCol="1" rtlCol="0" anchor="ctr" anchorCtr="0" compatLnSpc="1">
            <a:prstTxWarp prst="textNoShape">
              <a:avLst/>
            </a:prstTxWarp>
          </a:bodyPr>
          <a:lstStyle/>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a:p>
            <a:pPr algn="ctr" defTabSz="932111" fontAlgn="base">
              <a:spcBef>
                <a:spcPct val="0"/>
              </a:spcBef>
              <a:spcAft>
                <a:spcPct val="0"/>
              </a:spcAft>
              <a:defRPr/>
            </a:pPr>
            <a:endParaRPr lang="en-US" sz="1836" kern="0" dirty="0">
              <a:gradFill>
                <a:gsLst>
                  <a:gs pos="0">
                    <a:srgbClr val="FFFFFF"/>
                  </a:gs>
                  <a:gs pos="100000">
                    <a:srgbClr val="FFFFFF"/>
                  </a:gs>
                </a:gsLst>
                <a:lin ang="5400000" scaled="0"/>
              </a:gradFill>
              <a:latin typeface="Segoe UI"/>
            </a:endParaRPr>
          </a:p>
        </p:txBody>
      </p:sp>
      <p:sp>
        <p:nvSpPr>
          <p:cNvPr id="2" name="Rectangle 1"/>
          <p:cNvSpPr/>
          <p:nvPr/>
        </p:nvSpPr>
        <p:spPr>
          <a:xfrm>
            <a:off x="241106" y="1820635"/>
            <a:ext cx="1978427" cy="374846"/>
          </a:xfrm>
          <a:prstGeom prst="rect">
            <a:avLst/>
          </a:prstGeom>
        </p:spPr>
        <p:txBody>
          <a:bodyPr wrap="none">
            <a:spAutoFit/>
          </a:bodyPr>
          <a:lstStyle/>
          <a:p>
            <a:pPr algn="ctr" defTabSz="932111" fontAlgn="base">
              <a:spcBef>
                <a:spcPct val="0"/>
              </a:spcBef>
              <a:spcAft>
                <a:spcPct val="0"/>
              </a:spcAft>
              <a:defRPr/>
            </a:pPr>
            <a:r>
              <a:rPr lang="en-US" sz="1836" kern="0" dirty="0">
                <a:solidFill>
                  <a:srgbClr val="FFFFFF"/>
                </a:solidFill>
                <a:latin typeface="Segoe UI"/>
              </a:rPr>
              <a:t>Application Store</a:t>
            </a:r>
          </a:p>
        </p:txBody>
      </p:sp>
      <p:sp>
        <p:nvSpPr>
          <p:cNvPr id="40" name="Rounded Rectangle 39"/>
          <p:cNvSpPr/>
          <p:nvPr/>
        </p:nvSpPr>
        <p:spPr>
          <a:xfrm>
            <a:off x="590516" y="2622117"/>
            <a:ext cx="1279979" cy="36570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32563">
              <a:defRPr/>
            </a:pPr>
            <a:r>
              <a:rPr lang="en-US" sz="1122" kern="0" dirty="0">
                <a:solidFill>
                  <a:srgbClr val="FFFFFF"/>
                </a:solidFill>
                <a:latin typeface="Segoe UI"/>
              </a:rPr>
              <a:t>App A v1</a:t>
            </a:r>
          </a:p>
        </p:txBody>
      </p:sp>
      <p:sp>
        <p:nvSpPr>
          <p:cNvPr id="42" name="Rounded Rectangle 41"/>
          <p:cNvSpPr/>
          <p:nvPr/>
        </p:nvSpPr>
        <p:spPr>
          <a:xfrm>
            <a:off x="617524" y="3678790"/>
            <a:ext cx="1279979" cy="365708"/>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32563">
              <a:defRPr/>
            </a:pPr>
            <a:r>
              <a:rPr lang="en-US" sz="1224" kern="0" dirty="0">
                <a:solidFill>
                  <a:schemeClr val="tx1"/>
                </a:solidFill>
                <a:latin typeface="Segoe UI"/>
              </a:rPr>
              <a:t>App C v1</a:t>
            </a:r>
          </a:p>
        </p:txBody>
      </p:sp>
      <p:sp>
        <p:nvSpPr>
          <p:cNvPr id="43" name="Rounded Rectangle 42"/>
          <p:cNvSpPr/>
          <p:nvPr/>
        </p:nvSpPr>
        <p:spPr>
          <a:xfrm>
            <a:off x="617524" y="3142969"/>
            <a:ext cx="1279979" cy="365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32563">
              <a:defRPr/>
            </a:pPr>
            <a:r>
              <a:rPr lang="en-US" sz="1224" kern="0" dirty="0">
                <a:solidFill>
                  <a:srgbClr val="FFFFFF"/>
                </a:solidFill>
                <a:latin typeface="Segoe UI"/>
              </a:rPr>
              <a:t>App B v2</a:t>
            </a:r>
          </a:p>
        </p:txBody>
      </p:sp>
      <p:sp>
        <p:nvSpPr>
          <p:cNvPr id="33" name="Rounded Rectangle 32"/>
          <p:cNvSpPr/>
          <p:nvPr/>
        </p:nvSpPr>
        <p:spPr>
          <a:xfrm>
            <a:off x="617524" y="42150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34" name="Rounded Rectangle 33"/>
          <p:cNvSpPr/>
          <p:nvPr/>
        </p:nvSpPr>
        <p:spPr>
          <a:xfrm>
            <a:off x="3309944" y="252628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1" name="Rounded Rectangle 40"/>
          <p:cNvSpPr/>
          <p:nvPr/>
        </p:nvSpPr>
        <p:spPr>
          <a:xfrm>
            <a:off x="7460033" y="4697395"/>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4" name="Rounded Rectangle 43"/>
          <p:cNvSpPr/>
          <p:nvPr/>
        </p:nvSpPr>
        <p:spPr>
          <a:xfrm>
            <a:off x="10534093" y="3166797"/>
            <a:ext cx="1279979" cy="365708"/>
          </a:xfrm>
          <a:prstGeom prst="roundRect">
            <a:avLst/>
          </a:prstGeom>
          <a:solidFill>
            <a:srgbClr val="FFC000"/>
          </a:solidFill>
          <a:ln>
            <a:solidFill>
              <a:srgbClr val="002050"/>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32563">
              <a:defRPr/>
            </a:pPr>
            <a:r>
              <a:rPr lang="en-US" sz="1224" kern="0" dirty="0">
                <a:solidFill>
                  <a:schemeClr val="tx1"/>
                </a:solidFill>
                <a:latin typeface="Segoe UI"/>
              </a:rPr>
              <a:t>App C v2</a:t>
            </a:r>
          </a:p>
        </p:txBody>
      </p:sp>
      <p:sp>
        <p:nvSpPr>
          <p:cNvPr id="45" name="Rectangle 44"/>
          <p:cNvSpPr/>
          <p:nvPr/>
        </p:nvSpPr>
        <p:spPr bwMode="auto">
          <a:xfrm>
            <a:off x="2646350" y="1495607"/>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5948720" y="1495606"/>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9102477" y="1484625"/>
            <a:ext cx="3059360" cy="4650236"/>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t" anchorCtr="0" forceAA="0" compatLnSpc="1">
            <a:prstTxWarp prst="textNoShape">
              <a:avLst/>
            </a:prstTxWarp>
            <a:noAutofit/>
          </a:bodyPr>
          <a:lstStyle/>
          <a:p>
            <a:pPr defTabSz="932111" fontAlgn="base">
              <a:spcBef>
                <a:spcPct val="0"/>
              </a:spcBef>
              <a:spcAft>
                <a:spcPct val="0"/>
              </a:spcAft>
              <a:defRPr/>
            </a:pPr>
            <a:r>
              <a:rPr lang="en-US" sz="1428" kern="0"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5253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61"/>
            <a:ext cx="9915525" cy="897733"/>
          </a:xfrm>
        </p:spPr>
        <p:txBody>
          <a:bodyPr/>
          <a:lstStyle/>
          <a:p>
            <a:r>
              <a:rPr lang="en-US" dirty="0"/>
              <a:t>Service Fabric – failover</a:t>
            </a:r>
          </a:p>
        </p:txBody>
      </p:sp>
      <p:sp>
        <p:nvSpPr>
          <p:cNvPr id="7" name="Rectangle 5"/>
          <p:cNvSpPr>
            <a:spLocks noGrp="1" noChangeArrowheads="1"/>
          </p:cNvSpPr>
          <p:nvPr>
            <p:ph sz="half" idx="4294967295"/>
          </p:nvPr>
        </p:nvSpPr>
        <p:spPr>
          <a:xfrm>
            <a:off x="122237" y="815190"/>
            <a:ext cx="9915525" cy="2092325"/>
          </a:xfrm>
        </p:spPr>
        <p:txBody>
          <a:bodyPr>
            <a:noAutofit/>
          </a:bodyPr>
          <a:lstStyle/>
          <a:p>
            <a:pPr marL="0" indent="0">
              <a:lnSpc>
                <a:spcPct val="90000"/>
              </a:lnSpc>
              <a:buNone/>
            </a:pPr>
            <a:r>
              <a:rPr lang="en-US" dirty="0">
                <a:solidFill>
                  <a:schemeClr val="accent2">
                    <a:lumMod val="50000"/>
                    <a:lumOff val="50000"/>
                  </a:schemeClr>
                </a:solidFill>
                <a:latin typeface="+mn-lt"/>
              </a:rPr>
              <a:t>Recovery Patterns</a:t>
            </a:r>
          </a:p>
          <a:p>
            <a:pPr marL="615597" indent="-382042">
              <a:buClr>
                <a:schemeClr val="tx1"/>
              </a:buClr>
            </a:pPr>
            <a:r>
              <a:rPr lang="en-US" sz="2400" dirty="0">
                <a:latin typeface="+mn-lt"/>
              </a:rPr>
              <a:t>Primary failover</a:t>
            </a:r>
          </a:p>
          <a:p>
            <a:pPr marL="615597" indent="-382042">
              <a:buClr>
                <a:schemeClr val="tx1"/>
              </a:buClr>
            </a:pPr>
            <a:r>
              <a:rPr lang="en-US" sz="2400" dirty="0">
                <a:latin typeface="+mn-lt"/>
              </a:rPr>
              <a:t>Recovery a failed secondary </a:t>
            </a:r>
          </a:p>
          <a:p>
            <a:pPr marL="233555" indent="0">
              <a:buClr>
                <a:schemeClr val="tx1"/>
              </a:buClr>
              <a:buNone/>
            </a:pPr>
            <a:endParaRPr lang="en-US" sz="1600" dirty="0"/>
          </a:p>
          <a:p>
            <a:pPr marL="0" indent="0">
              <a:lnSpc>
                <a:spcPct val="90000"/>
              </a:lnSpc>
              <a:buNone/>
            </a:pPr>
            <a:r>
              <a:rPr lang="en-US" dirty="0">
                <a:solidFill>
                  <a:schemeClr val="accent2">
                    <a:lumMod val="50000"/>
                    <a:lumOff val="50000"/>
                  </a:schemeClr>
                </a:solidFill>
                <a:latin typeface="+mn-lt"/>
              </a:rPr>
              <a:t>Replica Roles</a:t>
            </a:r>
          </a:p>
          <a:p>
            <a:pPr marL="615597" indent="-382042">
              <a:buClr>
                <a:schemeClr val="tx1"/>
              </a:buClr>
            </a:pPr>
            <a:r>
              <a:rPr lang="en-US" sz="2400" dirty="0">
                <a:latin typeface="+mn-lt"/>
              </a:rPr>
              <a:t>Primary</a:t>
            </a:r>
          </a:p>
          <a:p>
            <a:pPr marL="615597" indent="-382042">
              <a:buClr>
                <a:schemeClr val="tx1"/>
              </a:buClr>
            </a:pPr>
            <a:r>
              <a:rPr lang="en-US" sz="2400" dirty="0">
                <a:latin typeface="+mn-lt"/>
              </a:rPr>
              <a:t>Active Secondary</a:t>
            </a:r>
          </a:p>
          <a:p>
            <a:pPr marL="615597" indent="-382042">
              <a:buClr>
                <a:schemeClr val="tx1"/>
              </a:buClr>
            </a:pPr>
            <a:r>
              <a:rPr lang="en-US" sz="2400" dirty="0">
                <a:latin typeface="+mn-lt"/>
              </a:rPr>
              <a:t>Idle Secondary </a:t>
            </a:r>
          </a:p>
          <a:p>
            <a:pPr marL="615597" indent="-382042">
              <a:buClr>
                <a:schemeClr val="tx1"/>
              </a:buClr>
            </a:pPr>
            <a:r>
              <a:rPr lang="en-US" sz="2400" dirty="0">
                <a:latin typeface="+mn-lt"/>
              </a:rPr>
              <a:t>None/Unknown</a:t>
            </a:r>
          </a:p>
          <a:p>
            <a:pPr marL="615597" indent="-382042">
              <a:buClr>
                <a:schemeClr val="tx1"/>
              </a:buClr>
            </a:pPr>
            <a:endParaRPr lang="en-US" sz="2400" dirty="0"/>
          </a:p>
        </p:txBody>
      </p:sp>
      <p:sp>
        <p:nvSpPr>
          <p:cNvPr id="8" name="Freeform 7"/>
          <p:cNvSpPr>
            <a:spLocks/>
          </p:cNvSpPr>
          <p:nvPr/>
        </p:nvSpPr>
        <p:spPr bwMode="auto">
          <a:xfrm>
            <a:off x="4664118" y="3419557"/>
            <a:ext cx="7666985" cy="2098061"/>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solidFill>
              <a:srgbClr val="ECEEEF"/>
            </a:solidFill>
            <a:headEnd/>
            <a:tailEnd/>
          </a:ln>
        </p:spPr>
        <p:style>
          <a:lnRef idx="1">
            <a:schemeClr val="accent6"/>
          </a:lnRef>
          <a:fillRef idx="0">
            <a:schemeClr val="accent6"/>
          </a:fillRef>
          <a:effectRef idx="0">
            <a:schemeClr val="accent6"/>
          </a:effectRef>
          <a:fontRef idx="minor">
            <a:schemeClr val="tx1"/>
          </a:fontRef>
        </p:style>
        <p:txBody>
          <a:bodyPr vert="horz" wrap="square" lIns="124330" tIns="62165" rIns="124330" bIns="62165" numCol="1" anchor="t" anchorCtr="0" compatLnSpc="1">
            <a:prstTxWarp prst="textNoShape">
              <a:avLst/>
            </a:prstTxWarp>
          </a:bodyPr>
          <a:lstStyle/>
          <a:p>
            <a:pPr defTabSz="932597">
              <a:defRPr/>
            </a:pPr>
            <a:endParaRPr lang="en-US" sz="2448" kern="0">
              <a:solidFill>
                <a:srgbClr val="FFFFFF"/>
              </a:solidFill>
            </a:endParaRPr>
          </a:p>
        </p:txBody>
      </p:sp>
      <p:sp>
        <p:nvSpPr>
          <p:cNvPr id="9" name="Oval 8"/>
          <p:cNvSpPr>
            <a:spLocks noChangeArrowheads="1"/>
          </p:cNvSpPr>
          <p:nvPr/>
        </p:nvSpPr>
        <p:spPr bwMode="auto">
          <a:xfrm>
            <a:off x="7565140" y="2642499"/>
            <a:ext cx="1864943" cy="1398706"/>
          </a:xfrm>
          <a:prstGeom prst="ellipse">
            <a:avLst/>
          </a:prstGeom>
          <a:solidFill>
            <a:srgbClr val="FFCC66"/>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sp>
        <p:nvSpPr>
          <p:cNvPr id="10" name="Oval 11"/>
          <p:cNvSpPr>
            <a:spLocks noChangeArrowheads="1"/>
          </p:cNvSpPr>
          <p:nvPr/>
        </p:nvSpPr>
        <p:spPr bwMode="auto">
          <a:xfrm>
            <a:off x="9740906"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1" name="Oval 13"/>
          <p:cNvSpPr>
            <a:spLocks noChangeArrowheads="1"/>
          </p:cNvSpPr>
          <p:nvPr/>
        </p:nvSpPr>
        <p:spPr bwMode="auto">
          <a:xfrm>
            <a:off x="10984200" y="4585145"/>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2" name="Oval 14"/>
          <p:cNvSpPr>
            <a:spLocks noChangeArrowheads="1"/>
          </p:cNvSpPr>
          <p:nvPr/>
        </p:nvSpPr>
        <p:spPr bwMode="auto">
          <a:xfrm>
            <a:off x="5907413" y="357496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3" name="Oval 15"/>
          <p:cNvSpPr>
            <a:spLocks noChangeArrowheads="1"/>
          </p:cNvSpPr>
          <p:nvPr/>
        </p:nvSpPr>
        <p:spPr bwMode="auto">
          <a:xfrm>
            <a:off x="4560512" y="4507439"/>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4" name="Oval 35"/>
          <p:cNvSpPr>
            <a:spLocks noChangeArrowheads="1"/>
          </p:cNvSpPr>
          <p:nvPr/>
        </p:nvSpPr>
        <p:spPr bwMode="auto">
          <a:xfrm>
            <a:off x="9740905" y="3808086"/>
            <a:ext cx="1243295" cy="932471"/>
          </a:xfrm>
          <a:prstGeom prst="ellipse">
            <a:avLst/>
          </a:prstGeom>
          <a:solidFill>
            <a:srgbClr val="FFC000"/>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S</a:t>
            </a:r>
          </a:p>
        </p:txBody>
      </p:sp>
      <p:sp>
        <p:nvSpPr>
          <p:cNvPr id="17" name="Oval 8"/>
          <p:cNvSpPr>
            <a:spLocks noChangeArrowheads="1"/>
          </p:cNvSpPr>
          <p:nvPr/>
        </p:nvSpPr>
        <p:spPr bwMode="auto">
          <a:xfrm>
            <a:off x="9412813" y="3497262"/>
            <a:ext cx="1864943" cy="1538577"/>
          </a:xfrm>
          <a:prstGeom prst="ellipse">
            <a:avLst/>
          </a:prstGeom>
          <a:solidFill>
            <a:schemeClr val="accent5">
              <a:lumMod val="60000"/>
              <a:lumOff val="40000"/>
            </a:schemeClr>
          </a:solidFill>
          <a:ln w="9525">
            <a:solidFill>
              <a:schemeClr val="tx1"/>
            </a:solidFill>
            <a:round/>
            <a:headEnd/>
            <a:tailEnd/>
          </a:ln>
          <a:effectLst/>
        </p:spPr>
        <p:txBody>
          <a:bodyPr vert="horz" wrap="none" lIns="124330" tIns="62165" rIns="124330" bIns="62165" numCol="1" anchor="ctr" anchorCtr="0" compatLnSpc="1">
            <a:prstTxWarp prst="textNoShape">
              <a:avLst/>
            </a:prstTxWarp>
          </a:bodyPr>
          <a:lstStyle/>
          <a:p>
            <a:pPr algn="ctr" defTabSz="932597">
              <a:spcBef>
                <a:spcPct val="0"/>
              </a:spcBef>
              <a:defRPr/>
            </a:pPr>
            <a:r>
              <a:rPr lang="en-US" sz="2448" kern="0" dirty="0">
                <a:solidFill>
                  <a:srgbClr val="FFFFFF"/>
                </a:solidFill>
                <a:latin typeface="Arial" charset="0"/>
              </a:rPr>
              <a:t>P</a:t>
            </a:r>
          </a:p>
        </p:txBody>
      </p:sp>
      <p:grpSp>
        <p:nvGrpSpPr>
          <p:cNvPr id="18" name="Group 19"/>
          <p:cNvGrpSpPr/>
          <p:nvPr/>
        </p:nvGrpSpPr>
        <p:grpSpPr>
          <a:xfrm>
            <a:off x="7536694" y="1750292"/>
            <a:ext cx="1998812" cy="3326577"/>
            <a:chOff x="5541678" y="1860773"/>
            <a:chExt cx="1470057" cy="3262109"/>
          </a:xfrm>
        </p:grpSpPr>
        <p:sp>
          <p:nvSpPr>
            <p:cNvPr id="19" name="Rectangle 18"/>
            <p:cNvSpPr/>
            <p:nvPr/>
          </p:nvSpPr>
          <p:spPr>
            <a:xfrm>
              <a:off x="5541678" y="1860773"/>
              <a:ext cx="1470057" cy="3262109"/>
            </a:xfrm>
            <a:prstGeom prst="rect">
              <a:avLst/>
            </a:prstGeom>
            <a:noFill/>
          </p:spPr>
          <p:txBody>
            <a:bodyPr wrap="none" lIns="124330" tIns="62165" rIns="124330" bIns="62165">
              <a:spAutoFit/>
            </a:bodyPr>
            <a:lstStyle/>
            <a:p>
              <a:pPr algn="ctr" defTabSz="932597">
                <a:defRPr/>
              </a:pPr>
              <a:r>
                <a:rPr lang="en-US" sz="20395" b="1" kern="0" dirty="0">
                  <a:ln w="1905"/>
                  <a:solidFill>
                    <a:srgbClr val="FF0000"/>
                  </a:solidFill>
                  <a:effectLst>
                    <a:innerShdw blurRad="69850" dist="43180" dir="5400000">
                      <a:srgbClr val="000000">
                        <a:alpha val="65000"/>
                      </a:srgbClr>
                    </a:innerShdw>
                  </a:effectLst>
                </a:rPr>
                <a:t>X</a:t>
              </a:r>
            </a:p>
          </p:txBody>
        </p:sp>
        <p:sp>
          <p:nvSpPr>
            <p:cNvPr id="20" name="TextBox 19"/>
            <p:cNvSpPr txBox="1"/>
            <p:nvPr/>
          </p:nvSpPr>
          <p:spPr>
            <a:xfrm>
              <a:off x="5914276" y="2055975"/>
              <a:ext cx="748148" cy="469106"/>
            </a:xfrm>
            <a:prstGeom prst="rect">
              <a:avLst/>
            </a:prstGeom>
            <a:noFill/>
          </p:spPr>
          <p:txBody>
            <a:bodyPr wrap="none" rtlCol="0">
              <a:spAutoFit/>
            </a:bodyPr>
            <a:lstStyle/>
            <a:p>
              <a:pPr defTabSz="932597">
                <a:defRPr/>
              </a:pPr>
              <a:r>
                <a:rPr lang="en-US" sz="2448" kern="0" dirty="0">
                  <a:solidFill>
                    <a:srgbClr val="FF0000"/>
                  </a:solidFill>
                </a:rPr>
                <a:t>Failed</a:t>
              </a:r>
            </a:p>
          </p:txBody>
        </p:sp>
      </p:grpSp>
      <p:grpSp>
        <p:nvGrpSpPr>
          <p:cNvPr id="21" name="Group 22"/>
          <p:cNvGrpSpPr/>
          <p:nvPr/>
        </p:nvGrpSpPr>
        <p:grpSpPr>
          <a:xfrm>
            <a:off x="4490334" y="3918171"/>
            <a:ext cx="1369371" cy="2174224"/>
            <a:chOff x="3670134" y="4260063"/>
            <a:chExt cx="1007125" cy="2132089"/>
          </a:xfrm>
          <a:noFill/>
        </p:grpSpPr>
        <p:sp>
          <p:nvSpPr>
            <p:cNvPr id="22" name="Rectangle 21"/>
            <p:cNvSpPr/>
            <p:nvPr/>
          </p:nvSpPr>
          <p:spPr>
            <a:xfrm>
              <a:off x="3670134" y="4260063"/>
              <a:ext cx="1007125" cy="2132089"/>
            </a:xfrm>
            <a:prstGeom prst="rect">
              <a:avLst/>
            </a:prstGeom>
            <a:grpFill/>
          </p:spPr>
          <p:txBody>
            <a:bodyPr wrap="none" lIns="124330" tIns="62165" rIns="124330" bIns="62165">
              <a:spAutoFit/>
            </a:bodyPr>
            <a:lstStyle/>
            <a:p>
              <a:pPr algn="ctr" defTabSz="932597">
                <a:defRPr/>
              </a:pPr>
              <a:r>
                <a:rPr lang="en-US" sz="13053" b="1" kern="0" dirty="0">
                  <a:ln w="1905"/>
                  <a:solidFill>
                    <a:srgbClr val="FF0000"/>
                  </a:solidFill>
                  <a:effectLst>
                    <a:innerShdw blurRad="69850" dist="43180" dir="5400000">
                      <a:srgbClr val="000000">
                        <a:alpha val="65000"/>
                      </a:srgbClr>
                    </a:innerShdw>
                  </a:effectLst>
                </a:rPr>
                <a:t>X</a:t>
              </a:r>
            </a:p>
          </p:txBody>
        </p:sp>
        <p:sp>
          <p:nvSpPr>
            <p:cNvPr id="23" name="TextBox 22"/>
            <p:cNvSpPr txBox="1"/>
            <p:nvPr/>
          </p:nvSpPr>
          <p:spPr>
            <a:xfrm>
              <a:off x="3816518" y="4284586"/>
              <a:ext cx="748148" cy="469106"/>
            </a:xfrm>
            <a:prstGeom prst="rect">
              <a:avLst/>
            </a:prstGeom>
            <a:grpFill/>
          </p:spPr>
          <p:txBody>
            <a:bodyPr wrap="none" rtlCol="0">
              <a:spAutoFit/>
            </a:bodyPr>
            <a:lstStyle/>
            <a:p>
              <a:pPr defTabSz="932597">
                <a:defRPr/>
              </a:pPr>
              <a:r>
                <a:rPr lang="en-US" sz="2448" kern="0" dirty="0">
                  <a:solidFill>
                    <a:srgbClr val="FF0000"/>
                  </a:solidFill>
                </a:rPr>
                <a:t>Failed</a:t>
              </a:r>
            </a:p>
          </p:txBody>
        </p:sp>
      </p:grpSp>
      <p:sp>
        <p:nvSpPr>
          <p:cNvPr id="25" name="Freeform 24"/>
          <p:cNvSpPr/>
          <p:nvPr/>
        </p:nvSpPr>
        <p:spPr>
          <a:xfrm>
            <a:off x="9412814" y="3254664"/>
            <a:ext cx="932471" cy="255550"/>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2448" kern="0">
              <a:solidFill>
                <a:srgbClr val="FFFFFF"/>
              </a:solidFill>
            </a:endParaRPr>
          </a:p>
        </p:txBody>
      </p:sp>
      <mc:AlternateContent xmlns:mc="http://schemas.openxmlformats.org/markup-compatibility/2006" xmlns:p14="http://schemas.microsoft.com/office/powerpoint/2010/main">
        <mc:Choice Requires="p14">
          <p:contentPart p14:bwMode="auto" r:id="rId3">
            <p14:nvContentPartPr>
              <p14:cNvPr id="15" name="Ink 14"/>
              <p14:cNvContentPartPr/>
              <p14:nvPr/>
            </p14:nvContentPartPr>
            <p14:xfrm>
              <a:off x="20773194" y="7197992"/>
              <a:ext cx="27000" cy="43200"/>
            </p14:xfrm>
          </p:contentPart>
        </mc:Choice>
        <mc:Fallback xmlns="">
          <p:pic>
            <p:nvPicPr>
              <p:cNvPr id="15" name="Ink 14"/>
              <p:cNvPicPr/>
              <p:nvPr/>
            </p:nvPicPr>
            <p:blipFill>
              <a:blip r:embed="rId4"/>
              <a:stretch>
                <a:fillRect/>
              </a:stretch>
            </p:blipFill>
            <p:spPr>
              <a:xfrm>
                <a:off x="20770301" y="7195592"/>
                <a:ext cx="32304" cy="48720"/>
              </a:xfrm>
              <a:prstGeom prst="rect">
                <a:avLst/>
              </a:prstGeom>
            </p:spPr>
          </p:pic>
        </mc:Fallback>
      </mc:AlternateContent>
    </p:spTree>
    <p:extLst>
      <p:ext uri="{BB962C8B-B14F-4D97-AF65-F5344CB8AC3E}">
        <p14:creationId xmlns:p14="http://schemas.microsoft.com/office/powerpoint/2010/main" val="1589912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par>
                          <p:cTn id="15" fill="hold">
                            <p:stCondLst>
                              <p:cond delay="0"/>
                            </p:stCondLst>
                            <p:childTnLst>
                              <p:par>
                                <p:cTn id="16" presetID="10" presetClass="exit" presetSubtype="0" fill="hold" grpId="1" nodeType="afterEffect">
                                  <p:stCondLst>
                                    <p:cond delay="1000"/>
                                  </p:stCondLst>
                                  <p:childTnLst>
                                    <p:animEffect transition="out" filter="fade">
                                      <p:cBhvr>
                                        <p:cTn id="17" dur="2000"/>
                                        <p:tgtEl>
                                          <p:spTgt spid="9"/>
                                        </p:tgtEl>
                                      </p:cBhvr>
                                    </p:animEffect>
                                    <p:set>
                                      <p:cBhvr>
                                        <p:cTn id="18" dur="1" fill="hold">
                                          <p:stCondLst>
                                            <p:cond delay="1999"/>
                                          </p:stCondLst>
                                        </p:cTn>
                                        <p:tgtEl>
                                          <p:spTgt spid="9"/>
                                        </p:tgtEl>
                                        <p:attrNameLst>
                                          <p:attrName>style.visibility</p:attrName>
                                        </p:attrNameLst>
                                      </p:cBhvr>
                                      <p:to>
                                        <p:strVal val="hidden"/>
                                      </p:to>
                                    </p:set>
                                  </p:childTnLst>
                                </p:cTn>
                              </p:par>
                              <p:par>
                                <p:cTn id="19" presetID="10" presetClass="exit" presetSubtype="0" fill="hold" nodeType="withEffect">
                                  <p:stCondLst>
                                    <p:cond delay="1000"/>
                                  </p:stCondLst>
                                  <p:childTnLst>
                                    <p:animEffect transition="out" filter="fade">
                                      <p:cBhvr>
                                        <p:cTn id="20" dur="2000"/>
                                        <p:tgtEl>
                                          <p:spTgt spid="18"/>
                                        </p:tgtEl>
                                      </p:cBhvr>
                                    </p:animEffect>
                                    <p:set>
                                      <p:cBhvr>
                                        <p:cTn id="21" dur="1" fill="hold">
                                          <p:stCondLst>
                                            <p:cond delay="1999"/>
                                          </p:stCondLst>
                                        </p:cTn>
                                        <p:tgtEl>
                                          <p:spTgt spid="1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0 0 L -0.15 -0.13333 " pathEditMode="relative" ptsTypes="AA">
                                      <p:cBhvr>
                                        <p:cTn id="25" dur="2000" fill="hold"/>
                                        <p:tgtEl>
                                          <p:spTgt spid="10"/>
                                        </p:tgtEl>
                                        <p:attrNameLst>
                                          <p:attrName>ppt_x</p:attrName>
                                          <p:attrName>ppt_y</p:attrName>
                                        </p:attrNameLst>
                                      </p:cBhvr>
                                    </p:animMotion>
                                  </p:childTnLst>
                                </p:cTn>
                              </p:par>
                            </p:childTnLst>
                          </p:cTn>
                        </p:par>
                        <p:par>
                          <p:cTn id="26" fill="hold">
                            <p:stCondLst>
                              <p:cond delay="2000"/>
                            </p:stCondLst>
                            <p:childTnLst>
                              <p:par>
                                <p:cTn id="27" presetID="1" presetClass="entr" presetSubtype="0" fill="hold" grpId="2"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grpId="2"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par>
                          <p:cTn id="39" fill="hold">
                            <p:stCondLst>
                              <p:cond delay="0"/>
                            </p:stCondLst>
                            <p:childTnLst>
                              <p:par>
                                <p:cTn id="40" presetID="1" presetClass="exit" presetSubtype="0" fill="hold" grpId="1" nodeType="afterEffect">
                                  <p:stCondLst>
                                    <p:cond delay="1000"/>
                                  </p:stCondLst>
                                  <p:childTnLst>
                                    <p:set>
                                      <p:cBhvr>
                                        <p:cTn id="41" dur="1" fill="hold">
                                          <p:stCondLst>
                                            <p:cond delay="0"/>
                                          </p:stCondLst>
                                        </p:cTn>
                                        <p:tgtEl>
                                          <p:spTgt spid="13"/>
                                        </p:tgtEl>
                                        <p:attrNameLst>
                                          <p:attrName>style.visibility</p:attrName>
                                        </p:attrNameLst>
                                      </p:cBhvr>
                                      <p:to>
                                        <p:strVal val="hidden"/>
                                      </p:to>
                                    </p:set>
                                  </p:childTnLst>
                                </p:cTn>
                              </p:par>
                              <p:par>
                                <p:cTn id="42" presetID="1" presetClass="exit" presetSubtype="0" fill="hold" nodeType="withEffect">
                                  <p:stCondLst>
                                    <p:cond delay="1000"/>
                                  </p:stCondLst>
                                  <p:childTnLst>
                                    <p:set>
                                      <p:cBhvr>
                                        <p:cTn id="43" dur="1" fill="hold">
                                          <p:stCondLst>
                                            <p:cond delay="0"/>
                                          </p:stCondLst>
                                        </p:cTn>
                                        <p:tgtEl>
                                          <p:spTgt spid="2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9" grpId="2" animBg="1"/>
      <p:bldP spid="10" grpId="1" animBg="1"/>
      <p:bldP spid="10" grpId="2" animBg="1"/>
      <p:bldP spid="13" grpId="1" animBg="1"/>
      <p:bldP spid="14" grpId="0" animBg="1"/>
      <p:bldP spid="17" grpId="0" animBg="1"/>
      <p:bldP spid="17" grpId="1" animBg="1"/>
      <p:bldP spid="25" grpId="0" animBg="1"/>
      <p:bldP spid="2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6"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Application Upgrade</a:t>
            </a:r>
          </a:p>
        </p:txBody>
      </p:sp>
    </p:spTree>
    <p:extLst>
      <p:ext uri="{BB962C8B-B14F-4D97-AF65-F5344CB8AC3E}">
        <p14:creationId xmlns:p14="http://schemas.microsoft.com/office/powerpoint/2010/main" val="24703391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Platform for Microservices is not Free</a:t>
            </a:r>
          </a:p>
        </p:txBody>
      </p:sp>
      <p:sp>
        <p:nvSpPr>
          <p:cNvPr id="3" name="Text Placeholder 2"/>
          <p:cNvSpPr>
            <a:spLocks noGrp="1"/>
          </p:cNvSpPr>
          <p:nvPr>
            <p:ph type="body" sz="quarter" idx="10"/>
          </p:nvPr>
        </p:nvSpPr>
        <p:spPr>
          <a:xfrm>
            <a:off x="274638" y="1212850"/>
            <a:ext cx="11887200" cy="5986254"/>
          </a:xfrm>
        </p:spPr>
        <p:txBody>
          <a:bodyPr/>
          <a:lstStyle/>
          <a:p>
            <a:r>
              <a:rPr lang="en-US" dirty="0"/>
              <a:t>Problems to Solve</a:t>
            </a:r>
          </a:p>
          <a:p>
            <a:pPr lvl="1"/>
            <a:r>
              <a:rPr lang="en-US" sz="3000" dirty="0"/>
              <a:t>Service Availability </a:t>
            </a:r>
          </a:p>
          <a:p>
            <a:pPr lvl="1"/>
            <a:r>
              <a:rPr lang="en-US" sz="3000" dirty="0"/>
              <a:t>Resource Allocation</a:t>
            </a:r>
          </a:p>
          <a:p>
            <a:pPr lvl="1"/>
            <a:r>
              <a:rPr lang="en-US" sz="3000" dirty="0"/>
              <a:t>State Management</a:t>
            </a:r>
          </a:p>
          <a:p>
            <a:pPr lvl="1"/>
            <a:r>
              <a:rPr lang="en-US" sz="3000" dirty="0"/>
              <a:t>Versioning</a:t>
            </a:r>
          </a:p>
          <a:p>
            <a:pPr lvl="1"/>
            <a:r>
              <a:rPr lang="en-US" sz="3000" dirty="0"/>
              <a:t>Independently upgradable services / data</a:t>
            </a:r>
          </a:p>
          <a:p>
            <a:pPr lvl="1"/>
            <a:r>
              <a:rPr lang="en-US" sz="3000" dirty="0"/>
              <a:t>Roll backs</a:t>
            </a:r>
          </a:p>
          <a:p>
            <a:pPr lvl="1"/>
            <a:endParaRPr lang="en-US" dirty="0"/>
          </a:p>
          <a:p>
            <a:r>
              <a:rPr lang="en-US" dirty="0"/>
              <a:t>You provide the design &amp; code</a:t>
            </a:r>
          </a:p>
          <a:p>
            <a:pPr lvl="1"/>
            <a:r>
              <a:rPr lang="en-US" sz="3000" dirty="0"/>
              <a:t>You can still write monolithic applications and do bad things!</a:t>
            </a:r>
          </a:p>
          <a:p>
            <a:pPr lvl="1"/>
            <a:endParaRPr lang="en-US" dirty="0"/>
          </a:p>
          <a:p>
            <a:endParaRPr lang="en-US" sz="2000" dirty="0"/>
          </a:p>
        </p:txBody>
      </p:sp>
      <p:pic>
        <p:nvPicPr>
          <p:cNvPr id="4" name="Picture 3"/>
          <p:cNvPicPr>
            <a:picLocks noChangeAspect="1"/>
          </p:cNvPicPr>
          <p:nvPr/>
        </p:nvPicPr>
        <p:blipFill>
          <a:blip r:embed="rId3"/>
          <a:stretch>
            <a:fillRect/>
          </a:stretch>
        </p:blipFill>
        <p:spPr>
          <a:xfrm>
            <a:off x="8190293" y="1058862"/>
            <a:ext cx="3971545" cy="3971545"/>
          </a:xfrm>
          <a:prstGeom prst="rect">
            <a:avLst/>
          </a:prstGeom>
          <a:solidFill>
            <a:srgbClr val="F8F8F8"/>
          </a:solidFill>
        </p:spPr>
      </p:pic>
    </p:spTree>
    <p:extLst>
      <p:ext uri="{BB962C8B-B14F-4D97-AF65-F5344CB8AC3E}">
        <p14:creationId xmlns:p14="http://schemas.microsoft.com/office/powerpoint/2010/main" val="29065839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https://aka.ms/brent-servicefabric-intro</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https://aka.ms/brent-servicefabric-intro</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427037" y="1820862"/>
            <a:ext cx="12145962" cy="4801314"/>
          </a:xfrm>
        </p:spPr>
        <p:txBody>
          <a:bodyPr/>
          <a:lstStyle/>
          <a:p>
            <a:r>
              <a:rPr lang="en-US" dirty="0"/>
              <a:t>In-</a:t>
            </a:r>
            <a:r>
              <a:rPr lang="en-US" dirty="0" err="1"/>
              <a:t>tro</a:t>
            </a:r>
            <a:r>
              <a:rPr lang="en-US" dirty="0"/>
              <a:t>-</a:t>
            </a:r>
            <a:r>
              <a:rPr lang="en-US" dirty="0" err="1"/>
              <a:t>duc-tion</a:t>
            </a:r>
            <a:endParaRPr lang="en-US" dirty="0"/>
          </a:p>
          <a:p>
            <a:r>
              <a:rPr lang="en-US" dirty="0"/>
              <a:t>	</a:t>
            </a:r>
            <a:r>
              <a:rPr lang="en-US" dirty="0">
                <a:solidFill>
                  <a:schemeClr val="tx1"/>
                </a:solidFill>
              </a:rPr>
              <a:t>Explain ‘what this is’</a:t>
            </a:r>
          </a:p>
          <a:p>
            <a:pPr lvl="1"/>
            <a:endParaRPr lang="en-US" dirty="0"/>
          </a:p>
          <a:p>
            <a:r>
              <a:rPr lang="en-US" dirty="0"/>
              <a:t>Both Code and Infrastructure</a:t>
            </a:r>
          </a:p>
          <a:p>
            <a:r>
              <a:rPr lang="en-US" dirty="0"/>
              <a:t> 	</a:t>
            </a:r>
            <a:r>
              <a:rPr lang="en-US" dirty="0">
                <a:solidFill>
                  <a:schemeClr val="tx1"/>
                </a:solidFill>
              </a:rPr>
              <a:t>Together you get a clearer picture</a:t>
            </a:r>
            <a:endParaRPr lang="en-US" dirty="0"/>
          </a:p>
          <a:p>
            <a:endParaRPr lang="en-US" sz="2000" dirty="0"/>
          </a:p>
          <a:p>
            <a:r>
              <a:rPr lang="en-US" dirty="0"/>
              <a:t>Application Model</a:t>
            </a:r>
          </a:p>
          <a:p>
            <a:r>
              <a:rPr lang="en-US" dirty="0"/>
              <a:t> 	</a:t>
            </a:r>
            <a:r>
              <a:rPr lang="en-US" dirty="0">
                <a:solidFill>
                  <a:schemeClr val="tx1"/>
                </a:solidFill>
              </a:rPr>
              <a:t>Service Types, Versioning, Packaging</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50"/>
                </a:solidFill>
              </a:rPr>
              <a:t>Traditional application </a:t>
            </a:r>
            <a:r>
              <a:rPr lang="en-US" dirty="0" err="1">
                <a:solidFill>
                  <a:srgbClr val="002050"/>
                </a:solidFill>
              </a:rPr>
              <a:t>a.k.a</a:t>
            </a:r>
            <a:r>
              <a:rPr lang="en-US" dirty="0">
                <a:solidFill>
                  <a:srgbClr val="002050"/>
                </a:solidFill>
              </a:rPr>
              <a:t> Monolith</a:t>
            </a:r>
          </a:p>
        </p:txBody>
      </p:sp>
      <p:pic>
        <p:nvPicPr>
          <p:cNvPr id="7" name="Picture 6"/>
          <p:cNvPicPr>
            <a:picLocks noChangeAspect="1"/>
          </p:cNvPicPr>
          <p:nvPr/>
        </p:nvPicPr>
        <p:blipFill>
          <a:blip r:embed="rId3"/>
          <a:stretch>
            <a:fillRect/>
          </a:stretch>
        </p:blipFill>
        <p:spPr>
          <a:xfrm>
            <a:off x="579437" y="1973262"/>
            <a:ext cx="6505593" cy="4267134"/>
          </a:xfrm>
          <a:prstGeom prst="rect">
            <a:avLst/>
          </a:prstGeom>
        </p:spPr>
      </p:pic>
      <p:sp>
        <p:nvSpPr>
          <p:cNvPr id="9" name="TextBox 8"/>
          <p:cNvSpPr txBox="1"/>
          <p:nvPr/>
        </p:nvSpPr>
        <p:spPr>
          <a:xfrm>
            <a:off x="6144309" y="1927445"/>
            <a:ext cx="5914067"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Compile-time contract validation</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Local operations</a:t>
            </a:r>
          </a:p>
          <a:p>
            <a:pPr marL="342834" indent="-342834" defTabSz="914224">
              <a:lnSpc>
                <a:spcPct val="90000"/>
              </a:lnSpc>
              <a:spcAft>
                <a:spcPts val="600"/>
              </a:spcAft>
              <a:buFont typeface="Arial" panose="020B0604020202020204" pitchFamily="34" charset="0"/>
              <a:buChar char="•"/>
            </a:pPr>
            <a:r>
              <a:rPr lang="en-US" sz="2800" kern="0" dirty="0">
                <a:solidFill>
                  <a:srgbClr val="0078D7"/>
                </a:solidFill>
                <a:latin typeface="Segoe UI"/>
              </a:rPr>
              <a:t>Easier to reason about</a:t>
            </a:r>
          </a:p>
        </p:txBody>
      </p:sp>
      <p:sp>
        <p:nvSpPr>
          <p:cNvPr id="10" name="TextBox 9"/>
          <p:cNvSpPr txBox="1"/>
          <p:nvPr/>
        </p:nvSpPr>
        <p:spPr>
          <a:xfrm>
            <a:off x="6144309" y="3725862"/>
            <a:ext cx="5410724" cy="1612707"/>
          </a:xfrm>
          <a:prstGeom prst="rect">
            <a:avLst/>
          </a:prstGeom>
          <a:noFill/>
        </p:spPr>
        <p:txBody>
          <a:bodyPr wrap="none" lIns="182854" tIns="146283" rIns="182854" bIns="146283" rtlCol="0">
            <a:spAutoFit/>
          </a:bodyPr>
          <a:lstStyle/>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Expensive to scale application</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Hard to scale data access</a:t>
            </a:r>
          </a:p>
          <a:p>
            <a:pPr marL="342834" indent="-342834" defTabSz="914224">
              <a:lnSpc>
                <a:spcPct val="90000"/>
              </a:lnSpc>
              <a:spcAft>
                <a:spcPts val="600"/>
              </a:spcAft>
              <a:buFont typeface="Arial" panose="020B0604020202020204" pitchFamily="34" charset="0"/>
              <a:buChar char="•"/>
            </a:pPr>
            <a:r>
              <a:rPr lang="en-US" sz="2800" kern="0" dirty="0">
                <a:solidFill>
                  <a:srgbClr val="D83B01"/>
                </a:solidFill>
                <a:latin typeface="Segoe UI"/>
              </a:rPr>
              <a:t>Upgrades are a big deal</a:t>
            </a:r>
          </a:p>
        </p:txBody>
      </p:sp>
    </p:spTree>
    <p:extLst>
      <p:ext uri="{BB962C8B-B14F-4D97-AF65-F5344CB8AC3E}">
        <p14:creationId xmlns:p14="http://schemas.microsoft.com/office/powerpoint/2010/main" val="42940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Challenges of creating applications</a:t>
            </a:r>
          </a:p>
        </p:txBody>
      </p:sp>
      <p:sp>
        <p:nvSpPr>
          <p:cNvPr id="6" name="Text Placeholder 5"/>
          <p:cNvSpPr>
            <a:spLocks noGrp="1"/>
          </p:cNvSpPr>
          <p:nvPr>
            <p:ph type="body" sz="quarter" idx="10"/>
          </p:nvPr>
        </p:nvSpPr>
        <p:spPr>
          <a:xfrm>
            <a:off x="808037" y="1516062"/>
            <a:ext cx="11887200" cy="5096780"/>
          </a:xfrm>
        </p:spPr>
        <p:txBody>
          <a:bodyPr/>
          <a:lstStyle/>
          <a:p>
            <a:r>
              <a:rPr lang="en-US" sz="5400" dirty="0"/>
              <a:t>Fragile environment</a:t>
            </a:r>
          </a:p>
          <a:p>
            <a:endParaRPr lang="en-US" sz="2800" dirty="0"/>
          </a:p>
          <a:p>
            <a:r>
              <a:rPr lang="en-US" sz="5400" dirty="0" err="1"/>
              <a:t>Webscale</a:t>
            </a:r>
            <a:endParaRPr lang="en-US" sz="5400" dirty="0"/>
          </a:p>
          <a:p>
            <a:endParaRPr lang="en-US" sz="2800" dirty="0"/>
          </a:p>
          <a:p>
            <a:r>
              <a:rPr lang="en-US" sz="5400" dirty="0"/>
              <a:t>Distributed teams</a:t>
            </a:r>
          </a:p>
          <a:p>
            <a:endParaRPr lang="en-US" sz="2800" dirty="0"/>
          </a:p>
          <a:p>
            <a:r>
              <a:rPr lang="en-US" sz="5400" dirty="0"/>
              <a:t>Frequent upgrades</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41137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873204" y="-294823"/>
            <a:ext cx="0" cy="7370574"/>
          </a:xfrm>
          <a:prstGeom prst="line">
            <a:avLst/>
          </a:prstGeom>
          <a:noFill/>
          <a:ln w="15875" cap="flat" cmpd="sng" algn="ctr">
            <a:solidFill>
              <a:sysClr val="windowText" lastClr="000000"/>
            </a:solidFill>
            <a:prstDash val="solid"/>
            <a:miter lim="800000"/>
          </a:ln>
          <a:effectLst/>
        </p:spPr>
      </p:cxnSp>
      <p:grpSp>
        <p:nvGrpSpPr>
          <p:cNvPr id="131" name="Group 130"/>
          <p:cNvGrpSpPr/>
          <p:nvPr/>
        </p:nvGrpSpPr>
        <p:grpSpPr>
          <a:xfrm>
            <a:off x="6228413" y="487357"/>
            <a:ext cx="5970438" cy="5404681"/>
            <a:chOff x="6984349" y="1123605"/>
            <a:chExt cx="4648779" cy="4311082"/>
          </a:xfrm>
        </p:grpSpPr>
        <p:sp>
          <p:nvSpPr>
            <p:cNvPr id="132" name="Rounded Rectangle 131"/>
            <p:cNvSpPr/>
            <p:nvPr/>
          </p:nvSpPr>
          <p:spPr bwMode="auto">
            <a:xfrm>
              <a:off x="7326371" y="3385240"/>
              <a:ext cx="1278241" cy="1393591"/>
            </a:xfrm>
            <a:prstGeom prst="roundRect">
              <a:avLst/>
            </a:prstGeom>
            <a:noFill/>
            <a:ln w="10795" cap="flat" cmpd="sng" algn="ctr">
              <a:solidFill>
                <a:schemeClr val="tx1"/>
              </a:solidFill>
              <a:prstDash val="lgDash"/>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3" name="Flowchart: Magnetic Disk 132"/>
            <p:cNvSpPr/>
            <p:nvPr/>
          </p:nvSpPr>
          <p:spPr>
            <a:xfrm>
              <a:off x="7670577" y="4167031"/>
              <a:ext cx="571464" cy="573851"/>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36" name="Straight Arrow Connector 135"/>
            <p:cNvCxnSpPr>
              <a:stCxn id="133" idx="1"/>
            </p:cNvCxnSpPr>
            <p:nvPr/>
          </p:nvCxnSpPr>
          <p:spPr>
            <a:xfrm flipV="1">
              <a:off x="7956308" y="4017928"/>
              <a:ext cx="0" cy="149103"/>
            </a:xfrm>
            <a:prstGeom prst="straightConnector1">
              <a:avLst/>
            </a:prstGeom>
            <a:noFill/>
            <a:ln w="12700" cap="flat" cmpd="sng" algn="ctr">
              <a:solidFill>
                <a:schemeClr val="tx1"/>
              </a:solidFill>
              <a:prstDash val="solid"/>
              <a:miter lim="800000"/>
              <a:tailEnd type="triangle"/>
            </a:ln>
            <a:effectLst/>
          </p:spPr>
        </p:cxnSp>
        <p:sp>
          <p:nvSpPr>
            <p:cNvPr id="137" name="Hexagon 136"/>
            <p:cNvSpPr>
              <a:spLocks noChangeAspect="1"/>
            </p:cNvSpPr>
            <p:nvPr/>
          </p:nvSpPr>
          <p:spPr bwMode="auto">
            <a:xfrm>
              <a:off x="7675672" y="3475336"/>
              <a:ext cx="579638" cy="540794"/>
            </a:xfrm>
            <a:prstGeom prst="hexagon">
              <a:avLst/>
            </a:prstGeom>
            <a:solidFill>
              <a:srgbClr val="92D05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8" name="Hexagon 137"/>
            <p:cNvSpPr>
              <a:spLocks noChangeAspect="1"/>
            </p:cNvSpPr>
            <p:nvPr/>
          </p:nvSpPr>
          <p:spPr bwMode="auto">
            <a:xfrm>
              <a:off x="8902255" y="3880641"/>
              <a:ext cx="579638" cy="540794"/>
            </a:xfrm>
            <a:prstGeom prst="hexagon">
              <a:avLst/>
            </a:prstGeom>
            <a:solidFill>
              <a:srgbClr val="FFC00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39" name="Hexagon 138"/>
            <p:cNvSpPr>
              <a:spLocks noChangeAspect="1"/>
            </p:cNvSpPr>
            <p:nvPr/>
          </p:nvSpPr>
          <p:spPr bwMode="auto">
            <a:xfrm>
              <a:off x="10017591" y="3862815"/>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0" name="Flowchart: Magnetic Disk 139"/>
            <p:cNvSpPr/>
            <p:nvPr/>
          </p:nvSpPr>
          <p:spPr>
            <a:xfrm>
              <a:off x="10229563" y="4208492"/>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1" name="Hexagon 140"/>
            <p:cNvSpPr>
              <a:spLocks noChangeAspect="1"/>
            </p:cNvSpPr>
            <p:nvPr/>
          </p:nvSpPr>
          <p:spPr bwMode="auto">
            <a:xfrm>
              <a:off x="10032798" y="4496980"/>
              <a:ext cx="579638" cy="540794"/>
            </a:xfrm>
            <a:prstGeom prst="hexagon">
              <a:avLst/>
            </a:prstGeom>
            <a:solidFill>
              <a:srgbClr val="7030A0"/>
            </a:solidFill>
            <a:ln w="952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sp>
          <p:nvSpPr>
            <p:cNvPr id="142" name="Flowchart: Magnetic Disk 141"/>
            <p:cNvSpPr/>
            <p:nvPr/>
          </p:nvSpPr>
          <p:spPr>
            <a:xfrm>
              <a:off x="10254119" y="4828407"/>
              <a:ext cx="157973" cy="140896"/>
            </a:xfrm>
            <a:prstGeom prst="flowChartMagneticDisk">
              <a:avLst/>
            </a:prstGeom>
            <a:solidFill>
              <a:srgbClr val="92D050"/>
            </a:solidFill>
            <a:ln w="15875" cap="flat" cmpd="sng" algn="ctr">
              <a:solidFill>
                <a:schemeClr val="bg1"/>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cxnSp>
          <p:nvCxnSpPr>
            <p:cNvPr id="143" name="Straight Arrow Connector 142"/>
            <p:cNvCxnSpPr>
              <a:stCxn id="132" idx="0"/>
              <a:endCxn id="161" idx="4"/>
            </p:cNvCxnSpPr>
            <p:nvPr/>
          </p:nvCxnSpPr>
          <p:spPr>
            <a:xfrm flipV="1">
              <a:off x="7965493" y="2582879"/>
              <a:ext cx="762478" cy="802361"/>
            </a:xfrm>
            <a:prstGeom prst="straightConnector1">
              <a:avLst/>
            </a:prstGeom>
            <a:noFill/>
            <a:ln w="12700" cap="flat" cmpd="sng" algn="ctr">
              <a:solidFill>
                <a:schemeClr val="tx1"/>
              </a:solidFill>
              <a:prstDash val="solid"/>
              <a:miter lim="800000"/>
              <a:tailEnd type="triangle"/>
            </a:ln>
            <a:effectLst/>
          </p:spPr>
        </p:cxnSp>
        <p:cxnSp>
          <p:nvCxnSpPr>
            <p:cNvPr id="144" name="Straight Arrow Connector 143"/>
            <p:cNvCxnSpPr>
              <a:endCxn id="161"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145" name="Straight Arrow Connector 144"/>
            <p:cNvCxnSpPr>
              <a:stCxn id="139" idx="3"/>
              <a:endCxn id="13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146" name="Straight Arrow Connector 145"/>
            <p:cNvCxnSpPr>
              <a:stCxn id="141" idx="3"/>
              <a:endCxn id="138" idx="1"/>
            </p:cNvCxnSpPr>
            <p:nvPr/>
          </p:nvCxnSpPr>
          <p:spPr>
            <a:xfrm flipH="1" flipV="1">
              <a:off x="9349920" y="4421435"/>
              <a:ext cx="682878" cy="345942"/>
            </a:xfrm>
            <a:prstGeom prst="straightConnector1">
              <a:avLst/>
            </a:prstGeom>
            <a:noFill/>
            <a:ln w="12700" cap="flat" cmpd="sng" algn="ctr">
              <a:solidFill>
                <a:schemeClr val="tx1"/>
              </a:solidFill>
              <a:prstDash val="solid"/>
              <a:miter lim="800000"/>
              <a:tailEnd type="triangle"/>
            </a:ln>
            <a:effectLst/>
          </p:spPr>
        </p:cxnSp>
        <p:sp>
          <p:nvSpPr>
            <p:cNvPr id="147" name="Rectangle 146"/>
            <p:cNvSpPr/>
            <p:nvPr/>
          </p:nvSpPr>
          <p:spPr>
            <a:xfrm>
              <a:off x="6984349" y="4797921"/>
              <a:ext cx="1958526" cy="636766"/>
            </a:xfrm>
            <a:prstGeom prst="rect">
              <a:avLst/>
            </a:prstGeom>
            <a:ln>
              <a:noFill/>
            </a:ln>
          </p:spPr>
          <p:txBody>
            <a:bodyPr wrap="square">
              <a:spAutoFit/>
            </a:bodyPr>
            <a:lstStyle/>
            <a:p>
              <a:pPr algn="ctr" defTabSz="932417">
                <a:defRPr/>
              </a:pPr>
              <a:r>
                <a:rPr lang="en-US" sz="1529" kern="0" dirty="0">
                  <a:solidFill>
                    <a:sysClr val="windowText" lastClr="000000"/>
                  </a:solidFill>
                </a:rPr>
                <a:t>stateless services </a:t>
              </a:r>
            </a:p>
            <a:p>
              <a:pPr algn="ctr" defTabSz="932417">
                <a:defRPr/>
              </a:pPr>
              <a:r>
                <a:rPr lang="en-US" sz="1529" kern="0" dirty="0">
                  <a:solidFill>
                    <a:sysClr val="windowText" lastClr="000000"/>
                  </a:solidFill>
                </a:rPr>
                <a:t>with </a:t>
              </a:r>
            </a:p>
            <a:p>
              <a:pPr algn="ctr" defTabSz="932417">
                <a:defRPr/>
              </a:pPr>
              <a:r>
                <a:rPr lang="en-US" sz="1529" kern="0" dirty="0">
                  <a:solidFill>
                    <a:sysClr val="windowText" lastClr="000000"/>
                  </a:solidFill>
                </a:rPr>
                <a:t>separate stores</a:t>
              </a:r>
            </a:p>
          </p:txBody>
        </p:sp>
        <p:sp>
          <p:nvSpPr>
            <p:cNvPr id="148" name="Rectangle 147"/>
            <p:cNvSpPr/>
            <p:nvPr/>
          </p:nvSpPr>
          <p:spPr>
            <a:xfrm>
              <a:off x="10387536" y="4217077"/>
              <a:ext cx="1245592" cy="449061"/>
            </a:xfrm>
            <a:prstGeom prst="rect">
              <a:avLst/>
            </a:prstGeom>
            <a:ln>
              <a:noFill/>
            </a:ln>
          </p:spPr>
          <p:txBody>
            <a:bodyPr wrap="square">
              <a:spAutoFit/>
            </a:bodyPr>
            <a:lstStyle/>
            <a:p>
              <a:pPr algn="ctr" defTabSz="932417">
                <a:defRPr/>
              </a:pPr>
              <a:r>
                <a:rPr lang="en-US" sz="1529" kern="0" dirty="0" err="1">
                  <a:solidFill>
                    <a:sysClr val="windowText" lastClr="000000"/>
                  </a:solidFill>
                </a:rPr>
                <a:t>stateful</a:t>
              </a:r>
              <a:endParaRPr lang="en-US" sz="1529" kern="0" dirty="0">
                <a:solidFill>
                  <a:sysClr val="windowText" lastClr="000000"/>
                </a:solidFill>
              </a:endParaRPr>
            </a:p>
            <a:p>
              <a:pPr algn="ctr" defTabSz="932417">
                <a:defRPr/>
              </a:pPr>
              <a:r>
                <a:rPr lang="en-US" sz="1529" kern="0" dirty="0">
                  <a:solidFill>
                    <a:sysClr val="windowText" lastClr="000000"/>
                  </a:solidFill>
                </a:rPr>
                <a:t>services</a:t>
              </a:r>
            </a:p>
          </p:txBody>
        </p:sp>
        <p:grpSp>
          <p:nvGrpSpPr>
            <p:cNvPr id="149" name="Group 148"/>
            <p:cNvGrpSpPr>
              <a:grpSpLocks noChangeAspect="1"/>
            </p:cNvGrpSpPr>
            <p:nvPr/>
          </p:nvGrpSpPr>
          <p:grpSpPr>
            <a:xfrm>
              <a:off x="8727970" y="2090817"/>
              <a:ext cx="567793" cy="634010"/>
              <a:chOff x="5499394" y="1899253"/>
              <a:chExt cx="1132765" cy="1226322"/>
            </a:xfrm>
          </p:grpSpPr>
          <p:sp>
            <p:nvSpPr>
              <p:cNvPr id="161" name="Hexagon 160"/>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2"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sp>
          <p:nvSpPr>
            <p:cNvPr id="150" name="Rectangle 149"/>
            <p:cNvSpPr/>
            <p:nvPr/>
          </p:nvSpPr>
          <p:spPr>
            <a:xfrm>
              <a:off x="8425974" y="1123605"/>
              <a:ext cx="1606823" cy="449061"/>
            </a:xfrm>
            <a:prstGeom prst="rect">
              <a:avLst/>
            </a:prstGeom>
            <a:ln>
              <a:noFill/>
            </a:ln>
          </p:spPr>
          <p:txBody>
            <a:bodyPr wrap="square">
              <a:spAutoFit/>
            </a:bodyPr>
            <a:lstStyle/>
            <a:p>
              <a:pPr algn="ctr" defTabSz="932417">
                <a:defRPr/>
              </a:pPr>
              <a:r>
                <a:rPr lang="en-US" sz="1529" kern="0" dirty="0">
                  <a:solidFill>
                    <a:sysClr val="windowText" lastClr="000000"/>
                  </a:solidFill>
                </a:rPr>
                <a:t>stateless </a:t>
              </a:r>
            </a:p>
            <a:p>
              <a:pPr algn="ctr" defTabSz="932417">
                <a:defRPr/>
              </a:pPr>
              <a:r>
                <a:rPr lang="en-US" sz="1529" kern="0" dirty="0">
                  <a:solidFill>
                    <a:sysClr val="windowText" lastClr="000000"/>
                  </a:solidFill>
                </a:rPr>
                <a:t>presentation services</a:t>
              </a:r>
            </a:p>
          </p:txBody>
        </p:sp>
        <p:pic>
          <p:nvPicPr>
            <p:cNvPr id="151"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7842290" y="3648544"/>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2"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9060095" y="4050711"/>
              <a:ext cx="266210" cy="2192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4"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238768" y="4601446"/>
              <a:ext cx="200003" cy="16474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nvGrpSpPr>
            <p:cNvPr id="155" name="Group 154"/>
            <p:cNvGrpSpPr>
              <a:grpSpLocks noChangeAspect="1"/>
            </p:cNvGrpSpPr>
            <p:nvPr/>
          </p:nvGrpSpPr>
          <p:grpSpPr>
            <a:xfrm>
              <a:off x="9326304" y="2098174"/>
              <a:ext cx="567793" cy="634010"/>
              <a:chOff x="5499394" y="1899253"/>
              <a:chExt cx="1132765" cy="1226322"/>
            </a:xfrm>
          </p:grpSpPr>
          <p:sp>
            <p:nvSpPr>
              <p:cNvPr id="159" name="Hexagon 158"/>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60"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280929"/>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56" name="Group 155"/>
            <p:cNvGrpSpPr>
              <a:grpSpLocks noChangeAspect="1"/>
            </p:cNvGrpSpPr>
            <p:nvPr/>
          </p:nvGrpSpPr>
          <p:grpSpPr>
            <a:xfrm>
              <a:off x="9031937" y="1579470"/>
              <a:ext cx="567793" cy="634010"/>
              <a:chOff x="5499394" y="1899253"/>
              <a:chExt cx="1132765" cy="1226322"/>
            </a:xfrm>
          </p:grpSpPr>
          <p:sp>
            <p:nvSpPr>
              <p:cNvPr id="157" name="Hexagon 156"/>
              <p:cNvSpPr/>
              <p:nvPr/>
            </p:nvSpPr>
            <p:spPr bwMode="auto">
              <a:xfrm rot="16200000">
                <a:off x="5452616" y="1946031"/>
                <a:ext cx="1226322" cy="1132765"/>
              </a:xfrm>
              <a:prstGeom prst="hexagon">
                <a:avLst/>
              </a:prstGeom>
              <a:solidFill>
                <a:srgbClr val="FFB900"/>
              </a:solidFill>
              <a:ln w="10795" cap="flat" cmpd="sng" algn="ctr">
                <a:solidFill>
                  <a:schemeClr val="bg1"/>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solidFill>
                    <a:schemeClr val="bg1"/>
                  </a:solidFill>
                </a:endParaRPr>
              </a:p>
            </p:txBody>
          </p:sp>
          <p:pic>
            <p:nvPicPr>
              <p:cNvPr id="158"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2" name="Group 1"/>
          <p:cNvGrpSpPr/>
          <p:nvPr/>
        </p:nvGrpSpPr>
        <p:grpSpPr>
          <a:xfrm>
            <a:off x="579437" y="754062"/>
            <a:ext cx="5120409" cy="5376422"/>
            <a:chOff x="1433253" y="1515174"/>
            <a:chExt cx="4266593" cy="4615310"/>
          </a:xfrm>
        </p:grpSpPr>
        <p:sp>
          <p:nvSpPr>
            <p:cNvPr id="35" name="Rectangle 34"/>
            <p:cNvSpPr/>
            <p:nvPr/>
          </p:nvSpPr>
          <p:spPr>
            <a:xfrm>
              <a:off x="3336086" y="5099061"/>
              <a:ext cx="2363760" cy="682087"/>
            </a:xfrm>
            <a:prstGeom prst="rect">
              <a:avLst/>
            </a:prstGeom>
          </p:spPr>
          <p:txBody>
            <a:bodyPr wrap="none">
              <a:spAutoFit/>
            </a:bodyPr>
            <a:lstStyle/>
            <a:p>
              <a:pPr marL="291380" indent="-291380" defTabSz="932417">
                <a:buFont typeface="Arial" panose="020B0604020202020204" pitchFamily="34" charset="0"/>
                <a:buChar char="•"/>
                <a:defRPr/>
              </a:pPr>
              <a:r>
                <a:rPr lang="en-US" sz="1873" kern="0" dirty="0">
                  <a:solidFill>
                    <a:sysClr val="windowText" lastClr="000000"/>
                  </a:solidFill>
                </a:rPr>
                <a:t>Single monolithic</a:t>
              </a:r>
            </a:p>
            <a:p>
              <a:pPr marL="291380" indent="-291380" defTabSz="932417">
                <a:buFont typeface="Arial" panose="020B0604020202020204" pitchFamily="34" charset="0"/>
                <a:buChar char="•"/>
                <a:defRPr/>
              </a:pPr>
              <a:r>
                <a:rPr lang="en-US" sz="1873" kern="0" dirty="0">
                  <a:solidFill>
                    <a:sysClr val="windowText" lastClr="000000"/>
                  </a:solidFill>
                </a:rPr>
                <a:t>database</a:t>
              </a:r>
            </a:p>
          </p:txBody>
        </p:sp>
        <p:sp>
          <p:nvSpPr>
            <p:cNvPr id="10" name="Flowchart: Magnetic Disk 9"/>
            <p:cNvSpPr/>
            <p:nvPr/>
          </p:nvSpPr>
          <p:spPr>
            <a:xfrm>
              <a:off x="1433253" y="4598363"/>
              <a:ext cx="2168747" cy="153212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grpSp>
          <p:nvGrpSpPr>
            <p:cNvPr id="11" name="Group 10"/>
            <p:cNvGrpSpPr/>
            <p:nvPr/>
          </p:nvGrpSpPr>
          <p:grpSpPr>
            <a:xfrm>
              <a:off x="1622285" y="5173433"/>
              <a:ext cx="274413" cy="336378"/>
              <a:chOff x="4818580" y="4212404"/>
              <a:chExt cx="441789" cy="544531"/>
            </a:xfrm>
          </p:grpSpPr>
          <p:sp>
            <p:nvSpPr>
              <p:cNvPr id="12" name="Rectangle 11"/>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3" name="Rectangle 12"/>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4" name="Group 13"/>
            <p:cNvGrpSpPr/>
            <p:nvPr/>
          </p:nvGrpSpPr>
          <p:grpSpPr>
            <a:xfrm>
              <a:off x="2073740" y="5173433"/>
              <a:ext cx="274413" cy="336378"/>
              <a:chOff x="4818580" y="4212404"/>
              <a:chExt cx="441789" cy="544531"/>
            </a:xfrm>
          </p:grpSpPr>
          <p:sp>
            <p:nvSpPr>
              <p:cNvPr id="15" name="Rectangle 14"/>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6" name="Rectangle 15"/>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7" name="Group 16"/>
            <p:cNvGrpSpPr/>
            <p:nvPr/>
          </p:nvGrpSpPr>
          <p:grpSpPr>
            <a:xfrm>
              <a:off x="2525195" y="5173433"/>
              <a:ext cx="274413" cy="336378"/>
              <a:chOff x="4818580" y="4212404"/>
              <a:chExt cx="441789" cy="544531"/>
            </a:xfrm>
          </p:grpSpPr>
          <p:sp>
            <p:nvSpPr>
              <p:cNvPr id="18" name="Rectangle 1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9" name="Rectangle 1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0" name="Group 19"/>
            <p:cNvGrpSpPr/>
            <p:nvPr/>
          </p:nvGrpSpPr>
          <p:grpSpPr>
            <a:xfrm>
              <a:off x="2976648" y="5173433"/>
              <a:ext cx="274413" cy="336378"/>
              <a:chOff x="4818580" y="4212404"/>
              <a:chExt cx="441789" cy="544531"/>
            </a:xfrm>
          </p:grpSpPr>
          <p:sp>
            <p:nvSpPr>
              <p:cNvPr id="21" name="Rectangle 2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2" name="Rectangle 2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3" name="Group 22"/>
            <p:cNvGrpSpPr/>
            <p:nvPr/>
          </p:nvGrpSpPr>
          <p:grpSpPr>
            <a:xfrm>
              <a:off x="1622285" y="5623411"/>
              <a:ext cx="274413" cy="336378"/>
              <a:chOff x="4818580" y="4212404"/>
              <a:chExt cx="441789" cy="544531"/>
            </a:xfrm>
          </p:grpSpPr>
          <p:sp>
            <p:nvSpPr>
              <p:cNvPr id="24" name="Rectangle 2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5" name="Rectangle 2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6" name="Group 25"/>
            <p:cNvGrpSpPr/>
            <p:nvPr/>
          </p:nvGrpSpPr>
          <p:grpSpPr>
            <a:xfrm>
              <a:off x="2073740" y="5623411"/>
              <a:ext cx="274413" cy="336378"/>
              <a:chOff x="4818580" y="4212404"/>
              <a:chExt cx="441789" cy="544531"/>
            </a:xfrm>
          </p:grpSpPr>
          <p:sp>
            <p:nvSpPr>
              <p:cNvPr id="27" name="Rectangle 2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28" name="Rectangle 2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29" name="Group 28"/>
            <p:cNvGrpSpPr/>
            <p:nvPr/>
          </p:nvGrpSpPr>
          <p:grpSpPr>
            <a:xfrm>
              <a:off x="2525195" y="5623411"/>
              <a:ext cx="274413" cy="336378"/>
              <a:chOff x="4818580" y="4212404"/>
              <a:chExt cx="441789" cy="544531"/>
            </a:xfrm>
          </p:grpSpPr>
          <p:sp>
            <p:nvSpPr>
              <p:cNvPr id="30" name="Rectangle 2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1" name="Rectangle 3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32" name="Group 31"/>
            <p:cNvGrpSpPr/>
            <p:nvPr/>
          </p:nvGrpSpPr>
          <p:grpSpPr>
            <a:xfrm>
              <a:off x="2976648" y="5623411"/>
              <a:ext cx="274413" cy="336378"/>
              <a:chOff x="4818580" y="4212404"/>
              <a:chExt cx="441789" cy="544531"/>
            </a:xfrm>
          </p:grpSpPr>
          <p:sp>
            <p:nvSpPr>
              <p:cNvPr id="33" name="Rectangle 3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34" name="Rectangle 3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36" name="Straight Arrow Connector 35"/>
            <p:cNvCxnSpPr>
              <a:stCxn id="39" idx="0"/>
              <a:endCxn id="78" idx="2"/>
            </p:cNvCxnSpPr>
            <p:nvPr/>
          </p:nvCxnSpPr>
          <p:spPr>
            <a:xfrm flipV="1">
              <a:off x="2517627" y="2238746"/>
              <a:ext cx="0" cy="302281"/>
            </a:xfrm>
            <a:prstGeom prst="straightConnector1">
              <a:avLst/>
            </a:prstGeom>
            <a:noFill/>
            <a:ln w="12700" cap="flat" cmpd="sng" algn="ctr">
              <a:solidFill>
                <a:schemeClr val="tx1"/>
              </a:solidFill>
              <a:prstDash val="solid"/>
              <a:miter lim="800000"/>
              <a:tailEnd type="triangle"/>
            </a:ln>
            <a:effectLst/>
          </p:spPr>
        </p:cxnSp>
        <p:sp>
          <p:nvSpPr>
            <p:cNvPr id="39" name="Rounded Rectangle 38"/>
            <p:cNvSpPr/>
            <p:nvPr/>
          </p:nvSpPr>
          <p:spPr bwMode="auto">
            <a:xfrm>
              <a:off x="1610519" y="2541027"/>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40" name="Picture 2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728691" y="2687846"/>
              <a:ext cx="494851" cy="4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bwMode="auto">
            <a:xfrm>
              <a:off x="1610519" y="1515174"/>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pic>
          <p:nvPicPr>
            <p:cNvPr id="79" name="Picture 21"/>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746148" y="1716672"/>
              <a:ext cx="518536" cy="4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0" name="Group 79"/>
            <p:cNvGrpSpPr/>
            <p:nvPr/>
          </p:nvGrpSpPr>
          <p:grpSpPr>
            <a:xfrm>
              <a:off x="2265774" y="2654175"/>
              <a:ext cx="419794" cy="241736"/>
              <a:chOff x="2526540" y="1999422"/>
              <a:chExt cx="411600" cy="237018"/>
            </a:xfrm>
          </p:grpSpPr>
          <p:sp>
            <p:nvSpPr>
              <p:cNvPr id="81" name="Rectangle 8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2" name="Rectangle 8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3" name="Rectangle 8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4" name="Rectangle 8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85" name="Group 84"/>
            <p:cNvGrpSpPr/>
            <p:nvPr/>
          </p:nvGrpSpPr>
          <p:grpSpPr>
            <a:xfrm>
              <a:off x="2352905" y="1609213"/>
              <a:ext cx="419794" cy="241736"/>
              <a:chOff x="3116191" y="1999422"/>
              <a:chExt cx="411600" cy="237018"/>
            </a:xfrm>
          </p:grpSpPr>
          <p:sp>
            <p:nvSpPr>
              <p:cNvPr id="86" name="Rectangle 85"/>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87" name="Rectangle 86"/>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8" name="Rectangle 87"/>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89" name="Rectangle 88"/>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cxnSp>
          <p:nvCxnSpPr>
            <p:cNvPr id="90" name="Straight Arrow Connector 89"/>
            <p:cNvCxnSpPr>
              <a:stCxn id="10" idx="1"/>
              <a:endCxn id="106" idx="2"/>
            </p:cNvCxnSpPr>
            <p:nvPr/>
          </p:nvCxnSpPr>
          <p:spPr>
            <a:xfrm flipV="1">
              <a:off x="2517627" y="4334411"/>
              <a:ext cx="1" cy="263953"/>
            </a:xfrm>
            <a:prstGeom prst="straightConnector1">
              <a:avLst/>
            </a:prstGeom>
            <a:noFill/>
            <a:ln w="12700" cap="flat" cmpd="sng" algn="ctr">
              <a:solidFill>
                <a:schemeClr val="tx1"/>
              </a:solidFill>
              <a:prstDash val="solid"/>
              <a:miter lim="800000"/>
              <a:tailEnd type="triangle"/>
            </a:ln>
            <a:effectLst/>
          </p:spPr>
        </p:cxnSp>
        <p:grpSp>
          <p:nvGrpSpPr>
            <p:cNvPr id="91" name="Group 90"/>
            <p:cNvGrpSpPr/>
            <p:nvPr/>
          </p:nvGrpSpPr>
          <p:grpSpPr>
            <a:xfrm>
              <a:off x="2867048" y="1618364"/>
              <a:ext cx="419794" cy="241736"/>
              <a:chOff x="3116191" y="1999422"/>
              <a:chExt cx="411600" cy="237018"/>
            </a:xfrm>
          </p:grpSpPr>
          <p:sp>
            <p:nvSpPr>
              <p:cNvPr id="92" name="Rectangle 9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3" name="Rectangle 9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4" name="Rectangle 9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5" name="Rectangle 9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96" name="Group 95"/>
            <p:cNvGrpSpPr/>
            <p:nvPr/>
          </p:nvGrpSpPr>
          <p:grpSpPr>
            <a:xfrm>
              <a:off x="2360196" y="1910934"/>
              <a:ext cx="419794" cy="241736"/>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01" name="Group 100"/>
            <p:cNvGrpSpPr/>
            <p:nvPr/>
          </p:nvGrpSpPr>
          <p:grpSpPr>
            <a:xfrm>
              <a:off x="2867048" y="1923168"/>
              <a:ext cx="419794" cy="241736"/>
              <a:chOff x="3116191" y="1999422"/>
              <a:chExt cx="411600" cy="237018"/>
            </a:xfrm>
          </p:grpSpPr>
          <p:sp>
            <p:nvSpPr>
              <p:cNvPr id="102" name="Rectangle 101"/>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03" name="Rectangle 102"/>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4" name="Rectangle 103"/>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05" name="Rectangle 104"/>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06" name="Rounded Rectangle 105"/>
            <p:cNvSpPr/>
            <p:nvPr/>
          </p:nvSpPr>
          <p:spPr bwMode="auto">
            <a:xfrm>
              <a:off x="1610519" y="3610839"/>
              <a:ext cx="1814216" cy="723571"/>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3234" tIns="93234" rIns="34967" bIns="34967" rtlCol="0" anchor="b" anchorCtr="0"/>
            <a:lstStyle/>
            <a:p>
              <a:pPr algn="ctr" defTabSz="950596">
                <a:defRPr/>
              </a:pPr>
              <a:endParaRPr lang="en-US" sz="816" kern="0" dirty="0">
                <a:solidFill>
                  <a:schemeClr val="bg1"/>
                </a:solidFill>
                <a:ea typeface="Segoe UI" pitchFamily="34" charset="0"/>
                <a:cs typeface="Segoe UI" pitchFamily="34" charset="0"/>
              </a:endParaRPr>
            </a:p>
          </p:txBody>
        </p:sp>
        <p:cxnSp>
          <p:nvCxnSpPr>
            <p:cNvPr id="107" name="Straight Arrow Connector 106"/>
            <p:cNvCxnSpPr>
              <a:stCxn id="106" idx="0"/>
              <a:endCxn id="39" idx="2"/>
            </p:cNvCxnSpPr>
            <p:nvPr/>
          </p:nvCxnSpPr>
          <p:spPr>
            <a:xfrm flipV="1">
              <a:off x="2517627" y="3264598"/>
              <a:ext cx="0" cy="346241"/>
            </a:xfrm>
            <a:prstGeom prst="straightConnector1">
              <a:avLst/>
            </a:prstGeom>
            <a:noFill/>
            <a:ln w="12700" cap="flat" cmpd="sng" algn="ctr">
              <a:solidFill>
                <a:schemeClr val="tx1"/>
              </a:solidFill>
              <a:prstDash val="solid"/>
              <a:miter lim="800000"/>
              <a:tailEnd type="triangle"/>
            </a:ln>
            <a:effectLst/>
          </p:spPr>
        </p:cxnSp>
        <p:pic>
          <p:nvPicPr>
            <p:cNvPr id="108" name="Picture 107"/>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759490" y="3706021"/>
              <a:ext cx="413944" cy="544040"/>
            </a:xfrm>
            <a:prstGeom prst="rect">
              <a:avLst/>
            </a:prstGeom>
          </p:spPr>
        </p:pic>
        <p:grpSp>
          <p:nvGrpSpPr>
            <p:cNvPr id="109" name="Group 108"/>
            <p:cNvGrpSpPr/>
            <p:nvPr/>
          </p:nvGrpSpPr>
          <p:grpSpPr>
            <a:xfrm>
              <a:off x="2832516" y="3988169"/>
              <a:ext cx="419794" cy="241736"/>
              <a:chOff x="2821368" y="2314683"/>
              <a:chExt cx="411600" cy="237018"/>
            </a:xfrm>
          </p:grpSpPr>
          <p:sp>
            <p:nvSpPr>
              <p:cNvPr id="110" name="Rectangle 109"/>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1" name="Rectangle 110"/>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2" name="Rectangle 111"/>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3" name="Rectangle 112"/>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4" name="Group 113"/>
            <p:cNvGrpSpPr/>
            <p:nvPr/>
          </p:nvGrpSpPr>
          <p:grpSpPr>
            <a:xfrm>
              <a:off x="2292119" y="3791582"/>
              <a:ext cx="419794" cy="241736"/>
              <a:chOff x="2821368" y="2314683"/>
              <a:chExt cx="411600" cy="237018"/>
            </a:xfrm>
          </p:grpSpPr>
          <p:sp>
            <p:nvSpPr>
              <p:cNvPr id="115" name="Rectangle 114"/>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16" name="Rectangle 115"/>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7" name="Rectangle 116"/>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18" name="Rectangle 117"/>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19" name="Group 118"/>
            <p:cNvGrpSpPr/>
            <p:nvPr/>
          </p:nvGrpSpPr>
          <p:grpSpPr>
            <a:xfrm>
              <a:off x="2502016" y="2955598"/>
              <a:ext cx="419794" cy="241736"/>
              <a:chOff x="2526540" y="1999422"/>
              <a:chExt cx="411600" cy="237018"/>
            </a:xfrm>
          </p:grpSpPr>
          <p:sp>
            <p:nvSpPr>
              <p:cNvPr id="120" name="Rectangle 119"/>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1" name="Rectangle 120"/>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2" name="Rectangle 121"/>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3" name="Rectangle 122"/>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grpSp>
          <p:nvGrpSpPr>
            <p:cNvPr id="124" name="Group 123"/>
            <p:cNvGrpSpPr/>
            <p:nvPr/>
          </p:nvGrpSpPr>
          <p:grpSpPr>
            <a:xfrm>
              <a:off x="2885530" y="2647675"/>
              <a:ext cx="419794" cy="241736"/>
              <a:chOff x="2526540" y="1999422"/>
              <a:chExt cx="411600" cy="237018"/>
            </a:xfrm>
          </p:grpSpPr>
          <p:sp>
            <p:nvSpPr>
              <p:cNvPr id="125" name="Rectangle 124"/>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3234" tIns="93234" rIns="34967" bIns="34967" rtlCol="0" anchor="b" anchorCtr="0"/>
              <a:lstStyle/>
              <a:p>
                <a:pPr algn="ctr" defTabSz="950596">
                  <a:defRPr/>
                </a:pPr>
                <a:endParaRPr lang="en-US" sz="816" kern="0">
                  <a:solidFill>
                    <a:schemeClr val="bg1"/>
                  </a:solidFill>
                  <a:ea typeface="Segoe UI" pitchFamily="34" charset="0"/>
                  <a:cs typeface="Segoe UI" pitchFamily="34" charset="0"/>
                </a:endParaRPr>
              </a:p>
            </p:txBody>
          </p:sp>
          <p:sp>
            <p:nvSpPr>
              <p:cNvPr id="126" name="Rectangle 125"/>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7" name="Rectangle 126"/>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8" name="Rectangle 127"/>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grpSp>
        <p:sp>
          <p:nvSpPr>
            <p:cNvPr id="168" name="Rectangle 167"/>
            <p:cNvSpPr/>
            <p:nvPr/>
          </p:nvSpPr>
          <p:spPr>
            <a:xfrm>
              <a:off x="3631689" y="2348384"/>
              <a:ext cx="1878844" cy="670445"/>
            </a:xfrm>
            <a:prstGeom prst="rect">
              <a:avLst/>
            </a:prstGeom>
          </p:spPr>
          <p:txBody>
            <a:bodyPr wrap="none">
              <a:spAutoFit/>
            </a:bodyPr>
            <a:lstStyle/>
            <a:p>
              <a:pPr defTabSz="932417">
                <a:defRPr/>
              </a:pPr>
              <a:r>
                <a:rPr lang="en-US" sz="1836" kern="0" dirty="0">
                  <a:solidFill>
                    <a:sysClr val="windowText" lastClr="000000"/>
                  </a:solidFill>
                </a:rPr>
                <a:t>Tiers of specific </a:t>
              </a:r>
              <a:br>
                <a:rPr lang="en-US" sz="1836" kern="0" dirty="0">
                  <a:solidFill>
                    <a:sysClr val="windowText" lastClr="000000"/>
                  </a:solidFill>
                </a:rPr>
              </a:br>
              <a:r>
                <a:rPr lang="en-US" sz="1836" kern="0" dirty="0">
                  <a:solidFill>
                    <a:sysClr val="windowText" lastClr="000000"/>
                  </a:solidFill>
                </a:rPr>
                <a:t>technologies</a:t>
              </a:r>
            </a:p>
          </p:txBody>
        </p:sp>
      </p:grpSp>
      <p:sp>
        <p:nvSpPr>
          <p:cNvPr id="169" name="Rectangle 168"/>
          <p:cNvSpPr/>
          <p:nvPr/>
        </p:nvSpPr>
        <p:spPr>
          <a:xfrm>
            <a:off x="7267176"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0" name="Rectangle 169"/>
          <p:cNvSpPr/>
          <p:nvPr/>
        </p:nvSpPr>
        <p:spPr>
          <a:xfrm>
            <a:off x="7267176"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1" name="Rectangle 170"/>
          <p:cNvSpPr/>
          <p:nvPr/>
        </p:nvSpPr>
        <p:spPr>
          <a:xfrm>
            <a:off x="7509119" y="4640262"/>
            <a:ext cx="156918" cy="206608"/>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72" name="Rectangle 171"/>
          <p:cNvSpPr/>
          <p:nvPr/>
        </p:nvSpPr>
        <p:spPr>
          <a:xfrm>
            <a:off x="7509119" y="4640262"/>
            <a:ext cx="156918" cy="42881"/>
          </a:xfrm>
          <a:prstGeom prst="rect">
            <a:avLst/>
          </a:prstGeom>
          <a:noFill/>
          <a:ln w="15875" cap="flat" cmpd="sng" algn="ctr">
            <a:solidFill>
              <a:sysClr val="window" lastClr="FFFFFF"/>
            </a:solidFill>
            <a:prstDash val="solid"/>
            <a:miter lim="800000"/>
          </a:ln>
          <a:effectLst/>
        </p:spPr>
        <p:txBody>
          <a:bodyPr rtlCol="0" anchor="ctr"/>
          <a:lstStyle/>
          <a:p>
            <a:pPr algn="ctr" defTabSz="932417">
              <a:defRPr/>
            </a:pPr>
            <a:endParaRPr lang="en-US" sz="1836" kern="0">
              <a:solidFill>
                <a:schemeClr val="bg1"/>
              </a:solidFill>
              <a:latin typeface="Calibri" panose="020F0502020204030204"/>
            </a:endParaRPr>
          </a:p>
        </p:txBody>
      </p:sp>
      <p:sp>
        <p:nvSpPr>
          <p:cNvPr id="129" name="Right Arrow 128"/>
          <p:cNvSpPr/>
          <p:nvPr/>
        </p:nvSpPr>
        <p:spPr bwMode="auto">
          <a:xfrm>
            <a:off x="5276634" y="2412318"/>
            <a:ext cx="1438106" cy="952926"/>
          </a:xfrm>
          <a:prstGeom prst="rightArrow">
            <a:avLst/>
          </a:prstGeom>
          <a:solidFill>
            <a:srgbClr val="1F88DB"/>
          </a:solidFill>
          <a:ln w="10795" cap="flat" cmpd="sng" algn="ctr">
            <a:solidFill>
              <a:srgbClr val="002050"/>
            </a:solidFill>
            <a:prstDash val="solid"/>
            <a:headEnd type="none" w="med" len="med"/>
            <a:tailEnd type="none" w="med" len="med"/>
          </a:ln>
          <a:effectLst/>
        </p:spPr>
        <p:txBody>
          <a:bodyPr vert="horz" wrap="square" lIns="0" tIns="47558" rIns="0" bIns="47558" numCol="1" rtlCol="0" anchor="ctr" anchorCtr="0" compatLnSpc="1">
            <a:prstTxWarp prst="textNoShape">
              <a:avLst/>
            </a:prstTxWarp>
          </a:bodyPr>
          <a:lstStyle/>
          <a:p>
            <a:pPr algn="ctr" defTabSz="950770"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Tree>
    <p:extLst>
      <p:ext uri="{BB962C8B-B14F-4D97-AF65-F5344CB8AC3E}">
        <p14:creationId xmlns:p14="http://schemas.microsoft.com/office/powerpoint/2010/main" val="1872131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Microservices</a:t>
            </a:r>
            <a:endParaRPr lang="en-US" dirty="0"/>
          </a:p>
        </p:txBody>
      </p:sp>
      <p:sp>
        <p:nvSpPr>
          <p:cNvPr id="6" name="Text Placeholder 5"/>
          <p:cNvSpPr>
            <a:spLocks noGrp="1"/>
          </p:cNvSpPr>
          <p:nvPr>
            <p:ph type="body" sz="quarter" idx="10"/>
          </p:nvPr>
        </p:nvSpPr>
        <p:spPr>
          <a:xfrm>
            <a:off x="470098" y="1212849"/>
            <a:ext cx="11937000" cy="2634567"/>
          </a:xfrm>
        </p:spPr>
        <p:txBody>
          <a:bodyPr/>
          <a:lstStyle/>
          <a:p>
            <a:r>
              <a:rPr lang="en-US" sz="4000" dirty="0">
                <a:latin typeface="+mn-lt"/>
              </a:rPr>
              <a:t>Definition</a:t>
            </a:r>
          </a:p>
          <a:p>
            <a:pPr marL="342900" lvl="1" indent="-342900">
              <a:buFont typeface="Arial" panose="020B0604020202020204" pitchFamily="34" charset="0"/>
              <a:buChar char="•"/>
            </a:pPr>
            <a:r>
              <a:rPr lang="en-US" sz="2800" dirty="0"/>
              <a:t>Application created by connecting small, specialized services</a:t>
            </a:r>
          </a:p>
          <a:p>
            <a:pPr marL="342900" lvl="1" indent="-342900">
              <a:buFont typeface="Arial" panose="020B0604020202020204" pitchFamily="34" charset="0"/>
              <a:buChar char="•"/>
            </a:pPr>
            <a:r>
              <a:rPr lang="en-US" sz="2800" dirty="0"/>
              <a:t>Use bounded context that’s easily understandable</a:t>
            </a:r>
          </a:p>
          <a:p>
            <a:pPr marL="342900" lvl="1" indent="-342900">
              <a:buFont typeface="Arial" panose="020B0604020202020204" pitchFamily="34" charset="0"/>
              <a:buChar char="•"/>
            </a:pPr>
            <a:r>
              <a:rPr lang="en-US" sz="2800" dirty="0"/>
              <a:t>Use versioned interfaces for services</a:t>
            </a:r>
          </a:p>
          <a:p>
            <a:pPr marL="342900" lvl="1" indent="-342900">
              <a:buFont typeface="Arial" panose="020B0604020202020204" pitchFamily="34" charset="0"/>
              <a:buChar char="•"/>
            </a:pPr>
            <a:r>
              <a:rPr lang="en-US" sz="2800" dirty="0"/>
              <a:t>Service lifecycle owned by a small team</a:t>
            </a:r>
          </a:p>
        </p:txBody>
      </p:sp>
      <p:sp>
        <p:nvSpPr>
          <p:cNvPr id="2" name="Text Placeholder 1"/>
          <p:cNvSpPr>
            <a:spLocks noGrp="1"/>
          </p:cNvSpPr>
          <p:nvPr>
            <p:ph type="body" sz="quarter" idx="11"/>
          </p:nvPr>
        </p:nvSpPr>
        <p:spPr>
          <a:xfrm>
            <a:off x="473714" y="3954462"/>
            <a:ext cx="11694105" cy="2634567"/>
          </a:xfrm>
        </p:spPr>
        <p:txBody>
          <a:bodyPr/>
          <a:lstStyle/>
          <a:p>
            <a:r>
              <a:rPr lang="en-US" sz="4000" dirty="0">
                <a:latin typeface="+mn-lt"/>
              </a:rPr>
              <a:t>Benefits</a:t>
            </a:r>
          </a:p>
          <a:p>
            <a:pPr marL="342900" lvl="1" indent="-342900">
              <a:buFont typeface="Arial" panose="020B0604020202020204" pitchFamily="34" charset="0"/>
              <a:buChar char="•"/>
            </a:pPr>
            <a:r>
              <a:rPr lang="en-US" sz="2800" dirty="0"/>
              <a:t>Services are loosely coupled and independently deployable</a:t>
            </a:r>
          </a:p>
          <a:p>
            <a:pPr marL="342900" lvl="1" indent="-342900">
              <a:buFont typeface="Arial" panose="020B0604020202020204" pitchFamily="34" charset="0"/>
              <a:buChar char="•"/>
            </a:pPr>
            <a:r>
              <a:rPr lang="en-US" sz="2800" dirty="0"/>
              <a:t>Rapid development, innovation</a:t>
            </a:r>
          </a:p>
          <a:p>
            <a:pPr marL="342900" lvl="1" indent="-342900">
              <a:buFont typeface="Arial" panose="020B0604020202020204" pitchFamily="34" charset="0"/>
              <a:buChar char="•"/>
            </a:pPr>
            <a:r>
              <a:rPr lang="en-US" sz="2800" dirty="0"/>
              <a:t>Partitioned for scale and availability</a:t>
            </a:r>
          </a:p>
          <a:p>
            <a:pPr marL="342900" lvl="1" indent="-342900">
              <a:buFont typeface="Arial" panose="020B0604020202020204" pitchFamily="34" charset="0"/>
              <a:buChar char="•"/>
            </a:pPr>
            <a:r>
              <a:rPr lang="en-US" sz="2800" dirty="0"/>
              <a:t>Testability</a:t>
            </a:r>
          </a:p>
        </p:txBody>
      </p:sp>
    </p:spTree>
    <p:extLst>
      <p:ext uri="{BB962C8B-B14F-4D97-AF65-F5344CB8AC3E}">
        <p14:creationId xmlns:p14="http://schemas.microsoft.com/office/powerpoint/2010/main" val="27685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14980" cy="1529469"/>
          </a:xfrm>
        </p:spPr>
        <p:txBody>
          <a:bodyPr/>
          <a:lstStyle/>
          <a:p>
            <a:r>
              <a:rPr lang="en-US" dirty="0">
                <a:solidFill>
                  <a:srgbClr val="002050"/>
                </a:solidFill>
              </a:rPr>
              <a:t>And from this was born Service fabric</a:t>
            </a:r>
          </a:p>
        </p:txBody>
      </p:sp>
      <p:pic>
        <p:nvPicPr>
          <p:cNvPr id="5" name="Picture 4"/>
          <p:cNvPicPr>
            <a:picLocks noChangeAspect="1"/>
          </p:cNvPicPr>
          <p:nvPr/>
        </p:nvPicPr>
        <p:blipFill>
          <a:blip r:embed="rId3"/>
          <a:stretch>
            <a:fillRect/>
          </a:stretch>
        </p:blipFill>
        <p:spPr>
          <a:xfrm>
            <a:off x="365918" y="1212849"/>
            <a:ext cx="5334000" cy="5334000"/>
          </a:xfrm>
          <a:prstGeom prst="rect">
            <a:avLst/>
          </a:prstGeom>
        </p:spPr>
      </p:pic>
      <p:sp>
        <p:nvSpPr>
          <p:cNvPr id="6" name="Text Placeholder 5"/>
          <p:cNvSpPr txBox="1">
            <a:spLocks/>
          </p:cNvSpPr>
          <p:nvPr/>
        </p:nvSpPr>
        <p:spPr>
          <a:xfrm>
            <a:off x="6065836" y="1212849"/>
            <a:ext cx="6341261" cy="571341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mn-lt"/>
              </a:rPr>
              <a:t>An orchestration framework</a:t>
            </a:r>
          </a:p>
          <a:p>
            <a:pPr marL="342900" lvl="1" indent="-342900"/>
            <a:r>
              <a:rPr lang="en-US" dirty="0"/>
              <a:t>A way to run, and manage </a:t>
            </a:r>
            <a:r>
              <a:rPr lang="en-US" dirty="0" err="1"/>
              <a:t>microservices</a:t>
            </a:r>
            <a:r>
              <a:rPr lang="en-US" dirty="0"/>
              <a:t> across a cluster of servers</a:t>
            </a:r>
          </a:p>
          <a:p>
            <a:pPr marL="342900" lvl="1" indent="-342900"/>
            <a:endParaRPr lang="en-US" dirty="0"/>
          </a:p>
          <a:p>
            <a:pPr marL="0" lvl="1" indent="0">
              <a:buNone/>
            </a:pPr>
            <a:r>
              <a:rPr lang="en-US" sz="3600" dirty="0"/>
              <a:t>Started Internally</a:t>
            </a:r>
          </a:p>
          <a:p>
            <a:pPr marL="342900" lvl="1" indent="-342900"/>
            <a:r>
              <a:rPr lang="en-US" dirty="0"/>
              <a:t>Born inside Microsoft to build “cloud scale” solutions</a:t>
            </a:r>
          </a:p>
          <a:p>
            <a:pPr marL="342900" lvl="1" indent="-342900"/>
            <a:r>
              <a:rPr lang="en-US" dirty="0"/>
              <a:t>Used by many of the most broadly used Azure and Office 365 services</a:t>
            </a:r>
          </a:p>
        </p:txBody>
      </p:sp>
      <p:grpSp>
        <p:nvGrpSpPr>
          <p:cNvPr id="7" name="Group 6"/>
          <p:cNvGrpSpPr/>
          <p:nvPr/>
        </p:nvGrpSpPr>
        <p:grpSpPr>
          <a:xfrm>
            <a:off x="3032918" y="5478462"/>
            <a:ext cx="9594293" cy="1642614"/>
            <a:chOff x="3032918" y="5478462"/>
            <a:chExt cx="9594293" cy="1642614"/>
          </a:xfrm>
        </p:grpSpPr>
        <p:sp>
          <p:nvSpPr>
            <p:cNvPr id="3" name="TextBox 2"/>
            <p:cNvSpPr txBox="1"/>
            <p:nvPr/>
          </p:nvSpPr>
          <p:spPr>
            <a:xfrm>
              <a:off x="5057211" y="5478462"/>
              <a:ext cx="73792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chemeClr val="accent2">
                      <a:lumMod val="75000"/>
                      <a:lumOff val="25000"/>
                    </a:schemeClr>
                  </a:solidFill>
                </a:rPr>
                <a:t>And its FREE*!!!!</a:t>
              </a:r>
            </a:p>
          </p:txBody>
        </p:sp>
        <p:sp>
          <p:nvSpPr>
            <p:cNvPr id="4" name="TextBox 3"/>
            <p:cNvSpPr txBox="1"/>
            <p:nvPr/>
          </p:nvSpPr>
          <p:spPr>
            <a:xfrm>
              <a:off x="3032918" y="6576311"/>
              <a:ext cx="9594293" cy="544765"/>
            </a:xfrm>
            <a:prstGeom prst="rect">
              <a:avLst/>
            </a:prstGeom>
            <a:noFill/>
          </p:spPr>
          <p:txBody>
            <a:bodyPr wrap="none" lIns="182880" tIns="146304" rIns="182880" bIns="146304" rtlCol="0">
              <a:spAutoFit/>
            </a:bodyPr>
            <a:lstStyle/>
            <a:p>
              <a:pPr>
                <a:lnSpc>
                  <a:spcPct val="90000"/>
                </a:lnSpc>
                <a:spcAft>
                  <a:spcPts val="600"/>
                </a:spcAft>
              </a:pPr>
              <a:r>
                <a:rPr lang="en-US" i="1" dirty="0">
                  <a:gradFill>
                    <a:gsLst>
                      <a:gs pos="2917">
                        <a:schemeClr val="tx1"/>
                      </a:gs>
                      <a:gs pos="30000">
                        <a:schemeClr val="tx1"/>
                      </a:gs>
                    </a:gsLst>
                    <a:lin ang="5400000" scaled="0"/>
                  </a:gradFill>
                </a:rPr>
                <a:t>* the bits to create your clusters that is, you are still responsible for running them somewhere</a:t>
              </a:r>
            </a:p>
          </p:txBody>
        </p:sp>
      </p:grpSp>
    </p:spTree>
    <p:extLst>
      <p:ext uri="{BB962C8B-B14F-4D97-AF65-F5344CB8AC3E}">
        <p14:creationId xmlns:p14="http://schemas.microsoft.com/office/powerpoint/2010/main" val="1444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p:cNvPicPr>
            <a:picLocks noChangeAspect="1"/>
          </p:cNvPicPr>
          <p:nvPr/>
        </p:nvPicPr>
        <p:blipFill>
          <a:blip r:embed="rId3"/>
          <a:stretch>
            <a:fillRect/>
          </a:stretch>
        </p:blipFill>
        <p:spPr>
          <a:xfrm>
            <a:off x="1094664" y="1539766"/>
            <a:ext cx="4743725" cy="2440294"/>
          </a:xfrm>
          <a:prstGeom prst="rect">
            <a:avLst/>
          </a:prstGeom>
        </p:spPr>
      </p:pic>
      <p:grpSp>
        <p:nvGrpSpPr>
          <p:cNvPr id="2" name="Group 1"/>
          <p:cNvGrpSpPr/>
          <p:nvPr/>
        </p:nvGrpSpPr>
        <p:grpSpPr>
          <a:xfrm>
            <a:off x="6573495" y="1628921"/>
            <a:ext cx="4606969" cy="2350534"/>
            <a:chOff x="6573495" y="1628921"/>
            <a:chExt cx="4606969" cy="2350534"/>
          </a:xfrm>
        </p:grpSpPr>
        <p:sp>
          <p:nvSpPr>
            <p:cNvPr id="88" name="Rectangle 87"/>
            <p:cNvSpPr/>
            <p:nvPr/>
          </p:nvSpPr>
          <p:spPr bwMode="auto">
            <a:xfrm>
              <a:off x="6573495" y="1628921"/>
              <a:ext cx="4606969" cy="23505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chemeClr val="tx1"/>
                </a:solidFill>
                <a:ea typeface="Segoe UI" pitchFamily="34" charset="0"/>
                <a:cs typeface="Segoe UI" pitchFamily="34" charset="0"/>
              </a:endParaRPr>
            </a:p>
          </p:txBody>
        </p:sp>
        <p:pic>
          <p:nvPicPr>
            <p:cNvPr id="90" name="Picture 89"/>
            <p:cNvPicPr>
              <a:picLocks noChangeAspect="1"/>
            </p:cNvPicPr>
            <p:nvPr/>
          </p:nvPicPr>
          <p:blipFill>
            <a:blip r:embed="rId4"/>
            <a:stretch>
              <a:fillRect/>
            </a:stretch>
          </p:blipFill>
          <p:spPr>
            <a:xfrm>
              <a:off x="6606029" y="1687379"/>
              <a:ext cx="4483369" cy="2186647"/>
            </a:xfrm>
            <a:prstGeom prst="rect">
              <a:avLst/>
            </a:prstGeom>
          </p:spPr>
        </p:pic>
      </p:grpSp>
      <p:cxnSp>
        <p:nvCxnSpPr>
          <p:cNvPr id="91" name="Straight Connector 90"/>
          <p:cNvCxnSpPr/>
          <p:nvPr/>
        </p:nvCxnSpPr>
        <p:spPr>
          <a:xfrm flipH="1">
            <a:off x="6137923" y="839626"/>
            <a:ext cx="14629" cy="46079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395082" y="1032486"/>
            <a:ext cx="5638148" cy="5105132"/>
            <a:chOff x="394256" y="1868419"/>
            <a:chExt cx="5638947" cy="5105861"/>
          </a:xfrm>
        </p:grpSpPr>
        <p:sp>
          <p:nvSpPr>
            <p:cNvPr id="93" name="Text Placeholder 3"/>
            <p:cNvSpPr txBox="1">
              <a:spLocks/>
            </p:cNvSpPr>
            <p:nvPr/>
          </p:nvSpPr>
          <p:spPr>
            <a:xfrm>
              <a:off x="394256" y="4969770"/>
              <a:ext cx="5638947" cy="2004510"/>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807" lvl="1" indent="-285695" defTabSz="932597">
                <a:buFont typeface="Arial" panose="020B0604020202020204" pitchFamily="34" charset="0"/>
                <a:buChar char="•"/>
                <a:defRPr/>
              </a:pPr>
              <a:r>
                <a:rPr lang="en-US" sz="2400" dirty="0"/>
                <a:t>1 instance per VM (low density)</a:t>
              </a:r>
            </a:p>
            <a:p>
              <a:pPr marL="742807" lvl="1" indent="-285695" defTabSz="932597">
                <a:buFont typeface="Arial" panose="020B0604020202020204" pitchFamily="34" charset="0"/>
                <a:buChar char="•"/>
                <a:defRPr/>
              </a:pPr>
              <a:r>
                <a:rPr lang="en-US" sz="2400" dirty="0"/>
                <a:t>Uneven utilization</a:t>
              </a:r>
            </a:p>
            <a:p>
              <a:pPr marL="742807" lvl="1" indent="-285695" defTabSz="932597">
                <a:buFont typeface="Arial" panose="020B0604020202020204" pitchFamily="34" charset="0"/>
                <a:buChar char="•"/>
                <a:defRPr/>
              </a:pPr>
              <a:r>
                <a:rPr lang="en-US" sz="2400" dirty="0"/>
                <a:t>Slow scaling and failure recovery</a:t>
              </a:r>
            </a:p>
            <a:p>
              <a:pPr marL="742807" lvl="1" indent="-285695" defTabSz="932597">
                <a:buFont typeface="Arial" panose="020B0604020202020204" pitchFamily="34" charset="0"/>
                <a:buChar char="•"/>
                <a:defRPr/>
              </a:pPr>
              <a:r>
                <a:rPr lang="en-US" sz="2400" dirty="0"/>
                <a:t>Limited fault tolerance</a:t>
              </a:r>
            </a:p>
          </p:txBody>
        </p:sp>
        <p:grpSp>
          <p:nvGrpSpPr>
            <p:cNvPr id="94" name="Group 93"/>
            <p:cNvGrpSpPr/>
            <p:nvPr/>
          </p:nvGrpSpPr>
          <p:grpSpPr>
            <a:xfrm>
              <a:off x="447734" y="1868419"/>
              <a:ext cx="2112903" cy="1287498"/>
              <a:chOff x="447734" y="1868419"/>
              <a:chExt cx="2112903" cy="1287498"/>
            </a:xfrm>
          </p:grpSpPr>
          <p:sp>
            <p:nvSpPr>
              <p:cNvPr id="95" name="Hexagon 94"/>
              <p:cNvSpPr>
                <a:spLocks noChangeAspect="1"/>
              </p:cNvSpPr>
              <p:nvPr/>
            </p:nvSpPr>
            <p:spPr bwMode="auto">
              <a:xfrm>
                <a:off x="447734" y="1868419"/>
                <a:ext cx="686054" cy="640083"/>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96"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2040347"/>
                <a:ext cx="359652" cy="29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7" name="Straight Arrow Connector 96"/>
              <p:cNvCxnSpPr>
                <a:stCxn id="95" idx="0"/>
              </p:cNvCxnSpPr>
              <p:nvPr/>
            </p:nvCxnSpPr>
            <p:spPr>
              <a:xfrm>
                <a:off x="1133788" y="2188473"/>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95" idx="0"/>
              </p:cNvCxnSpPr>
              <p:nvPr/>
            </p:nvCxnSpPr>
            <p:spPr>
              <a:xfrm>
                <a:off x="1133788" y="2188469"/>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5" idx="0"/>
              </p:cNvCxnSpPr>
              <p:nvPr/>
            </p:nvCxnSpPr>
            <p:spPr>
              <a:xfrm>
                <a:off x="1133788" y="2188468"/>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5" idx="0"/>
              </p:cNvCxnSpPr>
              <p:nvPr/>
            </p:nvCxnSpPr>
            <p:spPr>
              <a:xfrm>
                <a:off x="1133788" y="2188469"/>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0"/>
              </p:cNvCxnSpPr>
              <p:nvPr/>
            </p:nvCxnSpPr>
            <p:spPr>
              <a:xfrm>
                <a:off x="1133788" y="2188469"/>
                <a:ext cx="478623" cy="736471"/>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5" idx="0"/>
              </p:cNvCxnSpPr>
              <p:nvPr/>
            </p:nvCxnSpPr>
            <p:spPr>
              <a:xfrm>
                <a:off x="1133788" y="2188468"/>
                <a:ext cx="478623" cy="9674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103" name="Group 102"/>
          <p:cNvGrpSpPr/>
          <p:nvPr/>
        </p:nvGrpSpPr>
        <p:grpSpPr>
          <a:xfrm>
            <a:off x="6257245" y="882225"/>
            <a:ext cx="5980792" cy="5007718"/>
            <a:chOff x="6257250" y="1431549"/>
            <a:chExt cx="5981641" cy="5008428"/>
          </a:xfrm>
        </p:grpSpPr>
        <p:sp>
          <p:nvSpPr>
            <p:cNvPr id="104" name="Text Placeholder 3"/>
            <p:cNvSpPr txBox="1">
              <a:spLocks/>
            </p:cNvSpPr>
            <p:nvPr/>
          </p:nvSpPr>
          <p:spPr>
            <a:xfrm>
              <a:off x="6257250" y="4683179"/>
              <a:ext cx="5981641" cy="1756798"/>
            </a:xfrm>
            <a:prstGeom prst="rect">
              <a:avLst/>
            </a:prstGeom>
          </p:spPr>
          <p:txBody>
            <a:bodyPr vert="horz" lIns="91427" tIns="45713" rIns="91427" bIns="45713"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07" indent="-285695" defTabSz="932597">
                <a:buFont typeface="Arial" panose="020B0604020202020204" pitchFamily="34" charset="0"/>
                <a:buChar char="•"/>
                <a:defRPr/>
              </a:pPr>
              <a:r>
                <a:rPr lang="en-US" sz="2400" dirty="0">
                  <a:solidFill>
                    <a:schemeClr val="tx1"/>
                  </a:solidFill>
                </a:rPr>
                <a:t>Many services per VM (high density)</a:t>
              </a:r>
            </a:p>
            <a:p>
              <a:pPr marL="285607" indent="-285695" defTabSz="932597">
                <a:buFont typeface="Arial" panose="020B0604020202020204" pitchFamily="34" charset="0"/>
                <a:buChar char="•"/>
                <a:defRPr/>
              </a:pPr>
              <a:r>
                <a:rPr lang="en-US" sz="2400" dirty="0">
                  <a:solidFill>
                    <a:schemeClr val="tx1"/>
                  </a:solidFill>
                </a:rPr>
                <a:t>Even Utilization</a:t>
              </a:r>
            </a:p>
            <a:p>
              <a:pPr marL="285607" indent="-285695" defTabSz="932597">
                <a:buFont typeface="Arial" panose="020B0604020202020204" pitchFamily="34" charset="0"/>
                <a:buChar char="•"/>
                <a:defRPr/>
              </a:pPr>
              <a:r>
                <a:rPr lang="en-US" sz="2400" dirty="0">
                  <a:solidFill>
                    <a:schemeClr val="tx1"/>
                  </a:solidFill>
                </a:rPr>
                <a:t>Easier scaling of independent services</a:t>
              </a:r>
            </a:p>
            <a:p>
              <a:pPr marL="285607" indent="-285695" defTabSz="932597">
                <a:buFont typeface="Arial" panose="020B0604020202020204" pitchFamily="34" charset="0"/>
                <a:buChar char="•"/>
                <a:defRPr/>
              </a:pPr>
              <a:r>
                <a:rPr lang="en-US" sz="2400" dirty="0">
                  <a:solidFill>
                    <a:schemeClr val="tx1"/>
                  </a:solidFill>
                </a:rPr>
                <a:t>Tunable fast fault tolerance</a:t>
              </a:r>
            </a:p>
          </p:txBody>
        </p:sp>
        <p:grpSp>
          <p:nvGrpSpPr>
            <p:cNvPr id="105" name="Group 104"/>
            <p:cNvGrpSpPr/>
            <p:nvPr/>
          </p:nvGrpSpPr>
          <p:grpSpPr>
            <a:xfrm>
              <a:off x="6447261" y="1431549"/>
              <a:ext cx="4154744" cy="2876240"/>
              <a:chOff x="6447261" y="1431549"/>
              <a:chExt cx="4154744" cy="2876240"/>
            </a:xfrm>
          </p:grpSpPr>
          <p:sp>
            <p:nvSpPr>
              <p:cNvPr id="106" name="Hexagon 105"/>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solidFill>
                    <a:sysClr val="windowText" lastClr="000000"/>
                  </a:solidFill>
                  <a:ea typeface="Segoe UI" pitchFamily="34" charset="0"/>
                  <a:cs typeface="Segoe UI" pitchFamily="34" charset="0"/>
                </a:endParaRPr>
              </a:p>
            </p:txBody>
          </p:sp>
          <p:pic>
            <p:nvPicPr>
              <p:cNvPr id="107"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 name="Straight Arrow Connector 107"/>
              <p:cNvCxnSpPr>
                <a:stCxn id="106"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6"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6"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6"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6"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6"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6"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6"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6"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6"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6"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6"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06"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6"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06"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128" name="Rectangle 127"/>
          <p:cNvSpPr/>
          <p:nvPr/>
        </p:nvSpPr>
        <p:spPr>
          <a:xfrm>
            <a:off x="1332911" y="336909"/>
            <a:ext cx="3827662"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Conventional Services</a:t>
            </a:r>
            <a:endParaRPr lang="en-US" sz="3672" kern="0" dirty="0">
              <a:solidFill>
                <a:srgbClr val="002050"/>
              </a:solidFill>
              <a:latin typeface="Tw Cen MT Condensed" panose="020B0606020104020203" pitchFamily="34" charset="0"/>
              <a:cs typeface="Segoe UI" panose="020B0502040204020203" pitchFamily="34" charset="0"/>
            </a:endParaRPr>
          </a:p>
        </p:txBody>
      </p:sp>
      <p:sp>
        <p:nvSpPr>
          <p:cNvPr id="129" name="Rectangle 128"/>
          <p:cNvSpPr/>
          <p:nvPr/>
        </p:nvSpPr>
        <p:spPr>
          <a:xfrm>
            <a:off x="7735722" y="336909"/>
            <a:ext cx="2339890" cy="670512"/>
          </a:xfrm>
          <a:prstGeom prst="rect">
            <a:avLst/>
          </a:prstGeom>
        </p:spPr>
        <p:txBody>
          <a:bodyPr wrap="none">
            <a:spAutoFit/>
          </a:bodyPr>
          <a:lstStyle/>
          <a:p>
            <a:pPr algn="ctr" defTabSz="932597">
              <a:defRPr/>
            </a:pPr>
            <a:r>
              <a:rPr lang="en-US" sz="3672" b="1" kern="0" dirty="0">
                <a:solidFill>
                  <a:srgbClr val="002050"/>
                </a:solidFill>
                <a:latin typeface="Tw Cen MT Condensed" panose="020B0606020104020203" pitchFamily="34" charset="0"/>
                <a:cs typeface="Segoe UI" panose="020B0502040204020203" pitchFamily="34" charset="0"/>
              </a:rPr>
              <a:t>Service</a:t>
            </a:r>
            <a:r>
              <a:rPr lang="en-US" sz="3264" b="1" kern="0" dirty="0">
                <a:solidFill>
                  <a:srgbClr val="002050"/>
                </a:solidFill>
                <a:latin typeface="Tw Cen MT Condensed" panose="020B0606020104020203" pitchFamily="34" charset="0"/>
                <a:cs typeface="Segoe UI" panose="020B0502040204020203" pitchFamily="34" charset="0"/>
              </a:rPr>
              <a:t> Fabric</a:t>
            </a:r>
          </a:p>
        </p:txBody>
      </p:sp>
    </p:spTree>
    <p:extLst>
      <p:ext uri="{BB962C8B-B14F-4D97-AF65-F5344CB8AC3E}">
        <p14:creationId xmlns:p14="http://schemas.microsoft.com/office/powerpoint/2010/main" val="3168197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3.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4685</TotalTime>
  <Words>8450</Words>
  <Application>Microsoft Office PowerPoint</Application>
  <PresentationFormat>Custom</PresentationFormat>
  <Paragraphs>876</Paragraphs>
  <Slides>31</Slides>
  <Notes>30</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Arial</vt:lpstr>
      <vt:lpstr>Calibri</vt:lpstr>
      <vt:lpstr>Consolas</vt:lpstr>
      <vt:lpstr>Segoe UI</vt:lpstr>
      <vt:lpstr>Segoe UI Light</vt:lpstr>
      <vt:lpstr>Segoe UI Semibold</vt:lpstr>
      <vt:lpstr>Tw Cen MT</vt:lpstr>
      <vt:lpstr>Tw Cen MT Condensed</vt:lpstr>
      <vt:lpstr>Wingdings</vt:lpstr>
      <vt:lpstr>5-30721_Build_2016_Template_Light</vt:lpstr>
      <vt:lpstr>5-30721_Build_2016_Template_Dark</vt:lpstr>
      <vt:lpstr>Introduction to Service Fabric</vt:lpstr>
      <vt:lpstr>I always wanted to put a sign up on the road to Yale saying, ‘Beware: Deconstruction Ahead.’</vt:lpstr>
      <vt:lpstr>Setting Expectations</vt:lpstr>
      <vt:lpstr>Traditional application a.k.a Monolith</vt:lpstr>
      <vt:lpstr>Challenges of creating applications</vt:lpstr>
      <vt:lpstr>PowerPoint Presentation</vt:lpstr>
      <vt:lpstr>Microservices</vt:lpstr>
      <vt:lpstr>And from this was born Service fabric</vt:lpstr>
      <vt:lpstr>PowerPoint Presentation</vt:lpstr>
      <vt:lpstr>Service Fabric Cluster </vt:lpstr>
      <vt:lpstr>Lets take a look…  </vt:lpstr>
      <vt:lpstr>Application composition</vt:lpstr>
      <vt:lpstr>An Application</vt:lpstr>
      <vt:lpstr>A Service</vt:lpstr>
      <vt:lpstr>Service Fabric service “templates”</vt:lpstr>
      <vt:lpstr>Reliable Services</vt:lpstr>
      <vt:lpstr>Stateful Services &amp; Reliable Collections</vt:lpstr>
      <vt:lpstr>A couple service … restrictions</vt:lpstr>
      <vt:lpstr>Lets take a look…  </vt:lpstr>
      <vt:lpstr>Publication and Deployment</vt:lpstr>
      <vt:lpstr>Service Placement</vt:lpstr>
      <vt:lpstr>Cluster Resource Management</vt:lpstr>
      <vt:lpstr>Application/Service Upgrades</vt:lpstr>
      <vt:lpstr>Application Upgrade</vt:lpstr>
      <vt:lpstr>Service Fabric – failover</vt:lpstr>
      <vt:lpstr>Lets take a look…  </vt:lpstr>
      <vt:lpstr>A Platform for Microservices is not Free</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219</cp:revision>
  <dcterms:created xsi:type="dcterms:W3CDTF">2016-08-19T13:41:00Z</dcterms:created>
  <dcterms:modified xsi:type="dcterms:W3CDTF">2016-10-31T22:28:32Z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