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39"/>
  </p:notesMasterIdLst>
  <p:handoutMasterIdLst>
    <p:handoutMasterId r:id="rId40"/>
  </p:handoutMasterIdLst>
  <p:sldIdLst>
    <p:sldId id="1367" r:id="rId6"/>
    <p:sldId id="1460" r:id="rId7"/>
    <p:sldId id="1409" r:id="rId8"/>
    <p:sldId id="1471" r:id="rId9"/>
    <p:sldId id="1503" r:id="rId10"/>
    <p:sldId id="1474" r:id="rId11"/>
    <p:sldId id="1504" r:id="rId12"/>
    <p:sldId id="1481" r:id="rId13"/>
    <p:sldId id="1476" r:id="rId14"/>
    <p:sldId id="1477" r:id="rId15"/>
    <p:sldId id="1506" r:id="rId16"/>
    <p:sldId id="1480" r:id="rId17"/>
    <p:sldId id="1478" r:id="rId18"/>
    <p:sldId id="1479" r:id="rId19"/>
    <p:sldId id="1507" r:id="rId20"/>
    <p:sldId id="1509" r:id="rId21"/>
    <p:sldId id="1508" r:id="rId22"/>
    <p:sldId id="1484" r:id="rId23"/>
    <p:sldId id="1485" r:id="rId24"/>
    <p:sldId id="1486" r:id="rId25"/>
    <p:sldId id="1487" r:id="rId26"/>
    <p:sldId id="1488" r:id="rId27"/>
    <p:sldId id="1489" r:id="rId28"/>
    <p:sldId id="1490" r:id="rId29"/>
    <p:sldId id="1491" r:id="rId30"/>
    <p:sldId id="1492" r:id="rId31"/>
    <p:sldId id="1493" r:id="rId32"/>
    <p:sldId id="1494" r:id="rId33"/>
    <p:sldId id="1495" r:id="rId34"/>
    <p:sldId id="1496" r:id="rId35"/>
    <p:sldId id="1505" r:id="rId36"/>
    <p:sldId id="1470" r:id="rId37"/>
    <p:sldId id="1433" r:id="rId3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Lst>
        </p14:section>
        <p14:section name="Introduction to Microservices" id="{509BFEB0-0A5E-4F8C-A142-792FAB6DF680}">
          <p14:sldIdLst>
            <p14:sldId id="1471"/>
            <p14:sldId id="1503"/>
            <p14:sldId id="1474"/>
            <p14:sldId id="1504"/>
            <p14:sldId id="1481"/>
            <p14:sldId id="1476"/>
          </p14:sldIdLst>
        </p14:section>
        <p14:section name="The SvcFab Cluster" id="{8991DADA-A26F-4A57-A115-79362BA0AC15}">
          <p14:sldIdLst>
            <p14:sldId id="1477"/>
            <p14:sldId id="1506"/>
          </p14:sldIdLst>
        </p14:section>
        <p14:section name="SvcFab Application Model" id="{F2CA6F2C-EC6C-4951-8FDC-38528DF7D715}">
          <p14:sldIdLst>
            <p14:sldId id="1480"/>
            <p14:sldId id="1478"/>
            <p14:sldId id="1479"/>
            <p14:sldId id="1507"/>
            <p14:sldId id="1509"/>
            <p14:sldId id="1508"/>
            <p14:sldId id="1484"/>
            <p14:sldId id="1485"/>
            <p14:sldId id="1486"/>
            <p14:sldId id="1487"/>
            <p14:sldId id="1488"/>
          </p14:sldIdLst>
        </p14:section>
        <p14:section name="Application Lifecycle" id="{72962CD6-CB84-41D3-B723-74271855D7A4}">
          <p14:sldIdLst>
            <p14:sldId id="1489"/>
            <p14:sldId id="1490"/>
            <p14:sldId id="1491"/>
            <p14:sldId id="1492"/>
            <p14:sldId id="1493"/>
            <p14:sldId id="1494"/>
            <p14:sldId id="1495"/>
            <p14:sldId id="1496"/>
          </p14:sldIdLst>
        </p14:section>
        <p14:section name="Review" id="{B184F2BD-D940-4028-9DD8-16FAFCEC26E5}">
          <p14:sldIdLst>
            <p14:sldId id="1505"/>
          </p14:sldIdLst>
        </p14:section>
        <p14:section name="Learning Materials" id="{21B3198B-573B-4F42-852C-50B67AABFFFE}">
          <p14:sldIdLst>
            <p14:sldId id="1470"/>
            <p14:sldId id="14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70784" autoAdjust="0"/>
  </p:normalViewPr>
  <p:slideViewPr>
    <p:cSldViewPr>
      <p:cViewPr varScale="1">
        <p:scale>
          <a:sx n="109" d="100"/>
          <a:sy n="109" d="100"/>
        </p:scale>
        <p:origin x="1116" y="132"/>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10/17/2016 10:08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10/17/2016 10:08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ka.ms/ServiceFabricSD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10/17/2016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9410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 representing cloud</a:t>
            </a:r>
          </a:p>
          <a:p>
            <a:pPr lvl="1"/>
            <a:r>
              <a:rPr lang="en-US" dirty="0"/>
              <a:t>Contains Cluster (can contain 1000s of nodes)</a:t>
            </a:r>
          </a:p>
          <a:p>
            <a:pPr lvl="2"/>
            <a:r>
              <a:rPr lang="en-US" dirty="0"/>
              <a:t>Contains Nodes (@ has name)</a:t>
            </a:r>
          </a:p>
          <a:p>
            <a:pPr lvl="3"/>
            <a:r>
              <a:rPr lang="en-US" dirty="0"/>
              <a:t>Endpoints</a:t>
            </a:r>
          </a:p>
          <a:p>
            <a:pPr lvl="4"/>
            <a:r>
              <a:rPr lang="en-US" dirty="0" err="1"/>
              <a:t>HttpGateWay</a:t>
            </a:r>
            <a:r>
              <a:rPr lang="en-US" dirty="0"/>
              <a:t> (19007), Cluster (</a:t>
            </a:r>
            <a:r>
              <a:rPr lang="en-US" dirty="0" err="1"/>
              <a:t>tcp</a:t>
            </a:r>
            <a:r>
              <a:rPr lang="en-US" dirty="0"/>
              <a:t>: 19000)?</a:t>
            </a:r>
          </a:p>
          <a:p>
            <a:pPr lvl="3"/>
            <a:r>
              <a:rPr lang="en-US" dirty="0"/>
              <a:t>Your “static” code/data/</a:t>
            </a:r>
            <a:r>
              <a:rPr lang="en-US" dirty="0" err="1"/>
              <a:t>config</a:t>
            </a:r>
            <a:endParaRPr lang="en-US" dirty="0"/>
          </a:p>
          <a:p>
            <a:pPr lvl="2"/>
            <a:r>
              <a:rPr lang="en-US" dirty="0"/>
              <a:t>Load Balancer</a:t>
            </a:r>
          </a:p>
          <a:p>
            <a:r>
              <a:rPr lang="en-US" dirty="0"/>
              <a:t>Animate: start w/DC box</a:t>
            </a:r>
          </a:p>
          <a:p>
            <a:pPr lvl="1"/>
            <a:r>
              <a:rPr lang="en-US" dirty="0"/>
              <a:t>Enter some nodes (names)</a:t>
            </a:r>
          </a:p>
          <a:p>
            <a:pPr lvl="1"/>
            <a:r>
              <a:rPr lang="en-US" dirty="0"/>
              <a:t>Install OS/SF</a:t>
            </a:r>
          </a:p>
          <a:p>
            <a:pPr lvl="1"/>
            <a:r>
              <a:rPr lang="en-US" dirty="0"/>
              <a:t>Establish endpoints to create cluster</a:t>
            </a:r>
          </a:p>
          <a:p>
            <a:pPr lvl="1"/>
            <a:r>
              <a:rPr lang="en-US" dirty="0"/>
              <a:t>You code/data/</a:t>
            </a:r>
            <a:r>
              <a:rPr lang="en-US" dirty="0" err="1"/>
              <a:t>config</a:t>
            </a:r>
            <a:endParaRPr lang="en-US" dirty="0"/>
          </a:p>
          <a:p>
            <a:pPr lvl="1"/>
            <a:r>
              <a:rPr lang="en-US" dirty="0"/>
              <a:t>Load Balancer</a:t>
            </a:r>
          </a:p>
          <a:p>
            <a:pPr lvl="1"/>
            <a:r>
              <a:rPr lang="en-US" dirty="0"/>
              <a:t>Client request </a:t>
            </a:r>
            <a:r>
              <a:rPr lang="en-US" dirty="0">
                <a:sym typeface="Wingdings" panose="05000000000000000000" pitchFamily="2" charset="2"/>
              </a:rPr>
              <a:t> LB  to a node</a:t>
            </a:r>
          </a:p>
          <a:p>
            <a:pPr lvl="1"/>
            <a:r>
              <a:rPr lang="en-US" dirty="0">
                <a:sym typeface="Wingdings" panose="05000000000000000000" pitchFamily="2" charset="2"/>
              </a:rPr>
              <a:t>---</a:t>
            </a:r>
          </a:p>
          <a:p>
            <a:r>
              <a:rPr lang="en-US" dirty="0"/>
              <a:t>&lt;?xml version="1.0" encoding="utf-8"?&gt;</a:t>
            </a:r>
          </a:p>
          <a:p>
            <a:r>
              <a:rPr lang="en-US" dirty="0"/>
              <a:t>&lt;!--</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The settings used within this </a:t>
            </a:r>
            <a:r>
              <a:rPr lang="en-US" dirty="0" err="1"/>
              <a:t>ClusterManifest</a:t>
            </a:r>
            <a:r>
              <a:rPr lang="en-US" dirty="0"/>
              <a:t> are expressly for use only</a:t>
            </a:r>
          </a:p>
          <a:p>
            <a:r>
              <a:rPr lang="en-US" dirty="0"/>
              <a:t>within a developer single-box environment.  Any use of these settings outside</a:t>
            </a:r>
          </a:p>
          <a:p>
            <a:r>
              <a:rPr lang="en-US" dirty="0"/>
              <a:t>of that environment are highly likely to produce incorrect, and </a:t>
            </a:r>
            <a:r>
              <a:rPr lang="en-US" dirty="0" err="1"/>
              <a:t>misperforming</a:t>
            </a:r>
            <a:endParaRPr lang="en-US" dirty="0"/>
          </a:p>
          <a:p>
            <a:r>
              <a:rPr lang="en-US" dirty="0"/>
              <a:t>systems.</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--&gt;</a:t>
            </a:r>
          </a:p>
          <a:p>
            <a:r>
              <a:rPr lang="en-US" dirty="0"/>
              <a:t>&lt;</a:t>
            </a:r>
            <a:r>
              <a:rPr lang="en-US" dirty="0" err="1"/>
              <a:t>ClusterManifest</a:t>
            </a:r>
            <a:endParaRPr lang="en-US" dirty="0"/>
          </a:p>
          <a:p>
            <a:r>
              <a:rPr lang="en-US" dirty="0"/>
              <a:t>    </a:t>
            </a:r>
            <a:r>
              <a:rPr lang="en-US" dirty="0" err="1"/>
              <a:t>xmlns:xsd</a:t>
            </a:r>
            <a:r>
              <a:rPr lang="en-US" dirty="0"/>
              <a:t>="http://www.w3.org/2001/XMLSchema"</a:t>
            </a:r>
          </a:p>
          <a:p>
            <a:r>
              <a:rPr lang="en-US" dirty="0"/>
              <a:t>    </a:t>
            </a:r>
            <a:r>
              <a:rPr lang="en-US" dirty="0" err="1"/>
              <a:t>xmlns:xsi</a:t>
            </a:r>
            <a:r>
              <a:rPr lang="en-US" dirty="0"/>
              <a:t>="http://www.w3.org/2001/XMLSchema-instance"</a:t>
            </a:r>
          </a:p>
          <a:p>
            <a:r>
              <a:rPr lang="en-US" dirty="0"/>
              <a:t>    </a:t>
            </a:r>
            <a:r>
              <a:rPr lang="en-US" dirty="0" err="1"/>
              <a:t>xmlns</a:t>
            </a:r>
            <a:r>
              <a:rPr lang="en-US" dirty="0"/>
              <a:t>="http://schemas.microsoft.com/2011/01/fabric"</a:t>
            </a:r>
          </a:p>
          <a:p>
            <a:r>
              <a:rPr lang="en-US" dirty="0"/>
              <a:t>    Name="</a:t>
            </a:r>
            <a:r>
              <a:rPr lang="en-US" dirty="0" err="1"/>
              <a:t>ComputerName</a:t>
            </a:r>
            <a:r>
              <a:rPr lang="en-US" dirty="0"/>
              <a:t>-Local-Cluster"</a:t>
            </a:r>
          </a:p>
          <a:p>
            <a:r>
              <a:rPr lang="en-US" dirty="0"/>
              <a:t>    Version="1.0"&gt;</a:t>
            </a:r>
          </a:p>
          <a:p>
            <a:r>
              <a:rPr lang="en-US" dirty="0"/>
              <a:t>    &lt;</a:t>
            </a:r>
            <a:r>
              <a:rPr lang="en-US" dirty="0" err="1"/>
              <a:t>NodeTypes</a:t>
            </a:r>
            <a:r>
              <a:rPr lang="en-US" dirty="0"/>
              <a:t>&gt;</a:t>
            </a:r>
          </a:p>
          <a:p>
            <a:r>
              <a:rPr lang="en-US" dirty="0"/>
              <a:t>        &lt;</a:t>
            </a:r>
            <a:r>
              <a:rPr lang="en-US" dirty="0" err="1"/>
              <a:t>NodeType</a:t>
            </a:r>
            <a:r>
              <a:rPr lang="en-US" dirty="0"/>
              <a:t> Name="NodeType1"&gt;</a:t>
            </a:r>
          </a:p>
          <a:p>
            <a:r>
              <a:rPr lang="en-US" dirty="0"/>
              <a:t>            &lt;Endpoints&gt;</a:t>
            </a:r>
          </a:p>
          <a:p>
            <a:r>
              <a:rPr lang="en-US" dirty="0"/>
              <a:t>                &lt;</a:t>
            </a:r>
            <a:r>
              <a:rPr lang="en-US" dirty="0" err="1"/>
              <a:t>ClientConnectionEndpoint</a:t>
            </a:r>
            <a:r>
              <a:rPr lang="en-US" dirty="0"/>
              <a:t> Port="19000" /&gt;</a:t>
            </a:r>
          </a:p>
          <a:p>
            <a:r>
              <a:rPr lang="en-US" dirty="0"/>
              <a:t>                &lt;</a:t>
            </a:r>
            <a:r>
              <a:rPr lang="en-US" dirty="0" err="1"/>
              <a:t>LeaseDriverEndpoint</a:t>
            </a:r>
            <a:r>
              <a:rPr lang="en-US" dirty="0"/>
              <a:t> Port="19001" /&gt;</a:t>
            </a:r>
          </a:p>
          <a:p>
            <a:r>
              <a:rPr lang="en-US" dirty="0"/>
              <a:t>                &lt;</a:t>
            </a:r>
            <a:r>
              <a:rPr lang="en-US" dirty="0" err="1"/>
              <a:t>ClusterConnectionEndpoint</a:t>
            </a:r>
            <a:r>
              <a:rPr lang="en-US" dirty="0"/>
              <a:t> Port="19002" /&gt;</a:t>
            </a:r>
          </a:p>
          <a:p>
            <a:r>
              <a:rPr lang="en-US" dirty="0"/>
              <a:t>                &lt;</a:t>
            </a:r>
            <a:r>
              <a:rPr lang="en-US" dirty="0" err="1"/>
              <a:t>HttpGatewayEndpoint</a:t>
            </a:r>
            <a:r>
              <a:rPr lang="en-US" dirty="0"/>
              <a:t> Port="19007" Protocol="http" /&gt;</a:t>
            </a:r>
          </a:p>
          <a:p>
            <a:r>
              <a:rPr lang="en-US" dirty="0"/>
              <a:t>                &lt;</a:t>
            </a:r>
            <a:r>
              <a:rPr lang="en-US" dirty="0" err="1"/>
              <a:t>ServiceConnectionEndpoint</a:t>
            </a:r>
            <a:r>
              <a:rPr lang="en-US" dirty="0"/>
              <a:t> Port="19006" /&gt;</a:t>
            </a:r>
          </a:p>
          <a:p>
            <a:r>
              <a:rPr lang="en-US" dirty="0"/>
              <a:t>                &lt;</a:t>
            </a:r>
            <a:r>
              <a:rPr lang="en-US" dirty="0" err="1"/>
              <a:t>ApplicationEndpoints</a:t>
            </a:r>
            <a:r>
              <a:rPr lang="en-US" dirty="0"/>
              <a:t> </a:t>
            </a:r>
            <a:r>
              <a:rPr lang="en-US" dirty="0" err="1"/>
              <a:t>StartPort</a:t>
            </a:r>
            <a:r>
              <a:rPr lang="en-US" dirty="0"/>
              <a:t>="30001" </a:t>
            </a:r>
            <a:r>
              <a:rPr lang="en-US" dirty="0" err="1"/>
              <a:t>EndPort</a:t>
            </a:r>
            <a:r>
              <a:rPr lang="en-US" dirty="0"/>
              <a:t>="31000"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Name="NodeType2"&gt;</a:t>
            </a:r>
          </a:p>
          <a:p>
            <a:r>
              <a:rPr lang="en-US" dirty="0"/>
              <a:t>            &lt;Endpoints&gt;</a:t>
            </a:r>
          </a:p>
          <a:p>
            <a:r>
              <a:rPr lang="en-US" dirty="0"/>
              <a:t>                &lt;</a:t>
            </a:r>
            <a:r>
              <a:rPr lang="en-US" dirty="0" err="1"/>
              <a:t>ClientConnectionEndpoint</a:t>
            </a:r>
            <a:r>
              <a:rPr lang="en-US" dirty="0"/>
              <a:t> Port="19010" /&gt;</a:t>
            </a:r>
          </a:p>
          <a:p>
            <a:r>
              <a:rPr lang="en-US" dirty="0"/>
              <a:t>                &lt;</a:t>
            </a:r>
            <a:r>
              <a:rPr lang="en-US" dirty="0" err="1"/>
              <a:t>LeaseDriverEndpoint</a:t>
            </a:r>
            <a:r>
              <a:rPr lang="en-US" dirty="0"/>
              <a:t> Port="19011" /&gt;</a:t>
            </a:r>
          </a:p>
          <a:p>
            <a:r>
              <a:rPr lang="en-US" dirty="0"/>
              <a:t>                &lt;</a:t>
            </a:r>
            <a:r>
              <a:rPr lang="en-US" dirty="0" err="1"/>
              <a:t>ClusterConnectionEndpoint</a:t>
            </a:r>
            <a:r>
              <a:rPr lang="en-US" dirty="0"/>
              <a:t> Port="19012" /&gt;</a:t>
            </a:r>
          </a:p>
          <a:p>
            <a:r>
              <a:rPr lang="en-US" dirty="0"/>
              <a:t>                &lt;</a:t>
            </a:r>
            <a:r>
              <a:rPr lang="en-US" dirty="0" err="1"/>
              <a:t>HttpGatewayEndpoint</a:t>
            </a:r>
            <a:r>
              <a:rPr lang="en-US" dirty="0"/>
              <a:t> Port="19017" Protocol="http" /&gt;</a:t>
            </a:r>
          </a:p>
          <a:p>
            <a:r>
              <a:rPr lang="en-US" dirty="0"/>
              <a:t>                &lt;</a:t>
            </a:r>
            <a:r>
              <a:rPr lang="en-US" dirty="0" err="1"/>
              <a:t>ServiceConnectionEndpoint</a:t>
            </a:r>
            <a:r>
              <a:rPr lang="en-US" dirty="0"/>
              <a:t> Port="19016" /&gt;</a:t>
            </a:r>
          </a:p>
          <a:p>
            <a:r>
              <a:rPr lang="en-US" dirty="0"/>
              <a:t>                &lt;</a:t>
            </a:r>
            <a:r>
              <a:rPr lang="en-US" dirty="0" err="1"/>
              <a:t>ApplicationEndpoints</a:t>
            </a:r>
            <a:r>
              <a:rPr lang="en-US" dirty="0"/>
              <a:t> </a:t>
            </a:r>
            <a:r>
              <a:rPr lang="en-US" dirty="0" err="1"/>
              <a:t>StartPort</a:t>
            </a:r>
            <a:r>
              <a:rPr lang="en-US" dirty="0"/>
              <a:t>="31001" </a:t>
            </a:r>
            <a:r>
              <a:rPr lang="en-US" dirty="0" err="1"/>
              <a:t>EndPort</a:t>
            </a:r>
            <a:r>
              <a:rPr lang="en-US" dirty="0"/>
              <a:t>="32000"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Name="NodeType3"&gt;</a:t>
            </a:r>
          </a:p>
          <a:p>
            <a:r>
              <a:rPr lang="en-US" dirty="0"/>
              <a:t>            &lt;Endpoints&gt;</a:t>
            </a:r>
          </a:p>
          <a:p>
            <a:r>
              <a:rPr lang="en-US" dirty="0"/>
              <a:t>                &lt;</a:t>
            </a:r>
            <a:r>
              <a:rPr lang="en-US" dirty="0" err="1"/>
              <a:t>ClientConnectionEndpoint</a:t>
            </a:r>
            <a:r>
              <a:rPr lang="en-US" dirty="0"/>
              <a:t> Port="19020" /&gt;</a:t>
            </a:r>
          </a:p>
          <a:p>
            <a:r>
              <a:rPr lang="en-US" dirty="0"/>
              <a:t>                &lt;</a:t>
            </a:r>
            <a:r>
              <a:rPr lang="en-US" dirty="0" err="1"/>
              <a:t>LeaseDriverEndpoint</a:t>
            </a:r>
            <a:r>
              <a:rPr lang="en-US" dirty="0"/>
              <a:t> Port="19021" /&gt;</a:t>
            </a:r>
          </a:p>
          <a:p>
            <a:r>
              <a:rPr lang="en-US" dirty="0"/>
              <a:t>                &lt;</a:t>
            </a:r>
            <a:r>
              <a:rPr lang="en-US" dirty="0" err="1"/>
              <a:t>ClusterConnectionEndpoint</a:t>
            </a:r>
            <a:r>
              <a:rPr lang="en-US" dirty="0"/>
              <a:t> Port="19022" /&gt;</a:t>
            </a:r>
          </a:p>
          <a:p>
            <a:r>
              <a:rPr lang="en-US" dirty="0"/>
              <a:t>                &lt;</a:t>
            </a:r>
            <a:r>
              <a:rPr lang="en-US" dirty="0" err="1"/>
              <a:t>HttpGatewayEndpoint</a:t>
            </a:r>
            <a:r>
              <a:rPr lang="en-US" dirty="0"/>
              <a:t> Port="19027" Protocol="http" /&gt;</a:t>
            </a:r>
          </a:p>
          <a:p>
            <a:r>
              <a:rPr lang="en-US" dirty="0"/>
              <a:t>                &lt;</a:t>
            </a:r>
            <a:r>
              <a:rPr lang="en-US" dirty="0" err="1"/>
              <a:t>ServiceConnectionEndpoint</a:t>
            </a:r>
            <a:r>
              <a:rPr lang="en-US" dirty="0"/>
              <a:t> Port="19026" /&gt;</a:t>
            </a:r>
          </a:p>
          <a:p>
            <a:r>
              <a:rPr lang="en-US" dirty="0"/>
              <a:t>                &lt;</a:t>
            </a:r>
            <a:r>
              <a:rPr lang="en-US" dirty="0" err="1"/>
              <a:t>ApplicationEndpoints</a:t>
            </a:r>
            <a:r>
              <a:rPr lang="en-US" dirty="0"/>
              <a:t> </a:t>
            </a:r>
            <a:r>
              <a:rPr lang="en-US" dirty="0" err="1"/>
              <a:t>StartPort</a:t>
            </a:r>
            <a:r>
              <a:rPr lang="en-US" dirty="0"/>
              <a:t>="32001" </a:t>
            </a:r>
            <a:r>
              <a:rPr lang="en-US" dirty="0" err="1"/>
              <a:t>EndPort</a:t>
            </a:r>
            <a:r>
              <a:rPr lang="en-US" dirty="0"/>
              <a:t>="33000"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Name="NodeType4"&gt;</a:t>
            </a:r>
          </a:p>
          <a:p>
            <a:r>
              <a:rPr lang="en-US" dirty="0"/>
              <a:t>            &lt;Endpoints&gt;</a:t>
            </a:r>
          </a:p>
          <a:p>
            <a:r>
              <a:rPr lang="en-US" dirty="0"/>
              <a:t>                &lt;</a:t>
            </a:r>
            <a:r>
              <a:rPr lang="en-US" dirty="0" err="1"/>
              <a:t>ClientConnectionEndpoint</a:t>
            </a:r>
            <a:r>
              <a:rPr lang="en-US" dirty="0"/>
              <a:t> Port="19030" /&gt;</a:t>
            </a:r>
          </a:p>
          <a:p>
            <a:r>
              <a:rPr lang="en-US" dirty="0"/>
              <a:t>                &lt;</a:t>
            </a:r>
            <a:r>
              <a:rPr lang="en-US" dirty="0" err="1"/>
              <a:t>LeaseDriverEndpoint</a:t>
            </a:r>
            <a:r>
              <a:rPr lang="en-US" dirty="0"/>
              <a:t> Port="19031" /&gt;</a:t>
            </a:r>
          </a:p>
          <a:p>
            <a:r>
              <a:rPr lang="en-US" dirty="0"/>
              <a:t>                &lt;</a:t>
            </a:r>
            <a:r>
              <a:rPr lang="en-US" dirty="0" err="1"/>
              <a:t>ClusterConnectionEndpoint</a:t>
            </a:r>
            <a:r>
              <a:rPr lang="en-US" dirty="0"/>
              <a:t> Port="19032" /&gt;</a:t>
            </a:r>
          </a:p>
          <a:p>
            <a:r>
              <a:rPr lang="en-US" dirty="0"/>
              <a:t>                &lt;</a:t>
            </a:r>
            <a:r>
              <a:rPr lang="en-US" dirty="0" err="1"/>
              <a:t>HttpGatewayEndpoint</a:t>
            </a:r>
            <a:r>
              <a:rPr lang="en-US" dirty="0"/>
              <a:t> Port="19037" Protocol="http" /&gt;</a:t>
            </a:r>
          </a:p>
          <a:p>
            <a:r>
              <a:rPr lang="en-US" dirty="0"/>
              <a:t>                &lt;</a:t>
            </a:r>
            <a:r>
              <a:rPr lang="en-US" dirty="0" err="1"/>
              <a:t>ServiceConnectionEndpoint</a:t>
            </a:r>
            <a:r>
              <a:rPr lang="en-US" dirty="0"/>
              <a:t> Port="19036" /&gt;</a:t>
            </a:r>
          </a:p>
          <a:p>
            <a:r>
              <a:rPr lang="en-US" dirty="0"/>
              <a:t>                &lt;</a:t>
            </a:r>
            <a:r>
              <a:rPr lang="en-US" dirty="0" err="1"/>
              <a:t>ApplicationEndpoints</a:t>
            </a:r>
            <a:r>
              <a:rPr lang="en-US" dirty="0"/>
              <a:t> </a:t>
            </a:r>
            <a:r>
              <a:rPr lang="en-US" dirty="0" err="1"/>
              <a:t>StartPort</a:t>
            </a:r>
            <a:r>
              <a:rPr lang="en-US" dirty="0"/>
              <a:t>="33001" </a:t>
            </a:r>
            <a:r>
              <a:rPr lang="en-US" dirty="0" err="1"/>
              <a:t>EndPort</a:t>
            </a:r>
            <a:r>
              <a:rPr lang="en-US" dirty="0"/>
              <a:t>="34000"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Name="NodeType5"&gt;</a:t>
            </a:r>
          </a:p>
          <a:p>
            <a:r>
              <a:rPr lang="en-US" dirty="0"/>
              <a:t>            &lt;Endpoints&gt;</a:t>
            </a:r>
          </a:p>
          <a:p>
            <a:r>
              <a:rPr lang="en-US" dirty="0"/>
              <a:t>                &lt;</a:t>
            </a:r>
            <a:r>
              <a:rPr lang="en-US" dirty="0" err="1"/>
              <a:t>ClientConnectionEndpoint</a:t>
            </a:r>
            <a:r>
              <a:rPr lang="en-US" dirty="0"/>
              <a:t> Port="19040" /&gt;</a:t>
            </a:r>
          </a:p>
          <a:p>
            <a:r>
              <a:rPr lang="en-US" dirty="0"/>
              <a:t>                &lt;</a:t>
            </a:r>
            <a:r>
              <a:rPr lang="en-US" dirty="0" err="1"/>
              <a:t>LeaseDriverEndpoint</a:t>
            </a:r>
            <a:r>
              <a:rPr lang="en-US" dirty="0"/>
              <a:t> Port="19041" /&gt;</a:t>
            </a:r>
          </a:p>
          <a:p>
            <a:r>
              <a:rPr lang="en-US" dirty="0"/>
              <a:t>                &lt;</a:t>
            </a:r>
            <a:r>
              <a:rPr lang="en-US" dirty="0" err="1"/>
              <a:t>ClusterConnectionEndpoint</a:t>
            </a:r>
            <a:r>
              <a:rPr lang="en-US" dirty="0"/>
              <a:t> Port="19042" /&gt;</a:t>
            </a:r>
          </a:p>
          <a:p>
            <a:r>
              <a:rPr lang="en-US" dirty="0"/>
              <a:t>                &lt;</a:t>
            </a:r>
            <a:r>
              <a:rPr lang="en-US" dirty="0" err="1"/>
              <a:t>HttpGatewayEndpoint</a:t>
            </a:r>
            <a:r>
              <a:rPr lang="en-US" dirty="0"/>
              <a:t> Port="19047" Protocol="http" /&gt;</a:t>
            </a:r>
          </a:p>
          <a:p>
            <a:r>
              <a:rPr lang="en-US" dirty="0"/>
              <a:t>                &lt;</a:t>
            </a:r>
            <a:r>
              <a:rPr lang="en-US" dirty="0" err="1"/>
              <a:t>ServiceConnectionEndpoint</a:t>
            </a:r>
            <a:r>
              <a:rPr lang="en-US" dirty="0"/>
              <a:t> Port="19046" /&gt;</a:t>
            </a:r>
          </a:p>
          <a:p>
            <a:r>
              <a:rPr lang="en-US" dirty="0"/>
              <a:t>                &lt;</a:t>
            </a:r>
            <a:r>
              <a:rPr lang="en-US" dirty="0" err="1"/>
              <a:t>ApplicationEndpoints</a:t>
            </a:r>
            <a:r>
              <a:rPr lang="en-US" dirty="0"/>
              <a:t> </a:t>
            </a:r>
            <a:r>
              <a:rPr lang="en-US" dirty="0" err="1"/>
              <a:t>StartPort</a:t>
            </a:r>
            <a:r>
              <a:rPr lang="en-US" dirty="0"/>
              <a:t>="34001" </a:t>
            </a:r>
            <a:r>
              <a:rPr lang="en-US" dirty="0" err="1"/>
              <a:t>EndPort</a:t>
            </a:r>
            <a:r>
              <a:rPr lang="en-US" dirty="0"/>
              <a:t>="35000" /&gt;</a:t>
            </a:r>
          </a:p>
          <a:p>
            <a:r>
              <a:rPr lang="en-US" dirty="0"/>
              <a:t>            &lt;/Endpoints&gt;</a:t>
            </a:r>
          </a:p>
          <a:p>
            <a:r>
              <a:rPr lang="en-US" dirty="0"/>
              <a:t>        &lt;/</a:t>
            </a:r>
            <a:r>
              <a:rPr lang="en-US" dirty="0" err="1"/>
              <a:t>NodeType</a:t>
            </a:r>
            <a:r>
              <a:rPr lang="en-US" dirty="0"/>
              <a:t>&gt;</a:t>
            </a:r>
          </a:p>
          <a:p>
            <a:r>
              <a:rPr lang="en-US" dirty="0"/>
              <a:t>    &lt;/</a:t>
            </a:r>
            <a:r>
              <a:rPr lang="en-US" dirty="0" err="1"/>
              <a:t>NodeTypes</a:t>
            </a:r>
            <a:r>
              <a:rPr lang="en-US" dirty="0"/>
              <a:t>&gt;</a:t>
            </a:r>
          </a:p>
          <a:p>
            <a:r>
              <a:rPr lang="en-US" dirty="0"/>
              <a:t>    &lt;Infrastructure&gt;</a:t>
            </a:r>
          </a:p>
          <a:p>
            <a:r>
              <a:rPr lang="en-US" dirty="0"/>
              <a:t>        &lt;</a:t>
            </a:r>
            <a:r>
              <a:rPr lang="en-US" dirty="0" err="1"/>
              <a:t>WindowsServer</a:t>
            </a:r>
            <a:r>
              <a:rPr lang="en-US" dirty="0"/>
              <a:t> </a:t>
            </a:r>
            <a:r>
              <a:rPr lang="en-US" dirty="0" err="1"/>
              <a:t>IsScaleMin</a:t>
            </a:r>
            <a:r>
              <a:rPr lang="en-US" dirty="0"/>
              <a:t>="true"&gt;</a:t>
            </a:r>
          </a:p>
          <a:p>
            <a:r>
              <a:rPr lang="en-US" dirty="0"/>
              <a:t>            &lt;</a:t>
            </a:r>
            <a:r>
              <a:rPr lang="en-US" dirty="0" err="1"/>
              <a:t>NodeList</a:t>
            </a:r>
            <a:r>
              <a:rPr lang="en-US" dirty="0"/>
              <a:t>&gt;</a:t>
            </a:r>
          </a:p>
          <a:p>
            <a:r>
              <a:rPr lang="en-US" dirty="0"/>
              <a:t>                &lt;Node </a:t>
            </a:r>
            <a:r>
              <a:rPr lang="en-US" dirty="0" err="1"/>
              <a:t>NodeName</a:t>
            </a:r>
            <a:r>
              <a:rPr lang="en-US" dirty="0"/>
              <a:t>="Node.1" </a:t>
            </a:r>
            <a:r>
              <a:rPr lang="en-US" dirty="0" err="1"/>
              <a:t>IPAddressOrFQDN</a:t>
            </a:r>
            <a:r>
              <a:rPr lang="en-US" dirty="0"/>
              <a:t>="localhost" </a:t>
            </a:r>
            <a:r>
              <a:rPr lang="en-US" dirty="0" err="1"/>
              <a:t>IsSeedNode</a:t>
            </a:r>
            <a:r>
              <a:rPr lang="en-US" dirty="0"/>
              <a:t>="true"  </a:t>
            </a:r>
            <a:r>
              <a:rPr lang="en-US" dirty="0" err="1"/>
              <a:t>NodeTypeRef</a:t>
            </a:r>
            <a:r>
              <a:rPr lang="en-US" dirty="0"/>
              <a:t>="NodeType1" </a:t>
            </a:r>
            <a:r>
              <a:rPr lang="en-US" dirty="0" err="1"/>
              <a:t>FaultDomain</a:t>
            </a:r>
            <a:r>
              <a:rPr lang="en-US" dirty="0"/>
              <a:t>="</a:t>
            </a:r>
            <a:r>
              <a:rPr lang="en-US" dirty="0" err="1"/>
              <a:t>fd</a:t>
            </a:r>
            <a:r>
              <a:rPr lang="en-US" dirty="0"/>
              <a:t>:/FD01" </a:t>
            </a:r>
            <a:r>
              <a:rPr lang="en-US" dirty="0" err="1"/>
              <a:t>UpgradeDomain</a:t>
            </a:r>
            <a:r>
              <a:rPr lang="en-US" dirty="0"/>
              <a:t>="UD1" /&gt;</a:t>
            </a:r>
          </a:p>
          <a:p>
            <a:r>
              <a:rPr lang="en-US" dirty="0"/>
              <a:t>                &lt;Node </a:t>
            </a:r>
            <a:r>
              <a:rPr lang="en-US" dirty="0" err="1"/>
              <a:t>NodeName</a:t>
            </a:r>
            <a:r>
              <a:rPr lang="en-US" dirty="0"/>
              <a:t>="Node.2" </a:t>
            </a:r>
            <a:r>
              <a:rPr lang="en-US" dirty="0" err="1"/>
              <a:t>IPAddressOrFQDN</a:t>
            </a:r>
            <a:r>
              <a:rPr lang="en-US" dirty="0"/>
              <a:t>="localhost" </a:t>
            </a:r>
            <a:r>
              <a:rPr lang="en-US" dirty="0" err="1"/>
              <a:t>IsSeedNode</a:t>
            </a:r>
            <a:r>
              <a:rPr lang="en-US" dirty="0"/>
              <a:t>="true"  </a:t>
            </a:r>
            <a:r>
              <a:rPr lang="en-US" dirty="0" err="1"/>
              <a:t>NodeTypeRef</a:t>
            </a:r>
            <a:r>
              <a:rPr lang="en-US" dirty="0"/>
              <a:t>="NodeType2" </a:t>
            </a:r>
            <a:r>
              <a:rPr lang="en-US" dirty="0" err="1"/>
              <a:t>FaultDomain</a:t>
            </a:r>
            <a:r>
              <a:rPr lang="en-US" dirty="0"/>
              <a:t>="</a:t>
            </a:r>
            <a:r>
              <a:rPr lang="en-US" dirty="0" err="1"/>
              <a:t>fd</a:t>
            </a:r>
            <a:r>
              <a:rPr lang="en-US" dirty="0"/>
              <a:t>:/FD02" </a:t>
            </a:r>
            <a:r>
              <a:rPr lang="en-US" dirty="0" err="1"/>
              <a:t>UpgradeDomain</a:t>
            </a:r>
            <a:r>
              <a:rPr lang="en-US" dirty="0"/>
              <a:t>="UD2" /&gt;</a:t>
            </a:r>
          </a:p>
          <a:p>
            <a:r>
              <a:rPr lang="en-US" dirty="0"/>
              <a:t>                &lt;Node </a:t>
            </a:r>
            <a:r>
              <a:rPr lang="en-US" dirty="0" err="1"/>
              <a:t>NodeName</a:t>
            </a:r>
            <a:r>
              <a:rPr lang="en-US" dirty="0"/>
              <a:t>="Node.3" </a:t>
            </a:r>
            <a:r>
              <a:rPr lang="en-US" dirty="0" err="1"/>
              <a:t>IPAddressOrFQDN</a:t>
            </a:r>
            <a:r>
              <a:rPr lang="en-US" dirty="0"/>
              <a:t>="localhost" </a:t>
            </a:r>
            <a:r>
              <a:rPr lang="en-US" dirty="0" err="1"/>
              <a:t>IsSeedNode</a:t>
            </a:r>
            <a:r>
              <a:rPr lang="en-US" dirty="0"/>
              <a:t>="true"  </a:t>
            </a:r>
            <a:r>
              <a:rPr lang="en-US" dirty="0" err="1"/>
              <a:t>NodeTypeRef</a:t>
            </a:r>
            <a:r>
              <a:rPr lang="en-US" dirty="0"/>
              <a:t>="NodeType3" </a:t>
            </a:r>
            <a:r>
              <a:rPr lang="en-US" dirty="0" err="1"/>
              <a:t>FaultDomain</a:t>
            </a:r>
            <a:r>
              <a:rPr lang="en-US" dirty="0"/>
              <a:t>="</a:t>
            </a:r>
            <a:r>
              <a:rPr lang="en-US" dirty="0" err="1"/>
              <a:t>fd</a:t>
            </a:r>
            <a:r>
              <a:rPr lang="en-US" dirty="0"/>
              <a:t>:/FD03" </a:t>
            </a:r>
            <a:r>
              <a:rPr lang="en-US" dirty="0" err="1"/>
              <a:t>UpgradeDomain</a:t>
            </a:r>
            <a:r>
              <a:rPr lang="en-US" dirty="0"/>
              <a:t>="UD3" /&gt;</a:t>
            </a:r>
          </a:p>
          <a:p>
            <a:r>
              <a:rPr lang="en-US" dirty="0"/>
              <a:t>                &lt;Node </a:t>
            </a:r>
            <a:r>
              <a:rPr lang="en-US" dirty="0" err="1"/>
              <a:t>NodeName</a:t>
            </a:r>
            <a:r>
              <a:rPr lang="en-US" dirty="0"/>
              <a:t>="Node.4" </a:t>
            </a:r>
            <a:r>
              <a:rPr lang="en-US" dirty="0" err="1"/>
              <a:t>IPAddressOrFQDN</a:t>
            </a:r>
            <a:r>
              <a:rPr lang="en-US" dirty="0"/>
              <a:t>="localhost" </a:t>
            </a:r>
            <a:r>
              <a:rPr lang="en-US" dirty="0" err="1"/>
              <a:t>IsSeedNode</a:t>
            </a:r>
            <a:r>
              <a:rPr lang="en-US" dirty="0"/>
              <a:t>="false" </a:t>
            </a:r>
            <a:r>
              <a:rPr lang="en-US" dirty="0" err="1"/>
              <a:t>NodeTypeRef</a:t>
            </a:r>
            <a:r>
              <a:rPr lang="en-US" dirty="0"/>
              <a:t>="NodeType4" </a:t>
            </a:r>
            <a:r>
              <a:rPr lang="en-US" dirty="0" err="1"/>
              <a:t>FaultDomain</a:t>
            </a:r>
            <a:r>
              <a:rPr lang="en-US" dirty="0"/>
              <a:t>="</a:t>
            </a:r>
            <a:r>
              <a:rPr lang="en-US" dirty="0" err="1"/>
              <a:t>fd</a:t>
            </a:r>
            <a:r>
              <a:rPr lang="en-US" dirty="0"/>
              <a:t>:/FD04" </a:t>
            </a:r>
            <a:r>
              <a:rPr lang="en-US" dirty="0" err="1"/>
              <a:t>UpgradeDomain</a:t>
            </a:r>
            <a:r>
              <a:rPr lang="en-US" dirty="0"/>
              <a:t>="UD1" /&gt;</a:t>
            </a:r>
          </a:p>
          <a:p>
            <a:r>
              <a:rPr lang="en-US" dirty="0"/>
              <a:t>                &lt;Node </a:t>
            </a:r>
            <a:r>
              <a:rPr lang="en-US" dirty="0" err="1"/>
              <a:t>NodeName</a:t>
            </a:r>
            <a:r>
              <a:rPr lang="en-US" dirty="0"/>
              <a:t>="Node.5" </a:t>
            </a:r>
            <a:r>
              <a:rPr lang="en-US" dirty="0" err="1"/>
              <a:t>IPAddressOrFQDN</a:t>
            </a:r>
            <a:r>
              <a:rPr lang="en-US" dirty="0"/>
              <a:t>="localhost" </a:t>
            </a:r>
            <a:r>
              <a:rPr lang="en-US" dirty="0" err="1"/>
              <a:t>IsSeedNode</a:t>
            </a:r>
            <a:r>
              <a:rPr lang="en-US" dirty="0"/>
              <a:t>="false" </a:t>
            </a:r>
            <a:r>
              <a:rPr lang="en-US" dirty="0" err="1"/>
              <a:t>NodeTypeRef</a:t>
            </a:r>
            <a:r>
              <a:rPr lang="en-US" dirty="0"/>
              <a:t>="NodeType5" </a:t>
            </a:r>
            <a:r>
              <a:rPr lang="en-US" dirty="0" err="1"/>
              <a:t>FaultDomain</a:t>
            </a:r>
            <a:r>
              <a:rPr lang="en-US" dirty="0"/>
              <a:t>="</a:t>
            </a:r>
            <a:r>
              <a:rPr lang="en-US" dirty="0" err="1"/>
              <a:t>fd</a:t>
            </a:r>
            <a:r>
              <a:rPr lang="en-US" dirty="0"/>
              <a:t>:/FD05" </a:t>
            </a:r>
            <a:r>
              <a:rPr lang="en-US" dirty="0" err="1"/>
              <a:t>UpgradeDomain</a:t>
            </a:r>
            <a:r>
              <a:rPr lang="en-US" dirty="0"/>
              <a:t>="UD2" /&gt;</a:t>
            </a:r>
          </a:p>
          <a:p>
            <a:r>
              <a:rPr lang="en-US" dirty="0"/>
              <a:t>            &lt;/</a:t>
            </a:r>
            <a:r>
              <a:rPr lang="en-US" dirty="0" err="1"/>
              <a:t>NodeList</a:t>
            </a:r>
            <a:r>
              <a:rPr lang="en-US" dirty="0"/>
              <a:t>&gt;</a:t>
            </a:r>
          </a:p>
          <a:p>
            <a:r>
              <a:rPr lang="en-US" dirty="0"/>
              <a:t>        &lt;/</a:t>
            </a:r>
            <a:r>
              <a:rPr lang="en-US" dirty="0" err="1"/>
              <a:t>WindowsServer</a:t>
            </a:r>
            <a:r>
              <a:rPr lang="en-US" dirty="0"/>
              <a:t>&gt;</a:t>
            </a:r>
          </a:p>
          <a:p>
            <a:r>
              <a:rPr lang="en-US" dirty="0"/>
              <a:t>    &lt;/Infrastructure&gt;</a:t>
            </a:r>
          </a:p>
          <a:p>
            <a:r>
              <a:rPr lang="en-US" dirty="0"/>
              <a:t>    &lt;</a:t>
            </a:r>
            <a:r>
              <a:rPr lang="en-US" dirty="0" err="1"/>
              <a:t>FabricSettings</a:t>
            </a:r>
            <a:r>
              <a:rPr lang="en-US" dirty="0"/>
              <a:t>&gt;</a:t>
            </a:r>
          </a:p>
          <a:p>
            <a:r>
              <a:rPr lang="en-US" dirty="0"/>
              <a:t>        &lt;Section Name="Security"&gt;</a:t>
            </a:r>
          </a:p>
          <a:p>
            <a:r>
              <a:rPr lang="en-US" dirty="0"/>
              <a:t>            &lt;Parameter Name="</a:t>
            </a:r>
            <a:r>
              <a:rPr lang="en-US" dirty="0" err="1"/>
              <a:t>ClusterCredentialType</a:t>
            </a:r>
            <a:r>
              <a:rPr lang="en-US" dirty="0"/>
              <a:t>" Value="None" /&gt;</a:t>
            </a:r>
          </a:p>
          <a:p>
            <a:r>
              <a:rPr lang="en-US" dirty="0"/>
              <a:t>            &lt;Parameter Name="</a:t>
            </a:r>
            <a:r>
              <a:rPr lang="en-US" dirty="0" err="1"/>
              <a:t>ServerAuthCredentialType</a:t>
            </a:r>
            <a:r>
              <a:rPr lang="en-US" dirty="0"/>
              <a:t>" Value="None" /&gt;</a:t>
            </a:r>
          </a:p>
          <a:p>
            <a:r>
              <a:rPr lang="en-US" dirty="0"/>
              <a:t>        &lt;/Section&gt;</a:t>
            </a:r>
          </a:p>
          <a:p>
            <a:r>
              <a:rPr lang="en-US" dirty="0"/>
              <a:t>        &lt;Section Name="</a:t>
            </a:r>
            <a:r>
              <a:rPr lang="en-US" dirty="0" err="1"/>
              <a:t>FailoverManager</a:t>
            </a:r>
            <a:r>
              <a:rPr lang="en-US" dirty="0"/>
              <a:t>"&gt;</a:t>
            </a:r>
          </a:p>
          <a:p>
            <a:r>
              <a:rPr lang="en-US" dirty="0"/>
              <a:t>            &lt;!-- expected cluster size allows the placement to start when the cluster is started. This value should be less than total number of nodes</a:t>
            </a:r>
          </a:p>
          <a:p>
            <a:r>
              <a:rPr lang="en-US" dirty="0"/>
              <a:t>                 as without it the </a:t>
            </a:r>
            <a:r>
              <a:rPr lang="en-US" dirty="0" err="1"/>
              <a:t>FailoverManager</a:t>
            </a:r>
            <a:r>
              <a:rPr lang="en-US" dirty="0"/>
              <a:t> will not start the placement of the user services. This value should be 80% to 90% of the cluster size.</a:t>
            </a:r>
          </a:p>
          <a:p>
            <a:r>
              <a:rPr lang="en-US" dirty="0"/>
              <a:t>            --&gt;</a:t>
            </a:r>
          </a:p>
          <a:p>
            <a:r>
              <a:rPr lang="en-US" dirty="0"/>
              <a:t>            &lt;Parameter Name="</a:t>
            </a:r>
            <a:r>
              <a:rPr lang="en-US" dirty="0" err="1"/>
              <a:t>ExpectedClusterSize</a:t>
            </a:r>
            <a:r>
              <a:rPr lang="en-US" dirty="0"/>
              <a:t>" Value="4" /&gt;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ReconfigurationTimeLimit</a:t>
            </a:r>
            <a:r>
              <a:rPr lang="en-US" dirty="0"/>
              <a:t>" Value="20" /&gt;</a:t>
            </a:r>
          </a:p>
          <a:p>
            <a:r>
              <a:rPr lang="en-US" dirty="0"/>
              <a:t>            &lt;Parameter Name="</a:t>
            </a:r>
            <a:r>
              <a:rPr lang="en-US" dirty="0" err="1"/>
              <a:t>BuildReplicaTimeLimit</a:t>
            </a:r>
            <a:r>
              <a:rPr lang="en-US" dirty="0"/>
              <a:t>" Value="20" /&gt;</a:t>
            </a:r>
          </a:p>
          <a:p>
            <a:r>
              <a:rPr lang="en-US" dirty="0"/>
              <a:t>            &lt;Parameter Name="</a:t>
            </a:r>
            <a:r>
              <a:rPr lang="en-US" dirty="0" err="1"/>
              <a:t>CreateInstanceTimeLimit</a:t>
            </a:r>
            <a:r>
              <a:rPr lang="en-US" dirty="0"/>
              <a:t>" Value="20" /&gt;</a:t>
            </a:r>
          </a:p>
          <a:p>
            <a:r>
              <a:rPr lang="en-US" dirty="0"/>
              <a:t>            &lt;Parameter Name="</a:t>
            </a:r>
            <a:r>
              <a:rPr lang="en-US" dirty="0" err="1"/>
              <a:t>PlacementTimeLimit</a:t>
            </a:r>
            <a:r>
              <a:rPr lang="en-US" dirty="0"/>
              <a:t>" Value="20" /&gt;</a:t>
            </a:r>
          </a:p>
          <a:p>
            <a:r>
              <a:rPr lang="en-US" dirty="0"/>
              <a:t>        &lt;/Section&gt;</a:t>
            </a:r>
          </a:p>
          <a:p>
            <a:r>
              <a:rPr lang="en-US" dirty="0"/>
              <a:t>        &lt;Section Name="</a:t>
            </a:r>
            <a:r>
              <a:rPr lang="en-US" dirty="0" err="1"/>
              <a:t>ReconfigurationAgent</a:t>
            </a:r>
            <a:r>
              <a:rPr lang="en-US" dirty="0"/>
              <a:t>"&gt;</a:t>
            </a:r>
          </a:p>
          <a:p>
            <a:r>
              <a:rPr lang="en-US" dirty="0"/>
              <a:t>            &lt;Parameter Name="</a:t>
            </a:r>
            <a:r>
              <a:rPr lang="en-US" dirty="0" err="1"/>
              <a:t>ServiceApiHealthDuration</a:t>
            </a:r>
            <a:r>
              <a:rPr lang="en-US" dirty="0"/>
              <a:t>" Value="20" /&gt;</a:t>
            </a:r>
          </a:p>
          <a:p>
            <a:r>
              <a:rPr lang="en-US" dirty="0"/>
              <a:t>            &lt;Parameter Name="</a:t>
            </a:r>
            <a:r>
              <a:rPr lang="en-US" dirty="0" err="1"/>
              <a:t>ServiceReconfigurationApiHealthDuration</a:t>
            </a:r>
            <a:r>
              <a:rPr lang="en-US" dirty="0"/>
              <a:t>" Value="20" /&gt;</a:t>
            </a:r>
          </a:p>
          <a:p>
            <a:r>
              <a:rPr lang="en-US" dirty="0"/>
              <a:t>            &lt;Parameter Name="</a:t>
            </a:r>
            <a:r>
              <a:rPr lang="en-US" dirty="0" err="1"/>
              <a:t>LocalHealthReportingTimerInterval</a:t>
            </a:r>
            <a:r>
              <a:rPr lang="en-US" dirty="0"/>
              <a:t>" Value="5" /&gt;</a:t>
            </a:r>
          </a:p>
          <a:p>
            <a:r>
              <a:rPr lang="en-US" dirty="0"/>
              <a:t>            &lt;Parameter Name="</a:t>
            </a:r>
            <a:r>
              <a:rPr lang="en-US" dirty="0" err="1"/>
              <a:t>IsDeactivationInfoEnabled</a:t>
            </a:r>
            <a:r>
              <a:rPr lang="en-US" dirty="0"/>
              <a:t>" Value="true" /&gt;</a:t>
            </a:r>
          </a:p>
          <a:p>
            <a:r>
              <a:rPr lang="en-US" dirty="0"/>
              <a:t>        &lt;/Section&gt;</a:t>
            </a:r>
          </a:p>
          <a:p>
            <a:r>
              <a:rPr lang="en-US" dirty="0"/>
              <a:t>        &lt;Section Name="</a:t>
            </a:r>
            <a:r>
              <a:rPr lang="en-US" dirty="0" err="1"/>
              <a:t>ClusterManager</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UpgradeStatusPollInterval</a:t>
            </a:r>
            <a:r>
              <a:rPr lang="en-US" dirty="0"/>
              <a:t>" Value="5" /&gt;</a:t>
            </a:r>
          </a:p>
          <a:p>
            <a:r>
              <a:rPr lang="en-US" dirty="0"/>
              <a:t>            &lt;Parameter Name="</a:t>
            </a:r>
            <a:r>
              <a:rPr lang="en-US" dirty="0" err="1"/>
              <a:t>UpgradeHealthCheckInterval</a:t>
            </a:r>
            <a:r>
              <a:rPr lang="en-US" dirty="0"/>
              <a:t>" Value="5" /&gt;</a:t>
            </a:r>
          </a:p>
          <a:p>
            <a:r>
              <a:rPr lang="en-US" dirty="0"/>
              <a:t>            &lt;Parameter Name="</a:t>
            </a:r>
            <a:r>
              <a:rPr lang="en-US" dirty="0" err="1"/>
              <a:t>FabricUpgradeHealthCheckInterval</a:t>
            </a:r>
            <a:r>
              <a:rPr lang="en-US" dirty="0"/>
              <a:t>" Value="5" /&gt;</a:t>
            </a:r>
          </a:p>
          <a:p>
            <a:r>
              <a:rPr lang="en-US" dirty="0"/>
              <a:t>        &lt;/Section&gt;</a:t>
            </a:r>
          </a:p>
          <a:p>
            <a:r>
              <a:rPr lang="en-US" dirty="0"/>
              <a:t>        &lt;Section Name="</a:t>
            </a:r>
            <a:r>
              <a:rPr lang="en-US" dirty="0" err="1"/>
              <a:t>NamingService</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&lt;/Section&gt;</a:t>
            </a:r>
          </a:p>
          <a:p>
            <a:r>
              <a:rPr lang="en-US" dirty="0"/>
              <a:t>         &lt;Section Name="Management"&gt;</a:t>
            </a:r>
          </a:p>
          <a:p>
            <a:r>
              <a:rPr lang="en-US" dirty="0"/>
              <a:t>            &lt;Parameter Name="</a:t>
            </a:r>
            <a:r>
              <a:rPr lang="en-US" dirty="0" err="1"/>
              <a:t>ImageStoreConnectionString</a:t>
            </a:r>
            <a:r>
              <a:rPr lang="en-US" dirty="0"/>
              <a:t>" Value="file:C:\SfDevCluster\Data\ImageStore" /&gt;</a:t>
            </a:r>
          </a:p>
          <a:p>
            <a:r>
              <a:rPr lang="en-US" dirty="0"/>
              <a:t>            &lt;Parameter Name="</a:t>
            </a:r>
            <a:r>
              <a:rPr lang="en-US" dirty="0" err="1"/>
              <a:t>ImageCachingEnabled</a:t>
            </a:r>
            <a:r>
              <a:rPr lang="en-US" dirty="0"/>
              <a:t>" Value="false" /&gt;</a:t>
            </a:r>
          </a:p>
          <a:p>
            <a:r>
              <a:rPr lang="en-US" dirty="0"/>
              <a:t>        &lt;/Section&gt;</a:t>
            </a:r>
          </a:p>
          <a:p>
            <a:r>
              <a:rPr lang="en-US" dirty="0"/>
              <a:t>        &lt;Section Name="Hosting"&gt;</a:t>
            </a:r>
          </a:p>
          <a:p>
            <a:r>
              <a:rPr lang="en-US" dirty="0"/>
              <a:t>            &lt;Parameter Name="</a:t>
            </a:r>
            <a:r>
              <a:rPr lang="en-US" dirty="0" err="1"/>
              <a:t>EndpointProviderEnabled</a:t>
            </a:r>
            <a:r>
              <a:rPr lang="en-US" dirty="0"/>
              <a:t>" Value="true" /&gt;</a:t>
            </a:r>
          </a:p>
          <a:p>
            <a:r>
              <a:rPr lang="en-US" dirty="0"/>
              <a:t>            &lt;Parameter Name="</a:t>
            </a:r>
            <a:r>
              <a:rPr lang="en-US" dirty="0" err="1"/>
              <a:t>RunAsPolicyEnabled</a:t>
            </a:r>
            <a:r>
              <a:rPr lang="en-US" dirty="0"/>
              <a:t>" Value="true" /&gt;</a:t>
            </a:r>
          </a:p>
          <a:p>
            <a:r>
              <a:rPr lang="en-US" dirty="0"/>
              <a:t>            &lt;Parameter Name="</a:t>
            </a:r>
            <a:r>
              <a:rPr lang="en-US" dirty="0" err="1"/>
              <a:t>DeactivationScanInterval</a:t>
            </a:r>
            <a:r>
              <a:rPr lang="en-US" dirty="0"/>
              <a:t>" Value="60" /&gt;</a:t>
            </a:r>
          </a:p>
          <a:p>
            <a:r>
              <a:rPr lang="en-US" dirty="0"/>
              <a:t>            &lt;Parameter Name="</a:t>
            </a:r>
            <a:r>
              <a:rPr lang="en-US" dirty="0" err="1"/>
              <a:t>DeactivationGraceInterval</a:t>
            </a:r>
            <a:r>
              <a:rPr lang="en-US" dirty="0"/>
              <a:t>" Value="10" /&gt;</a:t>
            </a:r>
          </a:p>
          <a:p>
            <a:r>
              <a:rPr lang="en-US" dirty="0"/>
              <a:t>            &lt;Parameter Name="</a:t>
            </a:r>
            <a:r>
              <a:rPr lang="en-US" dirty="0" err="1"/>
              <a:t>EnableProcessDebugging</a:t>
            </a:r>
            <a:r>
              <a:rPr lang="en-US" dirty="0"/>
              <a:t>" Value="true" /&gt;</a:t>
            </a:r>
          </a:p>
          <a:p>
            <a:r>
              <a:rPr lang="en-US" dirty="0"/>
              <a:t>            &lt;Parameter Name="</a:t>
            </a:r>
            <a:r>
              <a:rPr lang="en-US" dirty="0" err="1"/>
              <a:t>ServiceTypeRegistrationTimeout</a:t>
            </a:r>
            <a:r>
              <a:rPr lang="en-US" dirty="0"/>
              <a:t>" Value="20" /&gt;</a:t>
            </a:r>
          </a:p>
          <a:p>
            <a:r>
              <a:rPr lang="en-US" dirty="0"/>
              <a:t>            &lt;Parameter Name="</a:t>
            </a:r>
            <a:r>
              <a:rPr lang="en-US" dirty="0" err="1"/>
              <a:t>CacheCleanupScanInterval</a:t>
            </a:r>
            <a:r>
              <a:rPr lang="en-US" dirty="0"/>
              <a:t>" Value="300" /&gt;</a:t>
            </a:r>
          </a:p>
          <a:p>
            <a:r>
              <a:rPr lang="en-US" dirty="0"/>
              <a:t>        &lt;/Section&gt;</a:t>
            </a:r>
          </a:p>
          <a:p>
            <a:r>
              <a:rPr lang="en-US" dirty="0"/>
              <a:t>        &lt;Section Name="</a:t>
            </a:r>
            <a:r>
              <a:rPr lang="en-US" dirty="0" err="1"/>
              <a:t>HttpGateway</a:t>
            </a:r>
            <a:r>
              <a:rPr lang="en-US" dirty="0"/>
              <a:t>"&gt;</a:t>
            </a:r>
          </a:p>
          <a:p>
            <a:r>
              <a:rPr lang="en-US" dirty="0"/>
              <a:t>            &lt;Parameter Name="</a:t>
            </a:r>
            <a:r>
              <a:rPr lang="en-US" dirty="0" err="1"/>
              <a:t>IsEnabled</a:t>
            </a:r>
            <a:r>
              <a:rPr lang="en-US" dirty="0"/>
              <a:t>" Value="true" /&gt;</a:t>
            </a:r>
          </a:p>
          <a:p>
            <a:r>
              <a:rPr lang="en-US" dirty="0"/>
              <a:t>        &lt;/Section&gt;</a:t>
            </a:r>
          </a:p>
          <a:p>
            <a:r>
              <a:rPr lang="en-US" dirty="0"/>
              <a:t>        &lt;Section Name="</a:t>
            </a:r>
            <a:r>
              <a:rPr lang="en-US" dirty="0" err="1"/>
              <a:t>PlacementAndLoadBalancing</a:t>
            </a:r>
            <a:r>
              <a:rPr lang="en-US" dirty="0"/>
              <a:t>"&gt;</a:t>
            </a:r>
          </a:p>
          <a:p>
            <a:r>
              <a:rPr lang="en-US" dirty="0"/>
              <a:t>            &lt;!-- balance the load on the cluster every 5 minutes.  --&gt;</a:t>
            </a:r>
          </a:p>
          <a:p>
            <a:r>
              <a:rPr lang="en-US" dirty="0"/>
              <a:t>            &lt;Parameter Name="</a:t>
            </a:r>
            <a:r>
              <a:rPr lang="en-US" dirty="0" err="1"/>
              <a:t>MinLoadBalancingInterval</a:t>
            </a:r>
            <a:r>
              <a:rPr lang="en-US" dirty="0"/>
              <a:t>" Value="300" /&gt;</a:t>
            </a:r>
          </a:p>
          <a:p>
            <a:r>
              <a:rPr lang="en-US" dirty="0"/>
              <a:t>        &lt;/Section&gt;</a:t>
            </a:r>
          </a:p>
          <a:p>
            <a:r>
              <a:rPr lang="en-US" dirty="0"/>
              <a:t>        &lt;Section Name="Federation"&gt;</a:t>
            </a:r>
          </a:p>
          <a:p>
            <a:r>
              <a:rPr lang="en-US" dirty="0"/>
              <a:t>            &lt;Parameter Name="</a:t>
            </a:r>
            <a:r>
              <a:rPr lang="en-US" dirty="0" err="1"/>
              <a:t>NodeIdGeneratorVersion</a:t>
            </a:r>
            <a:r>
              <a:rPr lang="en-US" dirty="0"/>
              <a:t>" Value="V3" /&gt;</a:t>
            </a:r>
          </a:p>
          <a:p>
            <a:r>
              <a:rPr lang="en-US" dirty="0"/>
              <a:t>        &lt;/Section&gt;</a:t>
            </a:r>
          </a:p>
          <a:p>
            <a:r>
              <a:rPr lang="en-US" dirty="0"/>
              <a:t>        &lt;Section Name="Trace/</a:t>
            </a:r>
            <a:r>
              <a:rPr lang="en-US" dirty="0" err="1"/>
              <a:t>Etw</a:t>
            </a:r>
            <a:r>
              <a:rPr lang="en-US" dirty="0"/>
              <a:t>"&gt;</a:t>
            </a:r>
          </a:p>
          <a:p>
            <a:r>
              <a:rPr lang="en-US" dirty="0"/>
              <a:t>            &lt;Parameter Name="Level" Value="4" /&gt;</a:t>
            </a:r>
          </a:p>
          <a:p>
            <a:r>
              <a:rPr lang="en-US" dirty="0"/>
              <a:t>        &lt;/Section&gt;</a:t>
            </a:r>
          </a:p>
          <a:p>
            <a:r>
              <a:rPr lang="en-US" dirty="0"/>
              <a:t>        &lt;!-- Configure the DCA to cleanup the log folder only. The collection of the logs, performance counters and </a:t>
            </a:r>
            <a:r>
              <a:rPr lang="en-US" dirty="0" err="1"/>
              <a:t>crashdumps</a:t>
            </a:r>
            <a:r>
              <a:rPr lang="en-US" dirty="0"/>
              <a:t> is not performed on the local machine. --&gt;</a:t>
            </a:r>
          </a:p>
          <a:p>
            <a:r>
              <a:rPr lang="en-US" dirty="0"/>
              <a:t>        &lt;Section Name="Diagnostics"&gt;</a:t>
            </a:r>
          </a:p>
          <a:p>
            <a:r>
              <a:rPr lang="en-US" dirty="0"/>
              <a:t>            &lt;Parameter Name="</a:t>
            </a:r>
            <a:r>
              <a:rPr lang="en-US" dirty="0" err="1"/>
              <a:t>ProducerInstances</a:t>
            </a:r>
            <a:r>
              <a:rPr lang="en-US" dirty="0"/>
              <a:t>" Value="</a:t>
            </a:r>
            <a:r>
              <a:rPr lang="en-US" dirty="0" err="1"/>
              <a:t>ServiceFabricEtlFile</a:t>
            </a:r>
            <a:r>
              <a:rPr lang="en-US" dirty="0"/>
              <a:t>, </a:t>
            </a:r>
            <a:r>
              <a:rPr lang="en-US" dirty="0" err="1"/>
              <a:t>ServiceFabricPerfCtrFolder</a:t>
            </a:r>
            <a:r>
              <a:rPr lang="en-US" dirty="0"/>
              <a:t>" /&gt;</a:t>
            </a:r>
          </a:p>
          <a:p>
            <a:r>
              <a:rPr lang="en-US" dirty="0"/>
              <a:t>            &lt;Parameter Name="</a:t>
            </a:r>
            <a:r>
              <a:rPr lang="en-US" dirty="0" err="1"/>
              <a:t>MaxDiskQuotaInMB</a:t>
            </a:r>
            <a:r>
              <a:rPr lang="en-US" dirty="0"/>
              <a:t>" Value="10240" /&gt;</a:t>
            </a:r>
          </a:p>
          <a:p>
            <a:r>
              <a:rPr lang="en-US" dirty="0"/>
              <a:t>        &lt;/Section&gt;</a:t>
            </a:r>
          </a:p>
          <a:p>
            <a:r>
              <a:rPr lang="en-US" dirty="0"/>
              <a:t>        &lt;Section Name="</a:t>
            </a:r>
            <a:r>
              <a:rPr lang="en-US" dirty="0" err="1"/>
              <a:t>ServiceFabricEtlFile</a:t>
            </a:r>
            <a:r>
              <a:rPr lang="en-US" dirty="0"/>
              <a:t>"&gt;</a:t>
            </a:r>
          </a:p>
          <a:p>
            <a:r>
              <a:rPr lang="en-US" dirty="0"/>
              <a:t>            &lt;Parameter Name="</a:t>
            </a:r>
            <a:r>
              <a:rPr lang="en-US" dirty="0" err="1"/>
              <a:t>ProducerType</a:t>
            </a:r>
            <a:r>
              <a:rPr lang="en-US" dirty="0"/>
              <a:t>" Value="</a:t>
            </a:r>
            <a:r>
              <a:rPr lang="en-US" dirty="0" err="1"/>
              <a:t>EtlFileProducer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EtlReadIntervalInMinutes</a:t>
            </a:r>
            <a:r>
              <a:rPr lang="en-US" dirty="0"/>
              <a:t>" Value=" 5"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ServiceFabricPerfCtrFolder</a:t>
            </a:r>
            <a:r>
              <a:rPr lang="en-US" dirty="0"/>
              <a:t>"&gt;</a:t>
            </a:r>
          </a:p>
          <a:p>
            <a:r>
              <a:rPr lang="en-US" dirty="0"/>
              <a:t>            &lt;Parameter Name="</a:t>
            </a:r>
            <a:r>
              <a:rPr lang="en-US" dirty="0" err="1"/>
              <a:t>ProducerType</a:t>
            </a:r>
            <a:r>
              <a:rPr lang="en-US" dirty="0"/>
              <a:t>" Value="</a:t>
            </a:r>
            <a:r>
              <a:rPr lang="en-US" dirty="0" err="1"/>
              <a:t>FolderProducer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FolderType</a:t>
            </a:r>
            <a:r>
              <a:rPr lang="en-US" dirty="0"/>
              <a:t>" Value="</a:t>
            </a:r>
            <a:r>
              <a:rPr lang="en-US" dirty="0" err="1"/>
              <a:t>WindowsFabricPerformanceCounters</a:t>
            </a:r>
            <a:r>
              <a:rPr lang="en-US" dirty="0"/>
              <a:t>"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TransactionalReplicator</a:t>
            </a:r>
            <a:r>
              <a:rPr lang="en-US" dirty="0"/>
              <a:t>"&gt;</a:t>
            </a:r>
          </a:p>
          <a:p>
            <a:r>
              <a:rPr lang="en-US" dirty="0"/>
              <a:t>            &lt;Parameter Name="</a:t>
            </a:r>
            <a:r>
              <a:rPr lang="en-US" dirty="0" err="1"/>
              <a:t>MaxStreamSizeInMB</a:t>
            </a:r>
            <a:r>
              <a:rPr lang="en-US" dirty="0"/>
              <a:t>" Value="64" /&gt;</a:t>
            </a:r>
          </a:p>
          <a:p>
            <a:r>
              <a:rPr lang="en-US" dirty="0"/>
              <a:t>        &lt;/Section&gt;</a:t>
            </a:r>
          </a:p>
          <a:p>
            <a:r>
              <a:rPr lang="en-US" dirty="0"/>
              <a:t>    &lt;/</a:t>
            </a:r>
            <a:r>
              <a:rPr lang="en-US" dirty="0" err="1"/>
              <a:t>FabricSettings</a:t>
            </a:r>
            <a:r>
              <a:rPr lang="en-US" dirty="0"/>
              <a:t>&gt;</a:t>
            </a:r>
          </a:p>
          <a:p>
            <a:r>
              <a:rPr lang="en-US" dirty="0"/>
              <a:t>&lt;/</a:t>
            </a:r>
            <a:r>
              <a:rPr lang="en-US" dirty="0" err="1"/>
              <a:t>ClusterManifest</a:t>
            </a:r>
            <a:r>
              <a:rPr lang="en-US" dirty="0"/>
              <a:t>&gt;</a:t>
            </a:r>
          </a:p>
          <a:p>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18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10354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01882A8-7401-4BD1-8A1B-5FE40FC489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06304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01882A8-7401-4BD1-8A1B-5FE40FC489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86332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0" baseline="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269464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Stateless services are identical to Worker roles in Cloud Services.</a:t>
            </a:r>
          </a:p>
          <a:p>
            <a:r>
              <a:rPr lang="en-US" baseline="0" dirty="0" err="1"/>
              <a:t>Stateful</a:t>
            </a:r>
            <a:r>
              <a:rPr lang="en-US" baseline="0" dirty="0"/>
              <a:t> services are about bringing HA the programming model and democratizing HA for everyone. Service Fabric is a storage layer where the “hot” data that needs to be held close to compute is managed in </a:t>
            </a:r>
            <a:r>
              <a:rPr lang="en-US" baseline="0" dirty="0" err="1"/>
              <a:t>statefull</a:t>
            </a:r>
            <a:r>
              <a:rPr lang="en-US" baseline="0" dirty="0"/>
              <a:t> services. </a:t>
            </a:r>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05C136-708D-4633-A43F-0443ACC02FE0}" type="datetime8">
              <a:rPr lang="en-US" smtClean="0">
                <a:solidFill>
                  <a:prstClr val="black"/>
                </a:solidFill>
              </a:rPr>
              <a:t>10/17/2016 10:08 AM</a:t>
            </a:fld>
            <a:endParaRPr lang="en-US" dirty="0">
              <a:solidFill>
                <a:prstClr val="black"/>
              </a:solidFill>
            </a:endParaRPr>
          </a:p>
        </p:txBody>
      </p:sp>
    </p:spTree>
    <p:extLst>
      <p:ext uri="{BB962C8B-B14F-4D97-AF65-F5344CB8AC3E}">
        <p14:creationId xmlns:p14="http://schemas.microsoft.com/office/powerpoint/2010/main" val="459643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10/17/2016 10:08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766848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10/17/2016 10:08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468002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10/17/2016 10:08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744207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10/17/2016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10/17/2016 10:08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872816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10/17/2016 10:08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499113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C87A55-D883-4B33-9B49-AB3133816348}" type="slidenum">
              <a:rPr lang="en-US" smtClean="0"/>
              <a:t>25</a:t>
            </a:fld>
            <a:endParaRPr lang="en-US"/>
          </a:p>
        </p:txBody>
      </p:sp>
    </p:spTree>
    <p:extLst>
      <p:ext uri="{BB962C8B-B14F-4D97-AF65-F5344CB8AC3E}">
        <p14:creationId xmlns:p14="http://schemas.microsoft.com/office/powerpoint/2010/main" val="3689217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Stephane</a:t>
            </a:r>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10/17/2016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697215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Stephane</a:t>
            </a:r>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10/17/2016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12495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Stephane</a:t>
            </a:r>
          </a:p>
          <a:p>
            <a:endParaRPr lang="en-US" i="0"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95259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TechReady 23</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10/17/2016 10:08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439165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learning</a:t>
            </a:r>
            <a:r>
              <a:rPr lang="en-US" baseline="0" dirty="0"/>
              <a:t> materials to list here. I’ve put some of my favorites on my blog along with a link to this presentation. Enjoy and check back for updates as things continue to mature.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32</a:t>
            </a:fld>
            <a:endParaRPr lang="en-US"/>
          </a:p>
        </p:txBody>
      </p:sp>
    </p:spTree>
    <p:extLst>
      <p:ext uri="{BB962C8B-B14F-4D97-AF65-F5344CB8AC3E}">
        <p14:creationId xmlns:p14="http://schemas.microsoft.com/office/powerpoint/2010/main" val="36735574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10/17/2016 10:08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The intent is to make you comfortable explaining to others at a high level what Service</a:t>
            </a:r>
            <a:r>
              <a:rPr lang="en-US" baseline="0" dirty="0"/>
              <a:t> Fabric and </a:t>
            </a:r>
            <a:r>
              <a:rPr lang="en-US" baseline="0" dirty="0" err="1"/>
              <a:t>Microservice</a:t>
            </a:r>
            <a:r>
              <a:rPr lang="en-US" baseline="0" dirty="0"/>
              <a:t> Architectures are. If you are already actively working with Service Fabric, this likely isn’t the session for you. </a:t>
            </a:r>
            <a:endParaRPr lang="en-US" dirty="0"/>
          </a:p>
          <a:p>
            <a:pPr lvl="1"/>
            <a:endParaRPr lang="en-US" dirty="0"/>
          </a:p>
          <a:p>
            <a:r>
              <a:rPr lang="en-US" dirty="0"/>
              <a:t>Code and the Infrastructure</a:t>
            </a:r>
          </a:p>
          <a:p>
            <a:pPr lvl="1"/>
            <a:r>
              <a:rPr lang="en-US" dirty="0" err="1"/>
              <a:t>SvcFab</a:t>
            </a:r>
            <a:r>
              <a:rPr lang="en-US" baseline="0" dirty="0"/>
              <a:t> is both the best and worst of IaaS and PaaS. It’s a powerful orchestration framework for </a:t>
            </a:r>
            <a:r>
              <a:rPr lang="en-US" baseline="0" dirty="0" err="1"/>
              <a:t>microservices</a:t>
            </a:r>
            <a:r>
              <a:rPr lang="en-US" baseline="0" dirty="0"/>
              <a:t>, but to leverage it fully, you also need to understand the infrastructure that supports it and how these two fit together.</a:t>
            </a:r>
            <a:endParaRPr lang="en-US" dirty="0"/>
          </a:p>
          <a:p>
            <a:endParaRPr lang="en-US" sz="2000" dirty="0"/>
          </a:p>
          <a:p>
            <a:r>
              <a:rPr lang="en-US" dirty="0"/>
              <a:t>DevOps</a:t>
            </a:r>
          </a:p>
          <a:p>
            <a:pPr lvl="1"/>
            <a:r>
              <a:rPr lang="en-US" dirty="0"/>
              <a:t>Service</a:t>
            </a:r>
            <a:r>
              <a:rPr lang="en-US" baseline="0" dirty="0"/>
              <a:t> Fabric drags you kicking and screaming into the world of DevOps. You’ll need to understand the concept of configuration through code and how that impacts not just building your services, but also how they are deployed.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10/17/2016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years we’ve been building n-tier</a:t>
            </a:r>
            <a:r>
              <a:rPr lang="en-US" baseline="0" dirty="0"/>
              <a:t> applications. The influence of the “monolith” architectural style cannot be dismissed. This model, while this approach did solve some of the challenges of large scale solution development…</a:t>
            </a:r>
          </a:p>
          <a:p>
            <a:pPr marL="171450" indent="-171450">
              <a:buFontTx/>
              <a:buChar char="-"/>
            </a:pPr>
            <a:r>
              <a:rPr lang="en-US" baseline="0" dirty="0"/>
              <a:t>Communication contracts with compile time validation</a:t>
            </a:r>
          </a:p>
          <a:p>
            <a:pPr marL="171450" indent="-171450">
              <a:buFontTx/>
              <a:buChar char="-"/>
            </a:pPr>
            <a:r>
              <a:rPr lang="en-US" baseline="0" dirty="0"/>
              <a:t>Localized, internal communications</a:t>
            </a:r>
          </a:p>
          <a:p>
            <a:pPr marL="171450" indent="-171450">
              <a:buFontTx/>
              <a:buChar char="-"/>
            </a:pPr>
            <a:r>
              <a:rPr lang="en-US" baseline="0" dirty="0"/>
              <a:t>Discoverability… easy to understand, locate necessary functionality</a:t>
            </a:r>
          </a:p>
          <a:p>
            <a:endParaRPr lang="en-US" baseline="0" dirty="0"/>
          </a:p>
          <a:p>
            <a:r>
              <a:rPr lang="en-US" baseline="0" dirty="0"/>
              <a:t>But this approach does present some new challenges. </a:t>
            </a:r>
          </a:p>
          <a:p>
            <a:endParaRPr lang="en-US" baseline="0" dirty="0"/>
          </a:p>
          <a:p>
            <a:r>
              <a:rPr lang="en-US" baseline="0" dirty="0"/>
              <a:t>Monolithic solutions, while providing a separation of concerns, still results in the individual portions of an application being more tightly bound then their builders ever intended. This means that making significant changes is expensive and complicated. It also makes it more difficult to perform upgrades of individual portions of the system. It also presents challenges for scaling the solution if a limited number of aspects of the solution are the ones being overloaded.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2660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challenges don’t end there…</a:t>
            </a:r>
          </a:p>
          <a:p>
            <a:endParaRPr lang="en-US" dirty="0"/>
          </a:p>
          <a:p>
            <a:r>
              <a:rPr lang="en-US" dirty="0"/>
              <a:t>Monolithic</a:t>
            </a:r>
            <a:r>
              <a:rPr lang="en-US" baseline="0" dirty="0"/>
              <a:t> solutions become fragile over time. They seem to breed dependencies between facets of the solution as well as the environment they are deployed in. </a:t>
            </a:r>
          </a:p>
          <a:p>
            <a:endParaRPr lang="en-US" baseline="0" dirty="0"/>
          </a:p>
          <a:p>
            <a:r>
              <a:rPr lang="en-US" baseline="0" dirty="0"/>
              <a:t>This type of architecture was born on-</a:t>
            </a:r>
            <a:r>
              <a:rPr lang="en-US" baseline="0" dirty="0" err="1"/>
              <a:t>prem</a:t>
            </a:r>
            <a:r>
              <a:rPr lang="en-US" baseline="0" dirty="0"/>
              <a:t>, in an “scale up” world. As such, they have difficulties trying to “scale out” when you try to turn them into externally consumable services. </a:t>
            </a:r>
          </a:p>
          <a:p>
            <a:endParaRPr lang="en-US" baseline="0" dirty="0"/>
          </a:p>
          <a:p>
            <a:r>
              <a:rPr lang="en-US" baseline="0" dirty="0"/>
              <a:t>When these solutions are not developed in a specific geography, but instead pulled together by teams spread around the globe, the dependencies are emphasized, and start to impede work getting done. </a:t>
            </a:r>
          </a:p>
          <a:p>
            <a:endParaRPr lang="en-US" baseline="0" dirty="0"/>
          </a:p>
          <a:p>
            <a:r>
              <a:rPr lang="en-US" baseline="0" dirty="0"/>
              <a:t>And as I’m sure some of you are well aware, these “technological terrors” are VERY difficult to upgrade frequently. Often there are detailed, complex plans required to perform upgrades and as a result you might update a solution only once or twice a year. </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10/17/2016 10:08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3968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solutions have evolved to try and address these issues. 10+</a:t>
            </a:r>
            <a:r>
              <a:rPr lang="en-US" baseline="0" dirty="0"/>
              <a:t> years ago, there was SOA which provided its own set of challenges. But recently a new standard has emerged, </a:t>
            </a:r>
            <a:r>
              <a:rPr lang="en-US" baseline="0" dirty="0" err="1"/>
              <a:t>microservices</a:t>
            </a:r>
            <a:r>
              <a:rPr lang="en-US" baseline="0" dirty="0"/>
              <a:t>. </a:t>
            </a:r>
          </a:p>
          <a:p>
            <a:endParaRPr lang="en-US" baseline="0" dirty="0"/>
          </a:p>
          <a:p>
            <a:r>
              <a:rPr lang="en-US" baseline="0" dirty="0"/>
              <a:t>By deconstructing the tiers of the monolithic application into smaller, more discrete services, we are able to decouple them, and allow us to manage and maintain them individually.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9009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a:t>There are a</a:t>
            </a:r>
            <a:r>
              <a:rPr lang="en-US" sz="700" baseline="0" dirty="0"/>
              <a:t> significant amount of debate (mostly academic) about what exactly a </a:t>
            </a:r>
            <a:r>
              <a:rPr lang="en-US" sz="700" baseline="0" dirty="0" err="1"/>
              <a:t>microservice</a:t>
            </a:r>
            <a:r>
              <a:rPr lang="en-US" sz="700" baseline="0" dirty="0"/>
              <a:t> is. I’d caution you not to get too caught up in all this, and instead look at various approaches and find one that works best for you. </a:t>
            </a:r>
          </a:p>
          <a:p>
            <a:endParaRPr lang="en-US" sz="700" baseline="0" dirty="0"/>
          </a:p>
          <a:p>
            <a:r>
              <a:rPr lang="en-US" sz="700" baseline="0" dirty="0"/>
              <a:t>That said, there are some fairly common attributes:</a:t>
            </a:r>
          </a:p>
          <a:p>
            <a:pPr marL="171450" indent="-171450">
              <a:buFontTx/>
              <a:buChar char="-"/>
            </a:pPr>
            <a:r>
              <a:rPr lang="en-US" sz="700" baseline="0" dirty="0"/>
              <a:t>An application is composed of multiple small, almost atomic services that each do one thing well</a:t>
            </a:r>
          </a:p>
          <a:p>
            <a:pPr marL="171450" indent="-171450">
              <a:buFontTx/>
              <a:buChar char="-"/>
            </a:pPr>
            <a:r>
              <a:rPr lang="en-US" sz="700" baseline="0" dirty="0"/>
              <a:t>A service is specific to a bounded context (models of the business domain), providing a logical grouping of functionality</a:t>
            </a:r>
          </a:p>
          <a:p>
            <a:pPr marL="171450" indent="-171450">
              <a:buFontTx/>
              <a:buChar char="-"/>
            </a:pPr>
            <a:r>
              <a:rPr lang="en-US" sz="700" baseline="0" dirty="0"/>
              <a:t>Services are clearly versioned. </a:t>
            </a:r>
          </a:p>
          <a:p>
            <a:pPr marL="171450" indent="-171450">
              <a:buFontTx/>
              <a:buChar char="-"/>
            </a:pPr>
            <a:r>
              <a:rPr lang="en-US" sz="700" baseline="0" dirty="0"/>
              <a:t>The lifecycle of a service is owned by a small team, allowing them to remain agile and work independently of other services</a:t>
            </a:r>
          </a:p>
          <a:p>
            <a:pPr marL="171450" indent="-171450">
              <a:buFontTx/>
              <a:buChar char="-"/>
            </a:pPr>
            <a:endParaRPr lang="en-US" sz="700" baseline="0" dirty="0"/>
          </a:p>
          <a:p>
            <a:pPr marL="0" indent="0">
              <a:buFontTx/>
              <a:buNone/>
            </a:pPr>
            <a:r>
              <a:rPr lang="en-US" sz="700" baseline="0" dirty="0"/>
              <a:t>The benefits will depend in large part on your implementation. But what you’re striving for is:</a:t>
            </a:r>
          </a:p>
          <a:p>
            <a:pPr marL="171450" indent="-171450">
              <a:buFontTx/>
              <a:buChar char="-"/>
            </a:pPr>
            <a:r>
              <a:rPr lang="en-US" sz="700" baseline="0" dirty="0"/>
              <a:t>Loosely coupled, independent services that are easily deployable (few dependencies)</a:t>
            </a:r>
          </a:p>
          <a:p>
            <a:pPr marL="171450" indent="-171450">
              <a:buFontTx/>
              <a:buChar char="-"/>
            </a:pPr>
            <a:r>
              <a:rPr lang="en-US" sz="700" baseline="0" dirty="0"/>
              <a:t>With such a small team and narrow functional scope, development cycles are short and agile. This increases the rate of development, delivery, and subsequently innovation</a:t>
            </a:r>
          </a:p>
          <a:p>
            <a:pPr marL="171450" indent="-171450">
              <a:buFontTx/>
              <a:buChar char="-"/>
            </a:pPr>
            <a:r>
              <a:rPr lang="en-US" sz="700" baseline="0" dirty="0"/>
              <a:t>With this degree of granularity, it becomes much easier to validate the functionality of each service. And with versioning, you can ensure that backwards compatibility is maintained.</a:t>
            </a:r>
          </a:p>
          <a:p>
            <a:pPr marL="0" indent="0">
              <a:buFontTx/>
              <a:buNone/>
            </a:pPr>
            <a:endParaRPr lang="en-US" sz="700" baseline="0" dirty="0"/>
          </a:p>
          <a:p>
            <a:pPr marL="0" indent="0">
              <a:buFontTx/>
              <a:buNone/>
            </a:pPr>
            <a:r>
              <a:rPr lang="en-US" sz="700" b="1" baseline="0" dirty="0"/>
              <a:t>Notes</a:t>
            </a:r>
          </a:p>
          <a:p>
            <a:pPr marL="0" indent="0">
              <a:buFontTx/>
              <a:buNone/>
            </a:pPr>
            <a:r>
              <a:rPr lang="en-US" sz="700" baseline="0" dirty="0"/>
              <a:t>Bounded Context: http://martinfowler.com/bliki/BoundedContext.html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10/17/2016 10:08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29270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Elasticity scale-in scale-out</a:t>
            </a:r>
            <a:r>
              <a:rPr lang="en-US" baseline="0" dirty="0"/>
              <a:t> / if needed scale up and down</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224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Next generation of PaaS on Azure</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Elastic scale, OS updates, SF updates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err="1">
                <a:ln>
                  <a:noFill/>
                </a:ln>
                <a:solidFill>
                  <a:prstClr val="black"/>
                </a:solidFill>
                <a:effectLst/>
                <a:uLnTx/>
                <a:uFillTx/>
                <a:latin typeface="Tw Cen MT" panose="020B0602020104020603"/>
                <a:ea typeface="+mn-ea"/>
                <a:cs typeface="+mn-cs"/>
              </a:rPr>
              <a:t>Microservices</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platform for Windows and Linux</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DevOps, rolling upgrades, etc.</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Polycloud</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including on-premises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Programming models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Stateless Win32 apps written in any language (some feature not supported)</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Reliable Services: Stateless &amp; </a:t>
            </a: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stateful</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(for hot data; gives low-latency reads)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OWIN/ASP.NET Core*</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Service Fabric is free of charge </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SDK: </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hlinkClick r:id="rId3"/>
              </a:rPr>
              <a:t>http://aka.ms/ServiceFabricSDK</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10686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4664" y="596866"/>
            <a:ext cx="9914980" cy="15294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44662" y="2331508"/>
            <a:ext cx="9914981" cy="209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03364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0865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Comparison">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44664" y="2223027"/>
            <a:ext cx="4850225" cy="839343"/>
          </a:xfrm>
        </p:spPr>
        <p:txBody>
          <a:bodyPr lIns="137160" rIns="137160" anchor="ctr">
            <a:normAutofit/>
          </a:bodyPr>
          <a:lstStyle>
            <a:lvl1pPr marL="0" indent="0">
              <a:spcBef>
                <a:spcPts val="0"/>
              </a:spcBef>
              <a:spcAft>
                <a:spcPts val="0"/>
              </a:spcAft>
              <a:buNone/>
              <a:defRPr sz="2346" b="0" cap="none" baseline="0">
                <a:solidFill>
                  <a:schemeClr val="accent1"/>
                </a:solidFill>
                <a:latin typeface="+mn-lt"/>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1044664"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11018" y="2223027"/>
            <a:ext cx="4850225" cy="839343"/>
          </a:xfrm>
        </p:spPr>
        <p:txBody>
          <a:bodyPr lIns="137160" rIns="137160" anchor="ctr">
            <a:normAutofit/>
          </a:bodyPr>
          <a:lstStyle>
            <a:lvl1pPr marL="0" indent="0">
              <a:spcBef>
                <a:spcPts val="0"/>
              </a:spcBef>
              <a:spcAft>
                <a:spcPts val="0"/>
              </a:spcAft>
              <a:buNone/>
              <a:defRPr lang="en-US" sz="2346" b="0" kern="1200" cap="none" baseline="0" dirty="0">
                <a:solidFill>
                  <a:schemeClr val="accent1"/>
                </a:solidFill>
                <a:latin typeface="+mn-lt"/>
                <a:ea typeface="+mn-ea"/>
                <a:cs typeface="+mn-cs"/>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marL="0" lvl="0" indent="0" algn="l" defTabSz="932597" rtl="0" eaLnBrk="1" latinLnBrk="0" hangingPunct="1">
              <a:lnSpc>
                <a:spcPct val="90000"/>
              </a:lnSpc>
              <a:spcBef>
                <a:spcPts val="1836"/>
              </a:spcBef>
              <a:buNone/>
            </a:pPr>
            <a:r>
              <a:rPr lang="en-US"/>
              <a:t>Click to edit Master text styles</a:t>
            </a:r>
          </a:p>
        </p:txBody>
      </p:sp>
      <p:sp>
        <p:nvSpPr>
          <p:cNvPr id="6" name="Content Placeholder 5"/>
          <p:cNvSpPr>
            <a:spLocks noGrp="1"/>
          </p:cNvSpPr>
          <p:nvPr>
            <p:ph sz="quarter" idx="4"/>
          </p:nvPr>
        </p:nvSpPr>
        <p:spPr>
          <a:xfrm>
            <a:off x="6111018"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5753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13126815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303108299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theme" Target="../theme/theme2.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 id="2147484343" r:id="rId26"/>
    <p:sldLayoutId id="2147484344" r:id="rId27"/>
    <p:sldLayoutId id="2147484346"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5.xml"/><Relationship Id="rId5" Type="http://schemas.openxmlformats.org/officeDocument/2006/relationships/image" Target="../media/image10.emf"/><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8.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11.png"/><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Service Fabric</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dev up - 2016</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7" name="Rectangle 6"/>
          <p:cNvSpPr/>
          <p:nvPr/>
        </p:nvSpPr>
        <p:spPr>
          <a:xfrm>
            <a:off x="5303869" y="6359852"/>
            <a:ext cx="7121380" cy="523220"/>
          </a:xfrm>
          <a:prstGeom prst="rect">
            <a:avLst/>
          </a:prstGeom>
        </p:spPr>
        <p:txBody>
          <a:bodyPr wrap="square">
            <a:spAutoFit/>
          </a:bodyPr>
          <a:lstStyle/>
          <a:p>
            <a:pPr algn="ctr"/>
            <a:r>
              <a:rPr lang="en-US" sz="2800" b="1" dirty="0"/>
              <a:t>https://aka.ms/brent-servicefabric-intro</a:t>
            </a:r>
            <a:endParaRPr lang="en-US" sz="1600"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6573495" y="1628921"/>
            <a:ext cx="4606969" cy="235053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chemeClr val="tx1"/>
              </a:solidFill>
              <a:ea typeface="Segoe UI" pitchFamily="34" charset="0"/>
              <a:cs typeface="Segoe UI" pitchFamily="34" charset="0"/>
            </a:endParaRPr>
          </a:p>
        </p:txBody>
      </p:sp>
      <p:pic>
        <p:nvPicPr>
          <p:cNvPr id="89" name="Picture 88"/>
          <p:cNvPicPr>
            <a:picLocks noChangeAspect="1"/>
          </p:cNvPicPr>
          <p:nvPr/>
        </p:nvPicPr>
        <p:blipFill>
          <a:blip r:embed="rId3"/>
          <a:stretch>
            <a:fillRect/>
          </a:stretch>
        </p:blipFill>
        <p:spPr>
          <a:xfrm>
            <a:off x="1094664" y="1431315"/>
            <a:ext cx="4743725" cy="2440294"/>
          </a:xfrm>
          <a:prstGeom prst="rect">
            <a:avLst/>
          </a:prstGeom>
        </p:spPr>
      </p:pic>
      <p:pic>
        <p:nvPicPr>
          <p:cNvPr id="90" name="Picture 89"/>
          <p:cNvPicPr>
            <a:picLocks noChangeAspect="1"/>
          </p:cNvPicPr>
          <p:nvPr/>
        </p:nvPicPr>
        <p:blipFill>
          <a:blip r:embed="rId4"/>
          <a:stretch>
            <a:fillRect/>
          </a:stretch>
        </p:blipFill>
        <p:spPr>
          <a:xfrm>
            <a:off x="6606029" y="1687379"/>
            <a:ext cx="4483369" cy="2186647"/>
          </a:xfrm>
          <a:prstGeom prst="rect">
            <a:avLst/>
          </a:prstGeom>
        </p:spPr>
      </p:pic>
      <p:cxnSp>
        <p:nvCxnSpPr>
          <p:cNvPr id="91" name="Straight Connector 90"/>
          <p:cNvCxnSpPr/>
          <p:nvPr/>
        </p:nvCxnSpPr>
        <p:spPr>
          <a:xfrm flipH="1">
            <a:off x="6137923" y="839626"/>
            <a:ext cx="14629" cy="46079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448552" y="924035"/>
            <a:ext cx="5268426" cy="4841330"/>
            <a:chOff x="447734" y="1868419"/>
            <a:chExt cx="5269172" cy="4842021"/>
          </a:xfrm>
        </p:grpSpPr>
        <p:sp>
          <p:nvSpPr>
            <p:cNvPr id="93" name="Text Placeholder 3"/>
            <p:cNvSpPr txBox="1">
              <a:spLocks/>
            </p:cNvSpPr>
            <p:nvPr/>
          </p:nvSpPr>
          <p:spPr>
            <a:xfrm>
              <a:off x="712783" y="4705930"/>
              <a:ext cx="5004123" cy="2004510"/>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807" lvl="1" indent="-285695" defTabSz="932597">
                <a:buFont typeface="Arial" panose="020B0604020202020204" pitchFamily="34" charset="0"/>
                <a:buChar char="•"/>
                <a:defRPr/>
              </a:pPr>
              <a:r>
                <a:rPr lang="en-US" dirty="0"/>
                <a:t>1 instance per VM</a:t>
              </a:r>
            </a:p>
            <a:p>
              <a:pPr marL="742807" lvl="1" indent="-285695" defTabSz="932597">
                <a:buFont typeface="Arial" panose="020B0604020202020204" pitchFamily="34" charset="0"/>
                <a:buChar char="•"/>
                <a:defRPr/>
              </a:pPr>
              <a:r>
                <a:rPr lang="en-US" dirty="0"/>
                <a:t>Uneven utilization</a:t>
              </a:r>
            </a:p>
            <a:p>
              <a:pPr marL="742807" lvl="1" indent="-285695" defTabSz="932597">
                <a:buFont typeface="Arial" panose="020B0604020202020204" pitchFamily="34" charset="0"/>
                <a:buChar char="•"/>
                <a:defRPr/>
              </a:pPr>
              <a:r>
                <a:rPr lang="en-US" dirty="0"/>
                <a:t>Low density</a:t>
              </a:r>
            </a:p>
            <a:p>
              <a:pPr marL="742807" lvl="1" indent="-285695" defTabSz="932597">
                <a:buFont typeface="Arial" panose="020B0604020202020204" pitchFamily="34" charset="0"/>
                <a:buChar char="•"/>
                <a:defRPr/>
              </a:pPr>
              <a:r>
                <a:rPr lang="en-US" dirty="0"/>
                <a:t>Slow deployment &amp; upgrade (bound to VM)</a:t>
              </a:r>
            </a:p>
            <a:p>
              <a:pPr marL="742807" lvl="1" indent="-285695" defTabSz="932597">
                <a:buFont typeface="Arial" panose="020B0604020202020204" pitchFamily="34" charset="0"/>
                <a:buChar char="•"/>
                <a:defRPr/>
              </a:pPr>
              <a:r>
                <a:rPr lang="en-US" dirty="0"/>
                <a:t>Slow scaling and failure recovery</a:t>
              </a:r>
            </a:p>
            <a:p>
              <a:pPr marL="742807" lvl="1" indent="-285695" defTabSz="932597">
                <a:buFont typeface="Arial" panose="020B0604020202020204" pitchFamily="34" charset="0"/>
                <a:buChar char="•"/>
                <a:defRPr/>
              </a:pPr>
              <a:r>
                <a:rPr lang="en-US" dirty="0"/>
                <a:t>Limited fault tolerance</a:t>
              </a:r>
            </a:p>
          </p:txBody>
        </p:sp>
        <p:grpSp>
          <p:nvGrpSpPr>
            <p:cNvPr id="94" name="Group 93"/>
            <p:cNvGrpSpPr/>
            <p:nvPr/>
          </p:nvGrpSpPr>
          <p:grpSpPr>
            <a:xfrm>
              <a:off x="447734" y="1868419"/>
              <a:ext cx="2112903" cy="1287498"/>
              <a:chOff x="447734" y="1868419"/>
              <a:chExt cx="2112903" cy="1287498"/>
            </a:xfrm>
          </p:grpSpPr>
          <p:sp>
            <p:nvSpPr>
              <p:cNvPr id="95" name="Hexagon 94"/>
              <p:cNvSpPr>
                <a:spLocks noChangeAspect="1"/>
              </p:cNvSpPr>
              <p:nvPr/>
            </p:nvSpPr>
            <p:spPr bwMode="auto">
              <a:xfrm>
                <a:off x="447734" y="1868419"/>
                <a:ext cx="686054" cy="640083"/>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96"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06556" y="2040347"/>
                <a:ext cx="359652" cy="29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7" name="Straight Arrow Connector 96"/>
              <p:cNvCxnSpPr>
                <a:stCxn id="95" idx="0"/>
              </p:cNvCxnSpPr>
              <p:nvPr/>
            </p:nvCxnSpPr>
            <p:spPr>
              <a:xfrm>
                <a:off x="1133788" y="2188473"/>
                <a:ext cx="478623"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5" idx="0"/>
              </p:cNvCxnSpPr>
              <p:nvPr/>
            </p:nvCxnSpPr>
            <p:spPr>
              <a:xfrm>
                <a:off x="1133788" y="2188469"/>
                <a:ext cx="1426849"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5" idx="0"/>
              </p:cNvCxnSpPr>
              <p:nvPr/>
            </p:nvCxnSpPr>
            <p:spPr>
              <a:xfrm>
                <a:off x="1133788" y="2188468"/>
                <a:ext cx="1426849" cy="7364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5" idx="0"/>
              </p:cNvCxnSpPr>
              <p:nvPr/>
            </p:nvCxnSpPr>
            <p:spPr>
              <a:xfrm>
                <a:off x="1133788" y="2188469"/>
                <a:ext cx="1426849" cy="95196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5" idx="0"/>
              </p:cNvCxnSpPr>
              <p:nvPr/>
            </p:nvCxnSpPr>
            <p:spPr>
              <a:xfrm>
                <a:off x="1133788" y="2188469"/>
                <a:ext cx="478623" cy="736471"/>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5" idx="0"/>
              </p:cNvCxnSpPr>
              <p:nvPr/>
            </p:nvCxnSpPr>
            <p:spPr>
              <a:xfrm>
                <a:off x="1133788" y="2188468"/>
                <a:ext cx="478623" cy="9674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103" name="Group 102"/>
          <p:cNvGrpSpPr/>
          <p:nvPr/>
        </p:nvGrpSpPr>
        <p:grpSpPr>
          <a:xfrm>
            <a:off x="6257245" y="882225"/>
            <a:ext cx="5102990" cy="5007718"/>
            <a:chOff x="6257250" y="1431549"/>
            <a:chExt cx="5103714" cy="5008428"/>
          </a:xfrm>
        </p:grpSpPr>
        <p:sp>
          <p:nvSpPr>
            <p:cNvPr id="104" name="Text Placeholder 3"/>
            <p:cNvSpPr txBox="1">
              <a:spLocks/>
            </p:cNvSpPr>
            <p:nvPr/>
          </p:nvSpPr>
          <p:spPr>
            <a:xfrm>
              <a:off x="6257250" y="4683179"/>
              <a:ext cx="5103714" cy="1756798"/>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807" lvl="1" indent="-285695" defTabSz="932597">
                <a:buFont typeface="Arial" panose="020B0604020202020204" pitchFamily="34" charset="0"/>
                <a:buChar char="•"/>
                <a:defRPr/>
              </a:pPr>
              <a:r>
                <a:rPr lang="en-US" dirty="0"/>
                <a:t>Many microservices per VM</a:t>
              </a:r>
            </a:p>
            <a:p>
              <a:pPr marL="742807" lvl="1" indent="-285695" defTabSz="932597">
                <a:buFont typeface="Arial" panose="020B0604020202020204" pitchFamily="34" charset="0"/>
                <a:buChar char="•"/>
                <a:defRPr/>
              </a:pPr>
              <a:r>
                <a:rPr lang="en-US" dirty="0"/>
                <a:t>Even Utilization (by default, customizable)</a:t>
              </a:r>
            </a:p>
            <a:p>
              <a:pPr marL="742807" lvl="1" indent="-285695" defTabSz="932597">
                <a:buFont typeface="Arial" panose="020B0604020202020204" pitchFamily="34" charset="0"/>
                <a:buChar char="•"/>
                <a:defRPr/>
              </a:pPr>
              <a:r>
                <a:rPr lang="en-US" dirty="0"/>
                <a:t>High density (customizable)</a:t>
              </a:r>
            </a:p>
            <a:p>
              <a:pPr marL="742807" lvl="1" indent="-285695" defTabSz="932597">
                <a:buFont typeface="Arial" panose="020B0604020202020204" pitchFamily="34" charset="0"/>
                <a:buChar char="•"/>
                <a:defRPr/>
              </a:pPr>
              <a:r>
                <a:rPr lang="en-US" dirty="0"/>
                <a:t>Fast deployment &amp; upgrade</a:t>
              </a:r>
            </a:p>
            <a:p>
              <a:pPr marL="742807" lvl="1" indent="-285695" defTabSz="932597">
                <a:buFont typeface="Arial" panose="020B0604020202020204" pitchFamily="34" charset="0"/>
                <a:buChar char="•"/>
                <a:defRPr/>
              </a:pPr>
              <a:r>
                <a:rPr lang="en-US" dirty="0"/>
                <a:t>Fast scaling of independent </a:t>
              </a:r>
              <a:r>
                <a:rPr lang="en-US" dirty="0" err="1"/>
                <a:t>microservices</a:t>
              </a:r>
              <a:endParaRPr lang="en-US" dirty="0"/>
            </a:p>
            <a:p>
              <a:pPr marL="742807" lvl="1" indent="-285695" defTabSz="932597">
                <a:buFont typeface="Arial" panose="020B0604020202020204" pitchFamily="34" charset="0"/>
                <a:buChar char="•"/>
                <a:defRPr/>
              </a:pPr>
              <a:r>
                <a:rPr lang="en-US" dirty="0"/>
                <a:t>Tunable fast fault tolerance</a:t>
              </a:r>
            </a:p>
          </p:txBody>
        </p:sp>
        <p:grpSp>
          <p:nvGrpSpPr>
            <p:cNvPr id="105" name="Group 104"/>
            <p:cNvGrpSpPr/>
            <p:nvPr/>
          </p:nvGrpSpPr>
          <p:grpSpPr>
            <a:xfrm>
              <a:off x="6447261" y="1431549"/>
              <a:ext cx="4154744" cy="2876240"/>
              <a:chOff x="6447261" y="1431549"/>
              <a:chExt cx="4154744" cy="2876240"/>
            </a:xfrm>
          </p:grpSpPr>
          <p:sp>
            <p:nvSpPr>
              <p:cNvPr id="106" name="Hexagon 105"/>
              <p:cNvSpPr>
                <a:spLocks noChangeAspect="1"/>
              </p:cNvSpPr>
              <p:nvPr/>
            </p:nvSpPr>
            <p:spPr bwMode="auto">
              <a:xfrm>
                <a:off x="6447261" y="1431549"/>
                <a:ext cx="686054" cy="640080"/>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107"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606083" y="1603468"/>
                <a:ext cx="359652" cy="29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8" name="Straight Arrow Connector 107"/>
              <p:cNvCxnSpPr>
                <a:stCxn id="106" idx="0"/>
              </p:cNvCxnSpPr>
              <p:nvPr/>
            </p:nvCxnSpPr>
            <p:spPr>
              <a:xfrm flipH="1">
                <a:off x="6838595" y="1751589"/>
                <a:ext cx="294720" cy="226281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6" idx="0"/>
              </p:cNvCxnSpPr>
              <p:nvPr/>
            </p:nvCxnSpPr>
            <p:spPr>
              <a:xfrm>
                <a:off x="7133315" y="1751589"/>
                <a:ext cx="761322" cy="151990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6" idx="0"/>
              </p:cNvCxnSpPr>
              <p:nvPr/>
            </p:nvCxnSpPr>
            <p:spPr>
              <a:xfrm>
                <a:off x="7133315" y="1751589"/>
                <a:ext cx="592299" cy="7889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6" idx="0"/>
              </p:cNvCxnSpPr>
              <p:nvPr/>
            </p:nvCxnSpPr>
            <p:spPr>
              <a:xfrm flipH="1">
                <a:off x="7027087" y="1751589"/>
                <a:ext cx="106228" cy="25462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6" idx="0"/>
              </p:cNvCxnSpPr>
              <p:nvPr/>
            </p:nvCxnSpPr>
            <p:spPr>
              <a:xfrm flipH="1">
                <a:off x="6838595" y="1751589"/>
                <a:ext cx="294720"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6" idx="0"/>
              </p:cNvCxnSpPr>
              <p:nvPr/>
            </p:nvCxnSpPr>
            <p:spPr>
              <a:xfrm flipH="1">
                <a:off x="7027087" y="1751589"/>
                <a:ext cx="106228" cy="127072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6" idx="0"/>
              </p:cNvCxnSpPr>
              <p:nvPr/>
            </p:nvCxnSpPr>
            <p:spPr>
              <a:xfrm>
                <a:off x="7133315" y="1751589"/>
                <a:ext cx="837522"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6" idx="0"/>
              </p:cNvCxnSpPr>
              <p:nvPr/>
            </p:nvCxnSpPr>
            <p:spPr>
              <a:xfrm>
                <a:off x="7133315" y="1751589"/>
                <a:ext cx="1514657" cy="2046278"/>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6" idx="0"/>
              </p:cNvCxnSpPr>
              <p:nvPr/>
            </p:nvCxnSpPr>
            <p:spPr>
              <a:xfrm>
                <a:off x="7133315" y="1751589"/>
                <a:ext cx="592299" cy="25414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6" idx="0"/>
              </p:cNvCxnSpPr>
              <p:nvPr/>
            </p:nvCxnSpPr>
            <p:spPr>
              <a:xfrm>
                <a:off x="7133315" y="1751589"/>
                <a:ext cx="1514657"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6" idx="0"/>
              </p:cNvCxnSpPr>
              <p:nvPr/>
            </p:nvCxnSpPr>
            <p:spPr>
              <a:xfrm>
                <a:off x="7133315" y="1751589"/>
                <a:ext cx="2742522" cy="104201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6" idx="0"/>
              </p:cNvCxnSpPr>
              <p:nvPr/>
            </p:nvCxnSpPr>
            <p:spPr>
              <a:xfrm>
                <a:off x="7133315" y="1751589"/>
                <a:ext cx="3352122" cy="7937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6" idx="0"/>
              </p:cNvCxnSpPr>
              <p:nvPr/>
            </p:nvCxnSpPr>
            <p:spPr>
              <a:xfrm>
                <a:off x="7133315" y="1751589"/>
                <a:ext cx="3468690" cy="1044565"/>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6" idx="0"/>
              </p:cNvCxnSpPr>
              <p:nvPr/>
            </p:nvCxnSpPr>
            <p:spPr>
              <a:xfrm>
                <a:off x="7133315" y="1751589"/>
                <a:ext cx="3468690"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6" idx="0"/>
              </p:cNvCxnSpPr>
              <p:nvPr/>
            </p:nvCxnSpPr>
            <p:spPr>
              <a:xfrm>
                <a:off x="7133315" y="1751589"/>
                <a:ext cx="3275922" cy="2556200"/>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06" idx="0"/>
              </p:cNvCxnSpPr>
              <p:nvPr/>
            </p:nvCxnSpPr>
            <p:spPr>
              <a:xfrm>
                <a:off x="7133315" y="1751589"/>
                <a:ext cx="2596499" cy="231528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6" idx="0"/>
              </p:cNvCxnSpPr>
              <p:nvPr/>
            </p:nvCxnSpPr>
            <p:spPr>
              <a:xfrm>
                <a:off x="7133315" y="1751589"/>
                <a:ext cx="1675722" cy="232972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0"/>
              </p:cNvCxnSpPr>
              <p:nvPr/>
            </p:nvCxnSpPr>
            <p:spPr>
              <a:xfrm>
                <a:off x="7133315" y="1751589"/>
                <a:ext cx="1675722" cy="13646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06" idx="0"/>
              </p:cNvCxnSpPr>
              <p:nvPr/>
            </p:nvCxnSpPr>
            <p:spPr>
              <a:xfrm>
                <a:off x="7133315" y="1751589"/>
                <a:ext cx="2590122" cy="18033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0"/>
              </p:cNvCxnSpPr>
              <p:nvPr/>
            </p:nvCxnSpPr>
            <p:spPr>
              <a:xfrm>
                <a:off x="7133315" y="1751589"/>
                <a:ext cx="2437722"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
        <p:nvSpPr>
          <p:cNvPr id="128" name="Rectangle 127"/>
          <p:cNvSpPr/>
          <p:nvPr/>
        </p:nvSpPr>
        <p:spPr>
          <a:xfrm>
            <a:off x="1332911" y="336909"/>
            <a:ext cx="3827662"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Conventional Services</a:t>
            </a:r>
            <a:endParaRPr lang="en-US" sz="3672" kern="0" dirty="0">
              <a:solidFill>
                <a:srgbClr val="002050"/>
              </a:solidFill>
              <a:latin typeface="Tw Cen MT Condensed" panose="020B0606020104020203" pitchFamily="34" charset="0"/>
              <a:cs typeface="Segoe UI" panose="020B0502040204020203" pitchFamily="34" charset="0"/>
            </a:endParaRPr>
          </a:p>
        </p:txBody>
      </p:sp>
      <p:sp>
        <p:nvSpPr>
          <p:cNvPr id="129" name="Rectangle 128"/>
          <p:cNvSpPr/>
          <p:nvPr/>
        </p:nvSpPr>
        <p:spPr>
          <a:xfrm>
            <a:off x="7735722" y="336909"/>
            <a:ext cx="2339890"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Service</a:t>
            </a:r>
            <a:r>
              <a:rPr lang="en-US" sz="3264" b="1" kern="0" dirty="0">
                <a:solidFill>
                  <a:srgbClr val="002050"/>
                </a:solidFill>
                <a:latin typeface="Tw Cen MT Condensed" panose="020B0606020104020203" pitchFamily="34" charset="0"/>
                <a:cs typeface="Segoe UI" panose="020B0502040204020203" pitchFamily="34" charset="0"/>
              </a:rPr>
              <a:t> Fabric</a:t>
            </a:r>
          </a:p>
        </p:txBody>
      </p:sp>
    </p:spTree>
    <p:extLst>
      <p:ext uri="{BB962C8B-B14F-4D97-AF65-F5344CB8AC3E}">
        <p14:creationId xmlns:p14="http://schemas.microsoft.com/office/powerpoint/2010/main" val="3168197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000"/>
                                  </p:stCondLst>
                                  <p:childTnLst>
                                    <p:set>
                                      <p:cBhvr>
                                        <p:cTn id="6" dur="1" fill="hold">
                                          <p:stCondLst>
                                            <p:cond delay="0"/>
                                          </p:stCondLst>
                                        </p:cTn>
                                        <p:tgtEl>
                                          <p:spTgt spid="92"/>
                                        </p:tgtEl>
                                        <p:attrNameLst>
                                          <p:attrName>style.visibility</p:attrName>
                                        </p:attrNameLst>
                                      </p:cBhvr>
                                      <p:to>
                                        <p:strVal val="visible"/>
                                      </p:to>
                                    </p:set>
                                    <p:animEffect transition="in" filter="wipe(up)">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wipe(up)">
                                      <p:cBhvr>
                                        <p:cTn id="12"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484013" y="1276587"/>
            <a:ext cx="8724102" cy="552272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Datacenter (Azure, Amazon, On-Premises)</a:t>
            </a:r>
          </a:p>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5" name="Rectangle 24"/>
          <p:cNvSpPr/>
          <p:nvPr/>
        </p:nvSpPr>
        <p:spPr bwMode="auto">
          <a:xfrm>
            <a:off x="3691229" y="4481516"/>
            <a:ext cx="1068728" cy="670445"/>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0" compatLnSpc="1">
            <a:prstTxWarp prst="textNoShape">
              <a:avLst/>
            </a:prstTxWarp>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Load Balancer</a:t>
            </a:r>
          </a:p>
        </p:txBody>
      </p:sp>
      <p:sp>
        <p:nvSpPr>
          <p:cNvPr id="20" name="Rectangle 19"/>
          <p:cNvSpPr/>
          <p:nvPr/>
        </p:nvSpPr>
        <p:spPr bwMode="auto">
          <a:xfrm>
            <a:off x="5616371" y="3647031"/>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#1</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5788874" y="4075114"/>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28" name="Rectangle 27"/>
          <p:cNvSpPr/>
          <p:nvPr/>
        </p:nvSpPr>
        <p:spPr>
          <a:xfrm>
            <a:off x="5782025" y="453526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42" name="Rectangle 41"/>
          <p:cNvSpPr/>
          <p:nvPr/>
        </p:nvSpPr>
        <p:spPr bwMode="auto">
          <a:xfrm>
            <a:off x="6982675" y="1900619"/>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#2</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7155177" y="2328702"/>
            <a:ext cx="1803014"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46" name="Rectangle 45"/>
          <p:cNvSpPr/>
          <p:nvPr/>
        </p:nvSpPr>
        <p:spPr>
          <a:xfrm>
            <a:off x="7148328" y="2788853"/>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0" name="Rectangle 49"/>
          <p:cNvSpPr/>
          <p:nvPr/>
        </p:nvSpPr>
        <p:spPr bwMode="auto">
          <a:xfrm>
            <a:off x="9646495" y="268736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#3</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2" name="Rectangle 51"/>
          <p:cNvSpPr/>
          <p:nvPr/>
        </p:nvSpPr>
        <p:spPr>
          <a:xfrm>
            <a:off x="9835384" y="3126251"/>
            <a:ext cx="1789211"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53" name="Rectangle 52"/>
          <p:cNvSpPr/>
          <p:nvPr/>
        </p:nvSpPr>
        <p:spPr>
          <a:xfrm>
            <a:off x="9812149" y="357559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7" name="Rectangle 56"/>
          <p:cNvSpPr/>
          <p:nvPr/>
        </p:nvSpPr>
        <p:spPr bwMode="auto">
          <a:xfrm>
            <a:off x="9662882" y="428699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#4</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8" name="Rectangle 57"/>
          <p:cNvSpPr/>
          <p:nvPr/>
        </p:nvSpPr>
        <p:spPr>
          <a:xfrm>
            <a:off x="9835385" y="4711539"/>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0" name="Rectangle 59"/>
          <p:cNvSpPr/>
          <p:nvPr/>
        </p:nvSpPr>
        <p:spPr>
          <a:xfrm>
            <a:off x="9828536" y="517522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64" name="Rectangle 63"/>
          <p:cNvSpPr/>
          <p:nvPr/>
        </p:nvSpPr>
        <p:spPr bwMode="auto">
          <a:xfrm>
            <a:off x="6980092" y="5325715"/>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#5</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7152595" y="5753798"/>
            <a:ext cx="1805596"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7" name="Rectangle 66"/>
          <p:cNvSpPr/>
          <p:nvPr/>
        </p:nvSpPr>
        <p:spPr>
          <a:xfrm>
            <a:off x="7145746" y="6213949"/>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34" name="Title 33"/>
          <p:cNvSpPr>
            <a:spLocks noGrp="1"/>
          </p:cNvSpPr>
          <p:nvPr>
            <p:ph type="title"/>
          </p:nvPr>
        </p:nvSpPr>
        <p:spPr/>
        <p:txBody>
          <a:bodyPr/>
          <a:lstStyle/>
          <a:p>
            <a:r>
              <a:rPr lang="en-US" dirty="0"/>
              <a:t>Service Fabric Cluster</a:t>
            </a:r>
            <a:br>
              <a:rPr lang="en-US" dirty="0"/>
            </a:br>
            <a:endParaRPr lang="en-US" dirty="0"/>
          </a:p>
        </p:txBody>
      </p:sp>
      <p:cxnSp>
        <p:nvCxnSpPr>
          <p:cNvPr id="97" name="Elbow Connector 96"/>
          <p:cNvCxnSpPr>
            <a:stCxn id="44" idx="3"/>
            <a:endCxn id="52" idx="1"/>
          </p:cNvCxnSpPr>
          <p:nvPr/>
        </p:nvCxnSpPr>
        <p:spPr>
          <a:xfrm>
            <a:off x="8958191" y="2504976"/>
            <a:ext cx="877193" cy="797549"/>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624595" y="3302525"/>
            <a:ext cx="16388" cy="1585288"/>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958191" y="4887813"/>
            <a:ext cx="877194" cy="1042259"/>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152595" y="4251388"/>
            <a:ext cx="441877" cy="1678684"/>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155177" y="2504976"/>
            <a:ext cx="439295" cy="1746412"/>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759958" y="4251388"/>
            <a:ext cx="1028916" cy="56535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9" y="3911932"/>
            <a:ext cx="1809612" cy="180961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98371" y="4816738"/>
            <a:ext cx="1692858"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528819" y="3527131"/>
            <a:ext cx="1812447" cy="577286"/>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19080)</a:t>
            </a:r>
          </a:p>
        </p:txBody>
      </p:sp>
      <p:sp>
        <p:nvSpPr>
          <p:cNvPr id="134" name="Rectangle 133"/>
          <p:cNvSpPr/>
          <p:nvPr/>
        </p:nvSpPr>
        <p:spPr>
          <a:xfrm>
            <a:off x="1528819" y="5523694"/>
            <a:ext cx="1812447" cy="582652"/>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Web Request</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80/443/?)</a:t>
            </a:r>
          </a:p>
        </p:txBody>
      </p:sp>
      <p:cxnSp>
        <p:nvCxnSpPr>
          <p:cNvPr id="135" name="Straight Arrow Connector 134"/>
          <p:cNvCxnSpPr>
            <a:stCxn id="25" idx="3"/>
            <a:endCxn id="67" idx="1"/>
          </p:cNvCxnSpPr>
          <p:nvPr/>
        </p:nvCxnSpPr>
        <p:spPr>
          <a:xfrm>
            <a:off x="4759957" y="4816738"/>
            <a:ext cx="2385789" cy="157348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72851" y="1300326"/>
            <a:ext cx="3295255" cy="114864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lang="en-US" sz="1632" dirty="0" err="1">
                <a:solidFill>
                  <a:srgbClr val="FFFFFF"/>
                </a:solidFill>
                <a:latin typeface="Segoe UI" panose="020B0502040204020203" pitchFamily="34" charset="0"/>
                <a:cs typeface="Segoe UI" panose="020B0502040204020203" pitchFamily="34" charset="0"/>
              </a:rPr>
              <a:t>Ckuster</a:t>
            </a:r>
            <a:r>
              <a:rPr kumimoji="0" lang="en-US" sz="1632"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supports 1,000s of nodes</a:t>
            </a:r>
          </a:p>
          <a:p>
            <a:pPr defTabSz="932597">
              <a:defRPr/>
            </a:pPr>
            <a:r>
              <a:rPr lang="en-US" dirty="0"/>
              <a:t>is self repairing, and scales-up or down</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925697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27"/>
                                        </p:tgtEl>
                                        <p:attrNameLst>
                                          <p:attrName>style.visibility</p:attrName>
                                        </p:attrNameLst>
                                      </p:cBhvr>
                                      <p:to>
                                        <p:strVal val="visible"/>
                                      </p:to>
                                    </p:set>
                                    <p:animEffect transition="in" filter="fade">
                                      <p:cBhvr>
                                        <p:cTn id="75" dur="500"/>
                                        <p:tgtEl>
                                          <p:spTgt spid="12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131"/>
                                        </p:tgtEl>
                                        <p:attrNameLst>
                                          <p:attrName>style.visibility</p:attrName>
                                        </p:attrNameLst>
                                      </p:cBhvr>
                                      <p:to>
                                        <p:strVal val="visible"/>
                                      </p:to>
                                    </p:set>
                                    <p:animEffect transition="in" filter="dissolve">
                                      <p:cBhvr>
                                        <p:cTn id="80" dur="500"/>
                                        <p:tgtEl>
                                          <p:spTgt spid="13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28"/>
                                        </p:tgtEl>
                                        <p:attrNameLst>
                                          <p:attrName>style.visibility</p:attrName>
                                        </p:attrNameLst>
                                      </p:cBhvr>
                                      <p:to>
                                        <p:strVal val="visible"/>
                                      </p:to>
                                    </p:set>
                                    <p:animEffect transition="in" filter="wipe(left)">
                                      <p:cBhvr>
                                        <p:cTn id="85" dur="500"/>
                                        <p:tgtEl>
                                          <p:spTgt spid="128"/>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left)">
                                      <p:cBhvr>
                                        <p:cTn id="89" dur="500"/>
                                        <p:tgtEl>
                                          <p:spTgt spid="30"/>
                                        </p:tgtEl>
                                      </p:cBhvr>
                                    </p:animEffect>
                                  </p:childTnLst>
                                </p:cTn>
                              </p:par>
                            </p:childTnLst>
                          </p:cTn>
                        </p:par>
                        <p:par>
                          <p:cTn id="90" fill="hold">
                            <p:stCondLst>
                              <p:cond delay="1000"/>
                            </p:stCondLst>
                            <p:childTnLst>
                              <p:par>
                                <p:cTn id="91" presetID="10" presetClass="entr" presetSubtype="0"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childTnLst>
                          </p:cTn>
                        </p:par>
                        <p:par>
                          <p:cTn id="98" fill="hold">
                            <p:stCondLst>
                              <p:cond delay="2000"/>
                            </p:stCondLst>
                            <p:childTnLst>
                              <p:par>
                                <p:cTn id="99" presetID="10" presetClass="entr" presetSubtype="0" fill="hold" grpId="0" nodeType="after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500"/>
                                        <p:tgtEl>
                                          <p:spTgt spid="53"/>
                                        </p:tgtEl>
                                      </p:cBhvr>
                                    </p:animEffect>
                                  </p:childTnLst>
                                </p:cTn>
                              </p:par>
                            </p:childTnLst>
                          </p:cTn>
                        </p:par>
                        <p:par>
                          <p:cTn id="102" fill="hold">
                            <p:stCondLst>
                              <p:cond delay="2500"/>
                            </p:stCondLst>
                            <p:childTnLst>
                              <p:par>
                                <p:cTn id="103" presetID="10" presetClass="entr" presetSubtype="0" fill="hold" grpId="0" nodeType="after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500"/>
                                        <p:tgtEl>
                                          <p:spTgt spid="60"/>
                                        </p:tgtEl>
                                      </p:cBhvr>
                                    </p:animEffect>
                                  </p:childTnLst>
                                </p:cTn>
                              </p:par>
                            </p:childTnLst>
                          </p:cTn>
                        </p:par>
                        <p:par>
                          <p:cTn id="106" fill="hold">
                            <p:stCondLst>
                              <p:cond delay="30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1" nodeType="clickEffect">
                                  <p:stCondLst>
                                    <p:cond delay="0"/>
                                  </p:stCondLst>
                                  <p:childTnLst>
                                    <p:animEffect transition="out" filter="fade">
                                      <p:cBhvr>
                                        <p:cTn id="113" dur="500"/>
                                        <p:tgtEl>
                                          <p:spTgt spid="131"/>
                                        </p:tgtEl>
                                      </p:cBhvr>
                                    </p:animEffect>
                                    <p:set>
                                      <p:cBhvr>
                                        <p:cTn id="114" dur="1" fill="hold">
                                          <p:stCondLst>
                                            <p:cond delay="499"/>
                                          </p:stCondLst>
                                        </p:cTn>
                                        <p:tgtEl>
                                          <p:spTgt spid="131"/>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128"/>
                                        </p:tgtEl>
                                      </p:cBhvr>
                                    </p:animEffect>
                                    <p:set>
                                      <p:cBhvr>
                                        <p:cTn id="117" dur="1" fill="hold">
                                          <p:stCondLst>
                                            <p:cond delay="499"/>
                                          </p:stCondLst>
                                        </p:cTn>
                                        <p:tgtEl>
                                          <p:spTgt spid="128"/>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0"/>
                                        </p:tgtEl>
                                      </p:cBhvr>
                                    </p:animEffect>
                                    <p:set>
                                      <p:cBhvr>
                                        <p:cTn id="120" dur="1" fill="hold">
                                          <p:stCondLst>
                                            <p:cond delay="499"/>
                                          </p:stCondLst>
                                        </p:cTn>
                                        <p:tgtEl>
                                          <p:spTgt spid="30"/>
                                        </p:tgtEl>
                                        <p:attrNameLst>
                                          <p:attrName>style.visibility</p:attrName>
                                        </p:attrNameLst>
                                      </p:cBhvr>
                                      <p:to>
                                        <p:strVal val="hidden"/>
                                      </p:to>
                                    </p:set>
                                  </p:childTnLst>
                                </p:cTn>
                              </p:par>
                            </p:childTnLst>
                          </p:cTn>
                        </p:par>
                        <p:par>
                          <p:cTn id="121" fill="hold">
                            <p:stCondLst>
                              <p:cond delay="500"/>
                            </p:stCondLst>
                            <p:childTnLst>
                              <p:par>
                                <p:cTn id="122" presetID="9" presetClass="entr" presetSubtype="0" fill="hold" grpId="0" nodeType="afterEffect">
                                  <p:stCondLst>
                                    <p:cond delay="0"/>
                                  </p:stCondLst>
                                  <p:childTnLst>
                                    <p:set>
                                      <p:cBhvr>
                                        <p:cTn id="123" dur="1" fill="hold">
                                          <p:stCondLst>
                                            <p:cond delay="0"/>
                                          </p:stCondLst>
                                        </p:cTn>
                                        <p:tgtEl>
                                          <p:spTgt spid="134"/>
                                        </p:tgtEl>
                                        <p:attrNameLst>
                                          <p:attrName>style.visibility</p:attrName>
                                        </p:attrNameLst>
                                      </p:cBhvr>
                                      <p:to>
                                        <p:strVal val="visible"/>
                                      </p:to>
                                    </p:set>
                                    <p:animEffect transition="in" filter="dissolve">
                                      <p:cBhvr>
                                        <p:cTn id="124" dur="500"/>
                                        <p:tgtEl>
                                          <p:spTgt spid="134"/>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128"/>
                                        </p:tgtEl>
                                        <p:attrNameLst>
                                          <p:attrName>style.visibility</p:attrName>
                                        </p:attrNameLst>
                                      </p:cBhvr>
                                      <p:to>
                                        <p:strVal val="visible"/>
                                      </p:to>
                                    </p:set>
                                    <p:animEffect transition="in" filter="wipe(down)">
                                      <p:cBhvr>
                                        <p:cTn id="129" dur="500"/>
                                        <p:tgtEl>
                                          <p:spTgt spid="128"/>
                                        </p:tgtEl>
                                      </p:cBhvr>
                                    </p:animEffect>
                                  </p:childTnLst>
                                </p:cTn>
                              </p:par>
                            </p:childTnLst>
                          </p:cTn>
                        </p:par>
                        <p:par>
                          <p:cTn id="130" fill="hold">
                            <p:stCondLst>
                              <p:cond delay="500"/>
                            </p:stCondLst>
                            <p:childTnLst>
                              <p:par>
                                <p:cTn id="131" presetID="22" presetClass="entr" presetSubtype="8" fill="hold" nodeType="afterEffect">
                                  <p:stCondLst>
                                    <p:cond delay="0"/>
                                  </p:stCondLst>
                                  <p:childTnLst>
                                    <p:set>
                                      <p:cBhvr>
                                        <p:cTn id="132" dur="1" fill="hold">
                                          <p:stCondLst>
                                            <p:cond delay="0"/>
                                          </p:stCondLst>
                                        </p:cTn>
                                        <p:tgtEl>
                                          <p:spTgt spid="135"/>
                                        </p:tgtEl>
                                        <p:attrNameLst>
                                          <p:attrName>style.visibility</p:attrName>
                                        </p:attrNameLst>
                                      </p:cBhvr>
                                      <p:to>
                                        <p:strVal val="visible"/>
                                      </p:to>
                                    </p:set>
                                    <p:animEffect transition="in" filter="wipe(left)">
                                      <p:cBhvr>
                                        <p:cTn id="13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dirty="0">
                <a:solidFill>
                  <a:srgbClr val="002050"/>
                </a:solidFill>
              </a:rPr>
              <a:t>Application composition</a:t>
            </a:r>
            <a:endParaRPr lang="fr-CA"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406" y="2421527"/>
            <a:ext cx="7999665" cy="2151470"/>
          </a:xfrm>
          <a:prstGeom prst="rect">
            <a:avLst/>
          </a:prstGeom>
        </p:spPr>
      </p:pic>
    </p:spTree>
    <p:extLst>
      <p:ext uri="{BB962C8B-B14F-4D97-AF65-F5344CB8AC3E}">
        <p14:creationId xmlns:p14="http://schemas.microsoft.com/office/powerpoint/2010/main" val="2766638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Application  composition</a:t>
            </a:r>
          </a:p>
        </p:txBody>
      </p:sp>
      <p:sp>
        <p:nvSpPr>
          <p:cNvPr id="4" name="Text Placeholder 5"/>
          <p:cNvSpPr txBox="1">
            <a:spLocks/>
          </p:cNvSpPr>
          <p:nvPr/>
        </p:nvSpPr>
        <p:spPr>
          <a:xfrm>
            <a:off x="1045398" y="2126336"/>
            <a:ext cx="10971026" cy="4105467"/>
          </a:xfrm>
          <a:prstGeom prst="rect">
            <a:avLst/>
          </a:prstGeom>
        </p:spPr>
        <p:txBody>
          <a:bodyPr vert="horz" wrap="square" lIns="149217" tIns="93260" rIns="149217" bIns="93260" rtlCol="0">
            <a:spAutoFit/>
          </a:bodyPr>
          <a:lstStyle>
            <a:lvl1pPr marL="0"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563">
              <a:defRPr/>
            </a:pPr>
            <a:r>
              <a:rPr lang="en-US" sz="3999">
                <a:gradFill>
                  <a:gsLst>
                    <a:gs pos="1250">
                      <a:srgbClr val="0078D7"/>
                    </a:gs>
                    <a:gs pos="99000">
                      <a:srgbClr val="0078D7"/>
                    </a:gs>
                  </a:gsLst>
                  <a:lin ang="5400000" scaled="0"/>
                </a:gradFill>
                <a:latin typeface="Segoe UI Light"/>
              </a:rPr>
              <a:t>An application:</a:t>
            </a:r>
          </a:p>
          <a:p>
            <a:pPr defTabSz="932563">
              <a:defRPr/>
            </a:pPr>
            <a:endParaRPr lang="en-US" sz="3999">
              <a:gradFill>
                <a:gsLst>
                  <a:gs pos="1250">
                    <a:srgbClr val="0078D7"/>
                  </a:gs>
                  <a:gs pos="99000">
                    <a:srgbClr val="0078D7"/>
                  </a:gs>
                </a:gsLst>
                <a:lin ang="5400000" scaled="0"/>
              </a:gradFill>
              <a:latin typeface="Segoe UI Light"/>
            </a:endParaRPr>
          </a:p>
          <a:p>
            <a:pPr marL="342834" indent="-342834" defTabSz="932563">
              <a:spcAft>
                <a:spcPts val="600"/>
              </a:spcAft>
              <a:buFont typeface="Arial" panose="020B0604020202020204" pitchFamily="34" charset="0"/>
              <a:buChar char="•"/>
              <a:defRPr/>
            </a:pPr>
            <a:r>
              <a:rPr lang="en-US" sz="2400">
                <a:gradFill>
                  <a:gsLst>
                    <a:gs pos="2917">
                      <a:srgbClr val="505050"/>
                    </a:gs>
                    <a:gs pos="30000">
                      <a:srgbClr val="505050"/>
                    </a:gs>
                  </a:gsLst>
                  <a:lin ang="5400000" scaled="0"/>
                </a:gradFill>
                <a:latin typeface="Segoe UI Light"/>
              </a:rPr>
              <a:t>Is a </a:t>
            </a:r>
            <a:r>
              <a:rPr lang="en-US" sz="2400" b="1" i="1">
                <a:gradFill>
                  <a:gsLst>
                    <a:gs pos="2917">
                      <a:srgbClr val="505050"/>
                    </a:gs>
                    <a:gs pos="30000">
                      <a:srgbClr val="505050"/>
                    </a:gs>
                  </a:gsLst>
                  <a:lin ang="5400000" scaled="0"/>
                </a:gradFill>
                <a:latin typeface="Segoe UI Light"/>
              </a:rPr>
              <a:t>logical</a:t>
            </a:r>
            <a:r>
              <a:rPr lang="en-US" sz="2400">
                <a:gradFill>
                  <a:gsLst>
                    <a:gs pos="2917">
                      <a:srgbClr val="505050"/>
                    </a:gs>
                    <a:gs pos="30000">
                      <a:srgbClr val="505050"/>
                    </a:gs>
                  </a:gsLst>
                  <a:lin ang="5400000" scaled="0"/>
                </a:gradFill>
                <a:latin typeface="Segoe UI Light"/>
              </a:rPr>
              <a:t> grouping of services</a:t>
            </a:r>
          </a:p>
          <a:p>
            <a:pPr marL="342834" indent="-342834" defTabSz="932563">
              <a:spcAft>
                <a:spcPts val="600"/>
              </a:spcAft>
              <a:buFont typeface="Arial" panose="020B0604020202020204" pitchFamily="34" charset="0"/>
              <a:buChar char="•"/>
              <a:defRPr/>
            </a:pPr>
            <a:r>
              <a:rPr lang="en-US" sz="2400">
                <a:gradFill>
                  <a:gsLst>
                    <a:gs pos="2917">
                      <a:srgbClr val="505050"/>
                    </a:gs>
                    <a:gs pos="30000">
                      <a:srgbClr val="505050"/>
                    </a:gs>
                  </a:gsLst>
                  <a:lin ang="5400000" scaled="0"/>
                </a:gradFill>
                <a:latin typeface="Segoe UI Light"/>
              </a:rPr>
              <a:t>Is an upgrade unit. An upgrade targets an application instance</a:t>
            </a:r>
          </a:p>
          <a:p>
            <a:pPr marL="342834" indent="-342834" defTabSz="932563">
              <a:spcAft>
                <a:spcPts val="600"/>
              </a:spcAft>
              <a:buFont typeface="Arial" panose="020B0604020202020204" pitchFamily="34" charset="0"/>
              <a:buChar char="•"/>
              <a:defRPr/>
            </a:pPr>
            <a:r>
              <a:rPr lang="en-US" sz="2400">
                <a:gradFill>
                  <a:gsLst>
                    <a:gs pos="2917">
                      <a:srgbClr val="505050"/>
                    </a:gs>
                    <a:gs pos="30000">
                      <a:srgbClr val="505050"/>
                    </a:gs>
                  </a:gsLst>
                  <a:lin ang="5400000" scaled="0"/>
                </a:gradFill>
                <a:latin typeface="Segoe UI Light"/>
              </a:rPr>
              <a:t>Can have different versions of the same application type side-by-side</a:t>
            </a:r>
          </a:p>
          <a:p>
            <a:pPr marL="342834" indent="-342834" defTabSz="932563">
              <a:spcAft>
                <a:spcPts val="600"/>
              </a:spcAft>
              <a:buFont typeface="Arial" panose="020B0604020202020204" pitchFamily="34" charset="0"/>
              <a:buChar char="•"/>
              <a:defRPr/>
            </a:pPr>
            <a:r>
              <a:rPr lang="en-US" sz="2400">
                <a:gradFill>
                  <a:gsLst>
                    <a:gs pos="2917">
                      <a:srgbClr val="505050"/>
                    </a:gs>
                    <a:gs pos="30000">
                      <a:srgbClr val="505050"/>
                    </a:gs>
                  </a:gsLst>
                  <a:lin ang="5400000" scaled="0"/>
                </a:gradFill>
                <a:latin typeface="Segoe UI Light"/>
              </a:rPr>
              <a:t>instances of the same type get their own processes</a:t>
            </a:r>
          </a:p>
          <a:p>
            <a:pPr defTabSz="932563">
              <a:defRPr/>
            </a:pPr>
            <a:endParaRPr lang="en-US" sz="3999" dirty="0">
              <a:gradFill>
                <a:gsLst>
                  <a:gs pos="1250">
                    <a:srgbClr val="0078D7"/>
                  </a:gs>
                  <a:gs pos="99000">
                    <a:srgbClr val="0078D7"/>
                  </a:gs>
                </a:gsLst>
                <a:lin ang="5400000" scaled="0"/>
              </a:gradFill>
              <a:latin typeface="Segoe UI Light"/>
            </a:endParaRPr>
          </a:p>
        </p:txBody>
      </p:sp>
    </p:spTree>
    <p:extLst>
      <p:ext uri="{BB962C8B-B14F-4D97-AF65-F5344CB8AC3E}">
        <p14:creationId xmlns:p14="http://schemas.microsoft.com/office/powerpoint/2010/main" val="3764182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Application composition</a:t>
            </a:r>
          </a:p>
        </p:txBody>
      </p:sp>
      <p:sp>
        <p:nvSpPr>
          <p:cNvPr id="3" name="Text Placeholder 5"/>
          <p:cNvSpPr txBox="1">
            <a:spLocks/>
          </p:cNvSpPr>
          <p:nvPr/>
        </p:nvSpPr>
        <p:spPr>
          <a:xfrm>
            <a:off x="1045398" y="2126335"/>
            <a:ext cx="11013143" cy="4253132"/>
          </a:xfrm>
          <a:prstGeom prst="rect">
            <a:avLst/>
          </a:prstGeom>
        </p:spPr>
        <p:txBody>
          <a:bodyPr vert="horz" wrap="square" lIns="149217" tIns="93260" rIns="149217" bIns="93260" rtlCol="0">
            <a:spAutoFit/>
          </a:bodyPr>
          <a:lstStyle>
            <a:lvl1pPr marL="0"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563">
              <a:defRPr/>
            </a:pPr>
            <a:r>
              <a:rPr lang="en-US" sz="3999" dirty="0">
                <a:gradFill>
                  <a:gsLst>
                    <a:gs pos="1250">
                      <a:srgbClr val="0078D7"/>
                    </a:gs>
                    <a:gs pos="99000">
                      <a:srgbClr val="0078D7"/>
                    </a:gs>
                  </a:gsLst>
                  <a:lin ang="5400000" scaled="0"/>
                </a:gradFill>
                <a:latin typeface="Segoe UI Light"/>
              </a:rPr>
              <a:t>A service:</a:t>
            </a:r>
          </a:p>
          <a:p>
            <a:pPr defTabSz="932563">
              <a:defRPr/>
            </a:pPr>
            <a:endParaRPr lang="en-US" sz="3999" dirty="0">
              <a:gradFill>
                <a:gsLst>
                  <a:gs pos="1250">
                    <a:srgbClr val="0078D7"/>
                  </a:gs>
                  <a:gs pos="99000">
                    <a:srgbClr val="0078D7"/>
                  </a:gs>
                </a:gsLst>
                <a:lin ang="5400000" scaled="0"/>
              </a:gradFill>
              <a:latin typeface="Segoe UI Light"/>
            </a:endParaRP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a </a:t>
            </a:r>
            <a:r>
              <a:rPr lang="en-US" sz="2400" b="1" i="1" dirty="0">
                <a:gradFill>
                  <a:gsLst>
                    <a:gs pos="2917">
                      <a:srgbClr val="505050"/>
                    </a:gs>
                    <a:gs pos="30000">
                      <a:srgbClr val="505050"/>
                    </a:gs>
                  </a:gsLst>
                  <a:lin ang="5400000" scaled="0"/>
                </a:gradFill>
                <a:latin typeface="Segoe UI Light"/>
              </a:rPr>
              <a:t>logical</a:t>
            </a:r>
            <a:r>
              <a:rPr lang="en-US" sz="2400" dirty="0">
                <a:gradFill>
                  <a:gsLst>
                    <a:gs pos="2917">
                      <a:srgbClr val="505050"/>
                    </a:gs>
                    <a:gs pos="30000">
                      <a:srgbClr val="505050"/>
                    </a:gs>
                  </a:gsLst>
                  <a:lin ang="5400000" scaled="0"/>
                </a:gradFill>
                <a:latin typeface="Segoe UI Light"/>
              </a:rPr>
              <a:t> grouping of partitions (and replicas/instances)</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upgraded as part of an application upgrade*</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Can </a:t>
            </a:r>
            <a:r>
              <a:rPr lang="en-US" sz="2400" b="1" dirty="0">
                <a:gradFill>
                  <a:gsLst>
                    <a:gs pos="2917">
                      <a:srgbClr val="505050"/>
                    </a:gs>
                    <a:gs pos="30000">
                      <a:srgbClr val="505050"/>
                    </a:gs>
                  </a:gsLst>
                  <a:lin ang="5400000" scaled="0"/>
                </a:gradFill>
                <a:latin typeface="Segoe UI Light"/>
              </a:rPr>
              <a:t>not </a:t>
            </a:r>
            <a:r>
              <a:rPr lang="en-US" sz="2400" dirty="0">
                <a:gradFill>
                  <a:gsLst>
                    <a:gs pos="2917">
                      <a:srgbClr val="505050"/>
                    </a:gs>
                    <a:gs pos="30000">
                      <a:srgbClr val="505050"/>
                    </a:gs>
                  </a:gsLst>
                  <a:lin ang="5400000" scaled="0"/>
                </a:gradFill>
                <a:latin typeface="Segoe UI Light"/>
              </a:rPr>
              <a:t>have different versions of the same service type within an application</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instances of the same type share a process</a:t>
            </a:r>
          </a:p>
          <a:p>
            <a:pPr marL="342834" indent="-342834" defTabSz="932563">
              <a:spcAft>
                <a:spcPts val="600"/>
              </a:spcAft>
              <a:buFont typeface="Arial" panose="020B0604020202020204" pitchFamily="34" charset="0"/>
              <a:buChar char="•"/>
              <a:defRPr/>
            </a:pPr>
            <a:endParaRPr lang="en-US" sz="2400" dirty="0">
              <a:gradFill>
                <a:gsLst>
                  <a:gs pos="2917">
                    <a:srgbClr val="505050"/>
                  </a:gs>
                  <a:gs pos="30000">
                    <a:srgbClr val="505050"/>
                  </a:gs>
                </a:gsLst>
                <a:lin ang="5400000" scaled="0"/>
              </a:gradFill>
              <a:latin typeface="Segoe UI Light"/>
            </a:endParaRPr>
          </a:p>
          <a:p>
            <a:pPr lvl="1" defTabSz="932563">
              <a:spcAft>
                <a:spcPts val="600"/>
              </a:spcAft>
              <a:defRPr/>
            </a:pPr>
            <a:r>
              <a:rPr lang="en-US" sz="2000" dirty="0">
                <a:gradFill>
                  <a:gsLst>
                    <a:gs pos="2917">
                      <a:srgbClr val="505050"/>
                    </a:gs>
                    <a:gs pos="30000">
                      <a:srgbClr val="505050"/>
                    </a:gs>
                  </a:gsLst>
                  <a:lin ang="5400000" scaled="0"/>
                </a:gradFill>
                <a:latin typeface="Segoe UI"/>
              </a:rPr>
              <a:t>*(but you can choose which services to upgrade)</a:t>
            </a:r>
          </a:p>
        </p:txBody>
      </p:sp>
    </p:spTree>
    <p:extLst>
      <p:ext uri="{BB962C8B-B14F-4D97-AF65-F5344CB8AC3E}">
        <p14:creationId xmlns:p14="http://schemas.microsoft.com/office/powerpoint/2010/main" val="1561111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1711238"/>
          </a:xfrm>
        </p:spPr>
        <p:txBody>
          <a:bodyPr/>
          <a:lstStyle/>
          <a:p>
            <a:r>
              <a:rPr lang="en-US" sz="3200" dirty="0"/>
              <a:t>Declarative template for creating an application</a:t>
            </a:r>
          </a:p>
          <a:p>
            <a:r>
              <a:rPr lang="en-US" sz="3200" dirty="0"/>
              <a:t>Based on a set of service types</a:t>
            </a:r>
          </a:p>
          <a:p>
            <a:r>
              <a:rPr lang="en-US" sz="3200" dirty="0"/>
              <a:t>Used for packaging, deployment, and versioning</a:t>
            </a:r>
          </a:p>
        </p:txBody>
      </p:sp>
      <p:sp>
        <p:nvSpPr>
          <p:cNvPr id="3" name="Title 2"/>
          <p:cNvSpPr>
            <a:spLocks noGrp="1"/>
          </p:cNvSpPr>
          <p:nvPr>
            <p:ph type="title"/>
          </p:nvPr>
        </p:nvSpPr>
        <p:spPr/>
        <p:txBody>
          <a:bodyPr/>
          <a:lstStyle/>
          <a:p>
            <a:r>
              <a:rPr lang="en-US" dirty="0"/>
              <a:t>Application type</a:t>
            </a:r>
          </a:p>
        </p:txBody>
      </p:sp>
      <p:sp>
        <p:nvSpPr>
          <p:cNvPr id="4" name="Rectangle 3"/>
          <p:cNvSpPr/>
          <p:nvPr/>
        </p:nvSpPr>
        <p:spPr bwMode="auto">
          <a:xfrm>
            <a:off x="4101640" y="3365955"/>
            <a:ext cx="3886200" cy="6096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Application Type A</a:t>
            </a:r>
          </a:p>
        </p:txBody>
      </p:sp>
      <p:sp>
        <p:nvSpPr>
          <p:cNvPr id="6" name="Rectangle 5"/>
          <p:cNvSpPr/>
          <p:nvPr/>
        </p:nvSpPr>
        <p:spPr bwMode="auto">
          <a:xfrm>
            <a:off x="1002631" y="47926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4791534" y="4792662"/>
            <a:ext cx="2514600" cy="6096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2</a:t>
            </a:r>
          </a:p>
        </p:txBody>
      </p:sp>
      <p:sp>
        <p:nvSpPr>
          <p:cNvPr id="8" name="Rectangle 7"/>
          <p:cNvSpPr/>
          <p:nvPr/>
        </p:nvSpPr>
        <p:spPr bwMode="auto">
          <a:xfrm>
            <a:off x="8580437" y="4792662"/>
            <a:ext cx="2514600" cy="609600"/>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3</a:t>
            </a:r>
          </a:p>
        </p:txBody>
      </p:sp>
      <p:sp>
        <p:nvSpPr>
          <p:cNvPr id="9" name="Rectangle 8"/>
          <p:cNvSpPr/>
          <p:nvPr/>
        </p:nvSpPr>
        <p:spPr bwMode="auto">
          <a:xfrm>
            <a:off x="664452" y="5518235"/>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Code</a:t>
            </a:r>
          </a:p>
        </p:txBody>
      </p:sp>
      <p:sp>
        <p:nvSpPr>
          <p:cNvPr id="10" name="Rectangle 9"/>
          <p:cNvSpPr/>
          <p:nvPr/>
        </p:nvSpPr>
        <p:spPr bwMode="auto">
          <a:xfrm>
            <a:off x="1773446" y="5518235"/>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rPr>
              <a:t>Config</a:t>
            </a:r>
            <a:endParaRPr lang="en-US" sz="2000" dirty="0">
              <a:gradFill>
                <a:gsLst>
                  <a:gs pos="0">
                    <a:srgbClr val="FFFFFF"/>
                  </a:gs>
                  <a:gs pos="100000">
                    <a:srgbClr val="FFFFFF"/>
                  </a:gs>
                </a:gsLst>
                <a:lin ang="5400000" scaled="0"/>
              </a:gradFill>
            </a:endParaRPr>
          </a:p>
        </p:txBody>
      </p:sp>
      <p:sp>
        <p:nvSpPr>
          <p:cNvPr id="11" name="Rectangle 10"/>
          <p:cNvSpPr/>
          <p:nvPr/>
        </p:nvSpPr>
        <p:spPr bwMode="auto">
          <a:xfrm>
            <a:off x="2882440" y="5518318"/>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Data</a:t>
            </a:r>
          </a:p>
        </p:txBody>
      </p:sp>
      <p:sp>
        <p:nvSpPr>
          <p:cNvPr id="12" name="Rectangle 11"/>
          <p:cNvSpPr/>
          <p:nvPr/>
        </p:nvSpPr>
        <p:spPr bwMode="auto">
          <a:xfrm>
            <a:off x="4457449" y="5518152"/>
            <a:ext cx="1032794" cy="6096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Code</a:t>
            </a:r>
          </a:p>
        </p:txBody>
      </p:sp>
      <p:sp>
        <p:nvSpPr>
          <p:cNvPr id="13" name="Rectangle 12"/>
          <p:cNvSpPr/>
          <p:nvPr/>
        </p:nvSpPr>
        <p:spPr bwMode="auto">
          <a:xfrm>
            <a:off x="5566443" y="5518152"/>
            <a:ext cx="1032794" cy="6096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rPr>
              <a:t>Config</a:t>
            </a:r>
            <a:endParaRPr lang="en-US" sz="2000" dirty="0">
              <a:gradFill>
                <a:gsLst>
                  <a:gs pos="0">
                    <a:srgbClr val="FFFFFF"/>
                  </a:gs>
                  <a:gs pos="100000">
                    <a:srgbClr val="FFFFFF"/>
                  </a:gs>
                </a:gsLst>
                <a:lin ang="5400000" scaled="0"/>
              </a:gradFill>
            </a:endParaRPr>
          </a:p>
        </p:txBody>
      </p:sp>
      <p:sp>
        <p:nvSpPr>
          <p:cNvPr id="14" name="Rectangle 13"/>
          <p:cNvSpPr/>
          <p:nvPr/>
        </p:nvSpPr>
        <p:spPr bwMode="auto">
          <a:xfrm>
            <a:off x="6675437" y="5518235"/>
            <a:ext cx="1032794" cy="6096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Data</a:t>
            </a:r>
          </a:p>
        </p:txBody>
      </p:sp>
      <p:sp>
        <p:nvSpPr>
          <p:cNvPr id="15" name="Rectangle 14"/>
          <p:cNvSpPr/>
          <p:nvPr/>
        </p:nvSpPr>
        <p:spPr bwMode="auto">
          <a:xfrm>
            <a:off x="8250446" y="5513334"/>
            <a:ext cx="1032794" cy="609600"/>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Code</a:t>
            </a:r>
          </a:p>
        </p:txBody>
      </p:sp>
      <p:sp>
        <p:nvSpPr>
          <p:cNvPr id="16" name="Rectangle 15"/>
          <p:cNvSpPr/>
          <p:nvPr/>
        </p:nvSpPr>
        <p:spPr bwMode="auto">
          <a:xfrm>
            <a:off x="9359440" y="5513334"/>
            <a:ext cx="1032794" cy="609600"/>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rPr>
              <a:t>Config</a:t>
            </a:r>
            <a:endParaRPr lang="en-US" sz="2000" dirty="0">
              <a:gradFill>
                <a:gsLst>
                  <a:gs pos="0">
                    <a:srgbClr val="FFFFFF"/>
                  </a:gs>
                  <a:gs pos="100000">
                    <a:srgbClr val="FFFFFF"/>
                  </a:gs>
                </a:gsLst>
                <a:lin ang="5400000" scaled="0"/>
              </a:gradFill>
            </a:endParaRPr>
          </a:p>
        </p:txBody>
      </p:sp>
      <p:sp>
        <p:nvSpPr>
          <p:cNvPr id="17" name="Rectangle 16"/>
          <p:cNvSpPr/>
          <p:nvPr/>
        </p:nvSpPr>
        <p:spPr bwMode="auto">
          <a:xfrm>
            <a:off x="10468434" y="5513417"/>
            <a:ext cx="1032794" cy="609600"/>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Data</a:t>
            </a:r>
          </a:p>
        </p:txBody>
      </p:sp>
      <p:cxnSp>
        <p:nvCxnSpPr>
          <p:cNvPr id="18" name="Straight Connector 17"/>
          <p:cNvCxnSpPr/>
          <p:nvPr/>
        </p:nvCxnSpPr>
        <p:spPr>
          <a:xfrm>
            <a:off x="2251743" y="4259262"/>
            <a:ext cx="781459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2"/>
            <a:endCxn id="7" idx="0"/>
          </p:cNvCxnSpPr>
          <p:nvPr/>
        </p:nvCxnSpPr>
        <p:spPr>
          <a:xfrm>
            <a:off x="6044740" y="3975555"/>
            <a:ext cx="4094" cy="81710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6" idx="0"/>
          </p:cNvCxnSpPr>
          <p:nvPr/>
        </p:nvCxnSpPr>
        <p:spPr>
          <a:xfrm>
            <a:off x="2259931"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044740"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059319"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5248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Content Placeholder 2"/>
          <p:cNvSpPr>
            <a:spLocks noGrp="1"/>
          </p:cNvSpPr>
          <p:nvPr>
            <p:ph type="body" sz="quarter" idx="10"/>
          </p:nvPr>
        </p:nvSpPr>
        <p:spPr>
          <a:xfrm>
            <a:off x="289069" y="942725"/>
            <a:ext cx="11913495" cy="1858970"/>
          </a:xfrm>
          <a:prstGeom prst="rect">
            <a:avLst/>
          </a:prstGeom>
        </p:spPr>
        <p:txBody>
          <a:bodyPr vert="horz" wrap="square" lIns="146304" tIns="91440" rIns="146304" bIns="91440" rtlCol="0">
            <a:spAutoFit/>
          </a:bodyPr>
          <a:lstStyle/>
          <a:p>
            <a:r>
              <a:rPr lang="en-US" sz="2800" dirty="0"/>
              <a:t>Services types are composed of code/</a:t>
            </a:r>
            <a:r>
              <a:rPr lang="en-US" sz="2800" dirty="0" err="1"/>
              <a:t>config</a:t>
            </a:r>
            <a:r>
              <a:rPr lang="en-US" sz="2800" dirty="0"/>
              <a:t>/data packages</a:t>
            </a:r>
          </a:p>
          <a:p>
            <a:pPr lvl="1"/>
            <a:r>
              <a:rPr lang="en-US" sz="1600" dirty="0"/>
              <a:t>Code packages define an entry point (</a:t>
            </a:r>
            <a:r>
              <a:rPr lang="en-US" sz="1600" dirty="0" err="1"/>
              <a:t>dll</a:t>
            </a:r>
            <a:r>
              <a:rPr lang="en-US" sz="1600" dirty="0"/>
              <a:t> or exe) </a:t>
            </a:r>
          </a:p>
          <a:p>
            <a:pPr lvl="1"/>
            <a:r>
              <a:rPr lang="en-US" sz="1600" dirty="0" err="1"/>
              <a:t>Config</a:t>
            </a:r>
            <a:r>
              <a:rPr lang="en-US" sz="1600" dirty="0"/>
              <a:t> packages define service specific </a:t>
            </a:r>
            <a:r>
              <a:rPr lang="en-US" sz="1600" dirty="0" err="1"/>
              <a:t>config</a:t>
            </a:r>
            <a:r>
              <a:rPr lang="en-US" sz="1600" dirty="0"/>
              <a:t> information</a:t>
            </a:r>
          </a:p>
          <a:p>
            <a:pPr lvl="1"/>
            <a:r>
              <a:rPr lang="en-US" sz="1600" dirty="0"/>
              <a:t>Data packages define static resources (</a:t>
            </a:r>
            <a:r>
              <a:rPr lang="en-US" sz="1600" dirty="0" err="1"/>
              <a:t>eg</a:t>
            </a:r>
            <a:r>
              <a:rPr lang="en-US" sz="1600" dirty="0"/>
              <a:t>. images)</a:t>
            </a:r>
          </a:p>
          <a:p>
            <a:r>
              <a:rPr lang="en-US" sz="2800" dirty="0"/>
              <a:t>Packages can be independently versioned</a:t>
            </a:r>
          </a:p>
        </p:txBody>
      </p:sp>
      <p:sp>
        <p:nvSpPr>
          <p:cNvPr id="23" name="Title 1"/>
          <p:cNvSpPr>
            <a:spLocks noGrp="1"/>
          </p:cNvSpPr>
          <p:nvPr>
            <p:ph type="title"/>
          </p:nvPr>
        </p:nvSpPr>
        <p:spPr>
          <a:xfrm>
            <a:off x="289069" y="204389"/>
            <a:ext cx="11188002" cy="762786"/>
          </a:xfrm>
        </p:spPr>
        <p:txBody>
          <a:bodyPr>
            <a:normAutofit fontScale="90000"/>
          </a:bodyPr>
          <a:lstStyle/>
          <a:p>
            <a:r>
              <a:rPr lang="en-US" dirty="0"/>
              <a:t>Service type</a:t>
            </a:r>
          </a:p>
        </p:txBody>
      </p:sp>
      <p:sp>
        <p:nvSpPr>
          <p:cNvPr id="5" name="Rectangle 4"/>
          <p:cNvSpPr/>
          <p:nvPr/>
        </p:nvSpPr>
        <p:spPr>
          <a:xfrm>
            <a:off x="4230465" y="2801695"/>
            <a:ext cx="8011514" cy="4031873"/>
          </a:xfrm>
          <a:prstGeom prst="rect">
            <a:avLst/>
          </a:prstGeom>
          <a:solidFill>
            <a:schemeClr val="tx1"/>
          </a:solidFill>
        </p:spPr>
        <p:txBody>
          <a:bodyPr wrap="square">
            <a:spAutoFit/>
          </a:bodyPr>
          <a:lstStyle/>
          <a:p>
            <a:r>
              <a:rPr lang="fr-FR" sz="1600" dirty="0">
                <a:solidFill>
                  <a:srgbClr val="0000FF"/>
                </a:solidFill>
                <a:highlight>
                  <a:srgbClr val="FFFFFF"/>
                </a:highlight>
                <a:latin typeface="Consolas" panose="020B0609020204030204" pitchFamily="49" charset="0"/>
              </a:rPr>
              <a:t>&lt;</a:t>
            </a:r>
            <a:r>
              <a:rPr lang="fr-FR" sz="1600" dirty="0" err="1">
                <a:solidFill>
                  <a:srgbClr val="A31515"/>
                </a:solidFill>
                <a:highlight>
                  <a:srgbClr val="FFFFFF"/>
                </a:highlight>
                <a:latin typeface="Consolas" panose="020B0609020204030204" pitchFamily="49" charset="0"/>
              </a:rPr>
              <a:t>ServiceManifest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Name</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err="1">
                <a:solidFill>
                  <a:srgbClr val="0000FF"/>
                </a:solidFill>
                <a:highlight>
                  <a:srgbClr val="FFFFFF"/>
                </a:highlight>
                <a:latin typeface="Consolas" panose="020B0609020204030204" pitchFamily="49" charset="0"/>
              </a:rPr>
              <a:t>QueueService</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Version</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1.0"&gt;</a:t>
            </a:r>
            <a:endParaRPr lang="fr-FR"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StatefulServiceType</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ServiceTypeName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QueueServiceType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HasPersistedState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true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de-DE" sz="1600" dirty="0">
                <a:solidFill>
                  <a:srgbClr val="0000FF"/>
                </a:solidFill>
                <a:highlight>
                  <a:srgbClr val="FFFFFF"/>
                </a:highlight>
                <a:latin typeface="Consolas" panose="020B0609020204030204" pitchFamily="49" charset="0"/>
              </a:rPr>
              <a:t>  &lt;</a:t>
            </a:r>
            <a:r>
              <a:rPr lang="de-DE" sz="1600" dirty="0">
                <a:solidFill>
                  <a:srgbClr val="A31515"/>
                </a:solidFill>
                <a:highlight>
                  <a:srgbClr val="FFFFFF"/>
                </a:highlight>
                <a:latin typeface="Consolas" panose="020B0609020204030204" pitchFamily="49" charset="0"/>
              </a:rPr>
              <a:t>CodePackage</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Name</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Code</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Version</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1.0</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&gt;</a:t>
            </a:r>
            <a:endParaRPr lang="de-DE"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ServiceHost.exe</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CodePackage</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ConfigPackage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Config</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DataPackage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Data</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&lt;/</a:t>
            </a:r>
            <a:r>
              <a:rPr lang="en-US" sz="1600" dirty="0" err="1">
                <a:solidFill>
                  <a:srgbClr val="A31515"/>
                </a:solidFill>
                <a:highlight>
                  <a:srgbClr val="FFFFFF"/>
                </a:highlight>
                <a:latin typeface="Consolas" panose="020B0609020204030204" pitchFamily="49" charset="0"/>
              </a:rPr>
              <a:t>ServiceManifest</a:t>
            </a:r>
            <a:r>
              <a:rPr lang="en-US" sz="1600" dirty="0">
                <a:solidFill>
                  <a:srgbClr val="0000FF"/>
                </a:solidFill>
                <a:highlight>
                  <a:srgbClr val="FFFFFF"/>
                </a:highlight>
                <a:latin typeface="Consolas" panose="020B0609020204030204" pitchFamily="49" charset="0"/>
              </a:rPr>
              <a:t>&gt;</a:t>
            </a:r>
          </a:p>
          <a:p>
            <a:endParaRPr lang="en-US" sz="1600" dirty="0"/>
          </a:p>
        </p:txBody>
      </p:sp>
      <p:grpSp>
        <p:nvGrpSpPr>
          <p:cNvPr id="17" name="Group 16"/>
          <p:cNvGrpSpPr/>
          <p:nvPr/>
        </p:nvGrpSpPr>
        <p:grpSpPr>
          <a:xfrm>
            <a:off x="731837" y="3878262"/>
            <a:ext cx="3250782" cy="1981200"/>
            <a:chOff x="520752" y="3573462"/>
            <a:chExt cx="3250782" cy="1981200"/>
          </a:xfrm>
        </p:grpSpPr>
        <p:sp>
          <p:nvSpPr>
            <p:cNvPr id="6" name="Rectangle 5"/>
            <p:cNvSpPr/>
            <p:nvPr/>
          </p:nvSpPr>
          <p:spPr bwMode="auto">
            <a:xfrm>
              <a:off x="884237" y="35734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520752"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Code</a:t>
              </a:r>
            </a:p>
          </p:txBody>
        </p:sp>
        <p:sp>
          <p:nvSpPr>
            <p:cNvPr id="8" name="Rectangle 7"/>
            <p:cNvSpPr/>
            <p:nvPr/>
          </p:nvSpPr>
          <p:spPr bwMode="auto">
            <a:xfrm>
              <a:off x="1629746"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rPr>
                <a:t>Config</a:t>
              </a:r>
              <a:endParaRPr lang="en-US" sz="2000" dirty="0">
                <a:gradFill>
                  <a:gsLst>
                    <a:gs pos="0">
                      <a:srgbClr val="FFFFFF"/>
                    </a:gs>
                    <a:gs pos="100000">
                      <a:srgbClr val="FFFFFF"/>
                    </a:gs>
                  </a:gsLst>
                  <a:lin ang="5400000" scaled="0"/>
                </a:gradFill>
              </a:endParaRPr>
            </a:p>
          </p:txBody>
        </p:sp>
        <p:sp>
          <p:nvSpPr>
            <p:cNvPr id="9" name="Rectangle 8"/>
            <p:cNvSpPr/>
            <p:nvPr/>
          </p:nvSpPr>
          <p:spPr bwMode="auto">
            <a:xfrm>
              <a:off x="2738740" y="4945062"/>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Data</a:t>
              </a:r>
            </a:p>
          </p:txBody>
        </p:sp>
        <p:cxnSp>
          <p:nvCxnSpPr>
            <p:cNvPr id="3" name="Straight Connector 2"/>
            <p:cNvCxnSpPr>
              <a:stCxn id="6" idx="2"/>
            </p:cNvCxnSpPr>
            <p:nvPr/>
          </p:nvCxnSpPr>
          <p:spPr>
            <a:xfrm>
              <a:off x="2141537" y="4183062"/>
              <a:ext cx="0" cy="2977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37149" y="4480853"/>
              <a:ext cx="22179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1037149" y="4480853"/>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41537"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38738"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144329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a:t>Types of </a:t>
            </a:r>
            <a:r>
              <a:rPr lang="en-US" dirty="0" err="1"/>
              <a:t>microservices</a:t>
            </a:r>
            <a:r>
              <a:rPr lang="en-US" dirty="0"/>
              <a:t> </a:t>
            </a:r>
            <a:br>
              <a:rPr lang="en-US" dirty="0"/>
            </a:br>
            <a:r>
              <a:rPr lang="en-US" sz="3200" dirty="0"/>
              <a:t>from a Service Fabric perspective</a:t>
            </a:r>
          </a:p>
        </p:txBody>
      </p:sp>
      <p:sp>
        <p:nvSpPr>
          <p:cNvPr id="5" name="Text Placeholder 1"/>
          <p:cNvSpPr>
            <a:spLocks noGrp="1"/>
          </p:cNvSpPr>
          <p:nvPr>
            <p:ph type="body" sz="quarter" idx="10"/>
          </p:nvPr>
        </p:nvSpPr>
        <p:spPr>
          <a:xfrm>
            <a:off x="198438" y="1851360"/>
            <a:ext cx="12238037" cy="4598182"/>
          </a:xfrm>
        </p:spPr>
        <p:txBody>
          <a:bodyPr/>
          <a:lstStyle/>
          <a:p>
            <a:r>
              <a:rPr lang="en-US" dirty="0"/>
              <a:t>Stateless microservice</a:t>
            </a:r>
          </a:p>
          <a:p>
            <a:pPr lvl="1"/>
            <a:r>
              <a:rPr lang="en-US" dirty="0"/>
              <a:t>Has either no state or it can be retrieved from an external store </a:t>
            </a:r>
          </a:p>
          <a:p>
            <a:pPr lvl="1"/>
            <a:r>
              <a:rPr lang="en-US" dirty="0"/>
              <a:t>There can be N instances</a:t>
            </a:r>
          </a:p>
          <a:p>
            <a:pPr lvl="1"/>
            <a:r>
              <a:rPr lang="en-US" dirty="0"/>
              <a:t>e.g. web frontends, protocol gateways, Azure Cloud Services etc.</a:t>
            </a:r>
          </a:p>
          <a:p>
            <a:pPr marL="342900" lvl="1" indent="0">
              <a:buNone/>
            </a:pPr>
            <a:endParaRPr lang="en-US" sz="2000" dirty="0"/>
          </a:p>
          <a:p>
            <a:r>
              <a:rPr lang="en-US" dirty="0"/>
              <a:t>Stateful microservice</a:t>
            </a:r>
          </a:p>
          <a:p>
            <a:pPr lvl="1"/>
            <a:r>
              <a:rPr lang="en-US" dirty="0"/>
              <a:t>Maintain hard, authoritative state</a:t>
            </a:r>
          </a:p>
          <a:p>
            <a:pPr lvl="1"/>
            <a:r>
              <a:rPr lang="en-US" dirty="0"/>
              <a:t>N consistent copies achieved through replication and local persistence</a:t>
            </a:r>
          </a:p>
          <a:p>
            <a:pPr lvl="1"/>
            <a:r>
              <a:rPr lang="en-US" dirty="0"/>
              <a:t>e.g. database, documents, workflow, user profile, shopping cart etc.</a:t>
            </a:r>
          </a:p>
          <a:p>
            <a:pPr lvl="1"/>
            <a:endParaRPr lang="en-US" dirty="0"/>
          </a:p>
        </p:txBody>
      </p:sp>
    </p:spTree>
    <p:extLst>
      <p:ext uri="{BB962C8B-B14F-4D97-AF65-F5344CB8AC3E}">
        <p14:creationId xmlns:p14="http://schemas.microsoft.com/office/powerpoint/2010/main" val="388957904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clrChange>
              <a:clrFrom>
                <a:srgbClr val="00188F"/>
              </a:clrFrom>
              <a:clrTo>
                <a:srgbClr val="00188F">
                  <a:alpha val="0"/>
                </a:srgbClr>
              </a:clrTo>
            </a:clrChange>
          </a:blip>
          <a:stretch>
            <a:fillRect/>
          </a:stretch>
        </p:blipFill>
        <p:spPr>
          <a:xfrm flipH="1">
            <a:off x="4132596" y="0"/>
            <a:ext cx="8305800" cy="7024999"/>
          </a:xfrm>
          <a:prstGeom prst="rect">
            <a:avLst/>
          </a:prstGeom>
        </p:spPr>
      </p:pic>
      <p:sp>
        <p:nvSpPr>
          <p:cNvPr id="7" name="TextBox 6"/>
          <p:cNvSpPr txBox="1"/>
          <p:nvPr/>
        </p:nvSpPr>
        <p:spPr>
          <a:xfrm>
            <a:off x="10104437" y="2349587"/>
            <a:ext cx="2180842" cy="830997"/>
          </a:xfrm>
          <a:prstGeom prst="rect">
            <a:avLst/>
          </a:prstGeom>
          <a:noFill/>
          <a:ln w="22225">
            <a:noFill/>
          </a:ln>
        </p:spPr>
        <p:txBody>
          <a:bodyPr wrap="square" rtlCol="0">
            <a:spAutoFit/>
          </a:bodyPr>
          <a:lstStyle/>
          <a:p>
            <a:r>
              <a:rPr lang="en-US" sz="2400" dirty="0">
                <a:solidFill>
                  <a:srgbClr val="FFFFFF"/>
                </a:solidFill>
              </a:rPr>
              <a:t>Application </a:t>
            </a:r>
          </a:p>
          <a:p>
            <a:r>
              <a:rPr lang="en-US" sz="2400" dirty="0">
                <a:solidFill>
                  <a:srgbClr val="FFFFFF"/>
                </a:solidFill>
              </a:rPr>
              <a:t>Package</a:t>
            </a:r>
          </a:p>
        </p:txBody>
      </p:sp>
      <p:sp>
        <p:nvSpPr>
          <p:cNvPr id="16" name="TextBox 15"/>
          <p:cNvSpPr txBox="1"/>
          <p:nvPr/>
        </p:nvSpPr>
        <p:spPr>
          <a:xfrm>
            <a:off x="9977715" y="3750450"/>
            <a:ext cx="2115850" cy="1569660"/>
          </a:xfrm>
          <a:prstGeom prst="rect">
            <a:avLst/>
          </a:prstGeom>
          <a:noFill/>
        </p:spPr>
        <p:txBody>
          <a:bodyPr wrap="square" rtlCol="0">
            <a:spAutoFit/>
          </a:bodyPr>
          <a:lstStyle/>
          <a:p>
            <a:r>
              <a:rPr lang="en-US" sz="2400" dirty="0">
                <a:solidFill>
                  <a:srgbClr val="FFFFFF"/>
                </a:solidFill>
              </a:rPr>
              <a:t>Unit of </a:t>
            </a:r>
          </a:p>
          <a:p>
            <a:pPr marL="285750" indent="-285750">
              <a:buFont typeface="Arial" panose="020B0604020202020204" pitchFamily="34" charset="0"/>
              <a:buChar char="•"/>
            </a:pPr>
            <a:r>
              <a:rPr lang="en-US" sz="2400" dirty="0">
                <a:solidFill>
                  <a:srgbClr val="FFFFFF"/>
                </a:solidFill>
              </a:rPr>
              <a:t>Lifetime</a:t>
            </a:r>
          </a:p>
          <a:p>
            <a:pPr marL="285750" indent="-285750">
              <a:buFont typeface="Arial" panose="020B0604020202020204" pitchFamily="34" charset="0"/>
              <a:buChar char="•"/>
            </a:pPr>
            <a:r>
              <a:rPr lang="en-US" sz="2400" dirty="0">
                <a:solidFill>
                  <a:srgbClr val="FFFFFF"/>
                </a:solidFill>
              </a:rPr>
              <a:t>Versioning</a:t>
            </a:r>
          </a:p>
          <a:p>
            <a:pPr marL="285750" indent="-285750">
              <a:buFont typeface="Arial" panose="020B0604020202020204" pitchFamily="34" charset="0"/>
              <a:buChar char="•"/>
            </a:pPr>
            <a:r>
              <a:rPr lang="en-US" sz="2400" dirty="0">
                <a:solidFill>
                  <a:srgbClr val="FFFFFF"/>
                </a:solidFill>
              </a:rPr>
              <a:t>Isolation</a:t>
            </a:r>
          </a:p>
        </p:txBody>
      </p:sp>
      <p:sp>
        <p:nvSpPr>
          <p:cNvPr id="44" name="TextBox 43"/>
          <p:cNvSpPr txBox="1"/>
          <p:nvPr/>
        </p:nvSpPr>
        <p:spPr>
          <a:xfrm>
            <a:off x="7173503" y="2507798"/>
            <a:ext cx="2223986" cy="707886"/>
          </a:xfrm>
          <a:prstGeom prst="rect">
            <a:avLst/>
          </a:prstGeom>
          <a:noFill/>
          <a:ln w="22225">
            <a:noFill/>
          </a:ln>
        </p:spPr>
        <p:txBody>
          <a:bodyPr wrap="square" rtlCol="0">
            <a:spAutoFit/>
          </a:bodyPr>
          <a:lstStyle/>
          <a:p>
            <a:r>
              <a:rPr lang="en-US" sz="2000" dirty="0">
                <a:solidFill>
                  <a:srgbClr val="FFFFFF"/>
                </a:solidFill>
              </a:rPr>
              <a:t>Counter </a:t>
            </a:r>
          </a:p>
          <a:p>
            <a:r>
              <a:rPr lang="en-US" sz="2000" dirty="0">
                <a:solidFill>
                  <a:srgbClr val="FFFFFF"/>
                </a:solidFill>
              </a:rPr>
              <a:t>Service type</a:t>
            </a:r>
          </a:p>
        </p:txBody>
      </p:sp>
      <p:sp>
        <p:nvSpPr>
          <p:cNvPr id="45" name="TextBox 44"/>
          <p:cNvSpPr txBox="1"/>
          <p:nvPr/>
        </p:nvSpPr>
        <p:spPr>
          <a:xfrm>
            <a:off x="7750555" y="4030662"/>
            <a:ext cx="1972882" cy="707886"/>
          </a:xfrm>
          <a:prstGeom prst="rect">
            <a:avLst/>
          </a:prstGeom>
          <a:noFill/>
          <a:ln w="22225">
            <a:noFill/>
          </a:ln>
        </p:spPr>
        <p:txBody>
          <a:bodyPr wrap="square" rtlCol="0">
            <a:spAutoFit/>
          </a:bodyPr>
          <a:lstStyle/>
          <a:p>
            <a:r>
              <a:rPr lang="en-US" sz="2000" dirty="0">
                <a:solidFill>
                  <a:srgbClr val="FFFFFF"/>
                </a:solidFill>
              </a:rPr>
              <a:t>Counter </a:t>
            </a:r>
            <a:r>
              <a:rPr lang="en-US" sz="2000" dirty="0" err="1">
                <a:solidFill>
                  <a:srgbClr val="FFFFFF"/>
                </a:solidFill>
              </a:rPr>
              <a:t>WebApp</a:t>
            </a:r>
            <a:r>
              <a:rPr lang="en-US" sz="2000" dirty="0">
                <a:solidFill>
                  <a:srgbClr val="FFFFFF"/>
                </a:solidFill>
              </a:rPr>
              <a:t> type</a:t>
            </a:r>
          </a:p>
        </p:txBody>
      </p:sp>
      <p:sp>
        <p:nvSpPr>
          <p:cNvPr id="46" name="Title 2"/>
          <p:cNvSpPr>
            <a:spLocks noGrp="1"/>
          </p:cNvSpPr>
          <p:nvPr>
            <p:ph type="title"/>
          </p:nvPr>
        </p:nvSpPr>
        <p:spPr>
          <a:xfrm>
            <a:off x="-106363" y="210412"/>
            <a:ext cx="8791074" cy="917575"/>
          </a:xfrm>
        </p:spPr>
        <p:txBody>
          <a:bodyPr/>
          <a:lstStyle/>
          <a:p>
            <a:r>
              <a:rPr lang="en-US" sz="4400" dirty="0"/>
              <a:t>Defining applications and services</a:t>
            </a:r>
          </a:p>
        </p:txBody>
      </p:sp>
      <p:pic>
        <p:nvPicPr>
          <p:cNvPr id="47" name="Picture 46"/>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4432" y="4158936"/>
            <a:ext cx="2476500" cy="2476500"/>
          </a:xfrm>
          <a:prstGeom prst="rect">
            <a:avLst/>
          </a:prstGeom>
        </p:spPr>
      </p:pic>
      <p:grpSp>
        <p:nvGrpSpPr>
          <p:cNvPr id="6" name="Group 5"/>
          <p:cNvGrpSpPr/>
          <p:nvPr/>
        </p:nvGrpSpPr>
        <p:grpSpPr>
          <a:xfrm>
            <a:off x="123267" y="4289285"/>
            <a:ext cx="2617316" cy="2215802"/>
            <a:chOff x="123267" y="4289285"/>
            <a:chExt cx="2617316" cy="2215802"/>
          </a:xfrm>
        </p:grpSpPr>
        <p:pic>
          <p:nvPicPr>
            <p:cNvPr id="50" name="Picture 4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51" name="Picture 50"/>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52" name="Picture 51"/>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53" name="Rectangle 52"/>
            <p:cNvSpPr/>
            <p:nvPr/>
          </p:nvSpPr>
          <p:spPr>
            <a:xfrm>
              <a:off x="123267" y="5291496"/>
              <a:ext cx="1991360" cy="923330"/>
            </a:xfrm>
            <a:prstGeom prst="rect">
              <a:avLst/>
            </a:prstGeom>
          </p:spPr>
          <p:txBody>
            <a:bodyPr wrap="square">
              <a:spAutoFit/>
            </a:bodyPr>
            <a:lstStyle/>
            <a:p>
              <a:pPr algn="ctr"/>
              <a:r>
                <a:rPr lang="en-US" dirty="0">
                  <a:solidFill>
                    <a:srgbClr val="000000"/>
                  </a:solidFill>
                </a:rPr>
                <a:t>Counter</a:t>
              </a:r>
            </a:p>
            <a:p>
              <a:pPr algn="ctr"/>
              <a:r>
                <a:rPr lang="en-US" dirty="0">
                  <a:solidFill>
                    <a:srgbClr val="000000"/>
                  </a:solidFill>
                </a:rPr>
                <a:t>Service</a:t>
              </a:r>
            </a:p>
            <a:p>
              <a:pPr algn="ctr"/>
              <a:r>
                <a:rPr lang="en-US" dirty="0">
                  <a:solidFill>
                    <a:srgbClr val="000000"/>
                  </a:solidFill>
                </a:rPr>
                <a:t> </a:t>
              </a:r>
              <a:r>
                <a:rPr lang="en-US" dirty="0" err="1">
                  <a:solidFill>
                    <a:srgbClr val="000000"/>
                  </a:solidFill>
                </a:rPr>
                <a:t>Pkg</a:t>
              </a:r>
              <a:endParaRPr lang="en-US" dirty="0">
                <a:solidFill>
                  <a:srgbClr val="000000"/>
                </a:solidFill>
              </a:endParaRPr>
            </a:p>
          </p:txBody>
        </p:sp>
      </p:grpSp>
      <p:grpSp>
        <p:nvGrpSpPr>
          <p:cNvPr id="4" name="Group 3"/>
          <p:cNvGrpSpPr/>
          <p:nvPr/>
        </p:nvGrpSpPr>
        <p:grpSpPr>
          <a:xfrm>
            <a:off x="364820" y="1316419"/>
            <a:ext cx="1105018" cy="1052437"/>
            <a:chOff x="364820" y="1316419"/>
            <a:chExt cx="1105018" cy="1052437"/>
          </a:xfrm>
        </p:grpSpPr>
        <p:pic>
          <p:nvPicPr>
            <p:cNvPr id="49" name="Picture 48"/>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364820" y="1331439"/>
              <a:ext cx="1037417" cy="1037417"/>
            </a:xfrm>
            <a:prstGeom prst="rect">
              <a:avLst/>
            </a:prstGeom>
          </p:spPr>
        </p:pic>
        <p:sp>
          <p:nvSpPr>
            <p:cNvPr id="55" name="TextBox 54"/>
            <p:cNvSpPr txBox="1"/>
            <p:nvPr/>
          </p:nvSpPr>
          <p:spPr>
            <a:xfrm>
              <a:off x="448626" y="1316419"/>
              <a:ext cx="1021212" cy="400110"/>
            </a:xfrm>
            <a:prstGeom prst="rect">
              <a:avLst/>
            </a:prstGeom>
            <a:noFill/>
            <a:ln w="22225">
              <a:noFill/>
            </a:ln>
          </p:spPr>
          <p:txBody>
            <a:bodyPr wrap="square" rtlCol="0">
              <a:spAutoFit/>
            </a:bodyPr>
            <a:lstStyle/>
            <a:p>
              <a:r>
                <a:rPr lang="en-US" sz="2000" dirty="0">
                  <a:solidFill>
                    <a:srgbClr val="FFFFFF"/>
                  </a:solidFill>
                </a:rPr>
                <a:t>Code</a:t>
              </a:r>
            </a:p>
          </p:txBody>
        </p:sp>
      </p:grpSp>
      <p:grpSp>
        <p:nvGrpSpPr>
          <p:cNvPr id="5" name="Group 4"/>
          <p:cNvGrpSpPr/>
          <p:nvPr/>
        </p:nvGrpSpPr>
        <p:grpSpPr>
          <a:xfrm>
            <a:off x="1537439" y="1306245"/>
            <a:ext cx="1033769" cy="1058963"/>
            <a:chOff x="1537439" y="1306245"/>
            <a:chExt cx="1033769" cy="1058963"/>
          </a:xfrm>
        </p:grpSpPr>
        <p:pic>
          <p:nvPicPr>
            <p:cNvPr id="48" name="Picture 4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537439" y="1331439"/>
              <a:ext cx="1033769" cy="1033769"/>
            </a:xfrm>
            <a:prstGeom prst="rect">
              <a:avLst/>
            </a:prstGeom>
          </p:spPr>
        </p:pic>
        <p:sp>
          <p:nvSpPr>
            <p:cNvPr id="56" name="TextBox 55"/>
            <p:cNvSpPr txBox="1"/>
            <p:nvPr/>
          </p:nvSpPr>
          <p:spPr>
            <a:xfrm>
              <a:off x="1570094" y="1306245"/>
              <a:ext cx="945541" cy="400110"/>
            </a:xfrm>
            <a:prstGeom prst="rect">
              <a:avLst/>
            </a:prstGeom>
            <a:noFill/>
            <a:ln w="22225">
              <a:noFill/>
            </a:ln>
          </p:spPr>
          <p:txBody>
            <a:bodyPr wrap="square" rtlCol="0">
              <a:spAutoFit/>
            </a:bodyPr>
            <a:lstStyle/>
            <a:p>
              <a:r>
                <a:rPr lang="en-US" sz="2000" dirty="0" err="1">
                  <a:solidFill>
                    <a:srgbClr val="FFFFFF"/>
                  </a:solidFill>
                </a:rPr>
                <a:t>Config</a:t>
              </a:r>
              <a:endParaRPr lang="en-US" sz="2000" dirty="0">
                <a:solidFill>
                  <a:srgbClr val="FFFFFF"/>
                </a:solidFill>
              </a:endParaRPr>
            </a:p>
          </p:txBody>
        </p:sp>
      </p:grpSp>
      <p:grpSp>
        <p:nvGrpSpPr>
          <p:cNvPr id="58" name="Group 57"/>
          <p:cNvGrpSpPr/>
          <p:nvPr/>
        </p:nvGrpSpPr>
        <p:grpSpPr>
          <a:xfrm>
            <a:off x="123267" y="4291877"/>
            <a:ext cx="2617316" cy="2479539"/>
            <a:chOff x="123267" y="4289285"/>
            <a:chExt cx="2617316" cy="2479539"/>
          </a:xfrm>
        </p:grpSpPr>
        <p:pic>
          <p:nvPicPr>
            <p:cNvPr id="59" name="Picture 5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60" name="Picture 5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61" name="Picture 6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62" name="Rectangle 61"/>
            <p:cNvSpPr/>
            <p:nvPr/>
          </p:nvSpPr>
          <p:spPr>
            <a:xfrm>
              <a:off x="123267" y="5291496"/>
              <a:ext cx="1991360" cy="1477328"/>
            </a:xfrm>
            <a:prstGeom prst="rect">
              <a:avLst/>
            </a:prstGeom>
          </p:spPr>
          <p:txBody>
            <a:bodyPr wrap="square">
              <a:spAutoFit/>
            </a:bodyPr>
            <a:lstStyle/>
            <a:p>
              <a:pPr algn="ctr"/>
              <a:r>
                <a:rPr lang="en-US" dirty="0">
                  <a:solidFill>
                    <a:srgbClr val="000000"/>
                  </a:solidFill>
                </a:rPr>
                <a:t>Counter</a:t>
              </a:r>
            </a:p>
            <a:p>
              <a:pPr algn="ctr"/>
              <a:r>
                <a:rPr lang="en-US" dirty="0" err="1">
                  <a:solidFill>
                    <a:srgbClr val="000000"/>
                  </a:solidFill>
                </a:rPr>
                <a:t>WebApp</a:t>
              </a:r>
              <a:endParaRPr lang="en-US" dirty="0">
                <a:solidFill>
                  <a:srgbClr val="000000"/>
                </a:solidFill>
              </a:endParaRPr>
            </a:p>
            <a:p>
              <a:pPr algn="ctr"/>
              <a:r>
                <a:rPr lang="en-US" dirty="0" err="1">
                  <a:solidFill>
                    <a:srgbClr val="000000"/>
                  </a:solidFill>
                </a:rPr>
                <a:t>Pkg</a:t>
              </a:r>
              <a:endParaRPr lang="en-US" dirty="0">
                <a:solidFill>
                  <a:srgbClr val="000000"/>
                </a:solidFill>
              </a:endParaRPr>
            </a:p>
            <a:p>
              <a:pPr algn="ctr"/>
              <a:endParaRPr lang="en-US" dirty="0">
                <a:solidFill>
                  <a:srgbClr val="000000"/>
                </a:solidFill>
              </a:endParaRPr>
            </a:p>
            <a:p>
              <a:pPr algn="ctr"/>
              <a:endParaRPr lang="en-US" dirty="0">
                <a:solidFill>
                  <a:srgbClr val="000000"/>
                </a:solidFill>
              </a:endParaRPr>
            </a:p>
          </p:txBody>
        </p:sp>
      </p:grpSp>
      <p:sp>
        <p:nvSpPr>
          <p:cNvPr id="25" name="TextBox 24"/>
          <p:cNvSpPr txBox="1"/>
          <p:nvPr/>
        </p:nvSpPr>
        <p:spPr>
          <a:xfrm>
            <a:off x="4289174" y="1680307"/>
            <a:ext cx="2081463" cy="400110"/>
          </a:xfrm>
          <a:prstGeom prst="rect">
            <a:avLst/>
          </a:prstGeom>
          <a:noFill/>
          <a:ln w="22225">
            <a:noFill/>
          </a:ln>
        </p:spPr>
        <p:txBody>
          <a:bodyPr wrap="square" rtlCol="0">
            <a:spAutoFit/>
          </a:bodyPr>
          <a:lstStyle/>
          <a:p>
            <a:r>
              <a:rPr lang="en-US" sz="2000" dirty="0">
                <a:solidFill>
                  <a:srgbClr val="FFFFFF"/>
                </a:solidFill>
              </a:rPr>
              <a:t>Application Type</a:t>
            </a:r>
          </a:p>
        </p:txBody>
      </p:sp>
    </p:spTree>
    <p:extLst>
      <p:ext uri="{BB962C8B-B14F-4D97-AF65-F5344CB8AC3E}">
        <p14:creationId xmlns:p14="http://schemas.microsoft.com/office/powerpoint/2010/main" val="3233619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9.54812E-7 2.65093E-6 L 0.0637 0.42192 " pathEditMode="relative" rAng="0" ptsTypes="AA">
                                      <p:cBhvr>
                                        <p:cTn id="14" dur="2000" fill="hold"/>
                                        <p:tgtEl>
                                          <p:spTgt spid="4"/>
                                        </p:tgtEl>
                                        <p:attrNameLst>
                                          <p:attrName>ppt_x</p:attrName>
                                          <p:attrName>ppt_y</p:attrName>
                                        </p:attrNameLst>
                                      </p:cBhvr>
                                      <p:rCtr x="3178" y="21085"/>
                                    </p:animMotion>
                                  </p:childTnLst>
                                </p:cTn>
                              </p:par>
                            </p:childTnLst>
                          </p:cTn>
                        </p:par>
                        <p:par>
                          <p:cTn id="15" fill="hold">
                            <p:stCondLst>
                              <p:cond delay="2000"/>
                            </p:stCondLst>
                            <p:childTnLst>
                              <p:par>
                                <p:cTn id="16" presetID="1" presetClass="exit" presetSubtype="0" fill="hold" nodeType="afterEffect">
                                  <p:stCondLst>
                                    <p:cond delay="0"/>
                                  </p:stCondLst>
                                  <p:childTnLst>
                                    <p:set>
                                      <p:cBhvr>
                                        <p:cTn id="17" dur="1" fill="hold">
                                          <p:stCondLst>
                                            <p:cond delay="0"/>
                                          </p:stCondLst>
                                        </p:cTn>
                                        <p:tgtEl>
                                          <p:spTgt spid="4"/>
                                        </p:tgtEl>
                                        <p:attrNameLst>
                                          <p:attrName>style.visibility</p:attrName>
                                        </p:attrNameLst>
                                      </p:cBhvr>
                                      <p:to>
                                        <p:strVal val="hidden"/>
                                      </p:to>
                                    </p:set>
                                  </p:childTnLst>
                                </p:cTn>
                              </p:par>
                              <p:par>
                                <p:cTn id="18" presetID="42" presetClass="path" presetSubtype="0" accel="50000" decel="50000" fill="hold" nodeType="withEffect">
                                  <p:stCondLst>
                                    <p:cond delay="0"/>
                                  </p:stCondLst>
                                  <p:childTnLst>
                                    <p:animMotion origin="layout" path="M 2.56829E-6 5.03858E-7 L -0.03064 0.41285 " pathEditMode="relative" rAng="0" ptsTypes="AA">
                                      <p:cBhvr>
                                        <p:cTn id="19" dur="2000" fill="hold"/>
                                        <p:tgtEl>
                                          <p:spTgt spid="5"/>
                                        </p:tgtEl>
                                        <p:attrNameLst>
                                          <p:attrName>ppt_x</p:attrName>
                                          <p:attrName>ppt_y</p:attrName>
                                        </p:attrNameLst>
                                      </p:cBhvr>
                                      <p:rCtr x="-1532" y="20631"/>
                                    </p:animMotion>
                                  </p:childTnLst>
                                </p:cTn>
                              </p:par>
                            </p:childTnLst>
                          </p:cTn>
                        </p:par>
                        <p:par>
                          <p:cTn id="20" fill="hold">
                            <p:stCondLst>
                              <p:cond delay="4000"/>
                            </p:stCondLst>
                            <p:childTnLst>
                              <p:par>
                                <p:cTn id="21" presetID="1" presetClass="exit" presetSubtype="0" fill="hold" nodeType="after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par>
                          <p:cTn id="35" fill="hold">
                            <p:stCondLst>
                              <p:cond delay="0"/>
                            </p:stCondLst>
                            <p:childTnLst>
                              <p:par>
                                <p:cTn id="36" presetID="42" presetClass="path" presetSubtype="0" accel="50000" decel="50000" fill="hold" nodeType="afterEffect">
                                  <p:stCondLst>
                                    <p:cond delay="0"/>
                                  </p:stCondLst>
                                  <p:childTnLst>
                                    <p:animMotion origin="layout" path="M 8.62905E-7 -4.98865E-6 L 0.35422 -0.2719 " pathEditMode="relative" rAng="0" ptsTypes="AA">
                                      <p:cBhvr>
                                        <p:cTn id="37" dur="2000" fill="hold"/>
                                        <p:tgtEl>
                                          <p:spTgt spid="6"/>
                                        </p:tgtEl>
                                        <p:attrNameLst>
                                          <p:attrName>ppt_x</p:attrName>
                                          <p:attrName>ppt_y</p:attrName>
                                        </p:attrNameLst>
                                      </p:cBhvr>
                                      <p:rCtr x="17705" y="-13595"/>
                                    </p:animMotion>
                                  </p:childTnLst>
                                </p:cTn>
                              </p:par>
                              <p:par>
                                <p:cTn id="38" presetID="1"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childTnLst>
                                </p:cTn>
                              </p:par>
                              <p:par>
                                <p:cTn id="42" presetID="42" presetClass="path" presetSubtype="0" accel="50000" decel="50000" fill="hold" nodeType="withEffect">
                                  <p:stCondLst>
                                    <p:cond delay="0"/>
                                  </p:stCondLst>
                                  <p:childTnLst>
                                    <p:animMotion origin="layout" path="M 8.62905E-7 9.98638E-8 L 0.44613 0.02497 " pathEditMode="relative" rAng="0" ptsTypes="AA">
                                      <p:cBhvr>
                                        <p:cTn id="43" dur="2000" fill="hold"/>
                                        <p:tgtEl>
                                          <p:spTgt spid="58"/>
                                        </p:tgtEl>
                                        <p:attrNameLst>
                                          <p:attrName>ppt_x</p:attrName>
                                          <p:attrName>ppt_y</p:attrName>
                                        </p:attrNameLst>
                                      </p:cBhvr>
                                      <p:rCtr x="22300" y="1248"/>
                                    </p:animMotion>
                                  </p:childTnLst>
                                </p:cTn>
                              </p:par>
                              <p:par>
                                <p:cTn id="44" presetID="1"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44" grpId="0"/>
      <p:bldP spid="45"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ounded Rectangle 85"/>
          <p:cNvSpPr/>
          <p:nvPr/>
        </p:nvSpPr>
        <p:spPr bwMode="auto">
          <a:xfrm>
            <a:off x="8076282" y="982662"/>
            <a:ext cx="1189816" cy="1189816"/>
          </a:xfrm>
          <a:prstGeom prst="roundRect">
            <a:avLst/>
          </a:prstGeom>
          <a:solidFill>
            <a:schemeClr val="bg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8" name="Oval 87"/>
          <p:cNvSpPr/>
          <p:nvPr/>
        </p:nvSpPr>
        <p:spPr bwMode="auto">
          <a:xfrm>
            <a:off x="7294244" y="1723079"/>
            <a:ext cx="2776237" cy="2776237"/>
          </a:xfrm>
          <a:prstGeom prst="ellipse">
            <a:avLst/>
          </a:prstGeom>
          <a:noFill/>
          <a:ln w="66675">
            <a:solidFill>
              <a:schemeClr val="bg2">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9" name="Rounded Rectangle 88"/>
          <p:cNvSpPr/>
          <p:nvPr/>
        </p:nvSpPr>
        <p:spPr bwMode="auto">
          <a:xfrm>
            <a:off x="6675437" y="2082868"/>
            <a:ext cx="1189816" cy="1189816"/>
          </a:xfrm>
          <a:prstGeom prst="roundRect">
            <a:avLst/>
          </a:prstGeom>
          <a:solidFill>
            <a:schemeClr val="bg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91" name="Rounded Rectangle 90"/>
          <p:cNvSpPr/>
          <p:nvPr/>
        </p:nvSpPr>
        <p:spPr bwMode="auto">
          <a:xfrm>
            <a:off x="9500560" y="2048819"/>
            <a:ext cx="1189816" cy="1189816"/>
          </a:xfrm>
          <a:prstGeom prst="roundRect">
            <a:avLst/>
          </a:prstGeom>
          <a:solidFill>
            <a:schemeClr val="bg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92" name="Rounded Rectangle 91"/>
          <p:cNvSpPr/>
          <p:nvPr/>
        </p:nvSpPr>
        <p:spPr bwMode="auto">
          <a:xfrm>
            <a:off x="7215038" y="3765990"/>
            <a:ext cx="1189816" cy="1189816"/>
          </a:xfrm>
          <a:prstGeom prst="roundRect">
            <a:avLst/>
          </a:prstGeom>
          <a:solidFill>
            <a:schemeClr val="bg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107" name="Rounded Rectangle 106"/>
          <p:cNvSpPr/>
          <p:nvPr/>
        </p:nvSpPr>
        <p:spPr bwMode="auto">
          <a:xfrm>
            <a:off x="8945762" y="3772510"/>
            <a:ext cx="1189816" cy="1189816"/>
          </a:xfrm>
          <a:prstGeom prst="roundRect">
            <a:avLst/>
          </a:prstGeom>
          <a:solidFill>
            <a:schemeClr val="bg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5" name="Title 2"/>
          <p:cNvSpPr>
            <a:spLocks noGrp="1"/>
          </p:cNvSpPr>
          <p:nvPr>
            <p:ph type="title"/>
          </p:nvPr>
        </p:nvSpPr>
        <p:spPr>
          <a:xfrm>
            <a:off x="294361" y="125665"/>
            <a:ext cx="11889564" cy="917575"/>
          </a:xfrm>
        </p:spPr>
        <p:txBody>
          <a:bodyPr/>
          <a:lstStyle/>
          <a:p>
            <a:r>
              <a:rPr lang="en-US" dirty="0"/>
              <a:t>Instantiating an application</a:t>
            </a:r>
          </a:p>
        </p:txBody>
      </p:sp>
      <p:sp>
        <p:nvSpPr>
          <p:cNvPr id="77" name="Hexagon 76"/>
          <p:cNvSpPr/>
          <p:nvPr/>
        </p:nvSpPr>
        <p:spPr bwMode="auto">
          <a:xfrm>
            <a:off x="3202517" y="3897676"/>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Hexagon 86"/>
          <p:cNvSpPr/>
          <p:nvPr/>
        </p:nvSpPr>
        <p:spPr bwMode="auto">
          <a:xfrm>
            <a:off x="3209187" y="3900877"/>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Hexagon 89"/>
          <p:cNvSpPr/>
          <p:nvPr/>
        </p:nvSpPr>
        <p:spPr bwMode="auto">
          <a:xfrm>
            <a:off x="3421173" y="4329403"/>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Text Placeholder 1"/>
          <p:cNvSpPr txBox="1">
            <a:spLocks/>
          </p:cNvSpPr>
          <p:nvPr/>
        </p:nvSpPr>
        <p:spPr>
          <a:xfrm>
            <a:off x="239523" y="5232574"/>
            <a:ext cx="11999239" cy="177266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err="1">
                <a:gradFill>
                  <a:gsLst>
                    <a:gs pos="1250">
                      <a:srgbClr val="FFFFFF"/>
                    </a:gs>
                    <a:gs pos="100000">
                      <a:srgbClr val="FFFFFF"/>
                    </a:gs>
                  </a:gsLst>
                  <a:lin ang="5400000" scaled="0"/>
                </a:gradFill>
              </a:rPr>
              <a:t>ServiceType</a:t>
            </a:r>
            <a:r>
              <a:rPr lang="en-US" sz="1800" dirty="0">
                <a:gradFill>
                  <a:gsLst>
                    <a:gs pos="1250">
                      <a:srgbClr val="FFFFFF"/>
                    </a:gs>
                    <a:gs pos="100000">
                      <a:srgbClr val="FFFFFF"/>
                    </a:gs>
                  </a:gsLst>
                  <a:lin ang="5400000" scaled="0"/>
                </a:gradFill>
              </a:rPr>
              <a:t> is “</a:t>
            </a:r>
            <a:r>
              <a:rPr lang="en-US" sz="1800" b="1" dirty="0">
                <a:gradFill>
                  <a:gsLst>
                    <a:gs pos="1250">
                      <a:srgbClr val="FFFFFF"/>
                    </a:gs>
                    <a:gs pos="100000">
                      <a:srgbClr val="FFFFFF"/>
                    </a:gs>
                  </a:gsLst>
                  <a:lin ang="5400000" scaled="0"/>
                </a:gradFill>
              </a:rPr>
              <a:t>like”</a:t>
            </a:r>
            <a:r>
              <a:rPr lang="en-US" sz="1800" dirty="0">
                <a:gradFill>
                  <a:gsLst>
                    <a:gs pos="1250">
                      <a:srgbClr val="FFFFFF"/>
                    </a:gs>
                    <a:gs pos="100000">
                      <a:srgbClr val="FFFFFF"/>
                    </a:gs>
                  </a:gsLst>
                  <a:lin ang="5400000" scaled="0"/>
                </a:gradFill>
              </a:rPr>
              <a:t> a class type</a:t>
            </a:r>
          </a:p>
          <a:p>
            <a:r>
              <a:rPr lang="en-US" sz="1800" dirty="0" err="1">
                <a:gradFill>
                  <a:gsLst>
                    <a:gs pos="1250">
                      <a:srgbClr val="FFFFFF"/>
                    </a:gs>
                    <a:gs pos="100000">
                      <a:srgbClr val="FFFFFF"/>
                    </a:gs>
                  </a:gsLst>
                  <a:lin ang="5400000" scaled="0"/>
                </a:gradFill>
              </a:rPr>
              <a:t>ApplicationType</a:t>
            </a:r>
            <a:r>
              <a:rPr lang="en-US" sz="1800" dirty="0">
                <a:gradFill>
                  <a:gsLst>
                    <a:gs pos="1250">
                      <a:srgbClr val="FFFFFF"/>
                    </a:gs>
                    <a:gs pos="100000">
                      <a:srgbClr val="FFFFFF"/>
                    </a:gs>
                  </a:gsLst>
                  <a:lin ang="5400000" scaled="0"/>
                </a:gradFill>
              </a:rPr>
              <a:t> is “</a:t>
            </a:r>
            <a:r>
              <a:rPr lang="en-US" sz="1800" b="1" dirty="0">
                <a:gradFill>
                  <a:gsLst>
                    <a:gs pos="1250">
                      <a:srgbClr val="FFFFFF"/>
                    </a:gs>
                    <a:gs pos="100000">
                      <a:srgbClr val="FFFFFF"/>
                    </a:gs>
                  </a:gsLst>
                  <a:lin ang="5400000" scaled="0"/>
                </a:gradFill>
              </a:rPr>
              <a:t>like”</a:t>
            </a:r>
            <a:r>
              <a:rPr lang="en-US" sz="1800" dirty="0">
                <a:gradFill>
                  <a:gsLst>
                    <a:gs pos="1250">
                      <a:srgbClr val="FFFFFF"/>
                    </a:gs>
                    <a:gs pos="100000">
                      <a:srgbClr val="FFFFFF"/>
                    </a:gs>
                  </a:gsLst>
                  <a:lin ang="5400000" scaled="0"/>
                </a:gradFill>
              </a:rPr>
              <a:t> a typed Container </a:t>
            </a:r>
          </a:p>
          <a:p>
            <a:r>
              <a:rPr lang="en-US" sz="1800" dirty="0">
                <a:gradFill>
                  <a:gsLst>
                    <a:gs pos="1250">
                      <a:srgbClr val="FFFFFF"/>
                    </a:gs>
                    <a:gs pos="100000">
                      <a:srgbClr val="FFFFFF"/>
                    </a:gs>
                  </a:gsLst>
                  <a:lin ang="5400000" scaled="0"/>
                </a:gradFill>
              </a:rPr>
              <a:t>Each service instance has a unique name in the “namespace” of the application “fabric:/</a:t>
            </a:r>
            <a:r>
              <a:rPr lang="en-US" sz="1800" dirty="0" err="1">
                <a:gradFill>
                  <a:gsLst>
                    <a:gs pos="1250">
                      <a:srgbClr val="FFFFFF"/>
                    </a:gs>
                    <a:gs pos="100000">
                      <a:srgbClr val="FFFFFF"/>
                    </a:gs>
                  </a:gsLst>
                  <a:lin ang="5400000" scaled="0"/>
                </a:gradFill>
              </a:rPr>
              <a:t>CounterApplication</a:t>
            </a:r>
            <a:r>
              <a:rPr lang="en-US" sz="1800" dirty="0">
                <a:gradFill>
                  <a:gsLst>
                    <a:gs pos="1250">
                      <a:srgbClr val="FFFFFF"/>
                    </a:gs>
                    <a:gs pos="100000">
                      <a:srgbClr val="FFFFFF"/>
                    </a:gs>
                  </a:gsLst>
                  <a:lin ang="5400000" scaled="0"/>
                </a:gradFill>
              </a:rPr>
              <a:t>/</a:t>
            </a:r>
            <a:r>
              <a:rPr lang="en-US" sz="1800" dirty="0" err="1">
                <a:gradFill>
                  <a:gsLst>
                    <a:gs pos="1250">
                      <a:srgbClr val="FFFFFF"/>
                    </a:gs>
                    <a:gs pos="100000">
                      <a:srgbClr val="FFFFFF"/>
                    </a:gs>
                  </a:gsLst>
                  <a:lin ang="5400000" scaled="0"/>
                </a:gradFill>
              </a:rPr>
              <a:t>CounterService</a:t>
            </a:r>
            <a:r>
              <a:rPr lang="en-US" sz="1800" dirty="0">
                <a:gradFill>
                  <a:gsLst>
                    <a:gs pos="1250">
                      <a:srgbClr val="FFFFFF"/>
                    </a:gs>
                    <a:gs pos="100000">
                      <a:srgbClr val="FFFFFF"/>
                    </a:gs>
                  </a:gsLst>
                  <a:lin ang="5400000" scaled="0"/>
                </a:gradFill>
              </a:rPr>
              <a:t>”</a:t>
            </a:r>
          </a:p>
          <a:p>
            <a:r>
              <a:rPr lang="en-US" sz="1800" dirty="0" err="1">
                <a:gradFill>
                  <a:gsLst>
                    <a:gs pos="1250">
                      <a:srgbClr val="FFFFFF"/>
                    </a:gs>
                    <a:gs pos="100000">
                      <a:srgbClr val="FFFFFF"/>
                    </a:gs>
                  </a:gsLst>
                  <a:lin ang="5400000" scaled="0"/>
                </a:gradFill>
              </a:rPr>
              <a:t>ApplicationInstance</a:t>
            </a:r>
            <a:r>
              <a:rPr lang="en-US" sz="1800" dirty="0">
                <a:gradFill>
                  <a:gsLst>
                    <a:gs pos="1250">
                      <a:srgbClr val="FFFFFF"/>
                    </a:gs>
                    <a:gs pos="100000">
                      <a:srgbClr val="FFFFFF"/>
                    </a:gs>
                  </a:gsLst>
                  <a:lin ang="5400000" scaled="0"/>
                </a:gradFill>
              </a:rPr>
              <a:t> is an instance of the </a:t>
            </a:r>
            <a:r>
              <a:rPr lang="en-US" sz="1800" dirty="0" err="1">
                <a:gradFill>
                  <a:gsLst>
                    <a:gs pos="1250">
                      <a:srgbClr val="FFFFFF"/>
                    </a:gs>
                    <a:gs pos="100000">
                      <a:srgbClr val="FFFFFF"/>
                    </a:gs>
                  </a:gsLst>
                  <a:lin ang="5400000" scaled="0"/>
                </a:gradFill>
              </a:rPr>
              <a:t>ApplicationType</a:t>
            </a:r>
            <a:r>
              <a:rPr lang="en-US" sz="1800" dirty="0">
                <a:gradFill>
                  <a:gsLst>
                    <a:gs pos="1250">
                      <a:srgbClr val="FFFFFF"/>
                    </a:gs>
                    <a:gs pos="100000">
                      <a:srgbClr val="FFFFFF"/>
                    </a:gs>
                  </a:gsLst>
                  <a:lin ang="5400000" scaled="0"/>
                </a:gradFill>
              </a:rPr>
              <a:t> and has an unique name “fabric:/</a:t>
            </a:r>
            <a:r>
              <a:rPr lang="en-US" sz="1800" dirty="0" err="1">
                <a:gradFill>
                  <a:gsLst>
                    <a:gs pos="1250">
                      <a:srgbClr val="FFFFFF"/>
                    </a:gs>
                    <a:gs pos="100000">
                      <a:srgbClr val="FFFFFF"/>
                    </a:gs>
                  </a:gsLst>
                  <a:lin ang="5400000" scaled="0"/>
                </a:gradFill>
              </a:rPr>
              <a:t>CounterApplication</a:t>
            </a:r>
            <a:r>
              <a:rPr lang="en-US" sz="1800" dirty="0">
                <a:gradFill>
                  <a:gsLst>
                    <a:gs pos="1250">
                      <a:srgbClr val="FFFFFF"/>
                    </a:gs>
                    <a:gs pos="100000">
                      <a:srgbClr val="FFFFFF"/>
                    </a:gs>
                  </a:gsLst>
                  <a:lin ang="5400000" scaled="0"/>
                </a:gradFill>
              </a:rPr>
              <a:t>”</a:t>
            </a:r>
          </a:p>
        </p:txBody>
      </p:sp>
      <p:grpSp>
        <p:nvGrpSpPr>
          <p:cNvPr id="110" name="Group 109"/>
          <p:cNvGrpSpPr/>
          <p:nvPr/>
        </p:nvGrpSpPr>
        <p:grpSpPr>
          <a:xfrm>
            <a:off x="600131" y="1492552"/>
            <a:ext cx="1691140" cy="1600201"/>
            <a:chOff x="600131" y="1492552"/>
            <a:chExt cx="1691140" cy="1600201"/>
          </a:xfrm>
        </p:grpSpPr>
        <p:grpSp>
          <p:nvGrpSpPr>
            <p:cNvPr id="94" name="Group 93"/>
            <p:cNvGrpSpPr/>
            <p:nvPr/>
          </p:nvGrpSpPr>
          <p:grpSpPr>
            <a:xfrm>
              <a:off x="691071" y="1492552"/>
              <a:ext cx="1600200" cy="1600201"/>
              <a:chOff x="4132596" y="0"/>
              <a:chExt cx="8305800" cy="7024999"/>
            </a:xfrm>
          </p:grpSpPr>
          <p:pic>
            <p:nvPicPr>
              <p:cNvPr id="95" name="Picture 94"/>
              <p:cNvPicPr>
                <a:picLocks noChangeAspect="1"/>
              </p:cNvPicPr>
              <p:nvPr/>
            </p:nvPicPr>
            <p:blipFill>
              <a:blip r:embed="rId3">
                <a:clrChange>
                  <a:clrFrom>
                    <a:srgbClr val="00188F"/>
                  </a:clrFrom>
                  <a:clrTo>
                    <a:srgbClr val="00188F">
                      <a:alpha val="0"/>
                    </a:srgbClr>
                  </a:clrTo>
                </a:clrChange>
              </a:blip>
              <a:stretch>
                <a:fillRect/>
              </a:stretch>
            </p:blipFill>
            <p:spPr>
              <a:xfrm>
                <a:off x="4132596" y="0"/>
                <a:ext cx="8305800" cy="7024999"/>
              </a:xfrm>
              <a:prstGeom prst="rect">
                <a:avLst/>
              </a:prstGeom>
            </p:spPr>
          </p:pic>
          <p:grpSp>
            <p:nvGrpSpPr>
              <p:cNvPr id="96" name="Group 95"/>
              <p:cNvGrpSpPr/>
              <p:nvPr/>
            </p:nvGrpSpPr>
            <p:grpSpPr>
              <a:xfrm>
                <a:off x="8047037" y="4335462"/>
                <a:ext cx="2617316" cy="2215802"/>
                <a:chOff x="123267" y="4289285"/>
                <a:chExt cx="2617316" cy="2215802"/>
              </a:xfrm>
            </p:grpSpPr>
            <p:pic>
              <p:nvPicPr>
                <p:cNvPr id="102" name="Picture 101"/>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103" name="Picture 102"/>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104" name="Picture 103"/>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105" name="Rectangle 104"/>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B</a:t>
                  </a:r>
                </a:p>
              </p:txBody>
            </p:sp>
          </p:grpSp>
          <p:grpSp>
            <p:nvGrpSpPr>
              <p:cNvPr id="97" name="Group 96"/>
              <p:cNvGrpSpPr/>
              <p:nvPr/>
            </p:nvGrpSpPr>
            <p:grpSpPr>
              <a:xfrm>
                <a:off x="6912105" y="2324020"/>
                <a:ext cx="2617316" cy="2215802"/>
                <a:chOff x="123267" y="4289285"/>
                <a:chExt cx="2617316" cy="2215802"/>
              </a:xfrm>
            </p:grpSpPr>
            <p:pic>
              <p:nvPicPr>
                <p:cNvPr id="98" name="Picture 97"/>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99" name="Picture 98"/>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100" name="Picture 99"/>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101" name="Rectangle 100"/>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A</a:t>
                  </a:r>
                </a:p>
              </p:txBody>
            </p:sp>
          </p:grpSp>
        </p:grpSp>
        <p:sp>
          <p:nvSpPr>
            <p:cNvPr id="3" name="TextBox 2"/>
            <p:cNvSpPr txBox="1"/>
            <p:nvPr/>
          </p:nvSpPr>
          <p:spPr>
            <a:xfrm>
              <a:off x="600131" y="1971286"/>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rgbClr val="FFFFFF"/>
                      </a:gs>
                      <a:gs pos="30000">
                        <a:srgbClr val="FFFFFF"/>
                      </a:gs>
                    </a:gsLst>
                    <a:lin ang="5400000" scaled="0"/>
                  </a:gradFill>
                </a:rPr>
                <a:t>app1</a:t>
              </a:r>
            </a:p>
          </p:txBody>
        </p:sp>
      </p:grpSp>
      <p:grpSp>
        <p:nvGrpSpPr>
          <p:cNvPr id="112" name="Group 111"/>
          <p:cNvGrpSpPr/>
          <p:nvPr/>
        </p:nvGrpSpPr>
        <p:grpSpPr>
          <a:xfrm>
            <a:off x="2405609" y="3214921"/>
            <a:ext cx="1674136" cy="1600201"/>
            <a:chOff x="2405609" y="3214214"/>
            <a:chExt cx="1674136" cy="1600201"/>
          </a:xfrm>
        </p:grpSpPr>
        <p:pic>
          <p:nvPicPr>
            <p:cNvPr id="66" name="Picture 65"/>
            <p:cNvPicPr>
              <a:picLocks noChangeAspect="1"/>
            </p:cNvPicPr>
            <p:nvPr/>
          </p:nvPicPr>
          <p:blipFill>
            <a:blip r:embed="rId3">
              <a:clrChange>
                <a:clrFrom>
                  <a:srgbClr val="00188F"/>
                </a:clrFrom>
                <a:clrTo>
                  <a:srgbClr val="00188F">
                    <a:alpha val="0"/>
                  </a:srgbClr>
                </a:clrTo>
              </a:clrChange>
            </a:blip>
            <a:stretch>
              <a:fillRect/>
            </a:stretch>
          </p:blipFill>
          <p:spPr>
            <a:xfrm>
              <a:off x="2479545" y="3214214"/>
              <a:ext cx="1600200" cy="1600201"/>
            </a:xfrm>
            <a:prstGeom prst="rect">
              <a:avLst/>
            </a:prstGeom>
          </p:spPr>
        </p:pic>
        <p:grpSp>
          <p:nvGrpSpPr>
            <p:cNvPr id="67" name="Group 66"/>
            <p:cNvGrpSpPr/>
            <p:nvPr/>
          </p:nvGrpSpPr>
          <p:grpSpPr>
            <a:xfrm>
              <a:off x="3233703" y="4201774"/>
              <a:ext cx="504254" cy="504730"/>
              <a:chOff x="123267" y="4289285"/>
              <a:chExt cx="2617316" cy="2215802"/>
            </a:xfrm>
          </p:grpSpPr>
          <p:pic>
            <p:nvPicPr>
              <p:cNvPr id="73" name="Picture 72"/>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4" name="Picture 73"/>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75" name="Picture 74"/>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76" name="Rectangle 75"/>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B</a:t>
                </a:r>
              </a:p>
            </p:txBody>
          </p:sp>
        </p:grpSp>
        <p:grpSp>
          <p:nvGrpSpPr>
            <p:cNvPr id="68" name="Group 67"/>
            <p:cNvGrpSpPr/>
            <p:nvPr/>
          </p:nvGrpSpPr>
          <p:grpSpPr>
            <a:xfrm>
              <a:off x="3015047" y="3743595"/>
              <a:ext cx="504254" cy="504730"/>
              <a:chOff x="123267" y="4289285"/>
              <a:chExt cx="2617316" cy="2215802"/>
            </a:xfrm>
          </p:grpSpPr>
          <p:pic>
            <p:nvPicPr>
              <p:cNvPr id="69" name="Picture 68"/>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0" name="Picture 69"/>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71" name="Picture 70"/>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72" name="Rectangle 71"/>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A</a:t>
                </a:r>
              </a:p>
            </p:txBody>
          </p:sp>
        </p:grpSp>
        <p:sp>
          <p:nvSpPr>
            <p:cNvPr id="111" name="TextBox 110"/>
            <p:cNvSpPr txBox="1"/>
            <p:nvPr/>
          </p:nvSpPr>
          <p:spPr>
            <a:xfrm>
              <a:off x="2405609" y="3770339"/>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rgbClr val="FFFFFF"/>
                      </a:gs>
                      <a:gs pos="30000">
                        <a:srgbClr val="FFFFFF"/>
                      </a:gs>
                    </a:gsLst>
                    <a:lin ang="5400000" scaled="0"/>
                  </a:gradFill>
                </a:rPr>
                <a:t>app4</a:t>
              </a:r>
            </a:p>
          </p:txBody>
        </p:sp>
      </p:grpSp>
      <p:grpSp>
        <p:nvGrpSpPr>
          <p:cNvPr id="116" name="Group 115"/>
          <p:cNvGrpSpPr/>
          <p:nvPr/>
        </p:nvGrpSpPr>
        <p:grpSpPr>
          <a:xfrm>
            <a:off x="2394761" y="1500369"/>
            <a:ext cx="1685187" cy="1600201"/>
            <a:chOff x="2394761" y="1500369"/>
            <a:chExt cx="1685187" cy="1600201"/>
          </a:xfrm>
        </p:grpSpPr>
        <p:pic>
          <p:nvPicPr>
            <p:cNvPr id="20" name="Picture 19"/>
            <p:cNvPicPr>
              <a:picLocks noChangeAspect="1"/>
            </p:cNvPicPr>
            <p:nvPr/>
          </p:nvPicPr>
          <p:blipFill>
            <a:blip r:embed="rId3">
              <a:clrChange>
                <a:clrFrom>
                  <a:srgbClr val="00188F"/>
                </a:clrFrom>
                <a:clrTo>
                  <a:srgbClr val="00188F">
                    <a:alpha val="0"/>
                  </a:srgbClr>
                </a:clrTo>
              </a:clrChange>
            </a:blip>
            <a:stretch>
              <a:fillRect/>
            </a:stretch>
          </p:blipFill>
          <p:spPr>
            <a:xfrm>
              <a:off x="2479748" y="1500369"/>
              <a:ext cx="1600200" cy="1600201"/>
            </a:xfrm>
            <a:prstGeom prst="rect">
              <a:avLst/>
            </a:prstGeom>
          </p:spPr>
        </p:pic>
        <p:grpSp>
          <p:nvGrpSpPr>
            <p:cNvPr id="21" name="Group 20"/>
            <p:cNvGrpSpPr/>
            <p:nvPr/>
          </p:nvGrpSpPr>
          <p:grpSpPr>
            <a:xfrm>
              <a:off x="3233906" y="2487929"/>
              <a:ext cx="504254" cy="504730"/>
              <a:chOff x="123267" y="4289285"/>
              <a:chExt cx="2617316" cy="2215802"/>
            </a:xfrm>
          </p:grpSpPr>
          <p:pic>
            <p:nvPicPr>
              <p:cNvPr id="27" name="Picture 26"/>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28" name="Picture 27"/>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29" name="Picture 28"/>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30" name="Rectangle 29"/>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B</a:t>
                </a:r>
              </a:p>
            </p:txBody>
          </p:sp>
        </p:grpSp>
        <p:grpSp>
          <p:nvGrpSpPr>
            <p:cNvPr id="22" name="Group 21"/>
            <p:cNvGrpSpPr/>
            <p:nvPr/>
          </p:nvGrpSpPr>
          <p:grpSpPr>
            <a:xfrm>
              <a:off x="3015250" y="2029750"/>
              <a:ext cx="504254" cy="504730"/>
              <a:chOff x="123267" y="4289285"/>
              <a:chExt cx="2617316" cy="2215802"/>
            </a:xfrm>
          </p:grpSpPr>
          <p:pic>
            <p:nvPicPr>
              <p:cNvPr id="23" name="Picture 22"/>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24" name="Picture 23"/>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25" name="Picture 24"/>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26" name="Rectangle 25"/>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A</a:t>
                </a:r>
              </a:p>
            </p:txBody>
          </p:sp>
        </p:grpSp>
        <p:sp>
          <p:nvSpPr>
            <p:cNvPr id="113" name="TextBox 112"/>
            <p:cNvSpPr txBox="1"/>
            <p:nvPr/>
          </p:nvSpPr>
          <p:spPr>
            <a:xfrm>
              <a:off x="2394761" y="1982673"/>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rgbClr val="FFFFFF"/>
                      </a:gs>
                      <a:gs pos="30000">
                        <a:srgbClr val="FFFFFF"/>
                      </a:gs>
                    </a:gsLst>
                    <a:lin ang="5400000" scaled="0"/>
                  </a:gradFill>
                </a:rPr>
                <a:t>app2</a:t>
              </a:r>
            </a:p>
          </p:txBody>
        </p:sp>
      </p:grpSp>
      <p:grpSp>
        <p:nvGrpSpPr>
          <p:cNvPr id="115" name="Group 114"/>
          <p:cNvGrpSpPr/>
          <p:nvPr/>
        </p:nvGrpSpPr>
        <p:grpSpPr>
          <a:xfrm>
            <a:off x="571595" y="3217083"/>
            <a:ext cx="1701300" cy="1600201"/>
            <a:chOff x="571595" y="3217083"/>
            <a:chExt cx="1701300" cy="1600201"/>
          </a:xfrm>
        </p:grpSpPr>
        <p:pic>
          <p:nvPicPr>
            <p:cNvPr id="32" name="Picture 31"/>
            <p:cNvPicPr>
              <a:picLocks noChangeAspect="1"/>
            </p:cNvPicPr>
            <p:nvPr/>
          </p:nvPicPr>
          <p:blipFill>
            <a:blip r:embed="rId3">
              <a:clrChange>
                <a:clrFrom>
                  <a:srgbClr val="00188F"/>
                </a:clrFrom>
                <a:clrTo>
                  <a:srgbClr val="00188F">
                    <a:alpha val="0"/>
                  </a:srgbClr>
                </a:clrTo>
              </a:clrChange>
            </a:blip>
            <a:stretch>
              <a:fillRect/>
            </a:stretch>
          </p:blipFill>
          <p:spPr>
            <a:xfrm>
              <a:off x="672695" y="3217083"/>
              <a:ext cx="1600200" cy="1600201"/>
            </a:xfrm>
            <a:prstGeom prst="rect">
              <a:avLst/>
            </a:prstGeom>
          </p:spPr>
        </p:pic>
        <p:grpSp>
          <p:nvGrpSpPr>
            <p:cNvPr id="33" name="Group 32"/>
            <p:cNvGrpSpPr/>
            <p:nvPr/>
          </p:nvGrpSpPr>
          <p:grpSpPr>
            <a:xfrm>
              <a:off x="1426853" y="4204643"/>
              <a:ext cx="504254" cy="504730"/>
              <a:chOff x="123267" y="4289285"/>
              <a:chExt cx="2617316" cy="2215802"/>
            </a:xfrm>
          </p:grpSpPr>
          <p:pic>
            <p:nvPicPr>
              <p:cNvPr id="39" name="Picture 38"/>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40" name="Picture 39"/>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41" name="Picture 40"/>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42" name="Rectangle 41"/>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B</a:t>
                </a:r>
              </a:p>
            </p:txBody>
          </p:sp>
        </p:grpSp>
        <p:grpSp>
          <p:nvGrpSpPr>
            <p:cNvPr id="34" name="Group 33"/>
            <p:cNvGrpSpPr/>
            <p:nvPr/>
          </p:nvGrpSpPr>
          <p:grpSpPr>
            <a:xfrm>
              <a:off x="1208197" y="3746464"/>
              <a:ext cx="504254" cy="504730"/>
              <a:chOff x="123267" y="4289285"/>
              <a:chExt cx="2617316" cy="2215802"/>
            </a:xfrm>
          </p:grpSpPr>
          <p:pic>
            <p:nvPicPr>
              <p:cNvPr id="35" name="Picture 34"/>
              <p:cNvPicPr>
                <a:picLocks noChangeAspect="1"/>
              </p:cNvPicPr>
              <p:nvPr/>
            </p:nvPicPr>
            <p:blipFill>
              <a:blip r:embed="rId4">
                <a:clrChange>
                  <a:clrFrom>
                    <a:srgbClr val="00188F"/>
                  </a:clrFrom>
                  <a:clrTo>
                    <a:srgbClr val="00188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36" name="Picture 35"/>
              <p:cNvPicPr>
                <a:picLocks noChangeAspect="1"/>
              </p:cNvPicPr>
              <p:nvPr/>
            </p:nvPicPr>
            <p:blipFill>
              <a:blip r:embed="rId5">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37" name="Picture 36"/>
              <p:cNvPicPr>
                <a:picLocks noChangeAspect="1"/>
              </p:cNvPicPr>
              <p:nvPr/>
            </p:nvPicPr>
            <p:blipFill>
              <a:blip r:embed="rId6">
                <a:clrChange>
                  <a:clrFrom>
                    <a:srgbClr val="00188F"/>
                  </a:clrFrom>
                  <a:clrTo>
                    <a:srgbClr val="00188F">
                      <a:alpha val="0"/>
                    </a:srgbClr>
                  </a:clrTo>
                </a:clrChange>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38" name="Rectangle 37"/>
              <p:cNvSpPr/>
              <p:nvPr/>
            </p:nvSpPr>
            <p:spPr>
              <a:xfrm>
                <a:off x="123267" y="5291495"/>
                <a:ext cx="1991361" cy="1013370"/>
              </a:xfrm>
              <a:prstGeom prst="rect">
                <a:avLst/>
              </a:prstGeom>
            </p:spPr>
            <p:txBody>
              <a:bodyPr wrap="square">
                <a:spAutoFit/>
              </a:bodyPr>
              <a:lstStyle/>
              <a:p>
                <a:pPr algn="ctr"/>
                <a:r>
                  <a:rPr lang="en-US" sz="300" dirty="0">
                    <a:solidFill>
                      <a:srgbClr val="000000"/>
                    </a:solidFill>
                  </a:rPr>
                  <a:t>Service </a:t>
                </a:r>
              </a:p>
              <a:p>
                <a:pPr algn="ctr"/>
                <a:r>
                  <a:rPr lang="en-US" sz="300" dirty="0">
                    <a:solidFill>
                      <a:srgbClr val="000000"/>
                    </a:solidFill>
                  </a:rPr>
                  <a:t>Package</a:t>
                </a:r>
              </a:p>
              <a:p>
                <a:pPr algn="ctr"/>
                <a:r>
                  <a:rPr lang="en-US" sz="300" dirty="0">
                    <a:solidFill>
                      <a:srgbClr val="000000"/>
                    </a:solidFill>
                  </a:rPr>
                  <a:t> A</a:t>
                </a:r>
              </a:p>
            </p:txBody>
          </p:sp>
        </p:grpSp>
        <p:sp>
          <p:nvSpPr>
            <p:cNvPr id="114" name="TextBox 113"/>
            <p:cNvSpPr txBox="1"/>
            <p:nvPr/>
          </p:nvSpPr>
          <p:spPr>
            <a:xfrm>
              <a:off x="571595" y="3730072"/>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rgbClr val="FFFFFF"/>
                      </a:gs>
                      <a:gs pos="30000">
                        <a:srgbClr val="FFFFFF"/>
                      </a:gs>
                    </a:gsLst>
                    <a:lin ang="5400000" scaled="0"/>
                  </a:gradFill>
                </a:rPr>
                <a:t>app3</a:t>
              </a:r>
            </a:p>
          </p:txBody>
        </p:sp>
      </p:grpSp>
      <p:sp>
        <p:nvSpPr>
          <p:cNvPr id="93" name="Hexagon 92"/>
          <p:cNvSpPr/>
          <p:nvPr/>
        </p:nvSpPr>
        <p:spPr bwMode="auto">
          <a:xfrm>
            <a:off x="3421172" y="4317787"/>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Hexagon 107"/>
          <p:cNvSpPr/>
          <p:nvPr/>
        </p:nvSpPr>
        <p:spPr bwMode="auto">
          <a:xfrm>
            <a:off x="3199912" y="3894279"/>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52525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par>
                          <p:cTn id="27" fill="hold">
                            <p:stCondLst>
                              <p:cond delay="0"/>
                            </p:stCondLst>
                            <p:childTnLst>
                              <p:par>
                                <p:cTn id="28" presetID="42" presetClass="path" presetSubtype="0" accel="50000" decel="50000" fill="hold" grpId="0" nodeType="afterEffect">
                                  <p:stCondLst>
                                    <p:cond delay="0"/>
                                  </p:stCondLst>
                                  <p:childTnLst>
                                    <p:animMotion origin="layout" path="M 3.00485E-6 3.91285E-6 L 0.36456 0.05469 " pathEditMode="relative" rAng="0" ptsTypes="AA">
                                      <p:cBhvr>
                                        <p:cTn id="29" dur="2000" fill="hold"/>
                                        <p:tgtEl>
                                          <p:spTgt spid="77"/>
                                        </p:tgtEl>
                                        <p:attrNameLst>
                                          <p:attrName>ppt_x</p:attrName>
                                          <p:attrName>ppt_y</p:attrName>
                                        </p:attrNameLst>
                                      </p:cBhvr>
                                      <p:rCtr x="18228" y="2724"/>
                                    </p:animMotion>
                                  </p:childTnLst>
                                </p:cTn>
                              </p:par>
                              <p:par>
                                <p:cTn id="30" presetID="42" presetClass="path" presetSubtype="0" accel="50000" decel="50000" fill="hold" grpId="0" nodeType="withEffect">
                                  <p:stCondLst>
                                    <p:cond delay="0"/>
                                  </p:stCondLst>
                                  <p:childTnLst>
                                    <p:animMotion origin="layout" path="M 2.41001E-6 -1.36178E-8 L 0.42775 -0.34907 " pathEditMode="relative" rAng="0" ptsTypes="AA">
                                      <p:cBhvr>
                                        <p:cTn id="31" dur="2000" fill="hold"/>
                                        <p:tgtEl>
                                          <p:spTgt spid="87"/>
                                        </p:tgtEl>
                                        <p:attrNameLst>
                                          <p:attrName>ppt_x</p:attrName>
                                          <p:attrName>ppt_y</p:attrName>
                                        </p:attrNameLst>
                                      </p:cBhvr>
                                      <p:rCtr x="21381" y="-17453"/>
                                    </p:animMotion>
                                  </p:childTnLst>
                                </p:cTn>
                              </p:par>
                              <p:par>
                                <p:cTn id="32" presetID="42" presetClass="path" presetSubtype="0" accel="50000" decel="50000" fill="hold" grpId="0" nodeType="withEffect">
                                  <p:stCondLst>
                                    <p:cond delay="0"/>
                                  </p:stCondLst>
                                  <p:childTnLst>
                                    <p:animMotion origin="layout" path="M -1.69773E-6 -2.16069E-6 L 0.319 -0.18838 " pathEditMode="relative" rAng="0" ptsTypes="AA">
                                      <p:cBhvr>
                                        <p:cTn id="33" dur="2000" fill="hold"/>
                                        <p:tgtEl>
                                          <p:spTgt spid="108"/>
                                        </p:tgtEl>
                                        <p:attrNameLst>
                                          <p:attrName>ppt_x</p:attrName>
                                          <p:attrName>ppt_y</p:attrName>
                                        </p:attrNameLst>
                                      </p:cBhvr>
                                      <p:rCtr x="15943" y="-9419"/>
                                    </p:animMotion>
                                  </p:childTnLst>
                                </p:cTn>
                              </p:par>
                              <p:par>
                                <p:cTn id="34" presetID="42" presetClass="path" presetSubtype="0" accel="50000" decel="50000" fill="hold" grpId="0" nodeType="withEffect">
                                  <p:stCondLst>
                                    <p:cond delay="0"/>
                                  </p:stCondLst>
                                  <p:childTnLst>
                                    <p:animMotion origin="layout" path="M -2.51723E-6 2.06083E-6 L 0.48417 -0.00568 " pathEditMode="relative" rAng="0" ptsTypes="AA">
                                      <p:cBhvr>
                                        <p:cTn id="35" dur="2000" fill="hold"/>
                                        <p:tgtEl>
                                          <p:spTgt spid="90"/>
                                        </p:tgtEl>
                                        <p:attrNameLst>
                                          <p:attrName>ppt_x</p:attrName>
                                          <p:attrName>ppt_y</p:attrName>
                                        </p:attrNameLst>
                                      </p:cBhvr>
                                      <p:rCtr x="24202" y="-295"/>
                                    </p:animMotion>
                                  </p:childTnLst>
                                </p:cTn>
                              </p:par>
                              <p:par>
                                <p:cTn id="36" presetID="42" presetClass="path" presetSubtype="0" accel="50000" decel="50000" fill="hold" grpId="0" nodeType="withEffect">
                                  <p:stCondLst>
                                    <p:cond delay="0"/>
                                  </p:stCondLst>
                                  <p:childTnLst>
                                    <p:animMotion origin="layout" path="M -2.51723E-6 8.0345E-7 L 0.52962 -0.25874 " pathEditMode="relative" rAng="0" ptsTypes="AA">
                                      <p:cBhvr>
                                        <p:cTn id="37" dur="2000" fill="hold"/>
                                        <p:tgtEl>
                                          <p:spTgt spid="93"/>
                                        </p:tgtEl>
                                        <p:attrNameLst>
                                          <p:attrName>ppt_x</p:attrName>
                                          <p:attrName>ppt_y</p:attrName>
                                        </p:attrNameLst>
                                      </p:cBhvr>
                                      <p:rCtr x="26474" y="-129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87" grpId="0" animBg="1"/>
      <p:bldP spid="87" grpId="1" animBg="1"/>
      <p:bldP spid="90" grpId="0" animBg="1"/>
      <p:bldP spid="90" grpId="1" animBg="1"/>
      <p:bldP spid="106" grpId="0"/>
      <p:bldP spid="93" grpId="0" animBg="1"/>
      <p:bldP spid="93" grpId="1" animBg="1"/>
      <p:bldP spid="108" grpId="0" animBg="1"/>
      <p:bldP spid="10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 always wanted to put a sign up on the road to Yale saying, ‘Beware: Deconstruction Ahead.’</a:t>
            </a:r>
          </a:p>
        </p:txBody>
      </p:sp>
      <p:sp>
        <p:nvSpPr>
          <p:cNvPr id="8" name="Title 4"/>
          <p:cNvSpPr txBox="1">
            <a:spLocks/>
          </p:cNvSpPr>
          <p:nvPr/>
        </p:nvSpPr>
        <p:spPr>
          <a:xfrm>
            <a:off x="7132637" y="4183062"/>
            <a:ext cx="4121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solidFill>
                  <a:schemeClr val="accent6"/>
                </a:solidFill>
                <a:latin typeface="Segoe UI"/>
              </a:rPr>
              <a:t>Gloria Steinem </a:t>
            </a:r>
            <a:r>
              <a:rPr lang="en-US" sz="1800" spc="0" dirty="0">
                <a:solidFill>
                  <a:schemeClr val="accent6"/>
                </a:solidFill>
                <a:latin typeface="Segoe UI"/>
              </a:rPr>
              <a:t>–</a:t>
            </a:r>
            <a:r>
              <a:rPr sz="1800" spc="0" dirty="0">
                <a:solidFill>
                  <a:schemeClr val="accent6"/>
                </a:solidFill>
                <a:latin typeface="Segoe UI"/>
              </a:rPr>
              <a:t> American Activist</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a:t>Reliable Services API</a:t>
            </a:r>
          </a:p>
        </p:txBody>
      </p:sp>
      <p:sp>
        <p:nvSpPr>
          <p:cNvPr id="5" name="Text Placeholder 1"/>
          <p:cNvSpPr txBox="1">
            <a:spLocks/>
          </p:cNvSpPr>
          <p:nvPr/>
        </p:nvSpPr>
        <p:spPr>
          <a:xfrm>
            <a:off x="503236" y="1439862"/>
            <a:ext cx="11506201" cy="50292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ctr">
              <a:buFont typeface="Arial" pitchFamily="34" charset="0"/>
              <a:buNone/>
            </a:pPr>
            <a:r>
              <a:rPr lang="en-US" dirty="0">
                <a:solidFill>
                  <a:srgbClr val="47D8FF"/>
                </a:solidFill>
              </a:rPr>
              <a:t>Build stateless services using existing technologies such as ASP.NET.</a:t>
            </a:r>
          </a:p>
          <a:p>
            <a:pPr fontAlgn="ctr"/>
            <a:endParaRPr lang="en-US" dirty="0">
              <a:solidFill>
                <a:srgbClr val="47D8FF"/>
              </a:solidFill>
            </a:endParaRPr>
          </a:p>
          <a:p>
            <a:pPr marL="0" indent="0" fontAlgn="ctr">
              <a:buFont typeface="Arial" pitchFamily="34" charset="0"/>
              <a:buNone/>
            </a:pPr>
            <a:r>
              <a:rPr lang="en-US" dirty="0">
                <a:solidFill>
                  <a:srgbClr val="47D8FF"/>
                </a:solidFill>
              </a:rPr>
              <a:t>Manage concurrency and granularity of state changes with transactions in stateful services.</a:t>
            </a:r>
          </a:p>
          <a:p>
            <a:pPr fontAlgn="ctr"/>
            <a:endParaRPr lang="en-US" dirty="0">
              <a:solidFill>
                <a:srgbClr val="47D8FF"/>
              </a:solidFill>
            </a:endParaRPr>
          </a:p>
          <a:p>
            <a:pPr marL="0" indent="0" fontAlgn="ctr">
              <a:buFont typeface="Arial" pitchFamily="34" charset="0"/>
              <a:buNone/>
            </a:pPr>
            <a:r>
              <a:rPr lang="en-US" dirty="0">
                <a:solidFill>
                  <a:srgbClr val="47D8FF"/>
                </a:solidFill>
              </a:rPr>
              <a:t>Communicate with services using the technology of your choice (</a:t>
            </a:r>
            <a:r>
              <a:rPr lang="en-US" dirty="0" err="1">
                <a:solidFill>
                  <a:srgbClr val="47D8FF"/>
                </a:solidFill>
              </a:rPr>
              <a:t>e.g</a:t>
            </a:r>
            <a:r>
              <a:rPr lang="en-US" dirty="0">
                <a:solidFill>
                  <a:srgbClr val="47D8FF"/>
                </a:solidFill>
              </a:rPr>
              <a:t> Web API, WCF, [web]sockets, </a:t>
            </a:r>
            <a:r>
              <a:rPr lang="en-US" dirty="0" err="1">
                <a:solidFill>
                  <a:srgbClr val="47D8FF"/>
                </a:solidFill>
              </a:rPr>
              <a:t>etc</a:t>
            </a:r>
            <a:r>
              <a:rPr lang="en-US" dirty="0">
                <a:solidFill>
                  <a:srgbClr val="47D8FF"/>
                </a:solidFill>
              </a:rPr>
              <a:t>).</a:t>
            </a:r>
          </a:p>
          <a:p>
            <a:pPr marL="0" indent="0">
              <a:buFont typeface="Arial" pitchFamily="34" charset="0"/>
              <a:buNone/>
            </a:pPr>
            <a:endParaRPr lang="en-US" sz="320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280616570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285549" y="1505430"/>
            <a:ext cx="12238037" cy="13086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rgbClr val="47D8FF"/>
                </a:solidFill>
              </a:rPr>
              <a:t>Reliable collections make it easy to build stateful services.	</a:t>
            </a:r>
          </a:p>
          <a:p>
            <a:pPr marL="0" indent="0">
              <a:buFont typeface="Arial" pitchFamily="34" charset="0"/>
              <a:buNone/>
            </a:pPr>
            <a:r>
              <a:rPr lang="en-US" sz="3200" dirty="0">
                <a:solidFill>
                  <a:srgbClr val="47D8FF"/>
                </a:solidFill>
              </a:rPr>
              <a:t>An </a:t>
            </a:r>
            <a:r>
              <a:rPr lang="en-US" sz="3200" dirty="0">
                <a:solidFill>
                  <a:srgbClr val="FFFFFF"/>
                </a:solidFill>
              </a:rPr>
              <a:t>evolution</a:t>
            </a:r>
            <a:r>
              <a:rPr lang="en-US" sz="3200" dirty="0">
                <a:solidFill>
                  <a:srgbClr val="47D8FF"/>
                </a:solidFill>
              </a:rPr>
              <a:t> of .NET collections for the cloud.</a:t>
            </a:r>
          </a:p>
          <a:p>
            <a:pPr marL="0" indent="0">
              <a:buFont typeface="Arial" pitchFamily="34" charset="0"/>
              <a:buNone/>
            </a:pPr>
            <a:endParaRPr lang="en-US" sz="3200" dirty="0">
              <a:solidFill>
                <a:srgbClr val="47D8FF"/>
              </a:solidFill>
            </a:endParaRPr>
          </a:p>
        </p:txBody>
      </p:sp>
      <p:sp>
        <p:nvSpPr>
          <p:cNvPr id="15" name="Title 2"/>
          <p:cNvSpPr>
            <a:spLocks noGrp="1"/>
          </p:cNvSpPr>
          <p:nvPr>
            <p:ph type="title"/>
          </p:nvPr>
        </p:nvSpPr>
        <p:spPr>
          <a:xfrm>
            <a:off x="274639" y="295274"/>
            <a:ext cx="11889564" cy="917575"/>
          </a:xfrm>
        </p:spPr>
        <p:txBody>
          <a:bodyPr/>
          <a:lstStyle/>
          <a:p>
            <a:r>
              <a:rPr lang="en-US" dirty="0"/>
              <a:t>Reliable Collections</a:t>
            </a:r>
          </a:p>
        </p:txBody>
      </p:sp>
      <p:grpSp>
        <p:nvGrpSpPr>
          <p:cNvPr id="41" name="Group 40"/>
          <p:cNvGrpSpPr/>
          <p:nvPr/>
        </p:nvGrpSpPr>
        <p:grpSpPr>
          <a:xfrm>
            <a:off x="1189037" y="3116262"/>
            <a:ext cx="9296400" cy="3066416"/>
            <a:chOff x="2211187" y="3497262"/>
            <a:chExt cx="5962179" cy="2237767"/>
          </a:xfrm>
        </p:grpSpPr>
        <p:sp>
          <p:nvSpPr>
            <p:cNvPr id="42" name="Right Arrow 41"/>
            <p:cNvSpPr/>
            <p:nvPr/>
          </p:nvSpPr>
          <p:spPr>
            <a:xfrm>
              <a:off x="2941637" y="3497262"/>
              <a:ext cx="5228986" cy="2237767"/>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43" name="Group 42"/>
            <p:cNvGrpSpPr/>
            <p:nvPr/>
          </p:nvGrpSpPr>
          <p:grpSpPr>
            <a:xfrm>
              <a:off x="2211187" y="3878231"/>
              <a:ext cx="1882651" cy="1426879"/>
              <a:chOff x="7111" y="1180245"/>
              <a:chExt cx="2876117" cy="1573660"/>
            </a:xfrm>
          </p:grpSpPr>
          <p:sp>
            <p:nvSpPr>
              <p:cNvPr id="53" name="Rounded Rectangle 52"/>
              <p:cNvSpPr/>
              <p:nvPr/>
            </p:nvSpPr>
            <p:spPr>
              <a:xfrm>
                <a:off x="7111" y="1180245"/>
                <a:ext cx="2477729" cy="1573660"/>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Rounded Rectangle 4"/>
              <p:cNvSpPr/>
              <p:nvPr/>
            </p:nvSpPr>
            <p:spPr>
              <a:xfrm>
                <a:off x="83932" y="1257065"/>
                <a:ext cx="2799296" cy="14200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dirty="0">
                    <a:solidFill>
                      <a:srgbClr val="505050">
                        <a:hueOff val="0"/>
                        <a:satOff val="0"/>
                        <a:lumOff val="0"/>
                        <a:alphaOff val="0"/>
                      </a:srgbClr>
                    </a:solidFill>
                  </a:rPr>
                  <a:t>Collections</a:t>
                </a:r>
              </a:p>
              <a:p>
                <a:pPr marL="174838" lvl="1" indent="-174838" defTabSz="679928">
                  <a:lnSpc>
                    <a:spcPct val="90000"/>
                  </a:lnSpc>
                  <a:spcBef>
                    <a:spcPct val="0"/>
                  </a:spcBef>
                  <a:spcAft>
                    <a:spcPct val="15000"/>
                  </a:spcAft>
                  <a:buFontTx/>
                  <a:buChar char="••"/>
                </a:pPr>
                <a:r>
                  <a:rPr lang="en-US" sz="1600" dirty="0">
                    <a:solidFill>
                      <a:srgbClr val="505050">
                        <a:hueOff val="0"/>
                        <a:satOff val="0"/>
                        <a:lumOff val="0"/>
                        <a:alphaOff val="0"/>
                      </a:srgbClr>
                    </a:solidFill>
                  </a:rPr>
                  <a:t>Single machine</a:t>
                </a:r>
              </a:p>
              <a:p>
                <a:pPr marL="174838" lvl="1" indent="-174838" defTabSz="679928">
                  <a:lnSpc>
                    <a:spcPct val="90000"/>
                  </a:lnSpc>
                  <a:spcBef>
                    <a:spcPct val="0"/>
                  </a:spcBef>
                  <a:spcAft>
                    <a:spcPct val="15000"/>
                  </a:spcAft>
                  <a:buFontTx/>
                  <a:buChar char="••"/>
                </a:pPr>
                <a:r>
                  <a:rPr lang="en-US" sz="1600" dirty="0">
                    <a:solidFill>
                      <a:srgbClr val="505050">
                        <a:hueOff val="0"/>
                        <a:satOff val="0"/>
                        <a:lumOff val="0"/>
                        <a:alphaOff val="0"/>
                      </a:srgbClr>
                    </a:solidFill>
                  </a:rPr>
                  <a:t>Single threaded</a:t>
                </a:r>
              </a:p>
            </p:txBody>
          </p:sp>
        </p:grpSp>
        <p:grpSp>
          <p:nvGrpSpPr>
            <p:cNvPr id="44" name="Group 43"/>
            <p:cNvGrpSpPr/>
            <p:nvPr/>
          </p:nvGrpSpPr>
          <p:grpSpPr>
            <a:xfrm>
              <a:off x="4173301" y="3878231"/>
              <a:ext cx="2014339" cy="1375887"/>
              <a:chOff x="2980090" y="757624"/>
              <a:chExt cx="3077296" cy="2418906"/>
            </a:xfrm>
          </p:grpSpPr>
          <p:sp>
            <p:nvSpPr>
              <p:cNvPr id="50" name="Rounded Rectangle 49"/>
              <p:cNvSpPr/>
              <p:nvPr/>
            </p:nvSpPr>
            <p:spPr>
              <a:xfrm>
                <a:off x="2980090" y="757624"/>
                <a:ext cx="2597358" cy="2418906"/>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Rounded Rectangle 6"/>
              <p:cNvSpPr/>
              <p:nvPr/>
            </p:nvSpPr>
            <p:spPr>
              <a:xfrm>
                <a:off x="3340612" y="875704"/>
                <a:ext cx="2716774" cy="218274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dirty="0">
                    <a:solidFill>
                      <a:srgbClr val="505050">
                        <a:hueOff val="0"/>
                        <a:satOff val="0"/>
                        <a:lumOff val="0"/>
                        <a:alphaOff val="0"/>
                      </a:srgbClr>
                    </a:solidFill>
                  </a:rPr>
                  <a:t>Concurrent </a:t>
                </a:r>
              </a:p>
              <a:p>
                <a:pPr defTabSz="883906">
                  <a:lnSpc>
                    <a:spcPct val="90000"/>
                  </a:lnSpc>
                  <a:spcBef>
                    <a:spcPct val="0"/>
                  </a:spcBef>
                  <a:spcAft>
                    <a:spcPct val="35000"/>
                  </a:spcAft>
                </a:pPr>
                <a:r>
                  <a:rPr lang="en-US" sz="2000" dirty="0">
                    <a:solidFill>
                      <a:srgbClr val="505050">
                        <a:hueOff val="0"/>
                        <a:satOff val="0"/>
                        <a:lumOff val="0"/>
                        <a:alphaOff val="0"/>
                      </a:srgbClr>
                    </a:solidFill>
                  </a:rPr>
                  <a:t>Collections</a:t>
                </a:r>
              </a:p>
              <a:p>
                <a:pPr marL="174838" lvl="1" indent="-174838" defTabSz="679928">
                  <a:lnSpc>
                    <a:spcPct val="90000"/>
                  </a:lnSpc>
                  <a:spcBef>
                    <a:spcPct val="0"/>
                  </a:spcBef>
                  <a:spcAft>
                    <a:spcPct val="15000"/>
                  </a:spcAft>
                  <a:buFontTx/>
                  <a:buChar char="••"/>
                </a:pPr>
                <a:r>
                  <a:rPr lang="en-US" sz="1600" dirty="0">
                    <a:solidFill>
                      <a:srgbClr val="505050">
                        <a:hueOff val="0"/>
                        <a:satOff val="0"/>
                        <a:lumOff val="0"/>
                        <a:alphaOff val="0"/>
                      </a:srgbClr>
                    </a:solidFill>
                  </a:rPr>
                  <a:t>Single machine</a:t>
                </a:r>
              </a:p>
              <a:p>
                <a:pPr marL="174838" lvl="1" indent="-174838" defTabSz="679928">
                  <a:lnSpc>
                    <a:spcPct val="90000"/>
                  </a:lnSpc>
                  <a:spcBef>
                    <a:spcPct val="0"/>
                  </a:spcBef>
                  <a:spcAft>
                    <a:spcPct val="15000"/>
                  </a:spcAft>
                  <a:buFontTx/>
                  <a:buChar char="••"/>
                </a:pPr>
                <a:r>
                  <a:rPr lang="en-US" sz="1600" dirty="0">
                    <a:solidFill>
                      <a:srgbClr val="505050">
                        <a:hueOff val="0"/>
                        <a:satOff val="0"/>
                        <a:lumOff val="0"/>
                        <a:alphaOff val="0"/>
                      </a:srgbClr>
                    </a:solidFill>
                  </a:rPr>
                  <a:t>Multi threaded</a:t>
                </a:r>
              </a:p>
            </p:txBody>
          </p:sp>
        </p:grpSp>
        <p:grpSp>
          <p:nvGrpSpPr>
            <p:cNvPr id="45" name="Group 44"/>
            <p:cNvGrpSpPr/>
            <p:nvPr/>
          </p:nvGrpSpPr>
          <p:grpSpPr>
            <a:xfrm>
              <a:off x="6240434" y="3625922"/>
              <a:ext cx="1932932" cy="1949859"/>
              <a:chOff x="5651140" y="319814"/>
              <a:chExt cx="2952934" cy="3673677"/>
            </a:xfrm>
            <a:effectLst>
              <a:reflection endPos="0" dist="50800" dir="5400000" sy="-100000" algn="bl" rotWithShape="0"/>
            </a:effectLst>
          </p:grpSpPr>
          <p:sp>
            <p:nvSpPr>
              <p:cNvPr id="48" name="Rounded Rectangle 47"/>
              <p:cNvSpPr/>
              <p:nvPr/>
            </p:nvSpPr>
            <p:spPr>
              <a:xfrm>
                <a:off x="5651140" y="319814"/>
                <a:ext cx="2952934" cy="3543004"/>
              </a:xfrm>
              <a:prstGeom prst="roundRect">
                <a:avLst/>
              </a:prstGeom>
              <a:solidFill>
                <a:srgbClr val="92D050">
                  <a:alpha val="85000"/>
                </a:srgbClr>
              </a:solid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9" name="Rounded Rectangle 8"/>
              <p:cNvSpPr/>
              <p:nvPr/>
            </p:nvSpPr>
            <p:spPr>
              <a:xfrm>
                <a:off x="5907503" y="738789"/>
                <a:ext cx="2664636" cy="32547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b="1" dirty="0">
                    <a:solidFill>
                      <a:srgbClr val="505050"/>
                    </a:solidFill>
                  </a:rPr>
                  <a:t>Reliable Collections</a:t>
                </a: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Multi machine</a:t>
                </a: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Replicated (HA)</a:t>
                </a: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Persistence (durable)</a:t>
                </a: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Asynchronous</a:t>
                </a: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Transactional</a:t>
                </a:r>
              </a:p>
            </p:txBody>
          </p:sp>
        </p:grpSp>
      </p:grpSp>
    </p:spTree>
    <p:extLst>
      <p:ext uri="{BB962C8B-B14F-4D97-AF65-F5344CB8AC3E}">
        <p14:creationId xmlns:p14="http://schemas.microsoft.com/office/powerpoint/2010/main" val="8105036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274640" y="3224519"/>
            <a:ext cx="11810998" cy="316834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rgbClr val="47D8FF"/>
                </a:solidFill>
              </a:rPr>
              <a:t>Data is replicated and durably stored on multiple replicas.</a:t>
            </a:r>
          </a:p>
          <a:p>
            <a:pPr marL="0" indent="0">
              <a:buFont typeface="Arial" pitchFamily="34" charset="0"/>
              <a:buNone/>
            </a:pPr>
            <a:r>
              <a:rPr lang="en-US" sz="3200" dirty="0">
                <a:solidFill>
                  <a:srgbClr val="47D8FF"/>
                </a:solidFill>
              </a:rPr>
              <a:t>Atomically update one or more collections using transactions.</a:t>
            </a:r>
          </a:p>
          <a:p>
            <a:pPr marL="0" indent="0">
              <a:buFont typeface="Arial" pitchFamily="34" charset="0"/>
              <a:buNone/>
            </a:pPr>
            <a:r>
              <a:rPr lang="en-US" sz="3200" dirty="0">
                <a:solidFill>
                  <a:srgbClr val="47D8FF"/>
                </a:solidFill>
              </a:rPr>
              <a:t>Reads are repeatable within the transaction.</a:t>
            </a:r>
          </a:p>
          <a:p>
            <a:pPr marL="0" indent="0">
              <a:buFont typeface="Arial" pitchFamily="34" charset="0"/>
              <a:buNone/>
            </a:pPr>
            <a:r>
              <a:rPr lang="en-US" sz="3200" dirty="0">
                <a:solidFill>
                  <a:srgbClr val="47D8FF"/>
                </a:solidFill>
              </a:rPr>
              <a:t>Enumerations are snapshot based.</a:t>
            </a:r>
          </a:p>
          <a:p>
            <a:pPr marL="0" indent="0">
              <a:buFont typeface="Arial" pitchFamily="34" charset="0"/>
              <a:buNone/>
            </a:pPr>
            <a:r>
              <a:rPr lang="en-US" sz="3200" dirty="0">
                <a:solidFill>
                  <a:srgbClr val="47D8FF"/>
                </a:solidFill>
              </a:rPr>
              <a:t>Supports LINQ.</a:t>
            </a:r>
          </a:p>
          <a:p>
            <a:pPr marL="0" indent="0">
              <a:buFont typeface="Arial" pitchFamily="34" charset="0"/>
              <a:buNone/>
            </a:pPr>
            <a:endParaRPr lang="en-US" sz="3200" dirty="0">
              <a:solidFill>
                <a:srgbClr val="47D8FF"/>
              </a:solidFill>
            </a:endParaRPr>
          </a:p>
        </p:txBody>
      </p:sp>
      <p:sp>
        <p:nvSpPr>
          <p:cNvPr id="15" name="Title 2"/>
          <p:cNvSpPr>
            <a:spLocks noGrp="1"/>
          </p:cNvSpPr>
          <p:nvPr>
            <p:ph type="title"/>
          </p:nvPr>
        </p:nvSpPr>
        <p:spPr>
          <a:xfrm>
            <a:off x="274639" y="295274"/>
            <a:ext cx="11889564" cy="917575"/>
          </a:xfrm>
        </p:spPr>
        <p:txBody>
          <a:bodyPr/>
          <a:lstStyle/>
          <a:p>
            <a:r>
              <a:rPr lang="en-US" dirty="0"/>
              <a:t>Reliable Collections</a:t>
            </a:r>
          </a:p>
        </p:txBody>
      </p:sp>
      <p:sp>
        <p:nvSpPr>
          <p:cNvPr id="32" name="Text Placeholder 1"/>
          <p:cNvSpPr txBox="1">
            <a:spLocks/>
          </p:cNvSpPr>
          <p:nvPr/>
        </p:nvSpPr>
        <p:spPr>
          <a:xfrm>
            <a:off x="8834676" y="18487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IReliableQueue</a:t>
            </a:r>
            <a:r>
              <a:rPr lang="en-US" sz="2800" b="1" dirty="0">
                <a:solidFill>
                  <a:srgbClr val="FF8C00"/>
                </a:solidFill>
              </a:rPr>
              <a:t>&lt;T&gt;</a:t>
            </a:r>
            <a:endParaRPr lang="en-US" sz="3200" b="1" dirty="0">
              <a:solidFill>
                <a:srgbClr val="FF8C00"/>
              </a:solidFill>
            </a:endParaRPr>
          </a:p>
        </p:txBody>
      </p:sp>
      <p:grpSp>
        <p:nvGrpSpPr>
          <p:cNvPr id="40" name="Group 39"/>
          <p:cNvGrpSpPr/>
          <p:nvPr/>
        </p:nvGrpSpPr>
        <p:grpSpPr>
          <a:xfrm>
            <a:off x="731838" y="1633514"/>
            <a:ext cx="1466427" cy="912041"/>
            <a:chOff x="514118" y="5078322"/>
            <a:chExt cx="1961420" cy="1113098"/>
          </a:xfrm>
        </p:grpSpPr>
        <p:pic>
          <p:nvPicPr>
            <p:cNvPr id="42" name="Picture 4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43" name="Picture 42"/>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44" name="Picture 43"/>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45" name="Straight Connector 44"/>
            <p:cNvCxnSpPr>
              <a:endCxn id="44" idx="1"/>
            </p:cNvCxnSpPr>
            <p:nvPr/>
          </p:nvCxnSpPr>
          <p:spPr>
            <a:xfrm>
              <a:off x="1825707" y="5750932"/>
              <a:ext cx="185206" cy="20817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a:endCxn id="43" idx="3"/>
            </p:cNvCxnSpPr>
            <p:nvPr/>
          </p:nvCxnSpPr>
          <p:spPr>
            <a:xfrm flipH="1">
              <a:off x="978743" y="5753012"/>
              <a:ext cx="185190" cy="20609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
        <p:nvSpPr>
          <p:cNvPr id="41" name="Text Placeholder 1"/>
          <p:cNvSpPr txBox="1">
            <a:spLocks/>
          </p:cNvSpPr>
          <p:nvPr/>
        </p:nvSpPr>
        <p:spPr>
          <a:xfrm>
            <a:off x="2499900" y="18487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IReliableDictionary</a:t>
            </a:r>
            <a:r>
              <a:rPr lang="en-US" sz="2800" b="1" dirty="0">
                <a:solidFill>
                  <a:srgbClr val="FF8C00"/>
                </a:solidFill>
              </a:rPr>
              <a:t>&lt;K,V&gt;</a:t>
            </a:r>
            <a:endParaRPr lang="en-US" sz="3200" b="1" dirty="0">
              <a:solidFill>
                <a:srgbClr val="FF8C00"/>
              </a:solidFill>
            </a:endParaRPr>
          </a:p>
        </p:txBody>
      </p:sp>
      <p:grpSp>
        <p:nvGrpSpPr>
          <p:cNvPr id="49" name="Group 48"/>
          <p:cNvGrpSpPr/>
          <p:nvPr/>
        </p:nvGrpSpPr>
        <p:grpSpPr>
          <a:xfrm>
            <a:off x="6740682" y="1212849"/>
            <a:ext cx="2037338" cy="1674813"/>
            <a:chOff x="126834" y="4165624"/>
            <a:chExt cx="3181494" cy="2022233"/>
          </a:xfrm>
        </p:grpSpPr>
        <p:pic>
          <p:nvPicPr>
            <p:cNvPr id="50" name="Picture 4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14516" y="4165624"/>
              <a:ext cx="1264353" cy="1688905"/>
            </a:xfrm>
            <a:prstGeom prst="rect">
              <a:avLst/>
            </a:prstGeom>
          </p:spPr>
        </p:pic>
        <p:pic>
          <p:nvPicPr>
            <p:cNvPr id="52" name="Picture 51"/>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29880" y="4975533"/>
              <a:ext cx="878448" cy="1212324"/>
            </a:xfrm>
            <a:prstGeom prst="rect">
              <a:avLst/>
            </a:prstGeom>
          </p:spPr>
        </p:pic>
        <p:pic>
          <p:nvPicPr>
            <p:cNvPr id="53" name="Picture 52"/>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6834" y="4975533"/>
              <a:ext cx="878448" cy="1212324"/>
            </a:xfrm>
            <a:prstGeom prst="rect">
              <a:avLst/>
            </a:prstGeom>
          </p:spPr>
        </p:pic>
        <p:cxnSp>
          <p:nvCxnSpPr>
            <p:cNvPr id="54" name="Straight Connector 53"/>
            <p:cNvCxnSpPr/>
            <p:nvPr/>
          </p:nvCxnSpPr>
          <p:spPr>
            <a:xfrm>
              <a:off x="2242067" y="5235412"/>
              <a:ext cx="200788" cy="185810"/>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55" name="Straight Connector 54"/>
            <p:cNvCxnSpPr/>
            <p:nvPr/>
          </p:nvCxnSpPr>
          <p:spPr>
            <a:xfrm flipV="1">
              <a:off x="910726" y="5241965"/>
              <a:ext cx="228600" cy="16981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42674761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3174"/>
            <a:ext cx="11885514" cy="4936036"/>
          </a:xfrm>
        </p:spPr>
        <p:txBody>
          <a:bodyPr/>
          <a:lstStyle/>
          <a:p>
            <a:r>
              <a:rPr lang="en-US" u="sng"/>
              <a:t>Fault </a:t>
            </a:r>
            <a:r>
              <a:rPr lang="en-US" u="sng" dirty="0"/>
              <a:t>and Upgrade Domains </a:t>
            </a:r>
            <a:r>
              <a:rPr lang="en-US" dirty="0"/>
              <a:t>(topology awareness)</a:t>
            </a:r>
          </a:p>
          <a:p>
            <a:pPr lvl="1"/>
            <a:r>
              <a:rPr lang="en-US" dirty="0"/>
              <a:t>Fault Domains -&gt; Areas of Independent, Uncorrelated Failures: Power Sources, </a:t>
            </a:r>
            <a:r>
              <a:rPr lang="en-US" dirty="0" err="1"/>
              <a:t>etc</a:t>
            </a:r>
            <a:endParaRPr lang="en-US" dirty="0"/>
          </a:p>
          <a:p>
            <a:pPr lvl="1"/>
            <a:r>
              <a:rPr lang="en-US" dirty="0"/>
              <a:t>Upgrade Domains -&gt; No Downtime Rolling Upgrades</a:t>
            </a:r>
          </a:p>
          <a:p>
            <a:r>
              <a:rPr lang="en-US" u="sng" dirty="0"/>
              <a:t>Placement Constraints</a:t>
            </a:r>
          </a:p>
          <a:p>
            <a:pPr lvl="1"/>
            <a:r>
              <a:rPr lang="en-US" dirty="0"/>
              <a:t>Tag nodes with properties and values</a:t>
            </a:r>
          </a:p>
          <a:p>
            <a:pPr lvl="1"/>
            <a:r>
              <a:rPr lang="en-US" dirty="0"/>
              <a:t>Select specific workloads for certain nodes, ex: (</a:t>
            </a:r>
            <a:r>
              <a:rPr lang="en-US" dirty="0" err="1"/>
              <a:t>HasGPU</a:t>
            </a:r>
            <a:r>
              <a:rPr lang="en-US" dirty="0"/>
              <a:t> == True)</a:t>
            </a:r>
          </a:p>
          <a:p>
            <a:r>
              <a:rPr lang="en-US" u="sng"/>
              <a:t>Node </a:t>
            </a:r>
            <a:r>
              <a:rPr lang="en-US" u="sng" dirty="0"/>
              <a:t>Capacity</a:t>
            </a:r>
          </a:p>
          <a:p>
            <a:pPr lvl="1"/>
            <a:r>
              <a:rPr lang="en-US" dirty="0"/>
              <a:t>Don’t overload nodes</a:t>
            </a:r>
          </a:p>
          <a:p>
            <a:pPr lvl="1"/>
            <a:r>
              <a:rPr lang="en-US" dirty="0"/>
              <a:t>React to changes in resource </a:t>
            </a:r>
            <a:r>
              <a:rPr lang="en-US"/>
              <a:t>consumption </a:t>
            </a:r>
            <a:endParaRPr lang="en-US" dirty="0"/>
          </a:p>
          <a:p>
            <a:pPr lvl="1"/>
            <a:r>
              <a:rPr lang="en-US"/>
              <a:t>React </a:t>
            </a:r>
            <a:r>
              <a:rPr lang="en-US" dirty="0"/>
              <a:t>to overloaded nodes </a:t>
            </a:r>
            <a:r>
              <a:rPr lang="en-US"/>
              <a:t>quickly</a:t>
            </a:r>
            <a:endParaRPr lang="en-US" dirty="0"/>
          </a:p>
        </p:txBody>
      </p:sp>
      <p:sp>
        <p:nvSpPr>
          <p:cNvPr id="3" name="Title 2"/>
          <p:cNvSpPr>
            <a:spLocks noGrp="1"/>
          </p:cNvSpPr>
          <p:nvPr>
            <p:ph type="title"/>
          </p:nvPr>
        </p:nvSpPr>
        <p:spPr/>
        <p:txBody>
          <a:bodyPr/>
          <a:lstStyle/>
          <a:p>
            <a:r>
              <a:rPr lang="en-US" dirty="0"/>
              <a:t>Service Fabric Orchestration - Rules</a:t>
            </a:r>
          </a:p>
        </p:txBody>
      </p:sp>
    </p:spTree>
    <p:extLst>
      <p:ext uri="{BB962C8B-B14F-4D97-AF65-F5344CB8AC3E}">
        <p14:creationId xmlns:p14="http://schemas.microsoft.com/office/powerpoint/2010/main" val="2066936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3175"/>
            <a:ext cx="11885514" cy="5977640"/>
          </a:xfrm>
        </p:spPr>
        <p:txBody>
          <a:bodyPr/>
          <a:lstStyle/>
          <a:p>
            <a:r>
              <a:rPr lang="en-US" sz="3099" u="sng"/>
              <a:t>Default Metrics</a:t>
            </a:r>
            <a:endParaRPr lang="en-US" sz="3099" dirty="0"/>
          </a:p>
          <a:p>
            <a:pPr lvl="1"/>
            <a:r>
              <a:rPr lang="en-US" sz="2200"/>
              <a:t>Prevent </a:t>
            </a:r>
            <a:r>
              <a:rPr lang="en-US" sz="2200" dirty="0"/>
              <a:t>basic workloads from clumping up in the cluster</a:t>
            </a:r>
          </a:p>
          <a:p>
            <a:r>
              <a:rPr lang="en-US" sz="3099" u="sng"/>
              <a:t>Custom Metrics</a:t>
            </a:r>
            <a:endParaRPr lang="en-US" sz="3099" dirty="0"/>
          </a:p>
          <a:p>
            <a:pPr lvl="1"/>
            <a:r>
              <a:rPr lang="en-US" sz="2200"/>
              <a:t>Allow </a:t>
            </a:r>
            <a:r>
              <a:rPr lang="en-US" sz="2200" dirty="0"/>
              <a:t>applications to define resources they care about, balance them in the cluster to prevent hot/cold nodes</a:t>
            </a:r>
          </a:p>
          <a:p>
            <a:r>
              <a:rPr lang="en-US" sz="3099" u="sng"/>
              <a:t>Metric Weights</a:t>
            </a:r>
            <a:endParaRPr lang="en-US" sz="3099" u="sng" dirty="0"/>
          </a:p>
          <a:p>
            <a:pPr lvl="1"/>
            <a:r>
              <a:rPr lang="en-US" sz="2200"/>
              <a:t>Preferences </a:t>
            </a:r>
            <a:r>
              <a:rPr lang="en-US" sz="2200" dirty="0"/>
              <a:t>for fixing one metric vs. another, ex: “Memory is More Important than Disk for this Service”</a:t>
            </a:r>
          </a:p>
          <a:p>
            <a:r>
              <a:rPr lang="en-US" sz="3099" u="sng" dirty="0"/>
              <a:t>Proactive Rebalancing w/ Triggers</a:t>
            </a:r>
          </a:p>
          <a:p>
            <a:pPr lvl="1"/>
            <a:r>
              <a:rPr lang="en-US" sz="2200" dirty="0"/>
              <a:t>“The cluster may be only so imbalanced before Service Fabric should react”</a:t>
            </a:r>
          </a:p>
          <a:p>
            <a:r>
              <a:rPr lang="en-US" sz="3099" u="sng"/>
              <a:t>Movement Cost</a:t>
            </a:r>
            <a:endParaRPr lang="en-US" sz="3099" dirty="0"/>
          </a:p>
          <a:p>
            <a:pPr lvl="1"/>
            <a:r>
              <a:rPr lang="en-US" sz="2200"/>
              <a:t>Some </a:t>
            </a:r>
            <a:r>
              <a:rPr lang="en-US" sz="2200" dirty="0"/>
              <a:t>Services are smaller and easier to move</a:t>
            </a:r>
          </a:p>
          <a:p>
            <a:pPr lvl="1"/>
            <a:r>
              <a:rPr lang="en-US" sz="2200" dirty="0"/>
              <a:t>If we can fix issues in the cluster without moving the “big” workloads, prefer these solutions</a:t>
            </a:r>
          </a:p>
        </p:txBody>
      </p:sp>
      <p:sp>
        <p:nvSpPr>
          <p:cNvPr id="3" name="Title 2"/>
          <p:cNvSpPr>
            <a:spLocks noGrp="1"/>
          </p:cNvSpPr>
          <p:nvPr>
            <p:ph type="title"/>
          </p:nvPr>
        </p:nvSpPr>
        <p:spPr/>
        <p:txBody>
          <a:bodyPr/>
          <a:lstStyle/>
          <a:p>
            <a:r>
              <a:rPr lang="en-US" dirty="0"/>
              <a:t>Service Fabric Orchestration - Optimizations</a:t>
            </a:r>
          </a:p>
        </p:txBody>
      </p:sp>
    </p:spTree>
    <p:extLst>
      <p:ext uri="{BB962C8B-B14F-4D97-AF65-F5344CB8AC3E}">
        <p14:creationId xmlns:p14="http://schemas.microsoft.com/office/powerpoint/2010/main" val="165305727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Fabric – failover</a:t>
            </a:r>
          </a:p>
        </p:txBody>
      </p:sp>
      <p:sp>
        <p:nvSpPr>
          <p:cNvPr id="7" name="Rectangle 5"/>
          <p:cNvSpPr>
            <a:spLocks noGrp="1" noChangeArrowheads="1"/>
          </p:cNvSpPr>
          <p:nvPr>
            <p:ph sz="half" idx="1"/>
          </p:nvPr>
        </p:nvSpPr>
        <p:spPr/>
        <p:txBody>
          <a:bodyPr>
            <a:noAutofit/>
          </a:bodyPr>
          <a:lstStyle/>
          <a:p>
            <a:pPr>
              <a:lnSpc>
                <a:spcPct val="90000"/>
              </a:lnSpc>
            </a:pPr>
            <a:r>
              <a:rPr lang="en-US" dirty="0"/>
              <a:t>Types of reconfiguration</a:t>
            </a:r>
          </a:p>
          <a:p>
            <a:pPr marL="856897" lvl="1" indent="-382042">
              <a:buClr>
                <a:srgbClr val="002050"/>
              </a:buClr>
            </a:pPr>
            <a:r>
              <a:rPr lang="en-US" sz="2244" dirty="0"/>
              <a:t>Primary failover</a:t>
            </a:r>
          </a:p>
          <a:p>
            <a:pPr marL="856897" lvl="1" indent="-382042">
              <a:buClr>
                <a:srgbClr val="002050"/>
              </a:buClr>
            </a:pPr>
            <a:r>
              <a:rPr lang="en-US" sz="2244" dirty="0"/>
              <a:t>Removing a failed secondary </a:t>
            </a:r>
          </a:p>
          <a:p>
            <a:pPr marL="856897" lvl="1" indent="-382042">
              <a:buClr>
                <a:srgbClr val="002050"/>
              </a:buClr>
            </a:pPr>
            <a:r>
              <a:rPr lang="en-US" sz="2244" dirty="0"/>
              <a:t>Adding recovered replica</a:t>
            </a:r>
          </a:p>
          <a:p>
            <a:pPr marL="856897" lvl="1" indent="-382042">
              <a:buClr>
                <a:srgbClr val="002050"/>
              </a:buClr>
            </a:pPr>
            <a:r>
              <a:rPr lang="en-US" sz="2244" dirty="0"/>
              <a:t>Building a new secondary</a:t>
            </a:r>
          </a:p>
          <a:p>
            <a:pPr marL="856897" lvl="1" indent="-382042"/>
            <a:endParaRPr lang="en-US" sz="2244" dirty="0"/>
          </a:p>
          <a:p>
            <a:pPr>
              <a:lnSpc>
                <a:spcPct val="90000"/>
              </a:lnSpc>
            </a:pPr>
            <a:r>
              <a:rPr lang="en-US" dirty="0"/>
              <a:t>Replica States</a:t>
            </a:r>
          </a:p>
          <a:p>
            <a:pPr marL="856897" lvl="1" indent="-382042">
              <a:buClr>
                <a:srgbClr val="002050"/>
              </a:buClr>
            </a:pPr>
            <a:r>
              <a:rPr lang="en-US" sz="2244" dirty="0"/>
              <a:t>None</a:t>
            </a:r>
          </a:p>
          <a:p>
            <a:pPr marL="856897" lvl="1" indent="-382042">
              <a:buClr>
                <a:srgbClr val="002050"/>
              </a:buClr>
            </a:pPr>
            <a:r>
              <a:rPr lang="en-US" sz="2244" dirty="0"/>
              <a:t>Idle Secondary </a:t>
            </a:r>
          </a:p>
          <a:p>
            <a:pPr marL="856897" lvl="1" indent="-382042">
              <a:buClr>
                <a:srgbClr val="002050"/>
              </a:buClr>
            </a:pPr>
            <a:r>
              <a:rPr lang="en-US" sz="2244" dirty="0"/>
              <a:t>Active Secondary</a:t>
            </a:r>
          </a:p>
          <a:p>
            <a:pPr marL="856897" lvl="1" indent="-382042">
              <a:buClr>
                <a:srgbClr val="002050"/>
              </a:buClr>
            </a:pPr>
            <a:r>
              <a:rPr lang="en-US" sz="2244" dirty="0"/>
              <a:t>Primary</a:t>
            </a:r>
          </a:p>
        </p:txBody>
      </p:sp>
      <p:sp>
        <p:nvSpPr>
          <p:cNvPr id="8" name="Freeform 7"/>
          <p:cNvSpPr>
            <a:spLocks/>
          </p:cNvSpPr>
          <p:nvPr/>
        </p:nvSpPr>
        <p:spPr bwMode="auto">
          <a:xfrm>
            <a:off x="4664118" y="3419557"/>
            <a:ext cx="7666985" cy="2098061"/>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ln w="57150">
            <a:solidFill>
              <a:srgbClr val="ECEEEF"/>
            </a:solidFill>
            <a:headEnd/>
            <a:tailEnd/>
          </a:ln>
        </p:spPr>
        <p:style>
          <a:lnRef idx="1">
            <a:schemeClr val="accent6"/>
          </a:lnRef>
          <a:fillRef idx="0">
            <a:schemeClr val="accent6"/>
          </a:fillRef>
          <a:effectRef idx="0">
            <a:schemeClr val="accent6"/>
          </a:effectRef>
          <a:fontRef idx="minor">
            <a:schemeClr val="tx1"/>
          </a:fontRef>
        </p:style>
        <p:txBody>
          <a:bodyPr vert="horz" wrap="square" lIns="124330" tIns="62165" rIns="124330" bIns="62165" numCol="1" anchor="t" anchorCtr="0" compatLnSpc="1">
            <a:prstTxWarp prst="textNoShape">
              <a:avLst/>
            </a:prstTxWarp>
          </a:bodyPr>
          <a:lstStyle/>
          <a:p>
            <a:pPr defTabSz="932597">
              <a:defRPr/>
            </a:pPr>
            <a:endParaRPr lang="en-US" sz="2448" kern="0">
              <a:solidFill>
                <a:srgbClr val="FFFFFF"/>
              </a:solidFill>
            </a:endParaRPr>
          </a:p>
        </p:txBody>
      </p:sp>
      <p:sp>
        <p:nvSpPr>
          <p:cNvPr id="9" name="Oval 8"/>
          <p:cNvSpPr>
            <a:spLocks noChangeArrowheads="1"/>
          </p:cNvSpPr>
          <p:nvPr/>
        </p:nvSpPr>
        <p:spPr bwMode="auto">
          <a:xfrm>
            <a:off x="7565140" y="2642499"/>
            <a:ext cx="1864943" cy="1398706"/>
          </a:xfrm>
          <a:prstGeom prst="ellipse">
            <a:avLst/>
          </a:prstGeom>
          <a:solidFill>
            <a:srgbClr val="FFCC66"/>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sp>
        <p:nvSpPr>
          <p:cNvPr id="10" name="Oval 11"/>
          <p:cNvSpPr>
            <a:spLocks noChangeArrowheads="1"/>
          </p:cNvSpPr>
          <p:nvPr/>
        </p:nvSpPr>
        <p:spPr bwMode="auto">
          <a:xfrm>
            <a:off x="9740906"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1" name="Oval 13"/>
          <p:cNvSpPr>
            <a:spLocks noChangeArrowheads="1"/>
          </p:cNvSpPr>
          <p:nvPr/>
        </p:nvSpPr>
        <p:spPr bwMode="auto">
          <a:xfrm>
            <a:off x="10984200" y="4585145"/>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2" name="Oval 14"/>
          <p:cNvSpPr>
            <a:spLocks noChangeArrowheads="1"/>
          </p:cNvSpPr>
          <p:nvPr/>
        </p:nvSpPr>
        <p:spPr bwMode="auto">
          <a:xfrm>
            <a:off x="5907413" y="357496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3" name="Oval 15"/>
          <p:cNvSpPr>
            <a:spLocks noChangeArrowheads="1"/>
          </p:cNvSpPr>
          <p:nvPr/>
        </p:nvSpPr>
        <p:spPr bwMode="auto">
          <a:xfrm>
            <a:off x="4560512" y="450743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4" name="Oval 35"/>
          <p:cNvSpPr>
            <a:spLocks noChangeArrowheads="1"/>
          </p:cNvSpPr>
          <p:nvPr/>
        </p:nvSpPr>
        <p:spPr bwMode="auto">
          <a:xfrm>
            <a:off x="9740905"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5" name="TextBox 14"/>
          <p:cNvSpPr txBox="1"/>
          <p:nvPr/>
        </p:nvSpPr>
        <p:spPr>
          <a:xfrm>
            <a:off x="6570504" y="5632623"/>
            <a:ext cx="4247924" cy="785805"/>
          </a:xfrm>
          <a:prstGeom prst="rect">
            <a:avLst/>
          </a:prstGeom>
          <a:noFill/>
        </p:spPr>
        <p:txBody>
          <a:bodyPr wrap="square" rtlCol="0">
            <a:spAutoFit/>
          </a:bodyPr>
          <a:lstStyle/>
          <a:p>
            <a:pPr indent="-248652" defTabSz="932597">
              <a:lnSpc>
                <a:spcPct val="90000"/>
              </a:lnSpc>
              <a:defRPr/>
            </a:pPr>
            <a:r>
              <a:rPr lang="en-US" sz="2448" kern="0" dirty="0">
                <a:solidFill>
                  <a:srgbClr val="FFFFFF"/>
                </a:solidFill>
              </a:rPr>
              <a:t>Must be safe in the presence of cascading failures </a:t>
            </a:r>
          </a:p>
        </p:txBody>
      </p:sp>
      <p:sp>
        <p:nvSpPr>
          <p:cNvPr id="16" name="Oval 15"/>
          <p:cNvSpPr>
            <a:spLocks noChangeArrowheads="1"/>
          </p:cNvSpPr>
          <p:nvPr/>
        </p:nvSpPr>
        <p:spPr bwMode="auto">
          <a:xfrm>
            <a:off x="3317217" y="3730380"/>
            <a:ext cx="1243295" cy="932471"/>
          </a:xfrm>
          <a:prstGeom prst="ellipse">
            <a:avLst/>
          </a:prstGeom>
          <a:solidFill>
            <a:schemeClr val="accent2">
              <a:lumMod val="60000"/>
              <a:lumOff val="40000"/>
            </a:schemeClr>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B</a:t>
            </a:r>
          </a:p>
        </p:txBody>
      </p:sp>
      <p:sp>
        <p:nvSpPr>
          <p:cNvPr id="17" name="Oval 8"/>
          <p:cNvSpPr>
            <a:spLocks noChangeArrowheads="1"/>
          </p:cNvSpPr>
          <p:nvPr/>
        </p:nvSpPr>
        <p:spPr bwMode="auto">
          <a:xfrm>
            <a:off x="9421185" y="3456857"/>
            <a:ext cx="1864943" cy="1398706"/>
          </a:xfrm>
          <a:prstGeom prst="ellipse">
            <a:avLst/>
          </a:prstGeom>
          <a:solidFill>
            <a:schemeClr val="accent5">
              <a:lumMod val="60000"/>
              <a:lumOff val="40000"/>
            </a:schemeClr>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grpSp>
        <p:nvGrpSpPr>
          <p:cNvPr id="18" name="Group 19"/>
          <p:cNvGrpSpPr/>
          <p:nvPr/>
        </p:nvGrpSpPr>
        <p:grpSpPr>
          <a:xfrm>
            <a:off x="7536694" y="1750292"/>
            <a:ext cx="1998812" cy="3326577"/>
            <a:chOff x="5541678" y="1860773"/>
            <a:chExt cx="1470057" cy="3262109"/>
          </a:xfrm>
        </p:grpSpPr>
        <p:sp>
          <p:nvSpPr>
            <p:cNvPr id="19" name="Rectangle 18"/>
            <p:cNvSpPr/>
            <p:nvPr/>
          </p:nvSpPr>
          <p:spPr>
            <a:xfrm>
              <a:off x="5541678" y="1860773"/>
              <a:ext cx="1470057" cy="3262109"/>
            </a:xfrm>
            <a:prstGeom prst="rect">
              <a:avLst/>
            </a:prstGeom>
            <a:noFill/>
          </p:spPr>
          <p:txBody>
            <a:bodyPr wrap="none" lIns="124330" tIns="62165" rIns="124330" bIns="62165">
              <a:spAutoFit/>
            </a:bodyPr>
            <a:lstStyle/>
            <a:p>
              <a:pPr algn="ctr" defTabSz="932597">
                <a:defRPr/>
              </a:pPr>
              <a:r>
                <a:rPr lang="en-US" sz="20395" b="1" kern="0" dirty="0">
                  <a:ln w="1905"/>
                  <a:solidFill>
                    <a:srgbClr val="FF0000"/>
                  </a:solidFill>
                  <a:effectLst>
                    <a:innerShdw blurRad="69850" dist="43180" dir="5400000">
                      <a:srgbClr val="000000">
                        <a:alpha val="65000"/>
                      </a:srgbClr>
                    </a:innerShdw>
                  </a:effectLst>
                </a:rPr>
                <a:t>X</a:t>
              </a:r>
            </a:p>
          </p:txBody>
        </p:sp>
        <p:sp>
          <p:nvSpPr>
            <p:cNvPr id="20" name="TextBox 19"/>
            <p:cNvSpPr txBox="1"/>
            <p:nvPr/>
          </p:nvSpPr>
          <p:spPr>
            <a:xfrm>
              <a:off x="5914276" y="2055975"/>
              <a:ext cx="748148" cy="469106"/>
            </a:xfrm>
            <a:prstGeom prst="rect">
              <a:avLst/>
            </a:prstGeom>
            <a:noFill/>
          </p:spPr>
          <p:txBody>
            <a:bodyPr wrap="none" rtlCol="0">
              <a:spAutoFit/>
            </a:bodyPr>
            <a:lstStyle/>
            <a:p>
              <a:pPr defTabSz="932597">
                <a:defRPr/>
              </a:pPr>
              <a:r>
                <a:rPr lang="en-US" sz="2448" kern="0" dirty="0">
                  <a:solidFill>
                    <a:srgbClr val="FF0000"/>
                  </a:solidFill>
                </a:rPr>
                <a:t>Failed</a:t>
              </a:r>
            </a:p>
          </p:txBody>
        </p:sp>
      </p:grpSp>
      <p:grpSp>
        <p:nvGrpSpPr>
          <p:cNvPr id="21" name="Group 22"/>
          <p:cNvGrpSpPr/>
          <p:nvPr/>
        </p:nvGrpSpPr>
        <p:grpSpPr>
          <a:xfrm>
            <a:off x="4490334" y="3918171"/>
            <a:ext cx="1369371" cy="2174224"/>
            <a:chOff x="3670134" y="4260063"/>
            <a:chExt cx="1007125" cy="2132089"/>
          </a:xfrm>
          <a:noFill/>
        </p:grpSpPr>
        <p:sp>
          <p:nvSpPr>
            <p:cNvPr id="22" name="Rectangle 21"/>
            <p:cNvSpPr/>
            <p:nvPr/>
          </p:nvSpPr>
          <p:spPr>
            <a:xfrm>
              <a:off x="3670134" y="4260063"/>
              <a:ext cx="1007125" cy="2132089"/>
            </a:xfrm>
            <a:prstGeom prst="rect">
              <a:avLst/>
            </a:prstGeom>
            <a:grpFill/>
          </p:spPr>
          <p:txBody>
            <a:bodyPr wrap="none" lIns="124330" tIns="62165" rIns="124330" bIns="62165">
              <a:spAutoFit/>
            </a:bodyPr>
            <a:lstStyle/>
            <a:p>
              <a:pPr algn="ctr" defTabSz="932597">
                <a:defRPr/>
              </a:pPr>
              <a:r>
                <a:rPr lang="en-US" sz="13053" b="1" kern="0" dirty="0">
                  <a:ln w="1905"/>
                  <a:solidFill>
                    <a:srgbClr val="FF0000"/>
                  </a:solidFill>
                  <a:effectLst>
                    <a:innerShdw blurRad="69850" dist="43180" dir="5400000">
                      <a:srgbClr val="000000">
                        <a:alpha val="65000"/>
                      </a:srgbClr>
                    </a:innerShdw>
                  </a:effectLst>
                </a:rPr>
                <a:t>X</a:t>
              </a:r>
            </a:p>
          </p:txBody>
        </p:sp>
        <p:sp>
          <p:nvSpPr>
            <p:cNvPr id="23" name="TextBox 22"/>
            <p:cNvSpPr txBox="1"/>
            <p:nvPr/>
          </p:nvSpPr>
          <p:spPr>
            <a:xfrm>
              <a:off x="3816518" y="4284586"/>
              <a:ext cx="748148" cy="469106"/>
            </a:xfrm>
            <a:prstGeom prst="rect">
              <a:avLst/>
            </a:prstGeom>
            <a:grpFill/>
          </p:spPr>
          <p:txBody>
            <a:bodyPr wrap="none" rtlCol="0">
              <a:spAutoFit/>
            </a:bodyPr>
            <a:lstStyle/>
            <a:p>
              <a:pPr defTabSz="932597">
                <a:defRPr/>
              </a:pPr>
              <a:r>
                <a:rPr lang="en-US" sz="2448" kern="0" dirty="0">
                  <a:solidFill>
                    <a:srgbClr val="FF0000"/>
                  </a:solidFill>
                </a:rPr>
                <a:t>Failed</a:t>
              </a:r>
            </a:p>
          </p:txBody>
        </p:sp>
      </p:grpSp>
      <p:sp>
        <p:nvSpPr>
          <p:cNvPr id="24" name="Freeform 23"/>
          <p:cNvSpPr/>
          <p:nvPr/>
        </p:nvSpPr>
        <p:spPr>
          <a:xfrm>
            <a:off x="4456903" y="3228983"/>
            <a:ext cx="3108237" cy="695664"/>
          </a:xfrm>
          <a:custGeom>
            <a:avLst/>
            <a:gdLst>
              <a:gd name="connsiteX0" fmla="*/ 2286000 w 2286000"/>
              <a:gd name="connsiteY0" fmla="*/ 59881 h 682181"/>
              <a:gd name="connsiteX1" fmla="*/ 939800 w 2286000"/>
              <a:gd name="connsiteY1" fmla="*/ 59881 h 682181"/>
              <a:gd name="connsiteX2" fmla="*/ 0 w 2286000"/>
              <a:gd name="connsiteY2" fmla="*/ 682181 h 682181"/>
            </a:gdLst>
            <a:ahLst/>
            <a:cxnLst>
              <a:cxn ang="0">
                <a:pos x="connsiteX0" y="connsiteY0"/>
              </a:cxn>
              <a:cxn ang="0">
                <a:pos x="connsiteX1" y="connsiteY1"/>
              </a:cxn>
              <a:cxn ang="0">
                <a:pos x="connsiteX2" y="connsiteY2"/>
              </a:cxn>
            </a:cxnLst>
            <a:rect l="l" t="t" r="r" b="b"/>
            <a:pathLst>
              <a:path w="2286000" h="682181">
                <a:moveTo>
                  <a:pt x="2286000" y="59881"/>
                </a:moveTo>
                <a:cubicBezTo>
                  <a:pt x="1803400" y="8022"/>
                  <a:pt x="1320800" y="-43836"/>
                  <a:pt x="939800" y="59881"/>
                </a:cubicBezTo>
                <a:cubicBezTo>
                  <a:pt x="558800" y="163598"/>
                  <a:pt x="148167" y="584814"/>
                  <a:pt x="0" y="682181"/>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2448" kern="0">
              <a:solidFill>
                <a:srgbClr val="FFFFFF"/>
              </a:solidFill>
            </a:endParaRPr>
          </a:p>
        </p:txBody>
      </p:sp>
      <p:sp>
        <p:nvSpPr>
          <p:cNvPr id="25" name="Freeform 24"/>
          <p:cNvSpPr/>
          <p:nvPr/>
        </p:nvSpPr>
        <p:spPr>
          <a:xfrm>
            <a:off x="9412814" y="3254664"/>
            <a:ext cx="932471" cy="255550"/>
          </a:xfrm>
          <a:custGeom>
            <a:avLst/>
            <a:gdLst>
              <a:gd name="connsiteX0" fmla="*/ 0 w 685800"/>
              <a:gd name="connsiteY0" fmla="*/ 21997 h 250597"/>
              <a:gd name="connsiteX1" fmla="*/ 419100 w 685800"/>
              <a:gd name="connsiteY1" fmla="*/ 21997 h 250597"/>
              <a:gd name="connsiteX2" fmla="*/ 685800 w 685800"/>
              <a:gd name="connsiteY2" fmla="*/ 250597 h 250597"/>
            </a:gdLst>
            <a:ahLst/>
            <a:cxnLst>
              <a:cxn ang="0">
                <a:pos x="connsiteX0" y="connsiteY0"/>
              </a:cxn>
              <a:cxn ang="0">
                <a:pos x="connsiteX1" y="connsiteY1"/>
              </a:cxn>
              <a:cxn ang="0">
                <a:pos x="connsiteX2" y="connsiteY2"/>
              </a:cxn>
            </a:cxnLst>
            <a:rect l="l" t="t" r="r" b="b"/>
            <a:pathLst>
              <a:path w="685800" h="250597">
                <a:moveTo>
                  <a:pt x="0" y="21997"/>
                </a:moveTo>
                <a:cubicBezTo>
                  <a:pt x="152400" y="2947"/>
                  <a:pt x="304800" y="-16103"/>
                  <a:pt x="419100" y="21997"/>
                </a:cubicBezTo>
                <a:cubicBezTo>
                  <a:pt x="533400" y="60097"/>
                  <a:pt x="609600" y="155347"/>
                  <a:pt x="685800" y="250597"/>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2448" kern="0">
              <a:solidFill>
                <a:srgbClr val="FFFFFF"/>
              </a:solidFill>
            </a:endParaRPr>
          </a:p>
        </p:txBody>
      </p:sp>
    </p:spTree>
    <p:extLst>
      <p:ext uri="{BB962C8B-B14F-4D97-AF65-F5344CB8AC3E}">
        <p14:creationId xmlns:p14="http://schemas.microsoft.com/office/powerpoint/2010/main" val="158991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2000"/>
                                        <p:tgtEl>
                                          <p:spTgt spid="9"/>
                                        </p:tgtEl>
                                      </p:cBhvr>
                                    </p:animEffect>
                                    <p:set>
                                      <p:cBhvr>
                                        <p:cTn id="31" dur="1" fill="hold">
                                          <p:stCondLst>
                                            <p:cond delay="1999"/>
                                          </p:stCondLst>
                                        </p:cTn>
                                        <p:tgtEl>
                                          <p:spTgt spid="9"/>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2000"/>
                                        <p:tgtEl>
                                          <p:spTgt spid="18"/>
                                        </p:tgtEl>
                                      </p:cBhvr>
                                    </p:animEffect>
                                    <p:set>
                                      <p:cBhvr>
                                        <p:cTn id="34" dur="1" fill="hold">
                                          <p:stCondLst>
                                            <p:cond delay="1999"/>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15 -0.13333 " pathEditMode="relative" ptsTypes="AA">
                                      <p:cBhvr>
                                        <p:cTn id="38" dur="2000" fill="hold"/>
                                        <p:tgtEl>
                                          <p:spTgt spid="10"/>
                                        </p:tgtEl>
                                        <p:attrNameLst>
                                          <p:attrName>ppt_x</p:attrName>
                                          <p:attrName>ppt_y</p:attrName>
                                        </p:attrNameLst>
                                      </p:cBhvr>
                                    </p:animMotion>
                                  </p:childTnLst>
                                </p:cTn>
                              </p:par>
                            </p:childTnLst>
                          </p:cTn>
                        </p:par>
                        <p:par>
                          <p:cTn id="39" fill="hold">
                            <p:stCondLst>
                              <p:cond delay="2000"/>
                            </p:stCondLst>
                            <p:childTnLst>
                              <p:par>
                                <p:cTn id="40" presetID="1" presetClass="entr" presetSubtype="0" fill="hold" grpId="2" nodeType="afterEffect">
                                  <p:stCondLst>
                                    <p:cond delay="0"/>
                                  </p:stCondLst>
                                  <p:childTnLst>
                                    <p:set>
                                      <p:cBhvr>
                                        <p:cTn id="41" dur="1" fill="hold">
                                          <p:stCondLst>
                                            <p:cond delay="0"/>
                                          </p:stCondLst>
                                        </p:cTn>
                                        <p:tgtEl>
                                          <p:spTgt spid="9"/>
                                        </p:tgtEl>
                                        <p:attrNameLst>
                                          <p:attrName>style.visibility</p:attrName>
                                        </p:attrNameLst>
                                      </p:cBhvr>
                                      <p:to>
                                        <p:strVal val="visible"/>
                                      </p:to>
                                    </p:set>
                                  </p:childTnLst>
                                </p:cTn>
                              </p:par>
                              <p:par>
                                <p:cTn id="42" presetID="1" presetClass="exit" presetSubtype="0" fill="hold" grpId="2" nodeType="withEffect">
                                  <p:stCondLst>
                                    <p:cond delay="0"/>
                                  </p:stCondLst>
                                  <p:childTnLst>
                                    <p:set>
                                      <p:cBhvr>
                                        <p:cTn id="43" dur="1" fill="hold">
                                          <p:stCondLst>
                                            <p:cond delay="0"/>
                                          </p:stCondLst>
                                        </p:cTn>
                                        <p:tgtEl>
                                          <p:spTgt spid="1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3"/>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2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6" presetClass="emph" presetSubtype="0" fill="hold" grpId="1" nodeType="clickEffect">
                                  <p:stCondLst>
                                    <p:cond delay="0"/>
                                  </p:stCondLst>
                                  <p:childTnLst>
                                    <p:animEffect transition="out" filter="fade">
                                      <p:cBhvr>
                                        <p:cTn id="73" dur="1000" tmFilter="0, 0; .2, .5; .8, .5; 1, 0"/>
                                        <p:tgtEl>
                                          <p:spTgt spid="25"/>
                                        </p:tgtEl>
                                      </p:cBhvr>
                                    </p:animEffect>
                                    <p:animScale>
                                      <p:cBhvr>
                                        <p:cTn id="74" dur="500" autoRev="1" fill="hold"/>
                                        <p:tgtEl>
                                          <p:spTgt spid="25"/>
                                        </p:tgtEl>
                                      </p:cBhvr>
                                      <p:by x="105000" y="105000"/>
                                    </p:animScale>
                                  </p:childTnLst>
                                </p:cTn>
                              </p:par>
                            </p:childTnLst>
                          </p:cTn>
                        </p:par>
                        <p:par>
                          <p:cTn id="75" fill="hold">
                            <p:stCondLst>
                              <p:cond delay="1000"/>
                            </p:stCondLst>
                            <p:childTnLst>
                              <p:par>
                                <p:cTn id="76" presetID="1" presetClass="exit" presetSubtype="0" fill="hold" grpId="2" nodeType="afterEffect">
                                  <p:stCondLst>
                                    <p:cond delay="0"/>
                                  </p:stCondLst>
                                  <p:childTnLst>
                                    <p:set>
                                      <p:cBhvr>
                                        <p:cTn id="77" dur="1" fill="hold">
                                          <p:stCondLst>
                                            <p:cond delay="0"/>
                                          </p:stCondLst>
                                        </p:cTn>
                                        <p:tgtEl>
                                          <p:spTgt spid="25"/>
                                        </p:tgtEl>
                                        <p:attrNameLst>
                                          <p:attrName>style.visibility</p:attrName>
                                        </p:attrNameLst>
                                      </p:cBhvr>
                                      <p:to>
                                        <p:strVal val="hidden"/>
                                      </p:to>
                                    </p:set>
                                  </p:childTnLst>
                                </p:cTn>
                              </p:par>
                            </p:childTnLst>
                          </p:cTn>
                        </p:par>
                        <p:par>
                          <p:cTn id="78" fill="hold">
                            <p:stCondLst>
                              <p:cond delay="1000"/>
                            </p:stCondLst>
                            <p:childTnLst>
                              <p:par>
                                <p:cTn id="79" presetID="6" presetClass="emph" presetSubtype="0" fill="hold" grpId="1" nodeType="afterEffect">
                                  <p:stCondLst>
                                    <p:cond delay="0"/>
                                  </p:stCondLst>
                                  <p:childTnLst>
                                    <p:animScale>
                                      <p:cBhvr>
                                        <p:cTn id="80" dur="1000" fill="hold"/>
                                        <p:tgtEl>
                                          <p:spTgt spid="17"/>
                                        </p:tgtEl>
                                      </p:cBhvr>
                                      <p:by x="75000" y="75000"/>
                                    </p:animScale>
                                  </p:childTnLst>
                                </p:cTn>
                              </p:par>
                            </p:childTnLst>
                          </p:cTn>
                        </p:par>
                        <p:par>
                          <p:cTn id="81" fill="hold">
                            <p:stCondLst>
                              <p:cond delay="2000"/>
                            </p:stCondLst>
                            <p:childTnLst>
                              <p:par>
                                <p:cTn id="82" presetID="1" presetClass="exit" presetSubtype="0" fill="hold" grpId="2" nodeType="afterEffect">
                                  <p:stCondLst>
                                    <p:cond delay="0"/>
                                  </p:stCondLst>
                                  <p:childTnLst>
                                    <p:set>
                                      <p:cBhvr>
                                        <p:cTn id="83" dur="1" fill="hold">
                                          <p:stCondLst>
                                            <p:cond delay="0"/>
                                          </p:stCondLst>
                                        </p:cTn>
                                        <p:tgtEl>
                                          <p:spTgt spid="17"/>
                                        </p:tgtEl>
                                        <p:attrNameLst>
                                          <p:attrName>style.visibility</p:attrName>
                                        </p:attrNameLst>
                                      </p:cBhvr>
                                      <p:to>
                                        <p:strVal val="hidden"/>
                                      </p:to>
                                    </p:set>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0"/>
                                          </p:stCondLst>
                                        </p:cTn>
                                        <p:tgtEl>
                                          <p:spTgt spid="1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1" nodeType="clickEffect">
                                  <p:stCondLst>
                                    <p:cond delay="0"/>
                                  </p:stCondLst>
                                  <p:childTnLst>
                                    <p:set>
                                      <p:cBhvr>
                                        <p:cTn id="98" dur="1" fill="hold">
                                          <p:stCondLst>
                                            <p:cond delay="0"/>
                                          </p:stCondLst>
                                        </p:cTn>
                                        <p:tgtEl>
                                          <p:spTgt spid="2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grpId="0" nodeType="clickEffect">
                                  <p:stCondLst>
                                    <p:cond delay="0"/>
                                  </p:stCondLst>
                                  <p:childTnLst>
                                    <p:animEffect transition="out" filter="fade">
                                      <p:cBhvr>
                                        <p:cTn id="102" dur="3000" tmFilter="0, 0; .2, .5; .8, .5; 1, 0"/>
                                        <p:tgtEl>
                                          <p:spTgt spid="24"/>
                                        </p:tgtEl>
                                      </p:cBhvr>
                                    </p:animEffect>
                                    <p:animScale>
                                      <p:cBhvr>
                                        <p:cTn id="103" dur="1500" autoRev="1" fill="hold"/>
                                        <p:tgtEl>
                                          <p:spTgt spid="24"/>
                                        </p:tgtEl>
                                      </p:cBhvr>
                                      <p:by x="105000" y="105000"/>
                                    </p:animScale>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2" nodeType="clickEffect">
                                  <p:stCondLst>
                                    <p:cond delay="0"/>
                                  </p:stCondLst>
                                  <p:childTnLst>
                                    <p:set>
                                      <p:cBhvr>
                                        <p:cTn id="107" dur="1" fill="hold">
                                          <p:stCondLst>
                                            <p:cond delay="0"/>
                                          </p:stCondLst>
                                        </p:cTn>
                                        <p:tgtEl>
                                          <p:spTgt spid="24"/>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0" presetClass="path" presetSubtype="0" accel="50000" decel="50000" fill="hold" grpId="1" nodeType="clickEffect">
                                  <p:stCondLst>
                                    <p:cond delay="0"/>
                                  </p:stCondLst>
                                  <p:childTnLst>
                                    <p:animMotion origin="layout" path="M 3.33333E-6 -4.95837E-6 L 0.1 0.11101 " pathEditMode="relative" rAng="0" ptsTypes="AA">
                                      <p:cBhvr>
                                        <p:cTn id="111" dur="1000" fill="hold"/>
                                        <p:tgtEl>
                                          <p:spTgt spid="16"/>
                                        </p:tgtEl>
                                        <p:attrNameLst>
                                          <p:attrName>ppt_x</p:attrName>
                                          <p:attrName>ppt_y</p:attrName>
                                        </p:attrNameLst>
                                      </p:cBhvr>
                                      <p:rCtr x="5000" y="5600"/>
                                    </p:animMotion>
                                  </p:childTnLst>
                                </p:cTn>
                              </p:par>
                            </p:childTnLst>
                          </p:cTn>
                        </p:par>
                        <p:par>
                          <p:cTn id="112" fill="hold">
                            <p:stCondLst>
                              <p:cond delay="1000"/>
                            </p:stCondLst>
                            <p:childTnLst>
                              <p:par>
                                <p:cTn id="113" presetID="1" presetClass="emph" presetSubtype="2" fill="hold" nodeType="afterEffect">
                                  <p:stCondLst>
                                    <p:cond delay="0"/>
                                  </p:stCondLst>
                                  <p:childTnLst>
                                    <p:animClr clrSpc="rgb" dir="cw">
                                      <p:cBhvr>
                                        <p:cTn id="114" dur="1000" fill="hold"/>
                                        <p:tgtEl>
                                          <p:spTgt spid="16"/>
                                        </p:tgtEl>
                                        <p:attrNameLst>
                                          <p:attrName>fillcolor</p:attrName>
                                        </p:attrNameLst>
                                      </p:cBhvr>
                                      <p:to>
                                        <a:srgbClr val="FFFFCC"/>
                                      </p:to>
                                    </p:animClr>
                                    <p:set>
                                      <p:cBhvr>
                                        <p:cTn id="115" dur="1000" fill="hold"/>
                                        <p:tgtEl>
                                          <p:spTgt spid="16"/>
                                        </p:tgtEl>
                                        <p:attrNameLst>
                                          <p:attrName>fill.type</p:attrName>
                                        </p:attrNameLst>
                                      </p:cBhvr>
                                      <p:to>
                                        <p:strVal val="solid"/>
                                      </p:to>
                                    </p:set>
                                    <p:set>
                                      <p:cBhvr>
                                        <p:cTn id="116" dur="1000" fill="hold"/>
                                        <p:tgtEl>
                                          <p:spTgt spid="16"/>
                                        </p:tgtEl>
                                        <p:attrNameLst>
                                          <p:attrName>fill.on</p:attrName>
                                        </p:attrNameLst>
                                      </p:cBhvr>
                                      <p:to>
                                        <p:strVal val="true"/>
                                      </p:to>
                                    </p:set>
                                  </p:childTnLst>
                                </p:cTn>
                              </p:par>
                            </p:childTnLst>
                          </p:cTn>
                        </p:par>
                        <p:par>
                          <p:cTn id="117" fill="hold">
                            <p:stCondLst>
                              <p:cond delay="2000"/>
                            </p:stCondLst>
                            <p:childTnLst>
                              <p:par>
                                <p:cTn id="118" presetID="1" presetClass="exit" presetSubtype="0" fill="hold" grpId="2" nodeType="afterEffect">
                                  <p:stCondLst>
                                    <p:cond delay="0"/>
                                  </p:stCondLst>
                                  <p:childTnLst>
                                    <p:set>
                                      <p:cBhvr>
                                        <p:cTn id="119" dur="1" fill="hold">
                                          <p:stCondLst>
                                            <p:cond delay="0"/>
                                          </p:stCondLst>
                                        </p:cTn>
                                        <p:tgtEl>
                                          <p:spTgt spid="16"/>
                                        </p:tgtEl>
                                        <p:attrNameLst>
                                          <p:attrName>style.visibility</p:attrName>
                                        </p:attrNameLst>
                                      </p:cBhvr>
                                      <p:to>
                                        <p:strVal val="hidden"/>
                                      </p:to>
                                    </p:set>
                                  </p:childTnLst>
                                </p:cTn>
                              </p:par>
                            </p:childTnLst>
                          </p:cTn>
                        </p:par>
                        <p:par>
                          <p:cTn id="120" fill="hold">
                            <p:stCondLst>
                              <p:cond delay="2000"/>
                            </p:stCondLst>
                            <p:childTnLst>
                              <p:par>
                                <p:cTn id="121" presetID="1" presetClass="entr" presetSubtype="0" fill="hold" grpId="2" nodeType="afterEffect">
                                  <p:stCondLst>
                                    <p:cond delay="0"/>
                                  </p:stCondLst>
                                  <p:childTnLst>
                                    <p:set>
                                      <p:cBhvr>
                                        <p:cTn id="122" dur="1" fill="hold">
                                          <p:stCondLst>
                                            <p:cond delay="0"/>
                                          </p:stCondLst>
                                        </p:cTn>
                                        <p:tgtEl>
                                          <p:spTgt spid="1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box(in)">
                                      <p:cBhvr>
                                        <p:cTn id="127" dur="500"/>
                                        <p:tgtEl>
                                          <p:spTgt spid="15"/>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7">
                                            <p:txEl>
                                              <p:pRg st="7" end="7"/>
                                            </p:txEl>
                                          </p:spTgt>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7">
                                            <p:txEl>
                                              <p:pRg st="8" end="8"/>
                                            </p:txEl>
                                          </p:spTgt>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7">
                                            <p:txEl>
                                              <p:pRg st="9" end="9"/>
                                            </p:txEl>
                                          </p:spTgt>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9" grpId="2" animBg="1"/>
      <p:bldP spid="10" grpId="0" animBg="1"/>
      <p:bldP spid="10" grpId="1" animBg="1"/>
      <p:bldP spid="10" grpId="2" animBg="1"/>
      <p:bldP spid="11" grpId="0" animBg="1"/>
      <p:bldP spid="12" grpId="0" animBg="1"/>
      <p:bldP spid="13" grpId="0" animBg="1"/>
      <p:bldP spid="13" grpId="1" animBg="1"/>
      <p:bldP spid="13" grpId="2" animBg="1"/>
      <p:bldP spid="14" grpId="0" animBg="1"/>
      <p:bldP spid="15" grpId="0"/>
      <p:bldP spid="16" grpId="0" animBg="1"/>
      <p:bldP spid="16" grpId="1" animBg="1"/>
      <p:bldP spid="16" grpId="2" animBg="1"/>
      <p:bldP spid="17" grpId="0" animBg="1"/>
      <p:bldP spid="17" grpId="1" animBg="1"/>
      <p:bldP spid="17" grpId="2" animBg="1"/>
      <p:bldP spid="24" grpId="0" animBg="1"/>
      <p:bldP spid="24" grpId="1" animBg="1"/>
      <p:bldP spid="24" grpId="2" animBg="1"/>
      <p:bldP spid="25" grpId="0" animBg="1"/>
      <p:bldP spid="25" grpId="1" animBg="1"/>
      <p:bldP spid="25" grpId="2"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 Applications, Hosts &amp; Activation</a:t>
            </a:r>
          </a:p>
        </p:txBody>
      </p:sp>
      <p:sp>
        <p:nvSpPr>
          <p:cNvPr id="5" name="Text Placeholder 4"/>
          <p:cNvSpPr>
            <a:spLocks noGrp="1"/>
          </p:cNvSpPr>
          <p:nvPr>
            <p:ph sz="half" idx="1"/>
          </p:nvPr>
        </p:nvSpPr>
        <p:spPr/>
        <p:txBody>
          <a:bodyPr>
            <a:normAutofit fontScale="47500" lnSpcReduction="20000"/>
          </a:bodyPr>
          <a:lstStyle/>
          <a:p>
            <a:pPr>
              <a:lnSpc>
                <a:spcPct val="100000"/>
              </a:lnSpc>
              <a:spcBef>
                <a:spcPts val="0"/>
              </a:spcBef>
            </a:pPr>
            <a:r>
              <a:rPr lang="en-US" sz="2200" dirty="0"/>
              <a:t>Applications are packages, </a:t>
            </a:r>
            <a:r>
              <a:rPr lang="en-US" sz="2200" b="1" i="1" dirty="0"/>
              <a:t>copied</a:t>
            </a:r>
            <a:r>
              <a:rPr lang="en-US" sz="2200" dirty="0"/>
              <a:t> to the cluster (System:Image Store Service), then </a:t>
            </a:r>
            <a:r>
              <a:rPr lang="en-US" sz="2200" b="1" i="1" dirty="0"/>
              <a:t>registered</a:t>
            </a:r>
            <a:r>
              <a:rPr lang="en-US" sz="2200" dirty="0"/>
              <a:t> as </a:t>
            </a:r>
            <a:r>
              <a:rPr lang="en-US" sz="2200" b="1" i="1" dirty="0"/>
              <a:t>ApplicationType </a:t>
            </a:r>
            <a:r>
              <a:rPr lang="en-US" sz="2200" dirty="0"/>
              <a:t>and</a:t>
            </a:r>
            <a:r>
              <a:rPr lang="en-US" sz="2200" b="1" i="1" dirty="0"/>
              <a:t> ApplicationTypeVersion</a:t>
            </a:r>
            <a:r>
              <a:rPr lang="en-US" sz="2200" dirty="0"/>
              <a:t> with Service Fabric. </a:t>
            </a:r>
          </a:p>
          <a:p>
            <a:pPr>
              <a:lnSpc>
                <a:spcPct val="100000"/>
              </a:lnSpc>
              <a:spcBef>
                <a:spcPts val="0"/>
              </a:spcBef>
            </a:pPr>
            <a:endParaRPr lang="en-US" sz="2200" dirty="0"/>
          </a:p>
          <a:p>
            <a:pPr>
              <a:lnSpc>
                <a:spcPct val="100000"/>
              </a:lnSpc>
              <a:spcBef>
                <a:spcPts val="0"/>
              </a:spcBef>
            </a:pPr>
            <a:r>
              <a:rPr lang="en-US" sz="2200" dirty="0"/>
              <a:t>Application </a:t>
            </a:r>
            <a:r>
              <a:rPr lang="en-US" sz="2200" b="1" i="1" dirty="0"/>
              <a:t>instance</a:t>
            </a:r>
            <a:r>
              <a:rPr lang="en-US" sz="2200" dirty="0"/>
              <a:t> is based on </a:t>
            </a:r>
            <a:r>
              <a:rPr lang="en-US" sz="2200" b="1" i="1" dirty="0"/>
              <a:t>ApplicationType &amp; ApplicationTypeVersion</a:t>
            </a:r>
            <a:r>
              <a:rPr lang="en-US" sz="2200" dirty="0"/>
              <a:t> defines process isolation boundaries, while </a:t>
            </a:r>
            <a:r>
              <a:rPr lang="en-US" sz="2200" b="1" i="1" dirty="0"/>
              <a:t>partition</a:t>
            </a:r>
            <a:r>
              <a:rPr lang="en-US" sz="2200" dirty="0"/>
              <a:t> defines data isolation boundaries.</a:t>
            </a:r>
          </a:p>
          <a:p>
            <a:pPr>
              <a:lnSpc>
                <a:spcPct val="100000"/>
              </a:lnSpc>
              <a:spcBef>
                <a:spcPts val="0"/>
              </a:spcBef>
            </a:pPr>
            <a:endParaRPr lang="en-US" sz="2200" dirty="0"/>
          </a:p>
          <a:p>
            <a:pPr>
              <a:lnSpc>
                <a:spcPct val="100000"/>
              </a:lnSpc>
              <a:spcBef>
                <a:spcPts val="0"/>
              </a:spcBef>
            </a:pPr>
            <a:r>
              <a:rPr lang="en-US" sz="2200" dirty="0"/>
              <a:t>ApplicationManifest’s </a:t>
            </a:r>
            <a:r>
              <a:rPr lang="en-US" sz="2200" b="1" i="1" dirty="0"/>
              <a:t>DefaultServices </a:t>
            </a:r>
            <a:r>
              <a:rPr lang="en-US" sz="2200" dirty="0"/>
              <a:t>are activated with every app instance.</a:t>
            </a:r>
          </a:p>
          <a:p>
            <a:pPr>
              <a:lnSpc>
                <a:spcPct val="100000"/>
              </a:lnSpc>
              <a:spcBef>
                <a:spcPts val="0"/>
              </a:spcBef>
            </a:pPr>
            <a:endParaRPr lang="en-US" sz="2200" dirty="0"/>
          </a:p>
          <a:p>
            <a:pPr>
              <a:lnSpc>
                <a:spcPct val="100000"/>
              </a:lnSpc>
              <a:spcBef>
                <a:spcPts val="0"/>
              </a:spcBef>
            </a:pPr>
            <a:r>
              <a:rPr lang="en-US" sz="2200" dirty="0"/>
              <a:t>VS.NET tooling creates </a:t>
            </a:r>
            <a:r>
              <a:rPr lang="en-US" sz="2200" b="1" i="1" dirty="0"/>
              <a:t>1</a:t>
            </a:r>
            <a:r>
              <a:rPr lang="en-US" sz="2200" dirty="0"/>
              <a:t> App Instance when you </a:t>
            </a:r>
            <a:r>
              <a:rPr lang="en-US" sz="2200" b="1" i="1" dirty="0"/>
              <a:t>F5</a:t>
            </a:r>
            <a:r>
              <a:rPr lang="en-US" sz="2200" dirty="0"/>
              <a:t> or </a:t>
            </a:r>
            <a:r>
              <a:rPr lang="en-US" sz="2200" b="1" i="1" dirty="0"/>
              <a:t>Publish</a:t>
            </a:r>
            <a:r>
              <a:rPr lang="en-US" sz="2200" dirty="0"/>
              <a:t>.</a:t>
            </a:r>
          </a:p>
          <a:p>
            <a:pPr>
              <a:lnSpc>
                <a:spcPct val="100000"/>
              </a:lnSpc>
              <a:spcBef>
                <a:spcPts val="0"/>
              </a:spcBef>
            </a:pPr>
            <a:endParaRPr lang="en-US" sz="2200" dirty="0"/>
          </a:p>
          <a:p>
            <a:pPr>
              <a:lnSpc>
                <a:spcPct val="100000"/>
              </a:lnSpc>
              <a:spcBef>
                <a:spcPts val="0"/>
              </a:spcBef>
            </a:pPr>
            <a:r>
              <a:rPr lang="en-US" sz="2200" dirty="0"/>
              <a:t>Services are defined as a </a:t>
            </a:r>
            <a:r>
              <a:rPr lang="en-US" sz="2200" b="1" i="1" dirty="0"/>
              <a:t>ServiceType</a:t>
            </a:r>
            <a:r>
              <a:rPr lang="en-US" sz="2200" dirty="0"/>
              <a:t> with </a:t>
            </a:r>
            <a:r>
              <a:rPr lang="en-US" sz="2200" b="1" i="1" dirty="0"/>
              <a:t>ServiceTypeVersion</a:t>
            </a:r>
            <a:r>
              <a:rPr lang="en-US" sz="2200" dirty="0"/>
              <a:t> in a </a:t>
            </a:r>
            <a:r>
              <a:rPr lang="en-US" sz="2200" b="1" i="1" dirty="0"/>
              <a:t>Service Package</a:t>
            </a:r>
            <a:r>
              <a:rPr lang="en-US" sz="2200" dirty="0"/>
              <a:t> that also has </a:t>
            </a:r>
            <a:r>
              <a:rPr lang="en-US" sz="2200" b="1" i="1" dirty="0"/>
              <a:t>Code</a:t>
            </a:r>
            <a:r>
              <a:rPr lang="en-US" sz="2200" dirty="0"/>
              <a:t>, </a:t>
            </a:r>
            <a:r>
              <a:rPr lang="en-US" sz="2200" b="1" i="1" dirty="0"/>
              <a:t>Config </a:t>
            </a:r>
            <a:r>
              <a:rPr lang="en-US" sz="2200" dirty="0"/>
              <a:t>&amp; </a:t>
            </a:r>
            <a:r>
              <a:rPr lang="en-US" sz="2200" b="1" i="1" dirty="0"/>
              <a:t>Data</a:t>
            </a:r>
            <a:r>
              <a:rPr lang="en-US" sz="2200" dirty="0"/>
              <a:t> packages (</a:t>
            </a:r>
            <a:r>
              <a:rPr lang="en-US" sz="2200" b="1" i="1" dirty="0"/>
              <a:t>each package is versioned</a:t>
            </a:r>
            <a:r>
              <a:rPr lang="en-US" sz="2200" dirty="0"/>
              <a:t>).</a:t>
            </a:r>
            <a:endParaRPr lang="en-US" sz="2200" b="1" dirty="0"/>
          </a:p>
          <a:p>
            <a:pPr>
              <a:lnSpc>
                <a:spcPct val="100000"/>
              </a:lnSpc>
              <a:spcBef>
                <a:spcPts val="0"/>
              </a:spcBef>
            </a:pPr>
            <a:endParaRPr lang="en-US" sz="2200" b="1" dirty="0"/>
          </a:p>
          <a:p>
            <a:pPr>
              <a:lnSpc>
                <a:spcPct val="100000"/>
              </a:lnSpc>
              <a:spcBef>
                <a:spcPts val="0"/>
              </a:spcBef>
            </a:pPr>
            <a:r>
              <a:rPr lang="en-US" sz="2200" b="1" dirty="0"/>
              <a:t>Code</a:t>
            </a:r>
            <a:r>
              <a:rPr lang="en-US" sz="2200" dirty="0"/>
              <a:t> = host, host is a process created per </a:t>
            </a:r>
            <a:r>
              <a:rPr lang="en-US" sz="2200" b="1" i="1" dirty="0"/>
              <a:t>node</a:t>
            </a:r>
            <a:r>
              <a:rPr lang="en-US" sz="2200" dirty="0"/>
              <a:t> per </a:t>
            </a:r>
            <a:r>
              <a:rPr lang="en-US" sz="2200" b="1" i="1" dirty="0"/>
              <a:t>Application </a:t>
            </a:r>
            <a:r>
              <a:rPr lang="en-US" sz="2200" dirty="0"/>
              <a:t>per</a:t>
            </a:r>
            <a:r>
              <a:rPr lang="en-US" sz="2200" b="1" i="1" dirty="0"/>
              <a:t> service type. </a:t>
            </a:r>
            <a:r>
              <a:rPr lang="en-US" sz="2200" dirty="0"/>
              <a:t>Optionally: can also have a Setup </a:t>
            </a:r>
            <a:r>
              <a:rPr lang="en-US" sz="2200" b="1" i="1" dirty="0"/>
              <a:t>EntryPoint</a:t>
            </a:r>
            <a:r>
              <a:rPr lang="en-US" sz="2200" dirty="0"/>
              <a:t>. </a:t>
            </a:r>
            <a:r>
              <a:rPr lang="en-US" sz="2200" b="1" dirty="0"/>
              <a:t>Replicas </a:t>
            </a:r>
            <a:r>
              <a:rPr lang="en-US" sz="2200" dirty="0"/>
              <a:t>are </a:t>
            </a:r>
            <a:r>
              <a:rPr lang="en-US" sz="2200" b="1" i="1" dirty="0"/>
              <a:t>activated</a:t>
            </a:r>
            <a:r>
              <a:rPr lang="en-US" sz="2200" dirty="0"/>
              <a:t> in host process</a:t>
            </a:r>
            <a:r>
              <a:rPr lang="en-US" sz="2200" i="1" dirty="0"/>
              <a:t>. </a:t>
            </a:r>
          </a:p>
        </p:txBody>
      </p:sp>
    </p:spTree>
    <p:extLst>
      <p:ext uri="{BB962C8B-B14F-4D97-AF65-F5344CB8AC3E}">
        <p14:creationId xmlns:p14="http://schemas.microsoft.com/office/powerpoint/2010/main" val="9975663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On Rolling Upgrades</a:t>
            </a:r>
          </a:p>
        </p:txBody>
      </p:sp>
      <p:sp>
        <p:nvSpPr>
          <p:cNvPr id="2" name="Text Placeholder 1"/>
          <p:cNvSpPr>
            <a:spLocks noGrp="1"/>
          </p:cNvSpPr>
          <p:nvPr>
            <p:ph sz="half" idx="1"/>
          </p:nvPr>
        </p:nvSpPr>
        <p:spPr/>
        <p:txBody>
          <a:bodyPr>
            <a:normAutofit fontScale="70000" lnSpcReduction="20000"/>
          </a:bodyPr>
          <a:lstStyle/>
          <a:p>
            <a:pPr>
              <a:lnSpc>
                <a:spcPct val="100000"/>
              </a:lnSpc>
              <a:spcBef>
                <a:spcPts val="0"/>
              </a:spcBef>
            </a:pPr>
            <a:r>
              <a:rPr lang="en-US" sz="2200" b="1" i="1" dirty="0"/>
              <a:t>Hosts </a:t>
            </a:r>
            <a:r>
              <a:rPr lang="en-US" sz="2200" dirty="0"/>
              <a:t>are taken down during </a:t>
            </a:r>
            <a:r>
              <a:rPr lang="en-US" sz="2200" b="1" dirty="0"/>
              <a:t>Code</a:t>
            </a:r>
            <a:r>
              <a:rPr lang="en-US" sz="2200" dirty="0"/>
              <a:t> package updates, but not during </a:t>
            </a:r>
            <a:r>
              <a:rPr lang="en-US" sz="2200" b="1" i="1" dirty="0"/>
              <a:t>Config</a:t>
            </a:r>
            <a:r>
              <a:rPr lang="en-US" sz="2200" dirty="0"/>
              <a:t> or </a:t>
            </a:r>
            <a:r>
              <a:rPr lang="en-US" sz="2200" b="1" i="1" dirty="0"/>
              <a:t>Data</a:t>
            </a:r>
            <a:r>
              <a:rPr lang="en-US" sz="2200" dirty="0"/>
              <a:t> packages upgrades. </a:t>
            </a:r>
          </a:p>
          <a:p>
            <a:pPr>
              <a:lnSpc>
                <a:spcPct val="100000"/>
              </a:lnSpc>
              <a:spcBef>
                <a:spcPts val="0"/>
              </a:spcBef>
            </a:pPr>
            <a:endParaRPr lang="en-US" sz="2200" dirty="0"/>
          </a:p>
          <a:p>
            <a:pPr>
              <a:lnSpc>
                <a:spcPct val="100000"/>
              </a:lnSpc>
              <a:spcBef>
                <a:spcPts val="0"/>
              </a:spcBef>
            </a:pPr>
            <a:r>
              <a:rPr lang="en-US" sz="2200" dirty="0"/>
              <a:t>Upgrades are performed on </a:t>
            </a:r>
            <a:r>
              <a:rPr lang="en-US" sz="2200" b="1" i="1" dirty="0"/>
              <a:t>Cluster Update Domains</a:t>
            </a:r>
            <a:r>
              <a:rPr lang="en-US" sz="2200" dirty="0"/>
              <a:t>. </a:t>
            </a:r>
          </a:p>
          <a:p>
            <a:pPr>
              <a:lnSpc>
                <a:spcPct val="100000"/>
              </a:lnSpc>
              <a:spcBef>
                <a:spcPts val="0"/>
              </a:spcBef>
            </a:pPr>
            <a:endParaRPr lang="en-US" sz="2200" b="1" dirty="0"/>
          </a:p>
          <a:p>
            <a:pPr>
              <a:lnSpc>
                <a:spcPct val="100000"/>
              </a:lnSpc>
              <a:spcBef>
                <a:spcPts val="0"/>
              </a:spcBef>
            </a:pPr>
            <a:r>
              <a:rPr lang="en-US" sz="2200" b="1" dirty="0"/>
              <a:t>Upgrades Types</a:t>
            </a:r>
            <a:endParaRPr lang="en-US" sz="2200" dirty="0"/>
          </a:p>
          <a:p>
            <a:pPr lvl="2">
              <a:lnSpc>
                <a:spcPct val="100000"/>
              </a:lnSpc>
              <a:spcBef>
                <a:spcPts val="0"/>
              </a:spcBef>
            </a:pPr>
            <a:r>
              <a:rPr lang="en-US" sz="2200" b="1" dirty="0"/>
              <a:t>Monitored Auto</a:t>
            </a:r>
            <a:r>
              <a:rPr lang="en-US" sz="2200" dirty="0"/>
              <a:t>: UD</a:t>
            </a:r>
            <a:r>
              <a:rPr lang="en-US" sz="2200" i="1" dirty="0"/>
              <a:t> </a:t>
            </a:r>
            <a:r>
              <a:rPr lang="en-US" sz="2200" dirty="0"/>
              <a:t>one by one , health checks and failure action: (can do auto roll back).</a:t>
            </a:r>
          </a:p>
          <a:p>
            <a:pPr lvl="2">
              <a:lnSpc>
                <a:spcPct val="100000"/>
              </a:lnSpc>
              <a:spcBef>
                <a:spcPts val="0"/>
              </a:spcBef>
            </a:pPr>
            <a:r>
              <a:rPr lang="en-US" sz="2200" b="1" dirty="0"/>
              <a:t>Unmonitored Auto</a:t>
            </a:r>
            <a:r>
              <a:rPr lang="en-US" sz="2200" dirty="0"/>
              <a:t>: UD one by one, no health checks.</a:t>
            </a:r>
          </a:p>
          <a:p>
            <a:pPr lvl="2">
              <a:lnSpc>
                <a:spcPct val="100000"/>
              </a:lnSpc>
              <a:spcBef>
                <a:spcPts val="0"/>
              </a:spcBef>
            </a:pPr>
            <a:r>
              <a:rPr lang="en-US" sz="2200" b="1" dirty="0"/>
              <a:t>Unmonitored Manual</a:t>
            </a:r>
            <a:r>
              <a:rPr lang="en-US" sz="2200" dirty="0"/>
              <a:t>: You manually upgrade each UD.</a:t>
            </a:r>
          </a:p>
          <a:p>
            <a:pPr>
              <a:lnSpc>
                <a:spcPct val="100000"/>
              </a:lnSpc>
              <a:spcBef>
                <a:spcPts val="0"/>
              </a:spcBef>
            </a:pPr>
            <a:endParaRPr lang="en-US" sz="2200" b="1" dirty="0"/>
          </a:p>
          <a:p>
            <a:pPr>
              <a:lnSpc>
                <a:spcPct val="100000"/>
              </a:lnSpc>
              <a:spcBef>
                <a:spcPts val="0"/>
              </a:spcBef>
            </a:pPr>
            <a:r>
              <a:rPr lang="en-US" sz="2200" b="1" dirty="0"/>
              <a:t>*</a:t>
            </a:r>
            <a:r>
              <a:rPr lang="en-US" sz="2200" dirty="0"/>
              <a:t> use Upgrade Parameters to control the upgrade process. </a:t>
            </a:r>
          </a:p>
        </p:txBody>
      </p:sp>
    </p:spTree>
    <p:extLst>
      <p:ext uri="{BB962C8B-B14F-4D97-AF65-F5344CB8AC3E}">
        <p14:creationId xmlns:p14="http://schemas.microsoft.com/office/powerpoint/2010/main" val="50528324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2" name="Group 61"/>
          <p:cNvGrpSpPr/>
          <p:nvPr/>
        </p:nvGrpSpPr>
        <p:grpSpPr>
          <a:xfrm>
            <a:off x="2966538" y="2445866"/>
            <a:ext cx="9011540" cy="4067634"/>
            <a:chOff x="304800" y="1308377"/>
            <a:chExt cx="8229600" cy="5397223"/>
          </a:xfrm>
        </p:grpSpPr>
        <p:sp>
          <p:nvSpPr>
            <p:cNvPr id="63" name="Rounded Rectangle 62"/>
            <p:cNvSpPr/>
            <p:nvPr/>
          </p:nvSpPr>
          <p:spPr>
            <a:xfrm>
              <a:off x="532679" y="1826939"/>
              <a:ext cx="2286000" cy="1858963"/>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4" name="Rounded Rectangle 63"/>
            <p:cNvSpPr/>
            <p:nvPr/>
          </p:nvSpPr>
          <p:spPr>
            <a:xfrm>
              <a:off x="304800" y="48466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p:txBody>
        </p:sp>
        <p:sp>
          <p:nvSpPr>
            <p:cNvPr id="65" name="Rounded Rectangle 64"/>
            <p:cNvSpPr/>
            <p:nvPr/>
          </p:nvSpPr>
          <p:spPr>
            <a:xfrm>
              <a:off x="6248400" y="47704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6" name="Rounded Rectangle 65"/>
            <p:cNvSpPr/>
            <p:nvPr/>
          </p:nvSpPr>
          <p:spPr>
            <a:xfrm>
              <a:off x="3398018" y="1308377"/>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7" name="Rounded Rectangle 66"/>
            <p:cNvSpPr/>
            <p:nvPr/>
          </p:nvSpPr>
          <p:spPr>
            <a:xfrm>
              <a:off x="6248400" y="19510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8" name="Rounded Rectangle 67"/>
            <p:cNvSpPr/>
            <p:nvPr/>
          </p:nvSpPr>
          <p:spPr>
            <a:xfrm>
              <a:off x="3352800" y="4800600"/>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Windows OS</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9" name="Oval 68"/>
            <p:cNvSpPr/>
            <p:nvPr/>
          </p:nvSpPr>
          <p:spPr bwMode="auto">
            <a:xfrm>
              <a:off x="1219200" y="2781736"/>
              <a:ext cx="6553200" cy="3352800"/>
            </a:xfrm>
            <a:prstGeom prst="ellipse">
              <a:avLst/>
            </a:prstGeom>
            <a:noFill/>
            <a:ln>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43" tIns="46621" rIns="93243" bIns="46621" numCol="1" rtlCol="0" anchor="ctr" anchorCtr="0" compatLnSpc="1">
              <a:prstTxWarp prst="textNoShape">
                <a:avLst/>
              </a:prstTxWarp>
            </a:bodyPr>
            <a:lstStyle/>
            <a:p>
              <a:pPr algn="ctr" defTabSz="932111">
                <a:defRPr/>
              </a:pPr>
              <a:endParaRPr lang="en-US" sz="2448" kern="0" dirty="0">
                <a:solidFill>
                  <a:srgbClr val="FFFFFF"/>
                </a:solidFill>
                <a:latin typeface="Segoe UI"/>
              </a:endParaRPr>
            </a:p>
          </p:txBody>
        </p:sp>
        <p:sp>
          <p:nvSpPr>
            <p:cNvPr id="70" name="Oval 69"/>
            <p:cNvSpPr/>
            <p:nvPr/>
          </p:nvSpPr>
          <p:spPr>
            <a:xfrm>
              <a:off x="1997109" y="2857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1" name="Oval 70"/>
            <p:cNvSpPr/>
            <p:nvPr/>
          </p:nvSpPr>
          <p:spPr>
            <a:xfrm>
              <a:off x="1485900" y="505936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 </a:t>
              </a:r>
            </a:p>
          </p:txBody>
        </p:sp>
        <p:sp>
          <p:nvSpPr>
            <p:cNvPr id="72" name="Oval 71"/>
            <p:cNvSpPr/>
            <p:nvPr/>
          </p:nvSpPr>
          <p:spPr>
            <a:xfrm>
              <a:off x="4114800" y="5905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3" name="Oval 72"/>
            <p:cNvSpPr/>
            <p:nvPr/>
          </p:nvSpPr>
          <p:spPr>
            <a:xfrm>
              <a:off x="4182205" y="243234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4" name="Oval 73"/>
            <p:cNvSpPr/>
            <p:nvPr/>
          </p:nvSpPr>
          <p:spPr>
            <a:xfrm>
              <a:off x="6446854" y="30103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5" name="Oval 74"/>
            <p:cNvSpPr/>
            <p:nvPr/>
          </p:nvSpPr>
          <p:spPr>
            <a:xfrm>
              <a:off x="6446854" y="52201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grpSp>
      <p:sp>
        <p:nvSpPr>
          <p:cNvPr id="4" name="TextBox 3"/>
          <p:cNvSpPr txBox="1"/>
          <p:nvPr/>
        </p:nvSpPr>
        <p:spPr>
          <a:xfrm>
            <a:off x="2734693" y="2029135"/>
            <a:ext cx="2382361" cy="382254"/>
          </a:xfrm>
          <a:prstGeom prst="rect">
            <a:avLst/>
          </a:prstGeom>
          <a:noFill/>
        </p:spPr>
        <p:txBody>
          <a:bodyPr wrap="square" rtlCol="0">
            <a:spAutoFit/>
          </a:bodyPr>
          <a:lstStyle/>
          <a:p>
            <a:pPr defTabSz="932563">
              <a:defRPr/>
            </a:pPr>
            <a:endParaRPr lang="en-US" sz="1836" kern="0" dirty="0">
              <a:solidFill>
                <a:srgbClr val="FFFFFF"/>
              </a:solidFill>
              <a:latin typeface="Segoe UI"/>
            </a:endParaRPr>
          </a:p>
        </p:txBody>
      </p:sp>
      <p:sp>
        <p:nvSpPr>
          <p:cNvPr id="23" name="Title 1"/>
          <p:cNvSpPr>
            <a:spLocks noGrp="1"/>
          </p:cNvSpPr>
          <p:nvPr>
            <p:ph type="title"/>
          </p:nvPr>
        </p:nvSpPr>
        <p:spPr/>
        <p:txBody>
          <a:bodyPr>
            <a:noAutofit/>
          </a:bodyPr>
          <a:lstStyle/>
          <a:p>
            <a:r>
              <a:rPr lang="en-US" dirty="0"/>
              <a:t>Application Upgrade</a:t>
            </a:r>
          </a:p>
        </p:txBody>
      </p:sp>
      <p:sp>
        <p:nvSpPr>
          <p:cNvPr id="25" name="Rounded Rectangle 24"/>
          <p:cNvSpPr/>
          <p:nvPr/>
        </p:nvSpPr>
        <p:spPr>
          <a:xfrm>
            <a:off x="3429603" y="3729926"/>
            <a:ext cx="1227318" cy="37916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7" name="Rounded Rectangle 26"/>
          <p:cNvSpPr/>
          <p:nvPr/>
        </p:nvSpPr>
        <p:spPr>
          <a:xfrm>
            <a:off x="10670584" y="5264702"/>
            <a:ext cx="1227318" cy="33944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8" name="Rounded Rectangle 27"/>
          <p:cNvSpPr/>
          <p:nvPr/>
        </p:nvSpPr>
        <p:spPr>
          <a:xfrm>
            <a:off x="6329676" y="5365933"/>
            <a:ext cx="1227318" cy="35361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9" name="Rounded Rectangle 28"/>
          <p:cNvSpPr/>
          <p:nvPr/>
        </p:nvSpPr>
        <p:spPr>
          <a:xfrm>
            <a:off x="6947152" y="2792080"/>
            <a:ext cx="1281334" cy="37334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0" name="Rounded Rectangle 29"/>
          <p:cNvSpPr/>
          <p:nvPr/>
        </p:nvSpPr>
        <p:spPr>
          <a:xfrm>
            <a:off x="3103259" y="5812993"/>
            <a:ext cx="1281334" cy="36935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1" name="Rounded Rectangle 30"/>
          <p:cNvSpPr/>
          <p:nvPr/>
        </p:nvSpPr>
        <p:spPr>
          <a:xfrm>
            <a:off x="10620553" y="5708373"/>
            <a:ext cx="1281334" cy="392246"/>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5" name="Rounded Rectangle 34"/>
          <p:cNvSpPr/>
          <p:nvPr/>
        </p:nvSpPr>
        <p:spPr>
          <a:xfrm>
            <a:off x="3429603" y="3204216"/>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6" name="Rounded Rectangle 35"/>
          <p:cNvSpPr/>
          <p:nvPr/>
        </p:nvSpPr>
        <p:spPr>
          <a:xfrm>
            <a:off x="10634594" y="3836243"/>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7" name="Rounded Rectangle 36"/>
          <p:cNvSpPr/>
          <p:nvPr/>
        </p:nvSpPr>
        <p:spPr>
          <a:xfrm>
            <a:off x="7562825" y="5368924"/>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9" name="Rectangle 38"/>
          <p:cNvSpPr/>
          <p:nvPr/>
        </p:nvSpPr>
        <p:spPr bwMode="auto">
          <a:xfrm>
            <a:off x="358518" y="3034042"/>
            <a:ext cx="1917879" cy="2370735"/>
          </a:xfrm>
          <a:prstGeom prst="rect">
            <a:avLst/>
          </a:prstGeom>
          <a:noFill/>
          <a:ln w="22225">
            <a:solidFill>
              <a:schemeClr val="tx1"/>
            </a:solidFill>
            <a:prstDash val="dash"/>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3" tIns="46621" rIns="93243" bIns="46621" numCol="1" rtlCol="0" anchor="ctr" anchorCtr="0" compatLnSpc="1">
            <a:prstTxWarp prst="textNoShape">
              <a:avLst/>
            </a:prstTxWarp>
          </a:bodyPr>
          <a:lstStyle/>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p:txBody>
      </p:sp>
      <p:sp>
        <p:nvSpPr>
          <p:cNvPr id="2" name="Rectangle 1"/>
          <p:cNvSpPr/>
          <p:nvPr/>
        </p:nvSpPr>
        <p:spPr>
          <a:xfrm>
            <a:off x="405434" y="2486108"/>
            <a:ext cx="1824044" cy="382254"/>
          </a:xfrm>
          <a:prstGeom prst="rect">
            <a:avLst/>
          </a:prstGeom>
        </p:spPr>
        <p:txBody>
          <a:bodyPr wrap="none">
            <a:spAutoFit/>
          </a:bodyPr>
          <a:lstStyle/>
          <a:p>
            <a:pPr algn="ctr" defTabSz="932111" fontAlgn="base">
              <a:spcBef>
                <a:spcPct val="0"/>
              </a:spcBef>
              <a:spcAft>
                <a:spcPct val="0"/>
              </a:spcAft>
              <a:defRPr/>
            </a:pPr>
            <a:r>
              <a:rPr lang="en-US" sz="1836" kern="0" dirty="0">
                <a:solidFill>
                  <a:srgbClr val="FFFFFF"/>
                </a:solidFill>
                <a:latin typeface="Segoe UI"/>
              </a:rPr>
              <a:t>App Repository</a:t>
            </a:r>
          </a:p>
        </p:txBody>
      </p:sp>
      <p:sp>
        <p:nvSpPr>
          <p:cNvPr id="40" name="Rounded Rectangle 39"/>
          <p:cNvSpPr/>
          <p:nvPr/>
        </p:nvSpPr>
        <p:spPr>
          <a:xfrm>
            <a:off x="677655" y="3287590"/>
            <a:ext cx="1279979" cy="365708"/>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42" name="Rounded Rectangle 41"/>
          <p:cNvSpPr/>
          <p:nvPr/>
        </p:nvSpPr>
        <p:spPr>
          <a:xfrm>
            <a:off x="704663" y="4344263"/>
            <a:ext cx="1279979" cy="365708"/>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43" name="Rounded Rectangle 42"/>
          <p:cNvSpPr/>
          <p:nvPr/>
        </p:nvSpPr>
        <p:spPr>
          <a:xfrm>
            <a:off x="704663" y="3808442"/>
            <a:ext cx="1279979" cy="36570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33" name="Rounded Rectangle 32"/>
          <p:cNvSpPr/>
          <p:nvPr/>
        </p:nvSpPr>
        <p:spPr>
          <a:xfrm>
            <a:off x="704663" y="4880570"/>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34" name="Rounded Rectangle 33"/>
          <p:cNvSpPr/>
          <p:nvPr/>
        </p:nvSpPr>
        <p:spPr>
          <a:xfrm>
            <a:off x="3397083" y="3191758"/>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1" name="Rounded Rectangle 40"/>
          <p:cNvSpPr/>
          <p:nvPr/>
        </p:nvSpPr>
        <p:spPr>
          <a:xfrm>
            <a:off x="7547172" y="5362868"/>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4" name="Rounded Rectangle 43"/>
          <p:cNvSpPr/>
          <p:nvPr/>
        </p:nvSpPr>
        <p:spPr>
          <a:xfrm>
            <a:off x="10621232" y="3832270"/>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5" name="Rectangle 44"/>
          <p:cNvSpPr/>
          <p:nvPr/>
        </p:nvSpPr>
        <p:spPr bwMode="auto">
          <a:xfrm>
            <a:off x="2733489" y="2161080"/>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#1</a:t>
            </a:r>
          </a:p>
        </p:txBody>
      </p:sp>
      <p:sp>
        <p:nvSpPr>
          <p:cNvPr id="46" name="Rectangle 45"/>
          <p:cNvSpPr/>
          <p:nvPr/>
        </p:nvSpPr>
        <p:spPr bwMode="auto">
          <a:xfrm>
            <a:off x="6035859" y="2161079"/>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#2</a:t>
            </a:r>
          </a:p>
        </p:txBody>
      </p:sp>
      <p:sp>
        <p:nvSpPr>
          <p:cNvPr id="47" name="Rectangle 46"/>
          <p:cNvSpPr/>
          <p:nvPr/>
        </p:nvSpPr>
        <p:spPr bwMode="auto">
          <a:xfrm>
            <a:off x="9189616" y="2150098"/>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#3</a:t>
            </a:r>
          </a:p>
        </p:txBody>
      </p:sp>
    </p:spTree>
    <p:extLst>
      <p:ext uri="{BB962C8B-B14F-4D97-AF65-F5344CB8AC3E}">
        <p14:creationId xmlns:p14="http://schemas.microsoft.com/office/powerpoint/2010/main" val="65253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35"/>
                                        </p:tgtEl>
                                      </p:cBhvr>
                                    </p:animEffect>
                                    <p:set>
                                      <p:cBhvr>
                                        <p:cTn id="11" dur="1" fill="hold">
                                          <p:stCondLst>
                                            <p:cond delay="499"/>
                                          </p:stCondLst>
                                        </p:cTn>
                                        <p:tgtEl>
                                          <p:spTgt spid="35"/>
                                        </p:tgtEl>
                                        <p:attrNameLst>
                                          <p:attrName>style.visibility</p:attrName>
                                        </p:attrNameLst>
                                      </p:cBhvr>
                                      <p:to>
                                        <p:strVal val="hidden"/>
                                      </p:to>
                                    </p:se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36"/>
                                        </p:tgtEl>
                                      </p:cBhvr>
                                    </p:animEffect>
                                    <p:set>
                                      <p:cBhvr>
                                        <p:cTn id="29" dur="1" fill="hold">
                                          <p:stCondLst>
                                            <p:cond delay="499"/>
                                          </p:stCondLst>
                                        </p:cTn>
                                        <p:tgtEl>
                                          <p:spTgt spid="36"/>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3" grpId="0" animBg="1"/>
      <p:bldP spid="34" grpId="0" animBg="1"/>
      <p:bldP spid="41" grpId="0" animBg="1"/>
      <p:bldP spid="4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your Services</a:t>
            </a:r>
          </a:p>
        </p:txBody>
      </p:sp>
      <p:grpSp>
        <p:nvGrpSpPr>
          <p:cNvPr id="6" name="Group 5"/>
          <p:cNvGrpSpPr/>
          <p:nvPr/>
        </p:nvGrpSpPr>
        <p:grpSpPr>
          <a:xfrm>
            <a:off x="1045396" y="4204861"/>
            <a:ext cx="9913574" cy="1650745"/>
            <a:chOff x="350836" y="352915"/>
            <a:chExt cx="11201399" cy="1618754"/>
          </a:xfrm>
        </p:grpSpPr>
        <p:sp>
          <p:nvSpPr>
            <p:cNvPr id="7" name="Freeform 6"/>
            <p:cNvSpPr/>
            <p:nvPr/>
          </p:nvSpPr>
          <p:spPr>
            <a:xfrm>
              <a:off x="350836" y="352915"/>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2538990" tIns="89361" rIns="89361" bIns="89361" numCol="1" spcCol="1270" anchor="t" anchorCtr="0">
              <a:noAutofit/>
            </a:bodyPr>
            <a:lstStyle/>
            <a:p>
              <a:pPr defTabSz="1042495">
                <a:lnSpc>
                  <a:spcPct val="90000"/>
                </a:lnSpc>
                <a:spcBef>
                  <a:spcPct val="0"/>
                </a:spcBef>
                <a:spcAft>
                  <a:spcPct val="35000"/>
                </a:spcAft>
                <a:defRPr/>
              </a:pPr>
              <a:r>
                <a:rPr lang="en-US" sz="2346" kern="0" dirty="0">
                  <a:solidFill>
                    <a:schemeClr val="bg1"/>
                  </a:solidFill>
                </a:rPr>
                <a:t>Performance and stress response</a:t>
              </a:r>
            </a:p>
            <a:p>
              <a:pPr marL="174828" lvl="1" indent="-174828" defTabSz="815865">
                <a:lnSpc>
                  <a:spcPct val="90000"/>
                </a:lnSpc>
                <a:spcBef>
                  <a:spcPct val="0"/>
                </a:spcBef>
                <a:spcAft>
                  <a:spcPct val="15000"/>
                </a:spcAft>
                <a:buFontTx/>
                <a:buChar char="••"/>
                <a:defRPr/>
              </a:pPr>
              <a:r>
                <a:rPr lang="en-US" sz="1836" kern="0" dirty="0">
                  <a:solidFill>
                    <a:schemeClr val="bg1"/>
                  </a:solidFill>
                </a:rPr>
                <a:t>Rich built-in metrics for Actors and Services programming models</a:t>
              </a:r>
            </a:p>
            <a:p>
              <a:pPr marL="174828" lvl="1" indent="-174828" defTabSz="815865">
                <a:lnSpc>
                  <a:spcPct val="90000"/>
                </a:lnSpc>
                <a:spcBef>
                  <a:spcPct val="0"/>
                </a:spcBef>
                <a:spcAft>
                  <a:spcPct val="15000"/>
                </a:spcAft>
                <a:buFontTx/>
                <a:buChar char="••"/>
                <a:defRPr/>
              </a:pPr>
              <a:r>
                <a:rPr lang="en-US" sz="1836" kern="0" dirty="0">
                  <a:solidFill>
                    <a:schemeClr val="bg1"/>
                  </a:solidFill>
                </a:rPr>
                <a:t>Easy to add custom application performance metrics</a:t>
              </a:r>
            </a:p>
          </p:txBody>
        </p:sp>
        <p:sp>
          <p:nvSpPr>
            <p:cNvPr id="8" name="Rounded Rectangle 7"/>
            <p:cNvSpPr/>
            <p:nvPr/>
          </p:nvSpPr>
          <p:spPr>
            <a:xfrm>
              <a:off x="821517" y="442170"/>
              <a:ext cx="1703172" cy="1295003"/>
            </a:xfrm>
            <a:prstGeom prst="roundRect">
              <a:avLst>
                <a:gd name="adj" fmla="val 10000"/>
              </a:avLst>
            </a:prstGeom>
            <a:blipFill rotWithShape="1">
              <a:blip r:embed="rId2"/>
              <a:stretch>
                <a:fillRect/>
              </a:stretch>
            </a:blipFill>
            <a:ln>
              <a:solidFill>
                <a:schemeClr val="tx1"/>
              </a:solid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9" name="Group 8"/>
          <p:cNvGrpSpPr/>
          <p:nvPr/>
        </p:nvGrpSpPr>
        <p:grpSpPr>
          <a:xfrm>
            <a:off x="1045396" y="2301676"/>
            <a:ext cx="9913574" cy="1650745"/>
            <a:chOff x="618720" y="3475962"/>
            <a:chExt cx="11201399" cy="1618754"/>
          </a:xfrm>
        </p:grpSpPr>
        <p:sp>
          <p:nvSpPr>
            <p:cNvPr id="10" name="Freeform 9"/>
            <p:cNvSpPr/>
            <p:nvPr/>
          </p:nvSpPr>
          <p:spPr>
            <a:xfrm>
              <a:off x="618720" y="3475962"/>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2538990" tIns="89361" rIns="89361" bIns="89361" numCol="1" spcCol="1270" anchor="t" anchorCtr="0">
              <a:noAutofit/>
            </a:bodyPr>
            <a:lstStyle/>
            <a:p>
              <a:pPr defTabSz="1042495">
                <a:lnSpc>
                  <a:spcPct val="90000"/>
                </a:lnSpc>
                <a:spcBef>
                  <a:spcPct val="0"/>
                </a:spcBef>
                <a:spcAft>
                  <a:spcPct val="35000"/>
                </a:spcAft>
                <a:defRPr/>
              </a:pPr>
              <a:r>
                <a:rPr lang="en-US" sz="2346" kern="0" dirty="0">
                  <a:solidFill>
                    <a:schemeClr val="bg1"/>
                  </a:solidFill>
                </a:rPr>
                <a:t>Health status monitoring</a:t>
              </a:r>
            </a:p>
            <a:p>
              <a:pPr marL="174828" lvl="1" indent="-174828" defTabSz="815865">
                <a:lnSpc>
                  <a:spcPct val="90000"/>
                </a:lnSpc>
                <a:spcBef>
                  <a:spcPct val="0"/>
                </a:spcBef>
                <a:spcAft>
                  <a:spcPct val="15000"/>
                </a:spcAft>
                <a:buFontTx/>
                <a:buChar char="••"/>
                <a:defRPr/>
              </a:pPr>
              <a:r>
                <a:rPr lang="en-US" sz="1836" kern="0" dirty="0">
                  <a:solidFill>
                    <a:schemeClr val="bg1"/>
                  </a:solidFill>
                </a:rPr>
                <a:t>Built-in health status for cluster and services</a:t>
              </a:r>
            </a:p>
            <a:p>
              <a:pPr marL="174828" lvl="1" indent="-174828" defTabSz="815865">
                <a:lnSpc>
                  <a:spcPct val="90000"/>
                </a:lnSpc>
                <a:spcBef>
                  <a:spcPct val="0"/>
                </a:spcBef>
                <a:spcAft>
                  <a:spcPct val="15000"/>
                </a:spcAft>
                <a:buFontTx/>
                <a:buChar char="••"/>
                <a:defRPr/>
              </a:pPr>
              <a:r>
                <a:rPr lang="en-US" sz="1836" kern="0" dirty="0">
                  <a:solidFill>
                    <a:schemeClr val="bg1"/>
                  </a:solidFill>
                </a:rPr>
                <a:t>Flexible and extensible health store for custom app health reporting</a:t>
              </a:r>
            </a:p>
            <a:p>
              <a:pPr marL="174828" lvl="1" indent="-174828" defTabSz="815865">
                <a:lnSpc>
                  <a:spcPct val="90000"/>
                </a:lnSpc>
                <a:spcBef>
                  <a:spcPct val="0"/>
                </a:spcBef>
                <a:spcAft>
                  <a:spcPct val="15000"/>
                </a:spcAft>
                <a:buFontTx/>
                <a:buChar char="••"/>
                <a:defRPr/>
              </a:pPr>
              <a:r>
                <a:rPr lang="en-US" sz="1836" kern="0" dirty="0">
                  <a:solidFill>
                    <a:schemeClr val="bg1"/>
                  </a:solidFill>
                </a:rPr>
                <a:t>Allows continuous monitoring for real-time alerting on problems in production </a:t>
              </a:r>
            </a:p>
          </p:txBody>
        </p:sp>
        <p:sp>
          <p:nvSpPr>
            <p:cNvPr id="11" name="Rounded Rectangle 10"/>
            <p:cNvSpPr/>
            <p:nvPr/>
          </p:nvSpPr>
          <p:spPr>
            <a:xfrm>
              <a:off x="1089643" y="3637929"/>
              <a:ext cx="1702930" cy="1294820"/>
            </a:xfrm>
            <a:prstGeom prst="roundRect">
              <a:avLst>
                <a:gd name="adj" fmla="val 10000"/>
              </a:avLst>
            </a:prstGeom>
            <a:blipFill dpi="0" rotWithShape="1">
              <a:blip r:embed="rId3"/>
              <a:srcRect/>
              <a:stretch>
                <a:fillRect/>
              </a:stretch>
            </a:blipFill>
            <a:ln>
              <a:solidFill>
                <a:schemeClr val="tx1"/>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937947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427037" y="1820862"/>
            <a:ext cx="12145962" cy="4801314"/>
          </a:xfrm>
        </p:spPr>
        <p:txBody>
          <a:bodyPr/>
          <a:lstStyle/>
          <a:p>
            <a:r>
              <a:rPr lang="en-US" dirty="0"/>
              <a:t>In-</a:t>
            </a:r>
            <a:r>
              <a:rPr lang="en-US" dirty="0" err="1"/>
              <a:t>tro</a:t>
            </a:r>
            <a:r>
              <a:rPr lang="en-US" dirty="0"/>
              <a:t>-</a:t>
            </a:r>
            <a:r>
              <a:rPr lang="en-US" dirty="0" err="1"/>
              <a:t>duc-tion</a:t>
            </a:r>
            <a:endParaRPr lang="en-US" dirty="0"/>
          </a:p>
          <a:p>
            <a:r>
              <a:rPr lang="en-US" dirty="0"/>
              <a:t>	</a:t>
            </a:r>
            <a:r>
              <a:rPr lang="en-US" dirty="0">
                <a:solidFill>
                  <a:schemeClr val="tx1"/>
                </a:solidFill>
              </a:rPr>
              <a:t>Explain ‘what this is’</a:t>
            </a:r>
          </a:p>
          <a:p>
            <a:pPr lvl="1"/>
            <a:endParaRPr lang="en-US" dirty="0"/>
          </a:p>
          <a:p>
            <a:r>
              <a:rPr lang="en-US" dirty="0"/>
              <a:t>Both Code and Infrastructure</a:t>
            </a:r>
          </a:p>
          <a:p>
            <a:r>
              <a:rPr lang="en-US" dirty="0"/>
              <a:t> 	</a:t>
            </a:r>
            <a:r>
              <a:rPr lang="en-US" dirty="0">
                <a:solidFill>
                  <a:schemeClr val="tx1"/>
                </a:solidFill>
              </a:rPr>
              <a:t>Together you get a clearer picture</a:t>
            </a:r>
            <a:endParaRPr lang="en-US" dirty="0"/>
          </a:p>
          <a:p>
            <a:endParaRPr lang="en-US" sz="2000" dirty="0"/>
          </a:p>
          <a:p>
            <a:r>
              <a:rPr lang="en-US" dirty="0"/>
              <a:t>DevOps</a:t>
            </a:r>
          </a:p>
          <a:p>
            <a:r>
              <a:rPr lang="en-US" dirty="0"/>
              <a:t> 	</a:t>
            </a:r>
            <a:r>
              <a:rPr lang="en-US" dirty="0">
                <a:solidFill>
                  <a:schemeClr val="tx1"/>
                </a:solidFill>
              </a:rPr>
              <a:t>Configuration Through Code</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 and Troubleshooting</a:t>
            </a:r>
          </a:p>
        </p:txBody>
      </p:sp>
      <p:sp>
        <p:nvSpPr>
          <p:cNvPr id="3" name="Content Placeholder 2"/>
          <p:cNvSpPr>
            <a:spLocks noGrp="1"/>
          </p:cNvSpPr>
          <p:nvPr>
            <p:ph sz="half" idx="1"/>
          </p:nvPr>
        </p:nvSpPr>
        <p:spPr>
          <a:xfrm>
            <a:off x="1044662" y="2331508"/>
            <a:ext cx="9914981" cy="738664"/>
          </a:xfrm>
        </p:spPr>
        <p:txBody>
          <a:bodyPr/>
          <a:lstStyle/>
          <a:p>
            <a:endParaRPr lang="en-US"/>
          </a:p>
        </p:txBody>
      </p:sp>
      <p:grpSp>
        <p:nvGrpSpPr>
          <p:cNvPr id="6" name="Group 5"/>
          <p:cNvGrpSpPr/>
          <p:nvPr/>
        </p:nvGrpSpPr>
        <p:grpSpPr>
          <a:xfrm>
            <a:off x="1045586" y="1755299"/>
            <a:ext cx="9913191" cy="1552712"/>
            <a:chOff x="287761" y="1215547"/>
            <a:chExt cx="11875309" cy="1781265"/>
          </a:xfrm>
        </p:grpSpPr>
        <p:sp>
          <p:nvSpPr>
            <p:cNvPr id="7" name="Freeform 6"/>
            <p:cNvSpPr/>
            <p:nvPr/>
          </p:nvSpPr>
          <p:spPr>
            <a:xfrm>
              <a:off x="2502120" y="1393675"/>
              <a:ext cx="9660950" cy="1425013"/>
            </a:xfrm>
            <a:custGeom>
              <a:avLst/>
              <a:gdLst>
                <a:gd name="connsiteX0" fmla="*/ 237507 w 1425012"/>
                <a:gd name="connsiteY0" fmla="*/ 0 h 9660949"/>
                <a:gd name="connsiteX1" fmla="*/ 1187505 w 1425012"/>
                <a:gd name="connsiteY1" fmla="*/ 0 h 9660949"/>
                <a:gd name="connsiteX2" fmla="*/ 1425012 w 1425012"/>
                <a:gd name="connsiteY2" fmla="*/ 237507 h 9660949"/>
                <a:gd name="connsiteX3" fmla="*/ 1425012 w 1425012"/>
                <a:gd name="connsiteY3" fmla="*/ 9660949 h 9660949"/>
                <a:gd name="connsiteX4" fmla="*/ 1425012 w 1425012"/>
                <a:gd name="connsiteY4" fmla="*/ 9660949 h 9660949"/>
                <a:gd name="connsiteX5" fmla="*/ 0 w 1425012"/>
                <a:gd name="connsiteY5" fmla="*/ 9660949 h 9660949"/>
                <a:gd name="connsiteX6" fmla="*/ 0 w 1425012"/>
                <a:gd name="connsiteY6" fmla="*/ 9660949 h 9660949"/>
                <a:gd name="connsiteX7" fmla="*/ 0 w 1425012"/>
                <a:gd name="connsiteY7" fmla="*/ 237507 h 9660949"/>
                <a:gd name="connsiteX8" fmla="*/ 237507 w 1425012"/>
                <a:gd name="connsiteY8" fmla="*/ 0 h 966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660949">
                  <a:moveTo>
                    <a:pt x="1425012" y="1610194"/>
                  </a:moveTo>
                  <a:lnTo>
                    <a:pt x="1425012" y="8050755"/>
                  </a:lnTo>
                  <a:cubicBezTo>
                    <a:pt x="1425012" y="8940035"/>
                    <a:pt x="1409327" y="9660946"/>
                    <a:pt x="1389979" y="9660946"/>
                  </a:cubicBezTo>
                  <a:lnTo>
                    <a:pt x="0" y="9660946"/>
                  </a:lnTo>
                  <a:lnTo>
                    <a:pt x="0" y="9660946"/>
                  </a:lnTo>
                  <a:lnTo>
                    <a:pt x="0" y="3"/>
                  </a:lnTo>
                  <a:lnTo>
                    <a:pt x="0" y="3"/>
                  </a:lnTo>
                  <a:lnTo>
                    <a:pt x="1389979" y="3"/>
                  </a:lnTo>
                  <a:cubicBezTo>
                    <a:pt x="1409327" y="3"/>
                    <a:pt x="1425012" y="720914"/>
                    <a:pt x="1425012" y="1610194"/>
                  </a:cubicBez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62166" tIns="102020" rIns="133102" bIns="102021" numCol="1" spcCol="1270" anchor="ctr" anchorCtr="0">
              <a:noAutofit/>
            </a:bodyPr>
            <a:lstStyle/>
            <a:p>
              <a:pPr marL="174828" lvl="1" indent="-174828" defTabSz="725214">
                <a:lnSpc>
                  <a:spcPct val="90000"/>
                </a:lnSpc>
                <a:spcBef>
                  <a:spcPct val="0"/>
                </a:spcBef>
                <a:spcAft>
                  <a:spcPct val="15000"/>
                </a:spcAft>
                <a:buFontTx/>
                <a:buChar char="••"/>
                <a:defRPr/>
              </a:pPr>
              <a:r>
                <a:rPr lang="en-US" sz="2040" kern="0" dirty="0">
                  <a:solidFill>
                    <a:schemeClr val="bg1"/>
                  </a:solidFill>
                </a:rPr>
                <a:t>Repair suggestions. Examples: Slow </a:t>
              </a:r>
              <a:r>
                <a:rPr lang="en-US" sz="2040" kern="0" dirty="0" err="1">
                  <a:solidFill>
                    <a:schemeClr val="bg1"/>
                  </a:solidFill>
                </a:rPr>
                <a:t>RunAsync</a:t>
              </a:r>
              <a:r>
                <a:rPr lang="en-US" sz="2040" kern="0" dirty="0">
                  <a:solidFill>
                    <a:schemeClr val="bg1"/>
                  </a:solidFill>
                </a:rPr>
                <a:t> cancellations, </a:t>
              </a:r>
              <a:r>
                <a:rPr lang="en-US" sz="2040" kern="0" dirty="0" err="1">
                  <a:solidFill>
                    <a:schemeClr val="bg1"/>
                  </a:solidFill>
                </a:rPr>
                <a:t>RunAsync</a:t>
              </a:r>
              <a:r>
                <a:rPr lang="en-US" sz="2040" kern="0" dirty="0">
                  <a:solidFill>
                    <a:schemeClr val="bg1"/>
                  </a:solidFill>
                </a:rPr>
                <a:t> failures</a:t>
              </a:r>
            </a:p>
            <a:p>
              <a:pPr marL="174828" lvl="1" indent="-174828" defTabSz="725214">
                <a:lnSpc>
                  <a:spcPct val="90000"/>
                </a:lnSpc>
                <a:spcBef>
                  <a:spcPct val="0"/>
                </a:spcBef>
                <a:spcAft>
                  <a:spcPct val="15000"/>
                </a:spcAft>
                <a:buFontTx/>
                <a:buChar char="••"/>
                <a:defRPr/>
              </a:pPr>
              <a:r>
                <a:rPr lang="en-US" sz="2040" kern="0" dirty="0">
                  <a:solidFill>
                    <a:schemeClr val="bg1"/>
                  </a:solidFill>
                </a:rPr>
                <a:t>All important events logged. Examples: App creation, deploy and upgrade records. All Actor method calls.</a:t>
              </a:r>
            </a:p>
          </p:txBody>
        </p:sp>
        <p:sp>
          <p:nvSpPr>
            <p:cNvPr id="8" name="Freeform 7"/>
            <p:cNvSpPr/>
            <p:nvPr/>
          </p:nvSpPr>
          <p:spPr>
            <a:xfrm>
              <a:off x="287761" y="1215547"/>
              <a:ext cx="2214359" cy="1781265"/>
            </a:xfrm>
            <a:custGeom>
              <a:avLst/>
              <a:gdLst>
                <a:gd name="connsiteX0" fmla="*/ 0 w 2214359"/>
                <a:gd name="connsiteY0" fmla="*/ 296883 h 1781265"/>
                <a:gd name="connsiteX1" fmla="*/ 296883 w 2214359"/>
                <a:gd name="connsiteY1" fmla="*/ 0 h 1781265"/>
                <a:gd name="connsiteX2" fmla="*/ 1917476 w 2214359"/>
                <a:gd name="connsiteY2" fmla="*/ 0 h 1781265"/>
                <a:gd name="connsiteX3" fmla="*/ 2214359 w 2214359"/>
                <a:gd name="connsiteY3" fmla="*/ 296883 h 1781265"/>
                <a:gd name="connsiteX4" fmla="*/ 2214359 w 2214359"/>
                <a:gd name="connsiteY4" fmla="*/ 1484382 h 1781265"/>
                <a:gd name="connsiteX5" fmla="*/ 1917476 w 2214359"/>
                <a:gd name="connsiteY5" fmla="*/ 1781265 h 1781265"/>
                <a:gd name="connsiteX6" fmla="*/ 296883 w 2214359"/>
                <a:gd name="connsiteY6" fmla="*/ 1781265 h 1781265"/>
                <a:gd name="connsiteX7" fmla="*/ 0 w 2214359"/>
                <a:gd name="connsiteY7" fmla="*/ 1484382 h 1781265"/>
                <a:gd name="connsiteX8" fmla="*/ 0 w 2214359"/>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4359" h="1781265">
                  <a:moveTo>
                    <a:pt x="0" y="296883"/>
                  </a:moveTo>
                  <a:cubicBezTo>
                    <a:pt x="0" y="132919"/>
                    <a:pt x="132919" y="0"/>
                    <a:pt x="296883" y="0"/>
                  </a:cubicBezTo>
                  <a:lnTo>
                    <a:pt x="1917476" y="0"/>
                  </a:lnTo>
                  <a:cubicBezTo>
                    <a:pt x="2081440" y="0"/>
                    <a:pt x="2214359" y="132919"/>
                    <a:pt x="2214359" y="296883"/>
                  </a:cubicBezTo>
                  <a:lnTo>
                    <a:pt x="2214359" y="1484382"/>
                  </a:lnTo>
                  <a:cubicBezTo>
                    <a:pt x="2214359" y="1648346"/>
                    <a:pt x="2081440" y="1781265"/>
                    <a:pt x="1917476" y="1781265"/>
                  </a:cubicBezTo>
                  <a:lnTo>
                    <a:pt x="296883" y="1781265"/>
                  </a:lnTo>
                  <a:cubicBezTo>
                    <a:pt x="132919" y="1781265"/>
                    <a:pt x="0" y="1648346"/>
                    <a:pt x="0" y="1484382"/>
                  </a:cubicBezTo>
                  <a:lnTo>
                    <a:pt x="0" y="296883"/>
                  </a:lnTo>
                  <a:close/>
                </a:path>
              </a:pathLst>
            </a:custGeom>
            <a:solidFill>
              <a:schemeClr val="accent2">
                <a:lumMod val="60000"/>
                <a:lumOff val="4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spcFirstLastPara="0" vert="horz" wrap="square" lIns="197461" tIns="143066" rIns="197461" bIns="143066" numCol="1" spcCol="1270" anchor="ctr" anchorCtr="0">
              <a:noAutofit/>
            </a:bodyPr>
            <a:lstStyle/>
            <a:p>
              <a:pPr algn="ctr" defTabSz="1269124">
                <a:lnSpc>
                  <a:spcPct val="90000"/>
                </a:lnSpc>
                <a:spcBef>
                  <a:spcPct val="0"/>
                </a:spcBef>
                <a:spcAft>
                  <a:spcPct val="35000"/>
                </a:spcAft>
                <a:defRPr/>
              </a:pPr>
              <a:r>
                <a:rPr lang="en-US" sz="2244" kern="0" dirty="0">
                  <a:solidFill>
                    <a:sysClr val="windowText" lastClr="000000"/>
                  </a:solidFill>
                </a:rPr>
                <a:t>Detailed System Optics</a:t>
              </a:r>
            </a:p>
          </p:txBody>
        </p:sp>
      </p:grpSp>
      <p:grpSp>
        <p:nvGrpSpPr>
          <p:cNvPr id="9" name="Group 8"/>
          <p:cNvGrpSpPr/>
          <p:nvPr/>
        </p:nvGrpSpPr>
        <p:grpSpPr>
          <a:xfrm>
            <a:off x="1045396" y="3353983"/>
            <a:ext cx="9908132" cy="1881381"/>
            <a:chOff x="287761" y="3085877"/>
            <a:chExt cx="11869248" cy="1781265"/>
          </a:xfrm>
        </p:grpSpPr>
        <p:sp>
          <p:nvSpPr>
            <p:cNvPr id="10" name="Freeform 9"/>
            <p:cNvSpPr/>
            <p:nvPr/>
          </p:nvSpPr>
          <p:spPr>
            <a:xfrm>
              <a:off x="2502121" y="3264004"/>
              <a:ext cx="9654888" cy="1425013"/>
            </a:xfrm>
            <a:custGeom>
              <a:avLst/>
              <a:gdLst>
                <a:gd name="connsiteX0" fmla="*/ 237507 w 1425012"/>
                <a:gd name="connsiteY0" fmla="*/ 0 h 9611249"/>
                <a:gd name="connsiteX1" fmla="*/ 1187505 w 1425012"/>
                <a:gd name="connsiteY1" fmla="*/ 0 h 9611249"/>
                <a:gd name="connsiteX2" fmla="*/ 1425012 w 1425012"/>
                <a:gd name="connsiteY2" fmla="*/ 237507 h 9611249"/>
                <a:gd name="connsiteX3" fmla="*/ 1425012 w 1425012"/>
                <a:gd name="connsiteY3" fmla="*/ 9611249 h 9611249"/>
                <a:gd name="connsiteX4" fmla="*/ 1425012 w 1425012"/>
                <a:gd name="connsiteY4" fmla="*/ 9611249 h 9611249"/>
                <a:gd name="connsiteX5" fmla="*/ 0 w 1425012"/>
                <a:gd name="connsiteY5" fmla="*/ 9611249 h 9611249"/>
                <a:gd name="connsiteX6" fmla="*/ 0 w 1425012"/>
                <a:gd name="connsiteY6" fmla="*/ 9611249 h 9611249"/>
                <a:gd name="connsiteX7" fmla="*/ 0 w 1425012"/>
                <a:gd name="connsiteY7" fmla="*/ 237507 h 9611249"/>
                <a:gd name="connsiteX8" fmla="*/ 237507 w 1425012"/>
                <a:gd name="connsiteY8" fmla="*/ 0 h 961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611249">
                  <a:moveTo>
                    <a:pt x="1425012" y="1601911"/>
                  </a:moveTo>
                  <a:lnTo>
                    <a:pt x="1425012" y="8009338"/>
                  </a:lnTo>
                  <a:cubicBezTo>
                    <a:pt x="1425012" y="8894044"/>
                    <a:pt x="1409246" y="9611246"/>
                    <a:pt x="1389798" y="9611246"/>
                  </a:cubicBezTo>
                  <a:lnTo>
                    <a:pt x="0" y="9611246"/>
                  </a:lnTo>
                  <a:lnTo>
                    <a:pt x="0" y="9611246"/>
                  </a:lnTo>
                  <a:lnTo>
                    <a:pt x="0" y="3"/>
                  </a:lnTo>
                  <a:lnTo>
                    <a:pt x="0" y="3"/>
                  </a:lnTo>
                  <a:lnTo>
                    <a:pt x="1389798" y="3"/>
                  </a:lnTo>
                  <a:cubicBezTo>
                    <a:pt x="1409246" y="3"/>
                    <a:pt x="1425012" y="717205"/>
                    <a:pt x="1425012" y="1601911"/>
                  </a:cubicBez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62166" tIns="102020" rIns="133102" bIns="102021" numCol="1" spcCol="1270" anchor="ctr" anchorCtr="0">
              <a:noAutofit/>
            </a:bodyPr>
            <a:lstStyle/>
            <a:p>
              <a:pPr marL="174828" lvl="1" indent="-174828" defTabSz="725214">
                <a:lnSpc>
                  <a:spcPct val="90000"/>
                </a:lnSpc>
                <a:spcBef>
                  <a:spcPct val="0"/>
                </a:spcBef>
                <a:spcAft>
                  <a:spcPct val="15000"/>
                </a:spcAft>
                <a:buFontTx/>
                <a:buChar char="••"/>
                <a:defRPr/>
              </a:pPr>
              <a:r>
                <a:rPr lang="en-US" sz="2040" kern="0" dirty="0">
                  <a:solidFill>
                    <a:schemeClr val="bg1"/>
                  </a:solidFill>
                </a:rPr>
                <a:t>ETW == Fast Industry Standard Logging Technology</a:t>
              </a:r>
            </a:p>
            <a:p>
              <a:pPr marL="174828" lvl="1" indent="-174828" defTabSz="725214">
                <a:lnSpc>
                  <a:spcPct val="90000"/>
                </a:lnSpc>
                <a:spcBef>
                  <a:spcPct val="0"/>
                </a:spcBef>
                <a:spcAft>
                  <a:spcPct val="15000"/>
                </a:spcAft>
                <a:buFontTx/>
                <a:buChar char="••"/>
                <a:defRPr/>
              </a:pPr>
              <a:r>
                <a:rPr lang="en-US" sz="2040" kern="0" dirty="0">
                  <a:solidFill>
                    <a:schemeClr val="bg1"/>
                  </a:solidFill>
                </a:rPr>
                <a:t>Works across environments. Same tracing code runs on </a:t>
              </a:r>
              <a:r>
                <a:rPr lang="en-US" sz="2040" kern="0" dirty="0" err="1">
                  <a:solidFill>
                    <a:schemeClr val="bg1"/>
                  </a:solidFill>
                </a:rPr>
                <a:t>devbox</a:t>
              </a:r>
              <a:r>
                <a:rPr lang="en-US" sz="2040" kern="0" dirty="0">
                  <a:solidFill>
                    <a:schemeClr val="bg1"/>
                  </a:solidFill>
                </a:rPr>
                <a:t> and also on production clusters on Azure.</a:t>
              </a:r>
            </a:p>
            <a:p>
              <a:pPr marL="174828" lvl="1" indent="-174828" defTabSz="725214">
                <a:lnSpc>
                  <a:spcPct val="90000"/>
                </a:lnSpc>
                <a:spcBef>
                  <a:spcPct val="0"/>
                </a:spcBef>
                <a:spcAft>
                  <a:spcPct val="15000"/>
                </a:spcAft>
                <a:buFontTx/>
                <a:buChar char="••"/>
                <a:defRPr/>
              </a:pPr>
              <a:r>
                <a:rPr lang="en-US" sz="2040" kern="0" dirty="0">
                  <a:solidFill>
                    <a:schemeClr val="bg1"/>
                  </a:solidFill>
                </a:rPr>
                <a:t>Easy to add and system appends all the needed metadata such as node, app, service, and partition.</a:t>
              </a:r>
            </a:p>
          </p:txBody>
        </p:sp>
        <p:sp>
          <p:nvSpPr>
            <p:cNvPr id="11" name="Freeform 10"/>
            <p:cNvSpPr/>
            <p:nvPr/>
          </p:nvSpPr>
          <p:spPr>
            <a:xfrm>
              <a:off x="287761" y="3085877"/>
              <a:ext cx="2214359" cy="1781265"/>
            </a:xfrm>
            <a:custGeom>
              <a:avLst/>
              <a:gdLst>
                <a:gd name="connsiteX0" fmla="*/ 0 w 2257996"/>
                <a:gd name="connsiteY0" fmla="*/ 296883 h 1781265"/>
                <a:gd name="connsiteX1" fmla="*/ 296883 w 2257996"/>
                <a:gd name="connsiteY1" fmla="*/ 0 h 1781265"/>
                <a:gd name="connsiteX2" fmla="*/ 1961113 w 2257996"/>
                <a:gd name="connsiteY2" fmla="*/ 0 h 1781265"/>
                <a:gd name="connsiteX3" fmla="*/ 2257996 w 2257996"/>
                <a:gd name="connsiteY3" fmla="*/ 296883 h 1781265"/>
                <a:gd name="connsiteX4" fmla="*/ 2257996 w 2257996"/>
                <a:gd name="connsiteY4" fmla="*/ 1484382 h 1781265"/>
                <a:gd name="connsiteX5" fmla="*/ 1961113 w 2257996"/>
                <a:gd name="connsiteY5" fmla="*/ 1781265 h 1781265"/>
                <a:gd name="connsiteX6" fmla="*/ 296883 w 2257996"/>
                <a:gd name="connsiteY6" fmla="*/ 1781265 h 1781265"/>
                <a:gd name="connsiteX7" fmla="*/ 0 w 2257996"/>
                <a:gd name="connsiteY7" fmla="*/ 1484382 h 1781265"/>
                <a:gd name="connsiteX8" fmla="*/ 0 w 2257996"/>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7996" h="1781265">
                  <a:moveTo>
                    <a:pt x="0" y="296883"/>
                  </a:moveTo>
                  <a:cubicBezTo>
                    <a:pt x="0" y="132919"/>
                    <a:pt x="132919" y="0"/>
                    <a:pt x="296883" y="0"/>
                  </a:cubicBezTo>
                  <a:lnTo>
                    <a:pt x="1961113" y="0"/>
                  </a:lnTo>
                  <a:cubicBezTo>
                    <a:pt x="2125077" y="0"/>
                    <a:pt x="2257996" y="132919"/>
                    <a:pt x="2257996" y="296883"/>
                  </a:cubicBezTo>
                  <a:lnTo>
                    <a:pt x="2257996" y="1484382"/>
                  </a:lnTo>
                  <a:cubicBezTo>
                    <a:pt x="2257996" y="1648346"/>
                    <a:pt x="2125077" y="1781265"/>
                    <a:pt x="1961113" y="1781265"/>
                  </a:cubicBezTo>
                  <a:lnTo>
                    <a:pt x="296883" y="1781265"/>
                  </a:lnTo>
                  <a:cubicBezTo>
                    <a:pt x="132919" y="1781265"/>
                    <a:pt x="0" y="1648346"/>
                    <a:pt x="0" y="1484382"/>
                  </a:cubicBezTo>
                  <a:lnTo>
                    <a:pt x="0" y="296883"/>
                  </a:lnTo>
                  <a:close/>
                </a:path>
              </a:pathLst>
            </a:custGeom>
            <a:solidFill>
              <a:schemeClr val="tx2">
                <a:lumMod val="60000"/>
                <a:lumOff val="4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spcFirstLastPara="0" vert="horz" wrap="square" lIns="197461" tIns="143066" rIns="197461" bIns="143066" numCol="1" spcCol="1270" anchor="ctr" anchorCtr="0">
              <a:noAutofit/>
            </a:bodyPr>
            <a:lstStyle/>
            <a:p>
              <a:pPr algn="ctr" defTabSz="1269124">
                <a:lnSpc>
                  <a:spcPct val="90000"/>
                </a:lnSpc>
                <a:spcBef>
                  <a:spcPct val="0"/>
                </a:spcBef>
                <a:spcAft>
                  <a:spcPct val="35000"/>
                </a:spcAft>
                <a:defRPr/>
              </a:pPr>
              <a:r>
                <a:rPr lang="en-US" sz="2244" kern="0" dirty="0">
                  <a:solidFill>
                    <a:sysClr val="windowText" lastClr="000000"/>
                  </a:solidFill>
                </a:rPr>
                <a:t>Custom Application Tracing</a:t>
              </a:r>
            </a:p>
          </p:txBody>
        </p:sp>
      </p:grpSp>
      <p:grpSp>
        <p:nvGrpSpPr>
          <p:cNvPr id="12" name="Group 11"/>
          <p:cNvGrpSpPr/>
          <p:nvPr/>
        </p:nvGrpSpPr>
        <p:grpSpPr>
          <a:xfrm>
            <a:off x="1045506" y="5272370"/>
            <a:ext cx="9908021" cy="1693678"/>
            <a:chOff x="287762" y="4956206"/>
            <a:chExt cx="11869117" cy="1781265"/>
          </a:xfrm>
        </p:grpSpPr>
        <p:sp>
          <p:nvSpPr>
            <p:cNvPr id="13" name="Freeform 12"/>
            <p:cNvSpPr/>
            <p:nvPr/>
          </p:nvSpPr>
          <p:spPr>
            <a:xfrm>
              <a:off x="2500260" y="5134335"/>
              <a:ext cx="9656619" cy="1425014"/>
            </a:xfrm>
            <a:custGeom>
              <a:avLst/>
              <a:gdLst>
                <a:gd name="connsiteX0" fmla="*/ 237507 w 1425012"/>
                <a:gd name="connsiteY0" fmla="*/ 0 h 9541766"/>
                <a:gd name="connsiteX1" fmla="*/ 1187505 w 1425012"/>
                <a:gd name="connsiteY1" fmla="*/ 0 h 9541766"/>
                <a:gd name="connsiteX2" fmla="*/ 1425012 w 1425012"/>
                <a:gd name="connsiteY2" fmla="*/ 237507 h 9541766"/>
                <a:gd name="connsiteX3" fmla="*/ 1425012 w 1425012"/>
                <a:gd name="connsiteY3" fmla="*/ 9541766 h 9541766"/>
                <a:gd name="connsiteX4" fmla="*/ 1425012 w 1425012"/>
                <a:gd name="connsiteY4" fmla="*/ 9541766 h 9541766"/>
                <a:gd name="connsiteX5" fmla="*/ 0 w 1425012"/>
                <a:gd name="connsiteY5" fmla="*/ 9541766 h 9541766"/>
                <a:gd name="connsiteX6" fmla="*/ 0 w 1425012"/>
                <a:gd name="connsiteY6" fmla="*/ 9541766 h 9541766"/>
                <a:gd name="connsiteX7" fmla="*/ 0 w 1425012"/>
                <a:gd name="connsiteY7" fmla="*/ 237507 h 9541766"/>
                <a:gd name="connsiteX8" fmla="*/ 237507 w 1425012"/>
                <a:gd name="connsiteY8" fmla="*/ 0 h 954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541766">
                  <a:moveTo>
                    <a:pt x="1425012" y="1590330"/>
                  </a:moveTo>
                  <a:lnTo>
                    <a:pt x="1425012" y="7951436"/>
                  </a:lnTo>
                  <a:cubicBezTo>
                    <a:pt x="1425012" y="8829746"/>
                    <a:pt x="1409131" y="9541763"/>
                    <a:pt x="1389542" y="9541763"/>
                  </a:cubicBezTo>
                  <a:lnTo>
                    <a:pt x="0" y="9541763"/>
                  </a:lnTo>
                  <a:lnTo>
                    <a:pt x="0" y="9541763"/>
                  </a:lnTo>
                  <a:lnTo>
                    <a:pt x="0" y="3"/>
                  </a:lnTo>
                  <a:lnTo>
                    <a:pt x="0" y="3"/>
                  </a:lnTo>
                  <a:lnTo>
                    <a:pt x="1389542" y="3"/>
                  </a:lnTo>
                  <a:cubicBezTo>
                    <a:pt x="1409131" y="3"/>
                    <a:pt x="1425012" y="712020"/>
                    <a:pt x="1425012" y="1590330"/>
                  </a:cubicBezTo>
                  <a:close/>
                </a:path>
              </a:pathLst>
            </a:custGeom>
            <a:solidFill>
              <a:srgbClr val="00205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62166" tIns="102019" rIns="133101" bIns="102022" numCol="1" spcCol="1270" anchor="ctr" anchorCtr="0">
              <a:noAutofit/>
            </a:bodyPr>
            <a:lstStyle/>
            <a:p>
              <a:pPr marL="174828" lvl="1" indent="-174828" defTabSz="725214">
                <a:lnSpc>
                  <a:spcPct val="90000"/>
                </a:lnSpc>
                <a:spcBef>
                  <a:spcPct val="0"/>
                </a:spcBef>
                <a:spcAft>
                  <a:spcPct val="15000"/>
                </a:spcAft>
                <a:buFontTx/>
                <a:buChar char="••"/>
                <a:defRPr/>
              </a:pPr>
              <a:r>
                <a:rPr lang="en-US" sz="2040" kern="0" dirty="0">
                  <a:solidFill>
                    <a:schemeClr val="bg1"/>
                  </a:solidFill>
                </a:rPr>
                <a:t>Visual Studio Diagnostics Events Viewer</a:t>
              </a:r>
            </a:p>
            <a:p>
              <a:pPr marL="174828" lvl="1" indent="-174828" defTabSz="725214">
                <a:lnSpc>
                  <a:spcPct val="90000"/>
                </a:lnSpc>
                <a:spcBef>
                  <a:spcPct val="0"/>
                </a:spcBef>
                <a:spcAft>
                  <a:spcPct val="15000"/>
                </a:spcAft>
                <a:buFontTx/>
                <a:buChar char="••"/>
                <a:defRPr/>
              </a:pPr>
              <a:r>
                <a:rPr lang="en-US" sz="2040" kern="0" dirty="0">
                  <a:solidFill>
                    <a:schemeClr val="bg1"/>
                  </a:solidFill>
                </a:rPr>
                <a:t>Windows Event Viewer</a:t>
              </a:r>
            </a:p>
            <a:p>
              <a:pPr marL="174828" lvl="1" indent="-174828" defTabSz="725214">
                <a:lnSpc>
                  <a:spcPct val="90000"/>
                </a:lnSpc>
                <a:spcBef>
                  <a:spcPct val="0"/>
                </a:spcBef>
                <a:spcAft>
                  <a:spcPct val="15000"/>
                </a:spcAft>
                <a:buFontTx/>
                <a:buChar char="••"/>
                <a:defRPr/>
              </a:pPr>
              <a:r>
                <a:rPr lang="en-US" sz="2040" kern="0" dirty="0">
                  <a:solidFill>
                    <a:schemeClr val="bg1"/>
                  </a:solidFill>
                </a:rPr>
                <a:t>Windows Azure Diagnostics + Operational Insights</a:t>
              </a:r>
            </a:p>
            <a:p>
              <a:pPr marL="174828" lvl="1" indent="-174828" defTabSz="725214">
                <a:lnSpc>
                  <a:spcPct val="90000"/>
                </a:lnSpc>
                <a:spcBef>
                  <a:spcPct val="0"/>
                </a:spcBef>
                <a:spcAft>
                  <a:spcPct val="15000"/>
                </a:spcAft>
                <a:buFontTx/>
                <a:buChar char="••"/>
                <a:defRPr/>
              </a:pPr>
              <a:r>
                <a:rPr lang="en-US" sz="2040" kern="0" dirty="0">
                  <a:solidFill>
                    <a:schemeClr val="bg1"/>
                  </a:solidFill>
                </a:rPr>
                <a:t>Easy to plug in your preferred tools: </a:t>
              </a:r>
              <a:r>
                <a:rPr lang="en-US" sz="2040" kern="0" dirty="0" err="1">
                  <a:solidFill>
                    <a:schemeClr val="bg1"/>
                  </a:solidFill>
                </a:rPr>
                <a:t>Kibana</a:t>
              </a:r>
              <a:r>
                <a:rPr lang="en-US" sz="2040" kern="0" dirty="0">
                  <a:solidFill>
                    <a:schemeClr val="bg1"/>
                  </a:solidFill>
                </a:rPr>
                <a:t>, </a:t>
              </a:r>
              <a:r>
                <a:rPr lang="en-US" sz="2040" kern="0" dirty="0" err="1">
                  <a:solidFill>
                    <a:schemeClr val="bg1"/>
                  </a:solidFill>
                </a:rPr>
                <a:t>Elasticsearch</a:t>
              </a:r>
              <a:r>
                <a:rPr lang="en-US" sz="2040" kern="0" dirty="0">
                  <a:solidFill>
                    <a:schemeClr val="bg1"/>
                  </a:solidFill>
                </a:rPr>
                <a:t> and more </a:t>
              </a:r>
            </a:p>
          </p:txBody>
        </p:sp>
        <p:sp>
          <p:nvSpPr>
            <p:cNvPr id="14" name="Freeform 13"/>
            <p:cNvSpPr/>
            <p:nvPr/>
          </p:nvSpPr>
          <p:spPr>
            <a:xfrm>
              <a:off x="287762" y="4956206"/>
              <a:ext cx="2214357" cy="1781265"/>
            </a:xfrm>
            <a:custGeom>
              <a:avLst/>
              <a:gdLst>
                <a:gd name="connsiteX0" fmla="*/ 0 w 2329211"/>
                <a:gd name="connsiteY0" fmla="*/ 296883 h 1781265"/>
                <a:gd name="connsiteX1" fmla="*/ 296883 w 2329211"/>
                <a:gd name="connsiteY1" fmla="*/ 0 h 1781265"/>
                <a:gd name="connsiteX2" fmla="*/ 2032328 w 2329211"/>
                <a:gd name="connsiteY2" fmla="*/ 0 h 1781265"/>
                <a:gd name="connsiteX3" fmla="*/ 2329211 w 2329211"/>
                <a:gd name="connsiteY3" fmla="*/ 296883 h 1781265"/>
                <a:gd name="connsiteX4" fmla="*/ 2329211 w 2329211"/>
                <a:gd name="connsiteY4" fmla="*/ 1484382 h 1781265"/>
                <a:gd name="connsiteX5" fmla="*/ 2032328 w 2329211"/>
                <a:gd name="connsiteY5" fmla="*/ 1781265 h 1781265"/>
                <a:gd name="connsiteX6" fmla="*/ 296883 w 2329211"/>
                <a:gd name="connsiteY6" fmla="*/ 1781265 h 1781265"/>
                <a:gd name="connsiteX7" fmla="*/ 0 w 2329211"/>
                <a:gd name="connsiteY7" fmla="*/ 1484382 h 1781265"/>
                <a:gd name="connsiteX8" fmla="*/ 0 w 2329211"/>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9211" h="1781265">
                  <a:moveTo>
                    <a:pt x="0" y="296883"/>
                  </a:moveTo>
                  <a:cubicBezTo>
                    <a:pt x="0" y="132919"/>
                    <a:pt x="132919" y="0"/>
                    <a:pt x="296883" y="0"/>
                  </a:cubicBezTo>
                  <a:lnTo>
                    <a:pt x="2032328" y="0"/>
                  </a:lnTo>
                  <a:cubicBezTo>
                    <a:pt x="2196292" y="0"/>
                    <a:pt x="2329211" y="132919"/>
                    <a:pt x="2329211" y="296883"/>
                  </a:cubicBezTo>
                  <a:lnTo>
                    <a:pt x="2329211" y="1484382"/>
                  </a:lnTo>
                  <a:cubicBezTo>
                    <a:pt x="2329211" y="1648346"/>
                    <a:pt x="2196292" y="1781265"/>
                    <a:pt x="2032328" y="1781265"/>
                  </a:cubicBezTo>
                  <a:lnTo>
                    <a:pt x="296883" y="1781265"/>
                  </a:lnTo>
                  <a:cubicBezTo>
                    <a:pt x="132919" y="1781265"/>
                    <a:pt x="0" y="1648346"/>
                    <a:pt x="0" y="1484382"/>
                  </a:cubicBezTo>
                  <a:lnTo>
                    <a:pt x="0" y="296883"/>
                  </a:lnTo>
                  <a:close/>
                </a:path>
              </a:pathLst>
            </a:cu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197461" tIns="143066" rIns="197461" bIns="143066" numCol="1" spcCol="1270" anchor="ctr" anchorCtr="0">
              <a:noAutofit/>
            </a:bodyPr>
            <a:lstStyle/>
            <a:p>
              <a:pPr algn="ctr" defTabSz="1269124">
                <a:lnSpc>
                  <a:spcPct val="90000"/>
                </a:lnSpc>
                <a:spcBef>
                  <a:spcPct val="0"/>
                </a:spcBef>
                <a:spcAft>
                  <a:spcPct val="35000"/>
                </a:spcAft>
                <a:defRPr/>
              </a:pPr>
              <a:r>
                <a:rPr lang="en-US" sz="2244" kern="0" dirty="0">
                  <a:solidFill>
                    <a:sysClr val="windowText" lastClr="000000"/>
                  </a:solidFill>
                </a:rPr>
                <a:t>Choice of Tools</a:t>
              </a:r>
            </a:p>
          </p:txBody>
        </p:sp>
      </p:grpSp>
    </p:spTree>
    <p:extLst>
      <p:ext uri="{BB962C8B-B14F-4D97-AF65-F5344CB8AC3E}">
        <p14:creationId xmlns:p14="http://schemas.microsoft.com/office/powerpoint/2010/main" val="1158675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Platform for Microservices is not Free</a:t>
            </a:r>
          </a:p>
        </p:txBody>
      </p:sp>
      <p:sp>
        <p:nvSpPr>
          <p:cNvPr id="3" name="Text Placeholder 2"/>
          <p:cNvSpPr>
            <a:spLocks noGrp="1"/>
          </p:cNvSpPr>
          <p:nvPr>
            <p:ph type="body" sz="quarter" idx="10"/>
          </p:nvPr>
        </p:nvSpPr>
        <p:spPr>
          <a:xfrm>
            <a:off x="274638" y="1212850"/>
            <a:ext cx="11887200" cy="5986254"/>
          </a:xfrm>
        </p:spPr>
        <p:txBody>
          <a:bodyPr/>
          <a:lstStyle/>
          <a:p>
            <a:r>
              <a:rPr lang="en-US" dirty="0"/>
              <a:t>Problems to Solve</a:t>
            </a:r>
          </a:p>
          <a:p>
            <a:pPr lvl="1"/>
            <a:r>
              <a:rPr lang="en-US" sz="3000" dirty="0"/>
              <a:t>Service Availability </a:t>
            </a:r>
          </a:p>
          <a:p>
            <a:pPr lvl="1"/>
            <a:r>
              <a:rPr lang="en-US" sz="3000" dirty="0"/>
              <a:t>Resource Allocation</a:t>
            </a:r>
          </a:p>
          <a:p>
            <a:pPr lvl="1"/>
            <a:r>
              <a:rPr lang="en-US" sz="3000" dirty="0"/>
              <a:t>State Management</a:t>
            </a:r>
          </a:p>
          <a:p>
            <a:pPr lvl="1"/>
            <a:r>
              <a:rPr lang="en-US" sz="3000" dirty="0"/>
              <a:t>Versioning</a:t>
            </a:r>
          </a:p>
          <a:p>
            <a:pPr lvl="1"/>
            <a:r>
              <a:rPr lang="en-US" sz="3000" dirty="0"/>
              <a:t>Independently upgradable services / data</a:t>
            </a:r>
          </a:p>
          <a:p>
            <a:pPr lvl="1"/>
            <a:r>
              <a:rPr lang="en-US" sz="3000" dirty="0"/>
              <a:t>Roll backs</a:t>
            </a:r>
          </a:p>
          <a:p>
            <a:pPr lvl="1"/>
            <a:endParaRPr lang="en-US" dirty="0"/>
          </a:p>
          <a:p>
            <a:r>
              <a:rPr lang="en-US" dirty="0"/>
              <a:t>You provide the design &amp; code</a:t>
            </a:r>
          </a:p>
          <a:p>
            <a:pPr lvl="1"/>
            <a:r>
              <a:rPr lang="en-US" sz="3000" dirty="0"/>
              <a:t>You can still write monolithic applications and do bad things!</a:t>
            </a:r>
          </a:p>
          <a:p>
            <a:pPr lvl="1"/>
            <a:endParaRPr lang="en-US" dirty="0"/>
          </a:p>
          <a:p>
            <a:endParaRPr lang="en-US" sz="2000" dirty="0"/>
          </a:p>
        </p:txBody>
      </p:sp>
      <p:pic>
        <p:nvPicPr>
          <p:cNvPr id="4" name="Picture 3"/>
          <p:cNvPicPr>
            <a:picLocks noChangeAspect="1"/>
          </p:cNvPicPr>
          <p:nvPr/>
        </p:nvPicPr>
        <p:blipFill>
          <a:blip r:embed="rId3"/>
          <a:stretch>
            <a:fillRect/>
          </a:stretch>
        </p:blipFill>
        <p:spPr>
          <a:xfrm>
            <a:off x="8190293" y="1058862"/>
            <a:ext cx="3971545" cy="3971545"/>
          </a:xfrm>
          <a:prstGeom prst="rect">
            <a:avLst/>
          </a:prstGeom>
          <a:solidFill>
            <a:srgbClr val="F8F8F8"/>
          </a:solidFill>
        </p:spPr>
      </p:pic>
    </p:spTree>
    <p:extLst>
      <p:ext uri="{BB962C8B-B14F-4D97-AF65-F5344CB8AC3E}">
        <p14:creationId xmlns:p14="http://schemas.microsoft.com/office/powerpoint/2010/main" val="290658398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sz="4400" b="1" dirty="0">
                <a:latin typeface="+mn-lt"/>
              </a:rPr>
              <a:t>https://aka.ms/brent-servicefabric-intro</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5345257" y="-7938"/>
            <a:ext cx="7121380" cy="523220"/>
          </a:xfrm>
          <a:prstGeom prst="rect">
            <a:avLst/>
          </a:prstGeom>
        </p:spPr>
        <p:txBody>
          <a:bodyPr wrap="square">
            <a:spAutoFit/>
          </a:bodyPr>
          <a:lstStyle/>
          <a:p>
            <a:pPr algn="ctr"/>
            <a:r>
              <a:rPr lang="en-US" sz="2800" b="1" dirty="0"/>
              <a:t>https://aka.ms/brent-servicefabric-intro</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Traditional application </a:t>
            </a:r>
            <a:r>
              <a:rPr lang="en-US" dirty="0" err="1">
                <a:solidFill>
                  <a:srgbClr val="002050"/>
                </a:solidFill>
              </a:rPr>
              <a:t>a.k.a</a:t>
            </a:r>
            <a:r>
              <a:rPr lang="en-US" dirty="0">
                <a:solidFill>
                  <a:srgbClr val="002050"/>
                </a:solidFill>
              </a:rPr>
              <a:t> Monolith</a:t>
            </a:r>
          </a:p>
        </p:txBody>
      </p:sp>
      <p:pic>
        <p:nvPicPr>
          <p:cNvPr id="7" name="Picture 6"/>
          <p:cNvPicPr>
            <a:picLocks noChangeAspect="1"/>
          </p:cNvPicPr>
          <p:nvPr/>
        </p:nvPicPr>
        <p:blipFill>
          <a:blip r:embed="rId3"/>
          <a:stretch>
            <a:fillRect/>
          </a:stretch>
        </p:blipFill>
        <p:spPr>
          <a:xfrm>
            <a:off x="579437" y="1973262"/>
            <a:ext cx="6505593" cy="4267134"/>
          </a:xfrm>
          <a:prstGeom prst="rect">
            <a:avLst/>
          </a:prstGeom>
        </p:spPr>
      </p:pic>
      <p:sp>
        <p:nvSpPr>
          <p:cNvPr id="9" name="TextBox 8"/>
          <p:cNvSpPr txBox="1"/>
          <p:nvPr/>
        </p:nvSpPr>
        <p:spPr>
          <a:xfrm>
            <a:off x="6144309" y="1927445"/>
            <a:ext cx="5914067" cy="1612707"/>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Compile-time contract validation</a:t>
            </a:r>
          </a:p>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Local operations</a:t>
            </a:r>
          </a:p>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Easier to reason about</a:t>
            </a:r>
          </a:p>
        </p:txBody>
      </p:sp>
      <p:sp>
        <p:nvSpPr>
          <p:cNvPr id="10" name="TextBox 9"/>
          <p:cNvSpPr txBox="1"/>
          <p:nvPr/>
        </p:nvSpPr>
        <p:spPr>
          <a:xfrm>
            <a:off x="6144309" y="3725862"/>
            <a:ext cx="5410724" cy="1612707"/>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Expensive to scale application</a:t>
            </a:r>
          </a:p>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Hard to scale data access</a:t>
            </a:r>
          </a:p>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Upgrades are a big deal</a:t>
            </a:r>
          </a:p>
        </p:txBody>
      </p:sp>
    </p:spTree>
    <p:extLst>
      <p:ext uri="{BB962C8B-B14F-4D97-AF65-F5344CB8AC3E}">
        <p14:creationId xmlns:p14="http://schemas.microsoft.com/office/powerpoint/2010/main" val="429400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Challenges of creating applications</a:t>
            </a:r>
          </a:p>
        </p:txBody>
      </p:sp>
      <p:sp>
        <p:nvSpPr>
          <p:cNvPr id="6" name="Text Placeholder 5"/>
          <p:cNvSpPr>
            <a:spLocks noGrp="1"/>
          </p:cNvSpPr>
          <p:nvPr>
            <p:ph type="body" sz="quarter" idx="10"/>
          </p:nvPr>
        </p:nvSpPr>
        <p:spPr>
          <a:xfrm>
            <a:off x="808037" y="1516062"/>
            <a:ext cx="11887200" cy="5096780"/>
          </a:xfrm>
        </p:spPr>
        <p:txBody>
          <a:bodyPr/>
          <a:lstStyle/>
          <a:p>
            <a:r>
              <a:rPr lang="en-US" sz="5400" dirty="0"/>
              <a:t>Fragile environment</a:t>
            </a:r>
          </a:p>
          <a:p>
            <a:endParaRPr lang="en-US" sz="2800" dirty="0"/>
          </a:p>
          <a:p>
            <a:r>
              <a:rPr lang="en-US" sz="5400" dirty="0" err="1"/>
              <a:t>Webscale</a:t>
            </a:r>
            <a:endParaRPr lang="en-US" sz="5400" dirty="0"/>
          </a:p>
          <a:p>
            <a:endParaRPr lang="en-US" sz="2800" dirty="0"/>
          </a:p>
          <a:p>
            <a:r>
              <a:rPr lang="en-US" sz="5400" dirty="0"/>
              <a:t>Distributed teams</a:t>
            </a:r>
          </a:p>
          <a:p>
            <a:endParaRPr lang="en-US" sz="2800" dirty="0"/>
          </a:p>
          <a:p>
            <a:r>
              <a:rPr lang="en-US" sz="5400" dirty="0"/>
              <a:t>Frequent upgrades</a:t>
            </a:r>
          </a:p>
        </p:txBody>
      </p:sp>
      <p:pic>
        <p:nvPicPr>
          <p:cNvPr id="4" name="Picture 3"/>
          <p:cNvPicPr>
            <a:picLocks noChangeAspect="1"/>
          </p:cNvPicPr>
          <p:nvPr/>
        </p:nvPicPr>
        <p:blipFill>
          <a:blip r:embed="rId3"/>
          <a:stretch>
            <a:fillRect/>
          </a:stretch>
        </p:blipFill>
        <p:spPr>
          <a:xfrm>
            <a:off x="8275955" y="2752344"/>
            <a:ext cx="4160520" cy="4160520"/>
          </a:xfrm>
          <a:prstGeom prst="rect">
            <a:avLst/>
          </a:prstGeom>
        </p:spPr>
      </p:pic>
    </p:spTree>
    <p:extLst>
      <p:ext uri="{BB962C8B-B14F-4D97-AF65-F5344CB8AC3E}">
        <p14:creationId xmlns:p14="http://schemas.microsoft.com/office/powerpoint/2010/main" val="341137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5873204" y="-294823"/>
            <a:ext cx="0" cy="7370574"/>
          </a:xfrm>
          <a:prstGeom prst="line">
            <a:avLst/>
          </a:prstGeom>
          <a:noFill/>
          <a:ln w="15875" cap="flat" cmpd="sng" algn="ctr">
            <a:solidFill>
              <a:sysClr val="windowText" lastClr="000000"/>
            </a:solidFill>
            <a:prstDash val="solid"/>
            <a:miter lim="800000"/>
          </a:ln>
          <a:effectLst/>
        </p:spPr>
      </p:cxnSp>
      <p:grpSp>
        <p:nvGrpSpPr>
          <p:cNvPr id="131" name="Group 130"/>
          <p:cNvGrpSpPr/>
          <p:nvPr/>
        </p:nvGrpSpPr>
        <p:grpSpPr>
          <a:xfrm>
            <a:off x="6228413" y="487357"/>
            <a:ext cx="5970438" cy="5404681"/>
            <a:chOff x="6984349" y="1123605"/>
            <a:chExt cx="4648779" cy="4311082"/>
          </a:xfrm>
        </p:grpSpPr>
        <p:sp>
          <p:nvSpPr>
            <p:cNvPr id="132" name="Rounded Rectangle 131"/>
            <p:cNvSpPr/>
            <p:nvPr/>
          </p:nvSpPr>
          <p:spPr bwMode="auto">
            <a:xfrm>
              <a:off x="7326371" y="3385240"/>
              <a:ext cx="1278241" cy="1393591"/>
            </a:xfrm>
            <a:prstGeom prst="roundRect">
              <a:avLst/>
            </a:prstGeom>
            <a:noFill/>
            <a:ln w="10795" cap="flat" cmpd="sng" algn="ctr">
              <a:solidFill>
                <a:schemeClr val="tx1"/>
              </a:solidFill>
              <a:prstDash val="lgDash"/>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3" name="Flowchart: Magnetic Disk 132"/>
            <p:cNvSpPr/>
            <p:nvPr/>
          </p:nvSpPr>
          <p:spPr>
            <a:xfrm>
              <a:off x="7670577" y="4167031"/>
              <a:ext cx="571464" cy="573851"/>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36" name="Straight Arrow Connector 135"/>
            <p:cNvCxnSpPr>
              <a:stCxn id="133" idx="1"/>
            </p:cNvCxnSpPr>
            <p:nvPr/>
          </p:nvCxnSpPr>
          <p:spPr>
            <a:xfrm flipV="1">
              <a:off x="7956308" y="4017928"/>
              <a:ext cx="0" cy="149103"/>
            </a:xfrm>
            <a:prstGeom prst="straightConnector1">
              <a:avLst/>
            </a:prstGeom>
            <a:noFill/>
            <a:ln w="12700" cap="flat" cmpd="sng" algn="ctr">
              <a:solidFill>
                <a:schemeClr val="tx1"/>
              </a:solidFill>
              <a:prstDash val="solid"/>
              <a:miter lim="800000"/>
              <a:tailEnd type="triangle"/>
            </a:ln>
            <a:effectLst/>
          </p:spPr>
        </p:cxnSp>
        <p:sp>
          <p:nvSpPr>
            <p:cNvPr id="137" name="Hexagon 136"/>
            <p:cNvSpPr>
              <a:spLocks noChangeAspect="1"/>
            </p:cNvSpPr>
            <p:nvPr/>
          </p:nvSpPr>
          <p:spPr bwMode="auto">
            <a:xfrm>
              <a:off x="7675672" y="3475336"/>
              <a:ext cx="579638" cy="540794"/>
            </a:xfrm>
            <a:prstGeom prst="hexagon">
              <a:avLst/>
            </a:prstGeom>
            <a:solidFill>
              <a:srgbClr val="92D05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8" name="Hexagon 137"/>
            <p:cNvSpPr>
              <a:spLocks noChangeAspect="1"/>
            </p:cNvSpPr>
            <p:nvPr/>
          </p:nvSpPr>
          <p:spPr bwMode="auto">
            <a:xfrm>
              <a:off x="8902255" y="3880641"/>
              <a:ext cx="579638" cy="540794"/>
            </a:xfrm>
            <a:prstGeom prst="hexagon">
              <a:avLst/>
            </a:prstGeom>
            <a:solidFill>
              <a:srgbClr val="FFC00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9" name="Hexagon 138"/>
            <p:cNvSpPr>
              <a:spLocks noChangeAspect="1"/>
            </p:cNvSpPr>
            <p:nvPr/>
          </p:nvSpPr>
          <p:spPr bwMode="auto">
            <a:xfrm>
              <a:off x="10017591" y="3862815"/>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0" name="Flowchart: Magnetic Disk 139"/>
            <p:cNvSpPr/>
            <p:nvPr/>
          </p:nvSpPr>
          <p:spPr>
            <a:xfrm>
              <a:off x="10229563" y="4208492"/>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1" name="Hexagon 140"/>
            <p:cNvSpPr>
              <a:spLocks noChangeAspect="1"/>
            </p:cNvSpPr>
            <p:nvPr/>
          </p:nvSpPr>
          <p:spPr bwMode="auto">
            <a:xfrm>
              <a:off x="10032798" y="4496980"/>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2" name="Flowchart: Magnetic Disk 141"/>
            <p:cNvSpPr/>
            <p:nvPr/>
          </p:nvSpPr>
          <p:spPr>
            <a:xfrm>
              <a:off x="10254119" y="4828407"/>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cxnSp>
          <p:nvCxnSpPr>
            <p:cNvPr id="143" name="Straight Arrow Connector 142"/>
            <p:cNvCxnSpPr>
              <a:stCxn id="132" idx="0"/>
              <a:endCxn id="161" idx="4"/>
            </p:cNvCxnSpPr>
            <p:nvPr/>
          </p:nvCxnSpPr>
          <p:spPr>
            <a:xfrm flipV="1">
              <a:off x="7965493" y="2582879"/>
              <a:ext cx="762478" cy="802361"/>
            </a:xfrm>
            <a:prstGeom prst="straightConnector1">
              <a:avLst/>
            </a:prstGeom>
            <a:noFill/>
            <a:ln w="12700" cap="flat" cmpd="sng" algn="ctr">
              <a:solidFill>
                <a:schemeClr val="tx1"/>
              </a:solidFill>
              <a:prstDash val="solid"/>
              <a:miter lim="800000"/>
              <a:tailEnd type="triangle"/>
            </a:ln>
            <a:effectLst/>
          </p:spPr>
        </p:cxnSp>
        <p:cxnSp>
          <p:nvCxnSpPr>
            <p:cNvPr id="144" name="Straight Arrow Connector 143"/>
            <p:cNvCxnSpPr>
              <a:endCxn id="161" idx="3"/>
            </p:cNvCxnSpPr>
            <p:nvPr/>
          </p:nvCxnSpPr>
          <p:spPr>
            <a:xfrm flipH="1" flipV="1">
              <a:off x="9011867" y="2724827"/>
              <a:ext cx="165981" cy="1155814"/>
            </a:xfrm>
            <a:prstGeom prst="straightConnector1">
              <a:avLst/>
            </a:prstGeom>
            <a:noFill/>
            <a:ln w="12700" cap="flat" cmpd="sng" algn="ctr">
              <a:solidFill>
                <a:schemeClr val="tx1"/>
              </a:solidFill>
              <a:prstDash val="solid"/>
              <a:miter lim="800000"/>
              <a:tailEnd type="triangle"/>
            </a:ln>
            <a:effectLst/>
          </p:spPr>
        </p:cxnSp>
        <p:cxnSp>
          <p:nvCxnSpPr>
            <p:cNvPr id="145" name="Straight Arrow Connector 144"/>
            <p:cNvCxnSpPr>
              <a:stCxn id="139" idx="3"/>
              <a:endCxn id="138" idx="0"/>
            </p:cNvCxnSpPr>
            <p:nvPr/>
          </p:nvCxnSpPr>
          <p:spPr>
            <a:xfrm flipH="1">
              <a:off x="9481893" y="4133212"/>
              <a:ext cx="535698" cy="17827"/>
            </a:xfrm>
            <a:prstGeom prst="straightConnector1">
              <a:avLst/>
            </a:prstGeom>
            <a:noFill/>
            <a:ln w="12700" cap="flat" cmpd="sng" algn="ctr">
              <a:solidFill>
                <a:schemeClr val="tx1"/>
              </a:solidFill>
              <a:prstDash val="solid"/>
              <a:miter lim="800000"/>
              <a:tailEnd type="triangle"/>
            </a:ln>
            <a:effectLst/>
          </p:spPr>
        </p:cxnSp>
        <p:cxnSp>
          <p:nvCxnSpPr>
            <p:cNvPr id="146" name="Straight Arrow Connector 145"/>
            <p:cNvCxnSpPr>
              <a:stCxn id="141" idx="3"/>
              <a:endCxn id="138" idx="1"/>
            </p:cNvCxnSpPr>
            <p:nvPr/>
          </p:nvCxnSpPr>
          <p:spPr>
            <a:xfrm flipH="1" flipV="1">
              <a:off x="9349920" y="4421435"/>
              <a:ext cx="682878" cy="345942"/>
            </a:xfrm>
            <a:prstGeom prst="straightConnector1">
              <a:avLst/>
            </a:prstGeom>
            <a:noFill/>
            <a:ln w="12700" cap="flat" cmpd="sng" algn="ctr">
              <a:solidFill>
                <a:schemeClr val="tx1"/>
              </a:solidFill>
              <a:prstDash val="solid"/>
              <a:miter lim="800000"/>
              <a:tailEnd type="triangle"/>
            </a:ln>
            <a:effectLst/>
          </p:spPr>
        </p:cxnSp>
        <p:sp>
          <p:nvSpPr>
            <p:cNvPr id="147" name="Rectangle 146"/>
            <p:cNvSpPr/>
            <p:nvPr/>
          </p:nvSpPr>
          <p:spPr>
            <a:xfrm>
              <a:off x="6984349" y="4797921"/>
              <a:ext cx="1958526" cy="636766"/>
            </a:xfrm>
            <a:prstGeom prst="rect">
              <a:avLst/>
            </a:prstGeom>
            <a:ln>
              <a:noFill/>
            </a:ln>
          </p:spPr>
          <p:txBody>
            <a:bodyPr wrap="square">
              <a:spAutoFit/>
            </a:bodyPr>
            <a:lstStyle/>
            <a:p>
              <a:pPr algn="ctr" defTabSz="932417">
                <a:defRPr/>
              </a:pPr>
              <a:r>
                <a:rPr lang="en-US" sz="1529" kern="0" dirty="0">
                  <a:solidFill>
                    <a:sysClr val="windowText" lastClr="000000"/>
                  </a:solidFill>
                </a:rPr>
                <a:t>stateless services </a:t>
              </a:r>
            </a:p>
            <a:p>
              <a:pPr algn="ctr" defTabSz="932417">
                <a:defRPr/>
              </a:pPr>
              <a:r>
                <a:rPr lang="en-US" sz="1529" kern="0" dirty="0">
                  <a:solidFill>
                    <a:sysClr val="windowText" lastClr="000000"/>
                  </a:solidFill>
                </a:rPr>
                <a:t>with </a:t>
              </a:r>
            </a:p>
            <a:p>
              <a:pPr algn="ctr" defTabSz="932417">
                <a:defRPr/>
              </a:pPr>
              <a:r>
                <a:rPr lang="en-US" sz="1529" kern="0" dirty="0">
                  <a:solidFill>
                    <a:sysClr val="windowText" lastClr="000000"/>
                  </a:solidFill>
                </a:rPr>
                <a:t>separate stores</a:t>
              </a:r>
            </a:p>
          </p:txBody>
        </p:sp>
        <p:sp>
          <p:nvSpPr>
            <p:cNvPr id="148" name="Rectangle 147"/>
            <p:cNvSpPr/>
            <p:nvPr/>
          </p:nvSpPr>
          <p:spPr>
            <a:xfrm>
              <a:off x="10387536" y="4217077"/>
              <a:ext cx="1245592" cy="449061"/>
            </a:xfrm>
            <a:prstGeom prst="rect">
              <a:avLst/>
            </a:prstGeom>
            <a:ln>
              <a:noFill/>
            </a:ln>
          </p:spPr>
          <p:txBody>
            <a:bodyPr wrap="square">
              <a:spAutoFit/>
            </a:bodyPr>
            <a:lstStyle/>
            <a:p>
              <a:pPr algn="ctr" defTabSz="932417">
                <a:defRPr/>
              </a:pPr>
              <a:r>
                <a:rPr lang="en-US" sz="1529" kern="0" dirty="0" err="1">
                  <a:solidFill>
                    <a:sysClr val="windowText" lastClr="000000"/>
                  </a:solidFill>
                </a:rPr>
                <a:t>stateful</a:t>
              </a:r>
              <a:endParaRPr lang="en-US" sz="1529" kern="0" dirty="0">
                <a:solidFill>
                  <a:sysClr val="windowText" lastClr="000000"/>
                </a:solidFill>
              </a:endParaRPr>
            </a:p>
            <a:p>
              <a:pPr algn="ctr" defTabSz="932417">
                <a:defRPr/>
              </a:pPr>
              <a:r>
                <a:rPr lang="en-US" sz="1529" kern="0" dirty="0">
                  <a:solidFill>
                    <a:sysClr val="windowText" lastClr="000000"/>
                  </a:solidFill>
                </a:rPr>
                <a:t>services</a:t>
              </a:r>
            </a:p>
          </p:txBody>
        </p:sp>
        <p:grpSp>
          <p:nvGrpSpPr>
            <p:cNvPr id="149" name="Group 148"/>
            <p:cNvGrpSpPr>
              <a:grpSpLocks noChangeAspect="1"/>
            </p:cNvGrpSpPr>
            <p:nvPr/>
          </p:nvGrpSpPr>
          <p:grpSpPr>
            <a:xfrm>
              <a:off x="8727970" y="2090817"/>
              <a:ext cx="567793" cy="634010"/>
              <a:chOff x="5499394" y="1899253"/>
              <a:chExt cx="1132765" cy="1226322"/>
            </a:xfrm>
          </p:grpSpPr>
          <p:sp>
            <p:nvSpPr>
              <p:cNvPr id="161" name="Hexagon 160"/>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2"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sp>
          <p:nvSpPr>
            <p:cNvPr id="150" name="Rectangle 149"/>
            <p:cNvSpPr/>
            <p:nvPr/>
          </p:nvSpPr>
          <p:spPr>
            <a:xfrm>
              <a:off x="8425974" y="1123605"/>
              <a:ext cx="1606823" cy="449061"/>
            </a:xfrm>
            <a:prstGeom prst="rect">
              <a:avLst/>
            </a:prstGeom>
            <a:ln>
              <a:noFill/>
            </a:ln>
          </p:spPr>
          <p:txBody>
            <a:bodyPr wrap="square">
              <a:spAutoFit/>
            </a:bodyPr>
            <a:lstStyle/>
            <a:p>
              <a:pPr algn="ctr" defTabSz="932417">
                <a:defRPr/>
              </a:pPr>
              <a:r>
                <a:rPr lang="en-US" sz="1529" kern="0" dirty="0">
                  <a:solidFill>
                    <a:sysClr val="windowText" lastClr="000000"/>
                  </a:solidFill>
                </a:rPr>
                <a:t>stateless </a:t>
              </a:r>
            </a:p>
            <a:p>
              <a:pPr algn="ctr" defTabSz="932417">
                <a:defRPr/>
              </a:pPr>
              <a:r>
                <a:rPr lang="en-US" sz="1529" kern="0" dirty="0">
                  <a:solidFill>
                    <a:sysClr val="windowText" lastClr="000000"/>
                  </a:solidFill>
                </a:rPr>
                <a:t>presentation services</a:t>
              </a:r>
            </a:p>
          </p:txBody>
        </p:sp>
        <p:pic>
          <p:nvPicPr>
            <p:cNvPr id="151"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7842290" y="3648544"/>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2"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9060095" y="4050711"/>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3"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12089" y="3986299"/>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4"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38768" y="4601446"/>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nvGrpSpPr>
            <p:cNvPr id="155" name="Group 154"/>
            <p:cNvGrpSpPr>
              <a:grpSpLocks noChangeAspect="1"/>
            </p:cNvGrpSpPr>
            <p:nvPr/>
          </p:nvGrpSpPr>
          <p:grpSpPr>
            <a:xfrm>
              <a:off x="9326304" y="2098174"/>
              <a:ext cx="567793" cy="634010"/>
              <a:chOff x="5499394" y="1899253"/>
              <a:chExt cx="1132765" cy="1226322"/>
            </a:xfrm>
          </p:grpSpPr>
          <p:sp>
            <p:nvSpPr>
              <p:cNvPr id="159" name="Hexagon 158"/>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0"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156" name="Group 155"/>
            <p:cNvGrpSpPr>
              <a:grpSpLocks noChangeAspect="1"/>
            </p:cNvGrpSpPr>
            <p:nvPr/>
          </p:nvGrpSpPr>
          <p:grpSpPr>
            <a:xfrm>
              <a:off x="9031937" y="1579470"/>
              <a:ext cx="567793" cy="634010"/>
              <a:chOff x="5499394" y="1899253"/>
              <a:chExt cx="1132765" cy="1226322"/>
            </a:xfrm>
          </p:grpSpPr>
          <p:sp>
            <p:nvSpPr>
              <p:cNvPr id="157" name="Hexagon 156"/>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58"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grpSp>
        <p:nvGrpSpPr>
          <p:cNvPr id="2" name="Group 1"/>
          <p:cNvGrpSpPr/>
          <p:nvPr/>
        </p:nvGrpSpPr>
        <p:grpSpPr>
          <a:xfrm>
            <a:off x="579437" y="754062"/>
            <a:ext cx="5120409" cy="5376422"/>
            <a:chOff x="1433253" y="1515174"/>
            <a:chExt cx="4266593" cy="4615310"/>
          </a:xfrm>
        </p:grpSpPr>
        <p:sp>
          <p:nvSpPr>
            <p:cNvPr id="35" name="Rectangle 34"/>
            <p:cNvSpPr/>
            <p:nvPr/>
          </p:nvSpPr>
          <p:spPr>
            <a:xfrm>
              <a:off x="3336086" y="5099061"/>
              <a:ext cx="2363760" cy="682087"/>
            </a:xfrm>
            <a:prstGeom prst="rect">
              <a:avLst/>
            </a:prstGeom>
          </p:spPr>
          <p:txBody>
            <a:bodyPr wrap="none">
              <a:spAutoFit/>
            </a:bodyPr>
            <a:lstStyle/>
            <a:p>
              <a:pPr marL="291380" indent="-291380" defTabSz="932417">
                <a:buFont typeface="Arial" panose="020B0604020202020204" pitchFamily="34" charset="0"/>
                <a:buChar char="•"/>
                <a:defRPr/>
              </a:pPr>
              <a:r>
                <a:rPr lang="en-US" sz="1873" kern="0" dirty="0">
                  <a:solidFill>
                    <a:sysClr val="windowText" lastClr="000000"/>
                  </a:solidFill>
                </a:rPr>
                <a:t>Single monolithic</a:t>
              </a:r>
            </a:p>
            <a:p>
              <a:pPr marL="291380" indent="-291380" defTabSz="932417">
                <a:buFont typeface="Arial" panose="020B0604020202020204" pitchFamily="34" charset="0"/>
                <a:buChar char="•"/>
                <a:defRPr/>
              </a:pPr>
              <a:r>
                <a:rPr lang="en-US" sz="1873" kern="0" dirty="0">
                  <a:solidFill>
                    <a:sysClr val="windowText" lastClr="000000"/>
                  </a:solidFill>
                </a:rPr>
                <a:t>database</a:t>
              </a:r>
            </a:p>
          </p:txBody>
        </p:sp>
        <p:sp>
          <p:nvSpPr>
            <p:cNvPr id="10" name="Flowchart: Magnetic Disk 9"/>
            <p:cNvSpPr/>
            <p:nvPr/>
          </p:nvSpPr>
          <p:spPr>
            <a:xfrm>
              <a:off x="1433253" y="4598363"/>
              <a:ext cx="2168747" cy="1532121"/>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grpSp>
          <p:nvGrpSpPr>
            <p:cNvPr id="11" name="Group 10"/>
            <p:cNvGrpSpPr/>
            <p:nvPr/>
          </p:nvGrpSpPr>
          <p:grpSpPr>
            <a:xfrm>
              <a:off x="1622285" y="5173433"/>
              <a:ext cx="274413" cy="336378"/>
              <a:chOff x="4818580" y="4212404"/>
              <a:chExt cx="441789" cy="544531"/>
            </a:xfrm>
          </p:grpSpPr>
          <p:sp>
            <p:nvSpPr>
              <p:cNvPr id="12" name="Rectangle 11"/>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3" name="Rectangle 12"/>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4" name="Group 13"/>
            <p:cNvGrpSpPr/>
            <p:nvPr/>
          </p:nvGrpSpPr>
          <p:grpSpPr>
            <a:xfrm>
              <a:off x="2073740" y="5173433"/>
              <a:ext cx="274413" cy="336378"/>
              <a:chOff x="4818580" y="4212404"/>
              <a:chExt cx="441789" cy="544531"/>
            </a:xfrm>
          </p:grpSpPr>
          <p:sp>
            <p:nvSpPr>
              <p:cNvPr id="15" name="Rectangle 14"/>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6" name="Rectangle 15"/>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7" name="Group 16"/>
            <p:cNvGrpSpPr/>
            <p:nvPr/>
          </p:nvGrpSpPr>
          <p:grpSpPr>
            <a:xfrm>
              <a:off x="2525195" y="5173433"/>
              <a:ext cx="274413" cy="336378"/>
              <a:chOff x="4818580" y="4212404"/>
              <a:chExt cx="441789" cy="544531"/>
            </a:xfrm>
          </p:grpSpPr>
          <p:sp>
            <p:nvSpPr>
              <p:cNvPr id="18" name="Rectangle 17"/>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9" name="Rectangle 18"/>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0" name="Group 19"/>
            <p:cNvGrpSpPr/>
            <p:nvPr/>
          </p:nvGrpSpPr>
          <p:grpSpPr>
            <a:xfrm>
              <a:off x="2976648" y="5173433"/>
              <a:ext cx="274413" cy="336378"/>
              <a:chOff x="4818580" y="4212404"/>
              <a:chExt cx="441789" cy="544531"/>
            </a:xfrm>
          </p:grpSpPr>
          <p:sp>
            <p:nvSpPr>
              <p:cNvPr id="21" name="Rectangle 20"/>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2" name="Rectangle 21"/>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3" name="Group 22"/>
            <p:cNvGrpSpPr/>
            <p:nvPr/>
          </p:nvGrpSpPr>
          <p:grpSpPr>
            <a:xfrm>
              <a:off x="1622285" y="5623411"/>
              <a:ext cx="274413" cy="336378"/>
              <a:chOff x="4818580" y="4212404"/>
              <a:chExt cx="441789" cy="544531"/>
            </a:xfrm>
          </p:grpSpPr>
          <p:sp>
            <p:nvSpPr>
              <p:cNvPr id="24" name="Rectangle 2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5" name="Rectangle 2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6" name="Group 25"/>
            <p:cNvGrpSpPr/>
            <p:nvPr/>
          </p:nvGrpSpPr>
          <p:grpSpPr>
            <a:xfrm>
              <a:off x="2073740" y="5623411"/>
              <a:ext cx="274413" cy="336378"/>
              <a:chOff x="4818580" y="4212404"/>
              <a:chExt cx="441789" cy="544531"/>
            </a:xfrm>
          </p:grpSpPr>
          <p:sp>
            <p:nvSpPr>
              <p:cNvPr id="27" name="Rectangle 2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8" name="Rectangle 2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9" name="Group 28"/>
            <p:cNvGrpSpPr/>
            <p:nvPr/>
          </p:nvGrpSpPr>
          <p:grpSpPr>
            <a:xfrm>
              <a:off x="2525195" y="5623411"/>
              <a:ext cx="274413" cy="336378"/>
              <a:chOff x="4818580" y="4212404"/>
              <a:chExt cx="441789" cy="544531"/>
            </a:xfrm>
          </p:grpSpPr>
          <p:sp>
            <p:nvSpPr>
              <p:cNvPr id="30" name="Rectangle 2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1" name="Rectangle 3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32" name="Group 31"/>
            <p:cNvGrpSpPr/>
            <p:nvPr/>
          </p:nvGrpSpPr>
          <p:grpSpPr>
            <a:xfrm>
              <a:off x="2976648" y="5623411"/>
              <a:ext cx="274413" cy="336378"/>
              <a:chOff x="4818580" y="4212404"/>
              <a:chExt cx="441789" cy="544531"/>
            </a:xfrm>
          </p:grpSpPr>
          <p:sp>
            <p:nvSpPr>
              <p:cNvPr id="33" name="Rectangle 3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4" name="Rectangle 3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36" name="Straight Arrow Connector 35"/>
            <p:cNvCxnSpPr>
              <a:stCxn id="39" idx="0"/>
              <a:endCxn id="78" idx="2"/>
            </p:cNvCxnSpPr>
            <p:nvPr/>
          </p:nvCxnSpPr>
          <p:spPr>
            <a:xfrm flipV="1">
              <a:off x="2517627" y="2238746"/>
              <a:ext cx="0" cy="302281"/>
            </a:xfrm>
            <a:prstGeom prst="straightConnector1">
              <a:avLst/>
            </a:prstGeom>
            <a:noFill/>
            <a:ln w="12700" cap="flat" cmpd="sng" algn="ctr">
              <a:solidFill>
                <a:schemeClr val="tx1"/>
              </a:solidFill>
              <a:prstDash val="solid"/>
              <a:miter lim="800000"/>
              <a:tailEnd type="triangle"/>
            </a:ln>
            <a:effectLst/>
          </p:spPr>
        </p:cxnSp>
        <p:sp>
          <p:nvSpPr>
            <p:cNvPr id="39" name="Rounded Rectangle 38"/>
            <p:cNvSpPr/>
            <p:nvPr/>
          </p:nvSpPr>
          <p:spPr bwMode="auto">
            <a:xfrm>
              <a:off x="1610519" y="2541027"/>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40"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728691" y="2687846"/>
              <a:ext cx="494851" cy="40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ounded Rectangle 77"/>
            <p:cNvSpPr/>
            <p:nvPr/>
          </p:nvSpPr>
          <p:spPr bwMode="auto">
            <a:xfrm>
              <a:off x="1610519" y="1515174"/>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79"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746148" y="1716672"/>
              <a:ext cx="518536" cy="43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0" name="Group 79"/>
            <p:cNvGrpSpPr/>
            <p:nvPr/>
          </p:nvGrpSpPr>
          <p:grpSpPr>
            <a:xfrm>
              <a:off x="2265774" y="2654175"/>
              <a:ext cx="419794" cy="241736"/>
              <a:chOff x="2526540" y="1999422"/>
              <a:chExt cx="411600" cy="237018"/>
            </a:xfrm>
          </p:grpSpPr>
          <p:sp>
            <p:nvSpPr>
              <p:cNvPr id="81" name="Rectangle 80"/>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2" name="Rectangle 81"/>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3" name="Rectangle 82"/>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4" name="Rectangle 83"/>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85" name="Group 84"/>
            <p:cNvGrpSpPr/>
            <p:nvPr/>
          </p:nvGrpSpPr>
          <p:grpSpPr>
            <a:xfrm>
              <a:off x="2352905" y="1609213"/>
              <a:ext cx="419794" cy="241736"/>
              <a:chOff x="3116191" y="1999422"/>
              <a:chExt cx="411600" cy="237018"/>
            </a:xfrm>
          </p:grpSpPr>
          <p:sp>
            <p:nvSpPr>
              <p:cNvPr id="86" name="Rectangle 85"/>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7" name="Rectangle 86"/>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8" name="Rectangle 87"/>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9" name="Rectangle 88"/>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90" name="Straight Arrow Connector 89"/>
            <p:cNvCxnSpPr>
              <a:stCxn id="10" idx="1"/>
              <a:endCxn id="106" idx="2"/>
            </p:cNvCxnSpPr>
            <p:nvPr/>
          </p:nvCxnSpPr>
          <p:spPr>
            <a:xfrm flipV="1">
              <a:off x="2517627" y="4334411"/>
              <a:ext cx="1" cy="263953"/>
            </a:xfrm>
            <a:prstGeom prst="straightConnector1">
              <a:avLst/>
            </a:prstGeom>
            <a:noFill/>
            <a:ln w="12700" cap="flat" cmpd="sng" algn="ctr">
              <a:solidFill>
                <a:schemeClr val="tx1"/>
              </a:solidFill>
              <a:prstDash val="solid"/>
              <a:miter lim="800000"/>
              <a:tailEnd type="triangle"/>
            </a:ln>
            <a:effectLst/>
          </p:spPr>
        </p:cxnSp>
        <p:grpSp>
          <p:nvGrpSpPr>
            <p:cNvPr id="91" name="Group 90"/>
            <p:cNvGrpSpPr/>
            <p:nvPr/>
          </p:nvGrpSpPr>
          <p:grpSpPr>
            <a:xfrm>
              <a:off x="2867048" y="1618364"/>
              <a:ext cx="419794" cy="241736"/>
              <a:chOff x="3116191" y="1999422"/>
              <a:chExt cx="411600" cy="237018"/>
            </a:xfrm>
          </p:grpSpPr>
          <p:sp>
            <p:nvSpPr>
              <p:cNvPr id="92" name="Rectangle 9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3" name="Rectangle 9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4" name="Rectangle 9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5" name="Rectangle 9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96" name="Group 95"/>
            <p:cNvGrpSpPr/>
            <p:nvPr/>
          </p:nvGrpSpPr>
          <p:grpSpPr>
            <a:xfrm>
              <a:off x="2360196" y="1910934"/>
              <a:ext cx="419794" cy="241736"/>
              <a:chOff x="3116191" y="1999422"/>
              <a:chExt cx="411600" cy="237018"/>
            </a:xfrm>
          </p:grpSpPr>
          <p:sp>
            <p:nvSpPr>
              <p:cNvPr id="97" name="Rectangle 96"/>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8" name="Rectangle 97"/>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9" name="Rectangle 98"/>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0" name="Rectangle 99"/>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01" name="Group 100"/>
            <p:cNvGrpSpPr/>
            <p:nvPr/>
          </p:nvGrpSpPr>
          <p:grpSpPr>
            <a:xfrm>
              <a:off x="2867048" y="1923168"/>
              <a:ext cx="419794" cy="241736"/>
              <a:chOff x="3116191" y="1999422"/>
              <a:chExt cx="411600" cy="237018"/>
            </a:xfrm>
          </p:grpSpPr>
          <p:sp>
            <p:nvSpPr>
              <p:cNvPr id="102" name="Rectangle 10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03" name="Rectangle 10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4" name="Rectangle 10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5" name="Rectangle 10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06" name="Rounded Rectangle 105"/>
            <p:cNvSpPr/>
            <p:nvPr/>
          </p:nvSpPr>
          <p:spPr bwMode="auto">
            <a:xfrm>
              <a:off x="1610519" y="3610839"/>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07" name="Straight Arrow Connector 106"/>
            <p:cNvCxnSpPr>
              <a:stCxn id="106" idx="0"/>
              <a:endCxn id="39" idx="2"/>
            </p:cNvCxnSpPr>
            <p:nvPr/>
          </p:nvCxnSpPr>
          <p:spPr>
            <a:xfrm flipV="1">
              <a:off x="2517627" y="3264598"/>
              <a:ext cx="0" cy="346241"/>
            </a:xfrm>
            <a:prstGeom prst="straightConnector1">
              <a:avLst/>
            </a:prstGeom>
            <a:noFill/>
            <a:ln w="12700" cap="flat" cmpd="sng" algn="ctr">
              <a:solidFill>
                <a:schemeClr val="tx1"/>
              </a:solidFill>
              <a:prstDash val="solid"/>
              <a:miter lim="800000"/>
              <a:tailEnd type="triangle"/>
            </a:ln>
            <a:effectLst/>
          </p:spPr>
        </p:cxnSp>
        <p:pic>
          <p:nvPicPr>
            <p:cNvPr id="108" name="Picture 107"/>
            <p:cNvPicPr>
              <a:picLocks noChangeAspect="1"/>
            </p:cNvPicPr>
            <p:nvPr/>
          </p:nvPicPr>
          <p:blipFill>
            <a:blip r:embed="rId5">
              <a:clrChange>
                <a:clrFrom>
                  <a:srgbClr val="000000"/>
                </a:clrFrom>
                <a:clrTo>
                  <a:srgbClr val="000000">
                    <a:alpha val="0"/>
                  </a:srgbClr>
                </a:clrTo>
              </a:clrChange>
              <a:lum bright="70000" contrast="-70000"/>
            </a:blip>
            <a:stretch>
              <a:fillRect/>
            </a:stretch>
          </p:blipFill>
          <p:spPr>
            <a:xfrm>
              <a:off x="1759490" y="3706021"/>
              <a:ext cx="413944" cy="544040"/>
            </a:xfrm>
            <a:prstGeom prst="rect">
              <a:avLst/>
            </a:prstGeom>
          </p:spPr>
        </p:pic>
        <p:grpSp>
          <p:nvGrpSpPr>
            <p:cNvPr id="109" name="Group 108"/>
            <p:cNvGrpSpPr/>
            <p:nvPr/>
          </p:nvGrpSpPr>
          <p:grpSpPr>
            <a:xfrm>
              <a:off x="2832516" y="3988169"/>
              <a:ext cx="419794" cy="241736"/>
              <a:chOff x="2821368" y="2314683"/>
              <a:chExt cx="411600" cy="237018"/>
            </a:xfrm>
          </p:grpSpPr>
          <p:sp>
            <p:nvSpPr>
              <p:cNvPr id="110" name="Rectangle 109"/>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1" name="Rectangle 110"/>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2" name="Rectangle 111"/>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3" name="Rectangle 112"/>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4" name="Group 113"/>
            <p:cNvGrpSpPr/>
            <p:nvPr/>
          </p:nvGrpSpPr>
          <p:grpSpPr>
            <a:xfrm>
              <a:off x="2292119" y="3791582"/>
              <a:ext cx="419794" cy="241736"/>
              <a:chOff x="2821368" y="2314683"/>
              <a:chExt cx="411600" cy="237018"/>
            </a:xfrm>
          </p:grpSpPr>
          <p:sp>
            <p:nvSpPr>
              <p:cNvPr id="115" name="Rectangle 114"/>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6" name="Rectangle 115"/>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7" name="Rectangle 116"/>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8" name="Rectangle 117"/>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9" name="Group 118"/>
            <p:cNvGrpSpPr/>
            <p:nvPr/>
          </p:nvGrpSpPr>
          <p:grpSpPr>
            <a:xfrm>
              <a:off x="2502016" y="2955598"/>
              <a:ext cx="419794" cy="241736"/>
              <a:chOff x="2526540" y="1999422"/>
              <a:chExt cx="411600" cy="237018"/>
            </a:xfrm>
          </p:grpSpPr>
          <p:sp>
            <p:nvSpPr>
              <p:cNvPr id="120" name="Rectangle 119"/>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1" name="Rectangle 120"/>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2" name="Rectangle 121"/>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3" name="Rectangle 122"/>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24" name="Group 123"/>
            <p:cNvGrpSpPr/>
            <p:nvPr/>
          </p:nvGrpSpPr>
          <p:grpSpPr>
            <a:xfrm>
              <a:off x="2885530" y="2647675"/>
              <a:ext cx="419794" cy="241736"/>
              <a:chOff x="2526540" y="1999422"/>
              <a:chExt cx="411600" cy="237018"/>
            </a:xfrm>
          </p:grpSpPr>
          <p:sp>
            <p:nvSpPr>
              <p:cNvPr id="125" name="Rectangle 124"/>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6" name="Rectangle 125"/>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7" name="Rectangle 126"/>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8" name="Rectangle 127"/>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68" name="Rectangle 167"/>
            <p:cNvSpPr/>
            <p:nvPr/>
          </p:nvSpPr>
          <p:spPr>
            <a:xfrm>
              <a:off x="3631689" y="2348384"/>
              <a:ext cx="1878844" cy="670445"/>
            </a:xfrm>
            <a:prstGeom prst="rect">
              <a:avLst/>
            </a:prstGeom>
          </p:spPr>
          <p:txBody>
            <a:bodyPr wrap="none">
              <a:spAutoFit/>
            </a:bodyPr>
            <a:lstStyle/>
            <a:p>
              <a:pPr defTabSz="932417">
                <a:defRPr/>
              </a:pPr>
              <a:r>
                <a:rPr lang="en-US" sz="1836" kern="0" dirty="0">
                  <a:solidFill>
                    <a:sysClr val="windowText" lastClr="000000"/>
                  </a:solidFill>
                </a:rPr>
                <a:t>Tiers of specific </a:t>
              </a:r>
              <a:br>
                <a:rPr lang="en-US" sz="1836" kern="0" dirty="0">
                  <a:solidFill>
                    <a:sysClr val="windowText" lastClr="000000"/>
                  </a:solidFill>
                </a:rPr>
              </a:br>
              <a:r>
                <a:rPr lang="en-US" sz="1836" kern="0" dirty="0">
                  <a:solidFill>
                    <a:sysClr val="windowText" lastClr="000000"/>
                  </a:solidFill>
                </a:rPr>
                <a:t>technologies</a:t>
              </a:r>
            </a:p>
          </p:txBody>
        </p:sp>
      </p:grpSp>
      <p:sp>
        <p:nvSpPr>
          <p:cNvPr id="169" name="Rectangle 168"/>
          <p:cNvSpPr/>
          <p:nvPr/>
        </p:nvSpPr>
        <p:spPr>
          <a:xfrm>
            <a:off x="7267176" y="46402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0" name="Rectangle 169"/>
          <p:cNvSpPr/>
          <p:nvPr/>
        </p:nvSpPr>
        <p:spPr>
          <a:xfrm>
            <a:off x="7267176" y="46402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1" name="Rectangle 170"/>
          <p:cNvSpPr/>
          <p:nvPr/>
        </p:nvSpPr>
        <p:spPr>
          <a:xfrm>
            <a:off x="7509119" y="46402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2" name="Rectangle 171"/>
          <p:cNvSpPr/>
          <p:nvPr/>
        </p:nvSpPr>
        <p:spPr>
          <a:xfrm>
            <a:off x="7509119" y="46402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9" name="Right Arrow 128"/>
          <p:cNvSpPr/>
          <p:nvPr/>
        </p:nvSpPr>
        <p:spPr bwMode="auto">
          <a:xfrm>
            <a:off x="5276634" y="2412318"/>
            <a:ext cx="1438106" cy="952926"/>
          </a:xfrm>
          <a:prstGeom prst="rightArrow">
            <a:avLst/>
          </a:prstGeom>
          <a:solidFill>
            <a:srgbClr val="1F88DB"/>
          </a:solidFill>
          <a:ln w="10795" cap="flat" cmpd="sng" algn="ctr">
            <a:solidFill>
              <a:srgbClr val="002050"/>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latin typeface="Segoe UI"/>
            </a:endParaRPr>
          </a:p>
        </p:txBody>
      </p:sp>
    </p:spTree>
    <p:extLst>
      <p:ext uri="{BB962C8B-B14F-4D97-AF65-F5344CB8AC3E}">
        <p14:creationId xmlns:p14="http://schemas.microsoft.com/office/powerpoint/2010/main" val="1872131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Microservices</a:t>
            </a:r>
            <a:endParaRPr lang="en-US" dirty="0"/>
          </a:p>
        </p:txBody>
      </p:sp>
      <p:sp>
        <p:nvSpPr>
          <p:cNvPr id="6" name="Text Placeholder 5"/>
          <p:cNvSpPr>
            <a:spLocks noGrp="1"/>
          </p:cNvSpPr>
          <p:nvPr>
            <p:ph type="body" sz="quarter" idx="10"/>
          </p:nvPr>
        </p:nvSpPr>
        <p:spPr>
          <a:xfrm>
            <a:off x="470098" y="1212849"/>
            <a:ext cx="11937000" cy="2634567"/>
          </a:xfrm>
        </p:spPr>
        <p:txBody>
          <a:bodyPr/>
          <a:lstStyle/>
          <a:p>
            <a:r>
              <a:rPr lang="en-US" sz="4000" dirty="0"/>
              <a:t>Definition</a:t>
            </a:r>
          </a:p>
          <a:p>
            <a:pPr marL="342900" lvl="1" indent="-342900">
              <a:buFont typeface="Arial" panose="020B0604020202020204" pitchFamily="34" charset="0"/>
              <a:buChar char="•"/>
            </a:pPr>
            <a:r>
              <a:rPr lang="en-US" sz="2800" dirty="0"/>
              <a:t>Application created by connecting small, specialized services</a:t>
            </a:r>
          </a:p>
          <a:p>
            <a:pPr marL="342900" lvl="1" indent="-342900">
              <a:buFont typeface="Arial" panose="020B0604020202020204" pitchFamily="34" charset="0"/>
              <a:buChar char="•"/>
            </a:pPr>
            <a:r>
              <a:rPr lang="en-US" sz="2800" dirty="0"/>
              <a:t>Use bounded context that’s easily understandable</a:t>
            </a:r>
          </a:p>
          <a:p>
            <a:pPr marL="342900" lvl="1" indent="-342900">
              <a:buFont typeface="Arial" panose="020B0604020202020204" pitchFamily="34" charset="0"/>
              <a:buChar char="•"/>
            </a:pPr>
            <a:r>
              <a:rPr lang="en-US" sz="2800" dirty="0"/>
              <a:t>Use versioned interfaces for services</a:t>
            </a:r>
          </a:p>
          <a:p>
            <a:pPr marL="342900" lvl="1" indent="-342900">
              <a:buFont typeface="Arial" panose="020B0604020202020204" pitchFamily="34" charset="0"/>
              <a:buChar char="•"/>
            </a:pPr>
            <a:r>
              <a:rPr lang="en-US" sz="2800" dirty="0"/>
              <a:t>Service lifecycle owned by a small team</a:t>
            </a:r>
          </a:p>
        </p:txBody>
      </p:sp>
      <p:sp>
        <p:nvSpPr>
          <p:cNvPr id="2" name="Text Placeholder 1"/>
          <p:cNvSpPr>
            <a:spLocks noGrp="1"/>
          </p:cNvSpPr>
          <p:nvPr>
            <p:ph type="body" sz="quarter" idx="11"/>
          </p:nvPr>
        </p:nvSpPr>
        <p:spPr>
          <a:xfrm>
            <a:off x="473714" y="3954462"/>
            <a:ext cx="11694105" cy="2634567"/>
          </a:xfrm>
        </p:spPr>
        <p:txBody>
          <a:bodyPr/>
          <a:lstStyle/>
          <a:p>
            <a:r>
              <a:rPr lang="en-US" sz="4000" dirty="0"/>
              <a:t>Benefits</a:t>
            </a:r>
          </a:p>
          <a:p>
            <a:pPr marL="342900" lvl="1" indent="-342900">
              <a:buFont typeface="Arial" panose="020B0604020202020204" pitchFamily="34" charset="0"/>
              <a:buChar char="•"/>
            </a:pPr>
            <a:r>
              <a:rPr lang="en-US" sz="2800" dirty="0"/>
              <a:t>Services are loosely coupled and independently deployable</a:t>
            </a:r>
          </a:p>
          <a:p>
            <a:pPr marL="342900" lvl="1" indent="-342900">
              <a:buFont typeface="Arial" panose="020B0604020202020204" pitchFamily="34" charset="0"/>
              <a:buChar char="•"/>
            </a:pPr>
            <a:r>
              <a:rPr lang="en-US" sz="2800" dirty="0"/>
              <a:t>Rapid development, innovation</a:t>
            </a:r>
          </a:p>
          <a:p>
            <a:pPr marL="342900" lvl="1" indent="-342900">
              <a:buFont typeface="Arial" panose="020B0604020202020204" pitchFamily="34" charset="0"/>
              <a:buChar char="•"/>
            </a:pPr>
            <a:r>
              <a:rPr lang="en-US" sz="2800" dirty="0"/>
              <a:t>Partitioned for scale and availability</a:t>
            </a:r>
          </a:p>
          <a:p>
            <a:pPr marL="342900" lvl="1" indent="-342900">
              <a:buFont typeface="Arial" panose="020B0604020202020204" pitchFamily="34" charset="0"/>
              <a:buChar char="•"/>
            </a:pPr>
            <a:r>
              <a:rPr lang="en-US" sz="2800" dirty="0"/>
              <a:t>Testability</a:t>
            </a:r>
          </a:p>
        </p:txBody>
      </p:sp>
    </p:spTree>
    <p:extLst>
      <p:ext uri="{BB962C8B-B14F-4D97-AF65-F5344CB8AC3E}">
        <p14:creationId xmlns:p14="http://schemas.microsoft.com/office/powerpoint/2010/main" val="27685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14980" cy="1529469"/>
          </a:xfrm>
        </p:spPr>
        <p:txBody>
          <a:bodyPr/>
          <a:lstStyle/>
          <a:p>
            <a:r>
              <a:rPr lang="en-US" dirty="0">
                <a:solidFill>
                  <a:srgbClr val="002050"/>
                </a:solidFill>
              </a:rPr>
              <a:t>And from this was born Service fabric</a:t>
            </a:r>
          </a:p>
        </p:txBody>
      </p:sp>
      <p:pic>
        <p:nvPicPr>
          <p:cNvPr id="5" name="Picture 4"/>
          <p:cNvPicPr>
            <a:picLocks noChangeAspect="1"/>
          </p:cNvPicPr>
          <p:nvPr/>
        </p:nvPicPr>
        <p:blipFill>
          <a:blip r:embed="rId3"/>
          <a:stretch>
            <a:fillRect/>
          </a:stretch>
        </p:blipFill>
        <p:spPr>
          <a:xfrm>
            <a:off x="365918" y="1212849"/>
            <a:ext cx="5334000" cy="5334000"/>
          </a:xfrm>
          <a:prstGeom prst="rect">
            <a:avLst/>
          </a:prstGeom>
        </p:spPr>
      </p:pic>
      <p:sp>
        <p:nvSpPr>
          <p:cNvPr id="6" name="Text Placeholder 5"/>
          <p:cNvSpPr txBox="1">
            <a:spLocks/>
          </p:cNvSpPr>
          <p:nvPr/>
        </p:nvSpPr>
        <p:spPr>
          <a:xfrm>
            <a:off x="6065836" y="1212849"/>
            <a:ext cx="6341261" cy="57134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latin typeface="+mn-lt"/>
              </a:rPr>
              <a:t>An orchestration framework</a:t>
            </a:r>
          </a:p>
          <a:p>
            <a:pPr marL="342900" lvl="1" indent="-342900"/>
            <a:r>
              <a:rPr lang="en-US" dirty="0"/>
              <a:t>A way to run, and manage </a:t>
            </a:r>
            <a:r>
              <a:rPr lang="en-US" dirty="0" err="1"/>
              <a:t>microservices</a:t>
            </a:r>
            <a:r>
              <a:rPr lang="en-US" dirty="0"/>
              <a:t> across a cluster of servers</a:t>
            </a:r>
          </a:p>
          <a:p>
            <a:pPr marL="342900" lvl="1" indent="-342900"/>
            <a:endParaRPr lang="en-US" dirty="0"/>
          </a:p>
          <a:p>
            <a:pPr marL="0" lvl="1" indent="0">
              <a:buNone/>
            </a:pPr>
            <a:r>
              <a:rPr lang="en-US" sz="3600" dirty="0"/>
              <a:t>Started Internally</a:t>
            </a:r>
          </a:p>
          <a:p>
            <a:pPr marL="342900" lvl="1" indent="-342900"/>
            <a:r>
              <a:rPr lang="en-US" dirty="0"/>
              <a:t>Born inside Microsoft to build “cloud scale” solutions</a:t>
            </a:r>
          </a:p>
          <a:p>
            <a:pPr marL="342900" lvl="1" indent="-342900"/>
            <a:r>
              <a:rPr lang="en-US" dirty="0"/>
              <a:t>Used by many of the most broadly used Azure and Office 365 services</a:t>
            </a:r>
          </a:p>
        </p:txBody>
      </p:sp>
    </p:spTree>
    <p:extLst>
      <p:ext uri="{BB962C8B-B14F-4D97-AF65-F5344CB8AC3E}">
        <p14:creationId xmlns:p14="http://schemas.microsoft.com/office/powerpoint/2010/main" val="14448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0" y="0"/>
            <a:ext cx="9914980" cy="1529469"/>
          </a:xfrm>
        </p:spPr>
        <p:txBody>
          <a:bodyPr/>
          <a:lstStyle/>
          <a:p>
            <a:r>
              <a:rPr lang="fr-CA" dirty="0">
                <a:solidFill>
                  <a:srgbClr val="002050"/>
                </a:solidFill>
              </a:rPr>
              <a:t>Service </a:t>
            </a:r>
            <a:r>
              <a:rPr lang="fr-CA" dirty="0" err="1">
                <a:solidFill>
                  <a:srgbClr val="002050"/>
                </a:solidFill>
              </a:rPr>
              <a:t>Fabric</a:t>
            </a:r>
            <a:endParaRPr lang="fr-CA" dirty="0">
              <a:solidFill>
                <a:srgbClr val="002050"/>
              </a:solidFill>
            </a:endParaRPr>
          </a:p>
        </p:txBody>
      </p:sp>
      <p:grpSp>
        <p:nvGrpSpPr>
          <p:cNvPr id="3" name="Group 2"/>
          <p:cNvGrpSpPr/>
          <p:nvPr/>
        </p:nvGrpSpPr>
        <p:grpSpPr>
          <a:xfrm>
            <a:off x="884237" y="1529469"/>
            <a:ext cx="10835354" cy="5047580"/>
            <a:chOff x="954902" y="1855851"/>
            <a:chExt cx="10835354" cy="5047580"/>
          </a:xfrm>
        </p:grpSpPr>
        <p:sp>
          <p:nvSpPr>
            <p:cNvPr id="10" name="Hexagon 9"/>
            <p:cNvSpPr>
              <a:spLocks noChangeAspect="1"/>
            </p:cNvSpPr>
            <p:nvPr/>
          </p:nvSpPr>
          <p:spPr bwMode="auto">
            <a:xfrm>
              <a:off x="1507741"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Hexagon 10"/>
            <p:cNvSpPr>
              <a:spLocks noChangeAspect="1"/>
            </p:cNvSpPr>
            <p:nvPr/>
          </p:nvSpPr>
          <p:spPr bwMode="auto">
            <a:xfrm>
              <a:off x="2643182"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Hexagon 11"/>
            <p:cNvSpPr>
              <a:spLocks noChangeAspect="1"/>
            </p:cNvSpPr>
            <p:nvPr/>
          </p:nvSpPr>
          <p:spPr bwMode="auto">
            <a:xfrm>
              <a:off x="3737236"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Hexagon 12"/>
            <p:cNvSpPr>
              <a:spLocks noChangeAspect="1"/>
            </p:cNvSpPr>
            <p:nvPr/>
          </p:nvSpPr>
          <p:spPr bwMode="auto">
            <a:xfrm>
              <a:off x="4860690"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Hexagon 13"/>
            <p:cNvSpPr>
              <a:spLocks noChangeAspect="1"/>
            </p:cNvSpPr>
            <p:nvPr/>
          </p:nvSpPr>
          <p:spPr bwMode="auto">
            <a:xfrm>
              <a:off x="5984143"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Hexagon 14"/>
            <p:cNvSpPr>
              <a:spLocks noChangeAspect="1"/>
            </p:cNvSpPr>
            <p:nvPr/>
          </p:nvSpPr>
          <p:spPr bwMode="auto">
            <a:xfrm>
              <a:off x="708811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Hexagon 15"/>
            <p:cNvSpPr>
              <a:spLocks noChangeAspect="1"/>
            </p:cNvSpPr>
            <p:nvPr/>
          </p:nvSpPr>
          <p:spPr bwMode="auto">
            <a:xfrm>
              <a:off x="8194267"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Hexagon 16"/>
            <p:cNvSpPr>
              <a:spLocks noChangeAspect="1"/>
            </p:cNvSpPr>
            <p:nvPr/>
          </p:nvSpPr>
          <p:spPr bwMode="auto">
            <a:xfrm>
              <a:off x="931427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Hexagon 17"/>
            <p:cNvSpPr>
              <a:spLocks noChangeAspect="1"/>
            </p:cNvSpPr>
            <p:nvPr/>
          </p:nvSpPr>
          <p:spPr bwMode="auto">
            <a:xfrm>
              <a:off x="1040413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Pentagon 18"/>
            <p:cNvSpPr/>
            <p:nvPr/>
          </p:nvSpPr>
          <p:spPr bwMode="auto">
            <a:xfrm rot="5400000">
              <a:off x="2921532"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Pentagon 19"/>
            <p:cNvSpPr/>
            <p:nvPr/>
          </p:nvSpPr>
          <p:spPr bwMode="auto">
            <a:xfrm rot="5400000">
              <a:off x="8956739"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Pentagon 20"/>
            <p:cNvSpPr/>
            <p:nvPr/>
          </p:nvSpPr>
          <p:spPr bwMode="auto">
            <a:xfrm rot="5400000">
              <a:off x="5939135"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Rectangle 21"/>
            <p:cNvSpPr/>
            <p:nvPr/>
          </p:nvSpPr>
          <p:spPr bwMode="auto">
            <a:xfrm>
              <a:off x="954902" y="3423671"/>
              <a:ext cx="10691738" cy="950089"/>
            </a:xfrm>
            <a:prstGeom prst="rect">
              <a:avLst/>
            </a:prstGeom>
            <a:solidFill>
              <a:srgbClr val="003C6C"/>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3" name="Group 22"/>
            <p:cNvGrpSpPr/>
            <p:nvPr/>
          </p:nvGrpSpPr>
          <p:grpSpPr>
            <a:xfrm>
              <a:off x="954902" y="1855851"/>
              <a:ext cx="10691738" cy="1510661"/>
              <a:chOff x="880533" y="1857930"/>
              <a:chExt cx="10706923" cy="1512807"/>
            </a:xfrm>
          </p:grpSpPr>
          <p:sp>
            <p:nvSpPr>
              <p:cNvPr id="24" name="Hexagon 23"/>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Hexagon 33"/>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Hexagon 34"/>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Hexagon 37"/>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Hexagon 38"/>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Hexagon 39"/>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Hexagon 40"/>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Hexagon 41"/>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Hexagon 42"/>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 name="Hexagon 43"/>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Hexagon 44"/>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 name="Hexagon 45"/>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Hexagon 46"/>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Hexagon 47"/>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Hexagon 48"/>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Hexagon 49"/>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Hexagon 50"/>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 name="Hexagon 51"/>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Hexagon 52"/>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Hexagon 53"/>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Hexagon 54"/>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Hexagon 55"/>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 name="Hexagon 56"/>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 name="Hexagon 57"/>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Hexagon 58"/>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 name="Hexagon 59"/>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Hexagon 60"/>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3" name="Freeform 62"/>
            <p:cNvSpPr>
              <a:spLocks/>
            </p:cNvSpPr>
            <p:nvPr/>
          </p:nvSpPr>
          <p:spPr bwMode="auto">
            <a:xfrm>
              <a:off x="2643184" y="5399700"/>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5" name="Freeform 64"/>
            <p:cNvSpPr>
              <a:spLocks/>
            </p:cNvSpPr>
            <p:nvPr/>
          </p:nvSpPr>
          <p:spPr bwMode="auto">
            <a:xfrm>
              <a:off x="8636249" y="5378812"/>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6" name="TextBox 65"/>
            <p:cNvSpPr txBox="1"/>
            <p:nvPr/>
          </p:nvSpPr>
          <p:spPr>
            <a:xfrm>
              <a:off x="5239396" y="6325871"/>
              <a:ext cx="2561188" cy="577560"/>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40" kern="0" dirty="0">
                  <a:solidFill>
                    <a:srgbClr val="505050"/>
                  </a:solidFill>
                  <a:latin typeface="Segoe UI"/>
                  <a:ea typeface="MS PGothic" panose="020B0600070205080204" pitchFamily="34" charset="-128"/>
                </a:rPr>
                <a:t>Private cloud</a:t>
              </a:r>
            </a:p>
          </p:txBody>
        </p:sp>
        <p:grpSp>
          <p:nvGrpSpPr>
            <p:cNvPr id="67" name="Group 8"/>
            <p:cNvGrpSpPr>
              <a:grpSpLocks noChangeAspect="1"/>
            </p:cNvGrpSpPr>
            <p:nvPr/>
          </p:nvGrpSpPr>
          <p:grpSpPr bwMode="auto">
            <a:xfrm>
              <a:off x="5610269" y="4985015"/>
              <a:ext cx="1806851" cy="1805731"/>
              <a:chOff x="4385" y="3099"/>
              <a:chExt cx="1613" cy="1612"/>
            </a:xfrm>
          </p:grpSpPr>
          <p:sp>
            <p:nvSpPr>
              <p:cNvPr id="68"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69"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0"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1"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2" name="Rectangle 71"/>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3"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4"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5"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6"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7"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8"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9"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0"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1"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grpSp>
        <p:sp>
          <p:nvSpPr>
            <p:cNvPr id="82" name="TextBox 81"/>
            <p:cNvSpPr txBox="1"/>
            <p:nvPr/>
          </p:nvSpPr>
          <p:spPr>
            <a:xfrm>
              <a:off x="1270323" y="3493374"/>
              <a:ext cx="1477078"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LifecycleMgmt</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83" name="TextBox 82"/>
            <p:cNvSpPr txBox="1"/>
            <p:nvPr/>
          </p:nvSpPr>
          <p:spPr>
            <a:xfrm>
              <a:off x="2769036" y="3514900"/>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Scaling</a:t>
              </a:r>
            </a:p>
          </p:txBody>
        </p:sp>
        <p:sp>
          <p:nvSpPr>
            <p:cNvPr id="84" name="TextBox 83"/>
            <p:cNvSpPr txBox="1"/>
            <p:nvPr/>
          </p:nvSpPr>
          <p:spPr>
            <a:xfrm>
              <a:off x="4827413" y="3499107"/>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Updates</a:t>
              </a:r>
            </a:p>
          </p:txBody>
        </p:sp>
        <p:sp>
          <p:nvSpPr>
            <p:cNvPr id="85" name="TextBox 84"/>
            <p:cNvSpPr txBox="1"/>
            <p:nvPr/>
          </p:nvSpPr>
          <p:spPr>
            <a:xfrm>
              <a:off x="6925103" y="3498666"/>
              <a:ext cx="1655915" cy="85947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Always On</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Availability</a:t>
              </a:r>
            </a:p>
          </p:txBody>
        </p:sp>
        <p:sp>
          <p:nvSpPr>
            <p:cNvPr id="86" name="TextBox 85"/>
            <p:cNvSpPr txBox="1"/>
            <p:nvPr/>
          </p:nvSpPr>
          <p:spPr>
            <a:xfrm>
              <a:off x="8636249" y="3548596"/>
              <a:ext cx="1655915" cy="86007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Resource</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Efficient</a:t>
              </a:r>
            </a:p>
          </p:txBody>
        </p:sp>
        <p:sp>
          <p:nvSpPr>
            <p:cNvPr id="87" name="TextBox 86"/>
            <p:cNvSpPr txBox="1"/>
            <p:nvPr/>
          </p:nvSpPr>
          <p:spPr>
            <a:xfrm>
              <a:off x="10134341" y="3497881"/>
              <a:ext cx="1655915" cy="93854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Stateless/</a:t>
              </a:r>
            </a:p>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Stateful</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62" name="TextBox 61"/>
            <p:cNvSpPr txBox="1"/>
            <p:nvPr/>
          </p:nvSpPr>
          <p:spPr>
            <a:xfrm>
              <a:off x="2605888" y="5897627"/>
              <a:ext cx="2605313"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Public Cloud</a:t>
              </a:r>
              <a:endParaRPr lang="en-US" sz="2397" kern="0" dirty="0">
                <a:solidFill>
                  <a:srgbClr val="505050"/>
                </a:solidFill>
                <a:latin typeface="Segoe UI"/>
                <a:ea typeface="MS PGothic" panose="020B0600070205080204" pitchFamily="34" charset="-128"/>
              </a:endParaRPr>
            </a:p>
          </p:txBody>
        </p:sp>
        <p:sp>
          <p:nvSpPr>
            <p:cNvPr id="64" name="TextBox 63"/>
            <p:cNvSpPr txBox="1"/>
            <p:nvPr/>
          </p:nvSpPr>
          <p:spPr>
            <a:xfrm>
              <a:off x="8552635" y="5887270"/>
              <a:ext cx="2897701"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Other Clouds</a:t>
              </a:r>
            </a:p>
          </p:txBody>
        </p:sp>
      </p:grpSp>
    </p:spTree>
    <p:extLst>
      <p:ext uri="{BB962C8B-B14F-4D97-AF65-F5344CB8AC3E}">
        <p14:creationId xmlns:p14="http://schemas.microsoft.com/office/powerpoint/2010/main" val="1688240070"/>
      </p:ext>
    </p:extLst>
  </p:cSld>
  <p:clrMapOvr>
    <a:masterClrMapping/>
  </p:clrMapOvr>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01c77077-aee4-4b5f-bd4e-9cd40a6fff29"/>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8ff673fc-3231-4e3a-893b-6d7f7cd32766"/>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3182</TotalTime>
  <Words>4977</Words>
  <Application>Microsoft Office PowerPoint</Application>
  <PresentationFormat>Custom</PresentationFormat>
  <Paragraphs>771</Paragraphs>
  <Slides>33</Slides>
  <Notes>28</Notes>
  <HiddenSlides>3</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MS PGothic</vt:lpstr>
      <vt:lpstr>Arial</vt:lpstr>
      <vt:lpstr>Calibri</vt:lpstr>
      <vt:lpstr>Consolas</vt:lpstr>
      <vt:lpstr>Segoe UI</vt:lpstr>
      <vt:lpstr>Segoe UI Light</vt:lpstr>
      <vt:lpstr>Tw Cen MT</vt:lpstr>
      <vt:lpstr>Tw Cen MT Condensed</vt:lpstr>
      <vt:lpstr>Wingdings</vt:lpstr>
      <vt:lpstr>5-30721_Build_2016_Template_Light</vt:lpstr>
      <vt:lpstr>5-30721_Build_2016_Template_Dark</vt:lpstr>
      <vt:lpstr>Introduction to Service Fabric</vt:lpstr>
      <vt:lpstr>I always wanted to put a sign up on the road to Yale saying, ‘Beware: Deconstruction Ahead.’</vt:lpstr>
      <vt:lpstr>Setting Expectations</vt:lpstr>
      <vt:lpstr>Traditional application a.k.a Monolith</vt:lpstr>
      <vt:lpstr>Challenges of creating applications</vt:lpstr>
      <vt:lpstr>PowerPoint Presentation</vt:lpstr>
      <vt:lpstr>Microservices</vt:lpstr>
      <vt:lpstr>And from this was born Service fabric</vt:lpstr>
      <vt:lpstr>Service Fabric</vt:lpstr>
      <vt:lpstr>PowerPoint Presentation</vt:lpstr>
      <vt:lpstr>Service Fabric Cluster </vt:lpstr>
      <vt:lpstr>Application composition</vt:lpstr>
      <vt:lpstr>Application  composition</vt:lpstr>
      <vt:lpstr>Application composition</vt:lpstr>
      <vt:lpstr>Application type</vt:lpstr>
      <vt:lpstr>Service type</vt:lpstr>
      <vt:lpstr>Types of microservices  from a Service Fabric perspective</vt:lpstr>
      <vt:lpstr>Defining applications and services</vt:lpstr>
      <vt:lpstr>Instantiating an application</vt:lpstr>
      <vt:lpstr>Reliable Services API</vt:lpstr>
      <vt:lpstr>Reliable Collections</vt:lpstr>
      <vt:lpstr>Reliable Collections</vt:lpstr>
      <vt:lpstr>Service Fabric Orchestration - Rules</vt:lpstr>
      <vt:lpstr>Service Fabric Orchestration - Optimizations</vt:lpstr>
      <vt:lpstr>Service Fabric – failover</vt:lpstr>
      <vt:lpstr>On Applications, Hosts &amp; Activation</vt:lpstr>
      <vt:lpstr>On Rolling Upgrades</vt:lpstr>
      <vt:lpstr>Application Upgrade</vt:lpstr>
      <vt:lpstr>Monitoring your Services</vt:lpstr>
      <vt:lpstr>Diagnostics and Troubleshooting</vt:lpstr>
      <vt:lpstr>A Platform for Microservices is not Free</vt:lpstr>
      <vt:lpstr>Interested in More?</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121</cp:revision>
  <dcterms:created xsi:type="dcterms:W3CDTF">2016-08-19T13:41:00Z</dcterms:created>
  <dcterms:modified xsi:type="dcterms:W3CDTF">2016-10-17T15:41:11Z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