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50" r:id="rId6"/>
    <p:sldMasterId id="2147484352" r:id="rId7"/>
    <p:sldMasterId id="2147484355" r:id="rId8"/>
    <p:sldMasterId id="2147484357" r:id="rId9"/>
  </p:sldMasterIdLst>
  <p:notesMasterIdLst>
    <p:notesMasterId r:id="rId37"/>
  </p:notesMasterIdLst>
  <p:handoutMasterIdLst>
    <p:handoutMasterId r:id="rId38"/>
  </p:handoutMasterIdLst>
  <p:sldIdLst>
    <p:sldId id="1551" r:id="rId10"/>
    <p:sldId id="1552" r:id="rId11"/>
    <p:sldId id="1553" r:id="rId12"/>
    <p:sldId id="1409" r:id="rId13"/>
    <p:sldId id="1519" r:id="rId14"/>
    <p:sldId id="1530" r:id="rId15"/>
    <p:sldId id="1521" r:id="rId16"/>
    <p:sldId id="1522" r:id="rId17"/>
    <p:sldId id="1532" r:id="rId18"/>
    <p:sldId id="1531" r:id="rId19"/>
    <p:sldId id="1545" r:id="rId20"/>
    <p:sldId id="1537" r:id="rId21"/>
    <p:sldId id="1549" r:id="rId22"/>
    <p:sldId id="1525" r:id="rId23"/>
    <p:sldId id="1534" r:id="rId24"/>
    <p:sldId id="1548" r:id="rId25"/>
    <p:sldId id="1550" r:id="rId26"/>
    <p:sldId id="1533" r:id="rId27"/>
    <p:sldId id="1540" r:id="rId28"/>
    <p:sldId id="1542" r:id="rId29"/>
    <p:sldId id="1544" r:id="rId30"/>
    <p:sldId id="1539" r:id="rId31"/>
    <p:sldId id="1541" r:id="rId32"/>
    <p:sldId id="1543" r:id="rId33"/>
    <p:sldId id="1547" r:id="rId34"/>
    <p:sldId id="1433" r:id="rId35"/>
    <p:sldId id="1554"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551"/>
            <p14:sldId id="1552"/>
            <p14:sldId id="1553"/>
            <p14:sldId id="1409"/>
            <p14:sldId id="1519"/>
          </p14:sldIdLst>
        </p14:section>
        <p14:section name="Customizing the cluster" id="{509BFEB0-0A5E-4F8C-A142-792FAB6DF680}">
          <p14:sldIdLst>
            <p14:sldId id="1530"/>
            <p14:sldId id="1521"/>
            <p14:sldId id="1522"/>
            <p14:sldId id="1532"/>
            <p14:sldId id="1531"/>
            <p14:sldId id="1545"/>
            <p14:sldId id="1537"/>
            <p14:sldId id="1549"/>
            <p14:sldId id="1525"/>
            <p14:sldId id="1534"/>
            <p14:sldId id="1548"/>
            <p14:sldId id="1550"/>
            <p14:sldId id="1533"/>
          </p14:sldIdLst>
        </p14:section>
        <p14:section name="Service Discovery and Management"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 id="155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609" autoAdjust="0"/>
    <p:restoredTop sz="66997" autoAdjust="0"/>
  </p:normalViewPr>
  <p:slideViewPr>
    <p:cSldViewPr>
      <p:cViewPr varScale="1">
        <p:scale>
          <a:sx n="69" d="100"/>
          <a:sy n="69" d="100"/>
        </p:scale>
        <p:origin x="24" y="16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10/26/2017 9:19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10/26/2017 9:19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6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04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a:t>
            </a:r>
            <a:r>
              <a:rPr lang="en-US" baseline="0" dirty="0"/>
              <a:t> OS Updates…. This is a changing area. </a:t>
            </a:r>
          </a:p>
          <a:p>
            <a:endParaRPr lang="en-US" baseline="0" dirty="0"/>
          </a:p>
          <a:p>
            <a:r>
              <a:rPr lang="en-US" baseline="0" dirty="0"/>
              <a:t>Service Fabric is first and foremost, concerned about your application and services. As such, you need to manage the OS of the nodes in your cluster. In Azure, we use VMSS for the nodes, and as of today, these do not safe, automatic OS update and patching. safely support Now, this doesn’t mean you don’t have any support. </a:t>
            </a:r>
          </a:p>
          <a:p>
            <a:endParaRPr lang="en-US" baseline="0" dirty="0"/>
          </a:p>
          <a:p>
            <a:r>
              <a:rPr lang="en-US" b="1" baseline="0" dirty="0"/>
              <a:t>*click* </a:t>
            </a:r>
            <a:r>
              <a:rPr lang="en-US" baseline="0" dirty="0"/>
              <a:t>VMSS in Azure have an upgrade policy that helps determine when image updates should be applied to the VMSS instances. Service Fabric requires this policy to be set to “automatic”. While this setting would guarantee that the nodes are all upgrade automatically, it would also mean that all the instances of that VMSS, which is also all the instances of a specific Node Type, would be updated at the same time. It does not currently honor fault and upgrade domains. Its for this reason, as well as others, that this policy is not honored for Service Fabric related resources. </a:t>
            </a:r>
          </a:p>
          <a:p>
            <a:endParaRPr lang="en-US" baseline="0" dirty="0"/>
          </a:p>
          <a:p>
            <a:r>
              <a:rPr lang="en-US" baseline="0" dirty="0"/>
              <a:t>*click* For today, OS update and patches are your responsibility. There are a set of scripts that can be used to perform these upgrades. Which means that you’re going to want to create a plan for this and ensure you’re prepared to execute it. In the coming months, we’ll be rolling out an upgrade service that will help simplify this. And we are actively working to help address this gap with the VMSS product group. </a:t>
            </a:r>
          </a:p>
          <a:p>
            <a:endParaRPr lang="en-US" baseline="0" dirty="0"/>
          </a:p>
          <a:p>
            <a:r>
              <a:rPr lang="en-US" baseline="0" dirty="0"/>
              <a:t>A patching service is in the works for CY17. This will help make this much easier. Additionally, we are also working on enhancements to the VMSS to further improve this story. </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Info:</a:t>
            </a:r>
          </a:p>
          <a:p>
            <a:r>
              <a:rPr lang="en-US" dirty="0"/>
              <a:t>https://blogs.msdn.microsoft.com/azureservicefabric/2017/01/09/os-patching-for-vms-running-service-fabric/</a:t>
            </a:r>
          </a:p>
          <a:p>
            <a:r>
              <a:rPr lang="en-US" dirty="0"/>
              <a:t>https://docs.microsoft.com/en-us/azure/virtual-machine-scale-sets/virtual-machine-scale-sets-upgrade-scale-set</a:t>
            </a:r>
          </a:p>
          <a:p>
            <a:r>
              <a:rPr lang="en-US" dirty="0"/>
              <a:t>https://msftstack.wordpress.com/2016/11/15/azure-scale-set-upgrade-policy-explained/</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79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i="1" baseline="0" dirty="0"/>
              <a:t>Useful Info:</a:t>
            </a:r>
          </a:p>
          <a:p>
            <a:r>
              <a:rPr lang="en-US" baseline="0" dirty="0"/>
              <a:t>http://brentdacodemonkey.wordpress.com/2016/08/01/network-isolationsecurity-with-azure-service-fabric/</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two topics are complicated. So much so that to truly do them justice, they’d likely need at least an hour on their own and a day long workshop to help get everything covered appropriately. </a:t>
            </a:r>
          </a:p>
          <a:p>
            <a:endParaRPr lang="en-US" baseline="0" dirty="0"/>
          </a:p>
          <a:p>
            <a:r>
              <a:rPr lang="en-US" baseline="0" dirty="0"/>
              <a:t>For sizing, simply put… you need to test and validate. Each application and service that gets added to the cluster puts load on it. Each of the underlying services you leverage (reverse proxy, replication </a:t>
            </a:r>
            <a:r>
              <a:rPr lang="en-US" baseline="0" dirty="0" err="1"/>
              <a:t>etc</a:t>
            </a:r>
            <a:r>
              <a:rPr lang="en-US" baseline="0" dirty="0"/>
              <a:t>…) add load to the cluster. So you will need to deploy your application and test it to find out what you really need. This exercise isn’t really any different then the way you’d size it on premise. However, if you’re running in the cloud you hopefully have the advantage of not having to commit to your hardware capacity for the first 5 years before you ever built the system. </a:t>
            </a:r>
          </a:p>
          <a:p>
            <a:endParaRPr lang="en-US" baseline="0" dirty="0"/>
          </a:p>
          <a:p>
            <a:r>
              <a:rPr lang="en-US" baseline="0" dirty="0"/>
              <a:t>With that in mind, you’ll also want to monitor things post launch. Over times, systems grow, and in production scenarios there are always surprises. So please put measures in place for ongoing monitoring of the system. </a:t>
            </a:r>
          </a:p>
          <a:p>
            <a:endParaRPr lang="en-US" baseline="0" dirty="0"/>
          </a:p>
          <a:p>
            <a:r>
              <a:rPr lang="en-US" baseline="0" dirty="0"/>
              <a:t>And lastly, note that each application you add to the system adds its own package size to the store on each node, and when the services are deployed they will generate log files. These logs will be cleaned up over time by Service Fabric, but when testing you sizing, you will want to look at it over time. </a:t>
            </a:r>
          </a:p>
          <a:p>
            <a:endParaRPr lang="en-US" baseline="0" dirty="0"/>
          </a:p>
          <a:p>
            <a:r>
              <a:rPr lang="en-US" baseline="0" dirty="0"/>
              <a:t>For scaling… scaling is done by the Node Type (VMSS). When a new node instance is added, it will eventually be added to the cluster automatically. This isn’t instantaneous, and will take some time. So be patient.</a:t>
            </a:r>
          </a:p>
          <a:p>
            <a:endParaRPr lang="en-US" baseline="0" dirty="0"/>
          </a:p>
          <a:p>
            <a:r>
              <a:rPr lang="en-US" baseline="0" dirty="0"/>
              <a:t>Scaling down is a bit more complicated. You have to manually remove the nodes from the cluster, let the cluster adjust, them you can remove the VM instance. He steps to do this are to disable the service fabric node, wait for the disable to complete, then “scale down” the VMSS cluster. You will always need to do this going from the “</a:t>
            </a:r>
            <a:r>
              <a:rPr lang="en-US" baseline="0" dirty="0" err="1"/>
              <a:t>hightest</a:t>
            </a:r>
            <a:r>
              <a:rPr lang="en-US" baseline="0" dirty="0"/>
              <a:t> instance” down. </a:t>
            </a:r>
          </a:p>
          <a:p>
            <a:endParaRPr lang="en-US" baseline="0" dirty="0"/>
          </a:p>
          <a:p>
            <a:r>
              <a:rPr lang="en-US" baseline="0" dirty="0"/>
              <a:t>One word of caution here, and this applies to both scaling the cluster as well as rebalancing services. Avoid “jitter”. Service fabric is capable of making adjustments very quickly. But these adjustments put load on the system. If you are constantly adjusting things back and forth, this puts a significant load on the system overall. Don’t adjust for short term transient issues, give short lived items a chance to correct, then only adjust when we have significant need to do so.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https://docs.microsoft.com/en-us/azure/service-fabric/service-fabric-cluster-scale-up-down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none"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sz="900" u="non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461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939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Puppet,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a:t>
            </a:r>
            <a:r>
              <a:rPr lang="en-US"/>
              <a:t>#example-specifying-an-https-endpoint-for-your-service</a:t>
            </a:r>
          </a:p>
          <a:p>
            <a:r>
              <a:rPr lang="en-US"/>
              <a:t>https</a:t>
            </a:r>
            <a:r>
              <a:rPr lang="en-US" dirty="0"/>
              <a:t>://docs.microsoft.com/en-us/azure/service-fabric/service-fabric-cluster-security-update-certs-azure#adding-or-removing-client-certificates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 and his “bumble” at the Stockholm </a:t>
            </a:r>
            <a:r>
              <a:rPr lang="en-US"/>
              <a:t>Ice Bar</a:t>
            </a:r>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10/26/2017 9:19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89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3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session into several sections. </a:t>
            </a:r>
          </a:p>
          <a:p>
            <a:endParaRPr lang="en-US" dirty="0"/>
          </a:p>
          <a:p>
            <a:r>
              <a:rPr lang="en-US" dirty="0"/>
              <a:t>To start</a:t>
            </a:r>
            <a:r>
              <a:rPr lang="en-US" baseline="0" dirty="0"/>
              <a:t>,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Next, lets will cover applications and their services. We’ll talk about how we discover and address services, and how we can perform upgrades without downtime and even manage application certificates.</a:t>
            </a:r>
          </a:p>
          <a:p>
            <a:endParaRPr lang="en-US" baseline="0" dirty="0"/>
          </a:p>
          <a:p>
            <a:r>
              <a:rPr lang="en-US" baseline="0" dirty="0"/>
              <a:t>Finally, we’ll discuss moving beyond default services and leveraging the fabric’s orchestration capabilities to instantiate what we need when we need it.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10/26/2017 9:19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45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lvl1pPr>
              <a:defRPr>
                <a:solidFill>
                  <a:schemeClr val="bg1"/>
                </a:solidFill>
                <a:latin typeface="Segoe Pro" panose="020B0502040504020203" pitchFamily="34" charset="0"/>
              </a:defRPr>
            </a:lvl1pPr>
          </a:lstStyle>
          <a:p>
            <a:fld id="{6EF9B447-A738-4A3A-928D-267B6335793D}" type="datetimeFigureOut">
              <a:rPr lang="sv-SE" smtClean="0"/>
              <a:pPr/>
              <a:t>2017-10-26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lvl1pPr>
              <a:defRPr>
                <a:solidFill>
                  <a:schemeClr val="bg1"/>
                </a:solidFill>
                <a:latin typeface="Segoe Pro" panose="020B0502040504020203" pitchFamily="34" charset="0"/>
              </a:defRPr>
            </a:lvl1pPr>
          </a:lstStyle>
          <a:p>
            <a:fld id="{D8F1EBE4-0630-4CB5-BC98-D113D05A2FAD}" type="slidenum">
              <a:rPr lang="sv-SE" smtClean="0"/>
              <a:pPr/>
              <a:t>‹#›</a:t>
            </a:fld>
            <a:endParaRPr lang="sv-SE" dirty="0"/>
          </a:p>
        </p:txBody>
      </p:sp>
      <p:pic>
        <p:nvPicPr>
          <p:cNvPr id="8" name="Bildobjekt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87530" y="2016929"/>
            <a:ext cx="3512496" cy="577104"/>
          </a:xfrm>
          <a:prstGeom prst="rect">
            <a:avLst/>
          </a:prstGeom>
        </p:spPr>
      </p:pic>
      <p:pic>
        <p:nvPicPr>
          <p:cNvPr id="9" name="Bildobjekt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3657" y="689417"/>
            <a:ext cx="1777810" cy="1777558"/>
          </a:xfrm>
          <a:prstGeom prst="rect">
            <a:avLst/>
          </a:prstGeom>
        </p:spPr>
      </p:pic>
      <p:pic>
        <p:nvPicPr>
          <p:cNvPr id="10" name="Bildobjekt 9"/>
          <p:cNvPicPr>
            <a:picLocks noChangeAspect="1"/>
          </p:cNvPicPr>
          <p:nvPr userDrawn="1"/>
        </p:nvPicPr>
        <p:blipFill rotWithShape="1">
          <a:blip r:embed="rId4">
            <a:extLst>
              <a:ext uri="{28A0092B-C50C-407E-A947-70E740481C1C}">
                <a14:useLocalDpi xmlns:a14="http://schemas.microsoft.com/office/drawing/2010/main" val="0"/>
              </a:ext>
            </a:extLst>
          </a:blip>
          <a:srcRect b="18582"/>
          <a:stretch/>
        </p:blipFill>
        <p:spPr>
          <a:xfrm>
            <a:off x="375934" y="395594"/>
            <a:ext cx="3523576" cy="1609104"/>
          </a:xfrm>
          <a:prstGeom prst="rect">
            <a:avLst/>
          </a:prstGeom>
        </p:spPr>
      </p:pic>
    </p:spTree>
    <p:extLst>
      <p:ext uri="{BB962C8B-B14F-4D97-AF65-F5344CB8AC3E}">
        <p14:creationId xmlns:p14="http://schemas.microsoft.com/office/powerpoint/2010/main" val="955263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026EB9C9-4BCB-46E5-B3B3-09AD3677738B}" type="datetimeFigureOut">
              <a:rPr lang="sv-SE" smtClean="0"/>
              <a:pPr/>
              <a:t>2017-10-26</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pic>
        <p:nvPicPr>
          <p:cNvPr id="7" name="Bildobjekt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8" name="Bildobjekt 7"/>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1619776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855008" y="372394"/>
            <a:ext cx="10726460" cy="1351952"/>
          </a:xfrm>
          <a:prstGeom prst="rect">
            <a:avLst/>
          </a:prstGeom>
        </p:spPr>
        <p:txBody>
          <a:bodyPr/>
          <a:lstStyle>
            <a:lvl1pPr>
              <a:defRPr>
                <a:latin typeface="Segoe UI Light" panose="020B0502040204020203" pitchFamily="34"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026EB9C9-4BCB-46E5-B3B3-09AD3677738B}" type="datetimeFigureOut">
              <a:rPr lang="sv-SE" smtClean="0"/>
              <a:pPr/>
              <a:t>2017-10-26</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3987227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lvl1pPr>
              <a:defRPr>
                <a:solidFill>
                  <a:schemeClr val="bg1"/>
                </a:solidFill>
                <a:latin typeface="Segoe Pro Display Light" panose="020B0302040504020203" pitchFamily="34" charset="0"/>
              </a:defRPr>
            </a:lvl1pPr>
          </a:lstStyle>
          <a:p>
            <a:r>
              <a:rPr lang="sv-SE" dirty="0"/>
              <a:t>Klicka här för att ändra format</a:t>
            </a:r>
          </a:p>
        </p:txBody>
      </p:sp>
      <p:sp>
        <p:nvSpPr>
          <p:cNvPr id="7" name="Platshållare för text 2"/>
          <p:cNvSpPr>
            <a:spLocks noGrp="1"/>
          </p:cNvSpPr>
          <p:nvPr>
            <p:ph idx="1"/>
          </p:nvPr>
        </p:nvSpPr>
        <p:spPr>
          <a:xfrm>
            <a:off x="855008" y="1861968"/>
            <a:ext cx="10726460" cy="4437962"/>
          </a:xfrm>
          <a:prstGeom prst="rect">
            <a:avLst/>
          </a:prstGeom>
        </p:spPr>
        <p:txBody>
          <a:bodyPr vert="horz" lIns="91440" tIns="45720" rIns="91440" bIns="45720" rtlCol="0">
            <a:normAutofit/>
          </a:bodyPr>
          <a:lstStyle>
            <a:lvl1pPr marL="466298" indent="-466298">
              <a:buFont typeface="Arial" panose="020B0604020202020204" pitchFamily="34" charset="0"/>
              <a:buChar char="•"/>
              <a:defRPr sz="2856">
                <a:solidFill>
                  <a:schemeClr val="bg1"/>
                </a:solidFill>
                <a:latin typeface="Segoe Pro Display Light" panose="020B0302040504020203" pitchFamily="34" charset="0"/>
              </a:defRPr>
            </a:lvl1pPr>
            <a:lvl2pPr marL="932597" indent="-466298">
              <a:buFont typeface="Arial" panose="020B0604020202020204" pitchFamily="34" charset="0"/>
              <a:buChar char="•"/>
              <a:defRPr sz="2856">
                <a:solidFill>
                  <a:schemeClr val="bg1"/>
                </a:solidFill>
                <a:latin typeface="Segoe Pro Display Light" panose="020B0302040504020203" pitchFamily="34" charset="0"/>
              </a:defRPr>
            </a:lvl2pPr>
            <a:lvl3pPr marL="1398895" indent="-466298">
              <a:buFont typeface="Arial" panose="020B0604020202020204" pitchFamily="34" charset="0"/>
              <a:buChar char="•"/>
              <a:defRPr sz="2856">
                <a:solidFill>
                  <a:schemeClr val="bg1"/>
                </a:solidFill>
                <a:latin typeface="Segoe Pro Display Light" panose="020B0302040504020203" pitchFamily="34" charset="0"/>
              </a:defRPr>
            </a:lvl3pPr>
            <a:lvl4pPr marL="1865193" indent="-466298">
              <a:buFont typeface="Arial" panose="020B0604020202020204" pitchFamily="34" charset="0"/>
              <a:buChar char="•"/>
              <a:defRPr sz="2856">
                <a:solidFill>
                  <a:schemeClr val="bg1"/>
                </a:solidFill>
                <a:latin typeface="Segoe Pro Display Light" panose="020B0302040504020203" pitchFamily="34" charset="0"/>
              </a:defRPr>
            </a:lvl4pPr>
            <a:lvl5pPr marL="2331491" indent="-466298">
              <a:buFont typeface="Arial" panose="020B0604020202020204" pitchFamily="34" charset="0"/>
              <a:buChar char="•"/>
              <a:defRPr sz="2856">
                <a:solidFill>
                  <a:schemeClr val="bg1"/>
                </a:solidFill>
                <a:latin typeface="Segoe Pro Display Light" panose="020B0302040504020203" pitchFamily="34" charset="0"/>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751344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pic>
        <p:nvPicPr>
          <p:cNvPr id="10"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11" name="Bildobjekt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33168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1692939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48530" y="1743775"/>
            <a:ext cx="10726460" cy="2909528"/>
          </a:xfrm>
        </p:spPr>
        <p:txBody>
          <a:bodyPr anchor="b"/>
          <a:lstStyle>
            <a:lvl1pPr>
              <a:defRPr sz="6119"/>
            </a:lvl1pPr>
          </a:lstStyle>
          <a:p>
            <a:r>
              <a:rPr lang="sv-SE" dirty="0"/>
              <a:t>Klicka här för att ändra format</a:t>
            </a:r>
          </a:p>
        </p:txBody>
      </p:sp>
      <p:sp>
        <p:nvSpPr>
          <p:cNvPr id="3" name="Platshållare för text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28424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55008"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295965"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FA15A317-E1FD-4430-9064-36E69D31F355}"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41341290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56627" y="372394"/>
            <a:ext cx="10726460" cy="1351952"/>
          </a:xfrm>
        </p:spPr>
        <p:txBody>
          <a:bodyPr/>
          <a:lstStyle/>
          <a:p>
            <a:r>
              <a:rPr lang="sv-SE"/>
              <a:t>Klicka här för att ändra format</a:t>
            </a:r>
          </a:p>
        </p:txBody>
      </p:sp>
      <p:sp>
        <p:nvSpPr>
          <p:cNvPr id="3" name="Platshållare för text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856628" y="2554944"/>
            <a:ext cx="5261211"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295965" y="2554944"/>
            <a:ext cx="5287122"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FA15A317-E1FD-4430-9064-36E69D31F355}"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1319255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FA15A317-E1FD-4430-9064-36E69D31F355}"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36332986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15A317-E1FD-4430-9064-36E69D31F355}"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97754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6EF9B447-A738-4A3A-928D-267B6335793D}"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8F1EBE4-0630-4CB5-BC98-D113D05A2FAD}" type="slidenum">
              <a:rPr lang="sv-SE" smtClean="0"/>
              <a:t>‹#›</a:t>
            </a:fld>
            <a:endParaRPr lang="sv-SE"/>
          </a:p>
        </p:txBody>
      </p:sp>
      <p:pic>
        <p:nvPicPr>
          <p:cNvPr id="7" name="Bildobjekt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12436474" cy="6994525"/>
          </a:xfrm>
          <a:prstGeom prst="rect">
            <a:avLst/>
          </a:prstGeom>
        </p:spPr>
      </p:pic>
    </p:spTree>
    <p:extLst>
      <p:ext uri="{BB962C8B-B14F-4D97-AF65-F5344CB8AC3E}">
        <p14:creationId xmlns:p14="http://schemas.microsoft.com/office/powerpoint/2010/main" val="3028703480"/>
      </p:ext>
    </p:extLst>
  </p:cSld>
  <p:clrMap bg1="lt1" tx1="dk1" bg2="lt2" tx2="dk2" accent1="accent1" accent2="accent2" accent3="accent3" accent4="accent4" accent5="accent5" accent6="accent6" hlink="hlink" folHlink="folHlink"/>
  <p:sldLayoutIdLst>
    <p:sldLayoutId id="2147484351"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bg1"/>
                </a:solidFill>
              </a:defRPr>
            </a:lvl1pPr>
          </a:lstStyle>
          <a:p>
            <a:fld id="{026EB9C9-4BCB-46E5-B3B3-09AD3677738B}" type="datetimeFigureOut">
              <a:rPr lang="sv-SE" smtClean="0"/>
              <a:pPr/>
              <a:t>2017-10-26</a:t>
            </a:fld>
            <a:endParaRPr lang="sv-SE" dirty="0"/>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2868828311"/>
      </p:ext>
    </p:extLst>
  </p:cSld>
  <p:clrMap bg1="lt1" tx1="dk1" bg2="lt2" tx2="dk2" accent1="accent1" accent2="accent2" accent3="accent3" accent4="accent4" accent5="accent5" accent6="accent6" hlink="hlink" folHlink="folHlink"/>
  <p:sldLayoutIdLst>
    <p:sldLayoutId id="2147484353" r:id="rId1"/>
    <p:sldLayoutId id="2147484354" r:id="rId2"/>
  </p:sldLayoutIdLst>
  <p:txStyles>
    <p:titleStyle>
      <a:lvl1pPr algn="l" defTabSz="932597" rtl="0" eaLnBrk="1" latinLnBrk="0" hangingPunct="1">
        <a:lnSpc>
          <a:spcPct val="90000"/>
        </a:lnSpc>
        <a:spcBef>
          <a:spcPct val="0"/>
        </a:spcBef>
        <a:buNone/>
        <a:defRPr sz="4488"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laid">
          <a:fgClr>
            <a:srgbClr val="00B292"/>
          </a:fgClr>
          <a:bgClr>
            <a:srgbClr val="008272"/>
          </a:bgClr>
        </a:pattFill>
        <a:effectLst/>
      </p:bgPr>
    </p:bg>
    <p:spTree>
      <p:nvGrpSpPr>
        <p:cNvPr id="1" name=""/>
        <p:cNvGrpSpPr/>
        <p:nvPr/>
      </p:nvGrpSpPr>
      <p:grpSpPr>
        <a:xfrm>
          <a:off x="0" y="0"/>
          <a:ext cx="0" cy="0"/>
          <a:chOff x="0" y="0"/>
          <a:chExt cx="0" cy="0"/>
        </a:xfrm>
      </p:grpSpPr>
      <p:sp>
        <p:nvSpPr>
          <p:cNvPr id="8" name="Rektangel 7"/>
          <p:cNvSpPr/>
          <p:nvPr userDrawn="1"/>
        </p:nvSpPr>
        <p:spPr>
          <a:xfrm>
            <a:off x="0" y="0"/>
            <a:ext cx="12436475" cy="6994525"/>
          </a:xfrm>
          <a:prstGeom prst="rect">
            <a:avLst/>
          </a:prstGeom>
          <a:solidFill>
            <a:srgbClr val="009E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11EDD244-C03D-4AA3-A21E-63FFADFFBA1E}"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8E25990F-AAC3-4403-8AC6-EBD7ED8B6557}" type="slidenum">
              <a:rPr lang="sv-SE" smtClean="0"/>
              <a:t>‹#›</a:t>
            </a:fld>
            <a:endParaRPr lang="sv-SE"/>
          </a:p>
        </p:txBody>
      </p:sp>
    </p:spTree>
    <p:extLst>
      <p:ext uri="{BB962C8B-B14F-4D97-AF65-F5344CB8AC3E}">
        <p14:creationId xmlns:p14="http://schemas.microsoft.com/office/powerpoint/2010/main" val="1043154781"/>
      </p:ext>
    </p:extLst>
  </p:cSld>
  <p:clrMap bg1="lt1" tx1="dk1" bg2="lt2" tx2="dk2" accent1="accent1" accent2="accent2" accent3="accent3" accent4="accent4" accent5="accent5" accent6="accent6" hlink="hlink" folHlink="folHlink"/>
  <p:sldLayoutIdLst>
    <p:sldLayoutId id="2147484356"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A15A317-E1FD-4430-9064-36E69D31F355}"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7223857-EF42-49B7-B1AE-BFF52E589DE0}" type="slidenum">
              <a:rPr lang="sv-SE" smtClean="0"/>
              <a:t>‹#›</a:t>
            </a:fld>
            <a:endParaRPr lang="sv-SE"/>
          </a:p>
        </p:txBody>
      </p:sp>
      <p:sp>
        <p:nvSpPr>
          <p:cNvPr id="8" name="Rektangel 7"/>
          <p:cNvSpPr/>
          <p:nvPr userDrawn="1"/>
        </p:nvSpPr>
        <p:spPr>
          <a:xfrm>
            <a:off x="0" y="0"/>
            <a:ext cx="12436475" cy="6994525"/>
          </a:xfrm>
          <a:prstGeom prst="rect">
            <a:avLst/>
          </a:prstGeom>
          <a:solidFill>
            <a:srgbClr val="0018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Tree>
    <p:extLst>
      <p:ext uri="{BB962C8B-B14F-4D97-AF65-F5344CB8AC3E}">
        <p14:creationId xmlns:p14="http://schemas.microsoft.com/office/powerpoint/2010/main" val="1013401929"/>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Lst>
  <p:txStyles>
    <p:titleStyle>
      <a:lvl1pPr algn="l" defTabSz="932597" rtl="0" eaLnBrk="1" latinLnBrk="0" hangingPunct="1">
        <a:lnSpc>
          <a:spcPct val="90000"/>
        </a:lnSpc>
        <a:spcBef>
          <a:spcPct val="0"/>
        </a:spcBef>
        <a:buNone/>
        <a:defRPr sz="4488" kern="1200">
          <a:solidFill>
            <a:schemeClr val="bg1"/>
          </a:solidFill>
          <a:latin typeface="Segoe UI Light" panose="020B0502040204020203" pitchFamily="34" charset="0"/>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bg1"/>
          </a:solidFill>
          <a:latin typeface="Segoe UI Light" panose="020B0502040204020203" pitchFamily="34" charset="0"/>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Segoe UI Light" panose="020B0502040204020203" pitchFamily="34" charset="0"/>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bg1"/>
          </a:solidFill>
          <a:latin typeface="Segoe UI Light" panose="020B0502040204020203" pitchFamily="34" charset="0"/>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1.xml"/><Relationship Id="rId5" Type="http://schemas.openxmlformats.org/officeDocument/2006/relationships/image" Target="../media/image3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05BA5AE-FAEF-4DF4-8818-5490ADE4CD3E}"/>
              </a:ext>
            </a:extLst>
          </p:cNvPr>
          <p:cNvSpPr txBox="1">
            <a:spLocks/>
          </p:cNvSpPr>
          <p:nvPr/>
        </p:nvSpPr>
        <p:spPr>
          <a:xfrm>
            <a:off x="315328" y="3298929"/>
            <a:ext cx="10056909" cy="960333"/>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defTabSz="932597"/>
            <a:r>
              <a:rPr lang="en-US" sz="5400" dirty="0">
                <a:latin typeface="+mn-lt"/>
              </a:rPr>
              <a:t>Service Fabric – The Real World</a:t>
            </a:r>
            <a:endParaRPr lang="en-US" sz="4800" dirty="0">
              <a:latin typeface="+mn-lt"/>
            </a:endParaRPr>
          </a:p>
        </p:txBody>
      </p:sp>
      <p:sp>
        <p:nvSpPr>
          <p:cNvPr id="3" name="Text Placeholder 4">
            <a:extLst>
              <a:ext uri="{FF2B5EF4-FFF2-40B4-BE49-F238E27FC236}">
                <a16:creationId xmlns:a16="http://schemas.microsoft.com/office/drawing/2014/main" id="{C526CC4B-A0B0-49CA-BC14-859B431ABE31}"/>
              </a:ext>
            </a:extLst>
          </p:cNvPr>
          <p:cNvSpPr txBox="1">
            <a:spLocks/>
          </p:cNvSpPr>
          <p:nvPr/>
        </p:nvSpPr>
        <p:spPr>
          <a:xfrm>
            <a:off x="350837" y="3954462"/>
            <a:ext cx="10056910" cy="838199"/>
          </a:xfrm>
          <a:prstGeom prst="rect">
            <a:avLst/>
          </a:prstGeom>
        </p:spPr>
        <p:txBody>
          <a:bodyPr vert="horz" lIns="93260" tIns="46630" rIns="93260" bIns="46630" rtlCol="0" anchor="ctr"/>
          <a:lstStyle>
            <a:defPPr>
              <a:defRPr lang="sv-S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32597"/>
            <a:r>
              <a:rPr lang="en-US" sz="2800" dirty="0">
                <a:solidFill>
                  <a:schemeClr val="bg1"/>
                </a:solidFill>
                <a:latin typeface="Calibri" panose="020F0502020204030204"/>
              </a:rPr>
              <a:t>Presented By: someone that still plays with cars</a:t>
            </a:r>
          </a:p>
        </p:txBody>
      </p:sp>
      <p:sp>
        <p:nvSpPr>
          <p:cNvPr id="4" name="Rectangle 3">
            <a:extLst>
              <a:ext uri="{FF2B5EF4-FFF2-40B4-BE49-F238E27FC236}">
                <a16:creationId xmlns:a16="http://schemas.microsoft.com/office/drawing/2014/main" id="{0C3756A2-48A8-4026-A7C6-BF42856CC2C4}"/>
              </a:ext>
            </a:extLst>
          </p:cNvPr>
          <p:cNvSpPr/>
          <p:nvPr/>
        </p:nvSpPr>
        <p:spPr>
          <a:xfrm>
            <a:off x="5193003" y="6359445"/>
            <a:ext cx="7120370" cy="533636"/>
          </a:xfrm>
          <a:prstGeom prst="rect">
            <a:avLst/>
          </a:prstGeom>
        </p:spPr>
        <p:txBody>
          <a:bodyPr wrap="square">
            <a:spAutoFit/>
          </a:bodyPr>
          <a:lstStyle/>
          <a:p>
            <a:pPr algn="r" defTabSz="932597"/>
            <a:r>
              <a:rPr lang="en-US" sz="2800" b="1" dirty="0">
                <a:solidFill>
                  <a:schemeClr val="tx1">
                    <a:lumMod val="65000"/>
                    <a:lumOff val="35000"/>
                  </a:schemeClr>
                </a:solidFill>
                <a:latin typeface="Calibri" panose="020F0502020204030204"/>
              </a:rPr>
              <a:t>https://aka.ms/brent-servicefabric</a:t>
            </a:r>
            <a:endParaRPr lang="en-US" sz="1599" dirty="0">
              <a:solidFill>
                <a:schemeClr val="tx1">
                  <a:lumMod val="65000"/>
                  <a:lumOff val="35000"/>
                </a:schemeClr>
              </a:solidFill>
              <a:latin typeface="Calibri" panose="020F0502020204030204"/>
            </a:endParaRPr>
          </a:p>
        </p:txBody>
      </p:sp>
    </p:spTree>
    <p:extLst>
      <p:ext uri="{BB962C8B-B14F-4D97-AF65-F5344CB8AC3E}">
        <p14:creationId xmlns:p14="http://schemas.microsoft.com/office/powerpoint/2010/main" val="330457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3" y="2185401"/>
            <a:ext cx="6258063" cy="4436061"/>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274639" y="2328502"/>
            <a:ext cx="6629398" cy="4597760"/>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2759074"/>
            <a:ext cx="6096718" cy="3938588"/>
          </a:xfrm>
          <a:prstGeom prst="rect">
            <a:avLst/>
          </a:prstGeom>
        </p:spPr>
      </p:pic>
      <p:sp>
        <p:nvSpPr>
          <p:cNvPr id="5" name="Rectangle 4"/>
          <p:cNvSpPr/>
          <p:nvPr/>
        </p:nvSpPr>
        <p:spPr>
          <a:xfrm>
            <a:off x="274637" y="1363662"/>
            <a:ext cx="7467600" cy="2062103"/>
          </a:xfrm>
          <a:prstGeom prst="rect">
            <a:avLst/>
          </a:prstGeom>
        </p:spPr>
        <p:txBody>
          <a:bodyPr wrap="square">
            <a:spAutoFit/>
          </a:bodyPr>
          <a:lstStyle/>
          <a:p>
            <a:r>
              <a:rPr lang="en-US" sz="4400" dirty="0">
                <a:solidFill>
                  <a:schemeClr val="accent2">
                    <a:lumMod val="50000"/>
                    <a:lumOff val="50000"/>
                  </a:schemeClr>
                </a:solidFill>
              </a:rPr>
              <a:t>Why would you want to?</a:t>
            </a:r>
          </a:p>
          <a:p>
            <a:pPr marL="285750" indent="-285750">
              <a:buFont typeface="Arial" panose="020B0604020202020204" pitchFamily="34" charset="0"/>
              <a:buChar char="•"/>
            </a:pPr>
            <a:r>
              <a:rPr lang="en-US" sz="2800" dirty="0"/>
              <a:t>Pre-install necessary components/resources</a:t>
            </a:r>
          </a:p>
          <a:p>
            <a:pPr marL="285750" indent="-285750">
              <a:buFont typeface="Arial" panose="020B0604020202020204" pitchFamily="34" charset="0"/>
              <a:buChar char="•"/>
            </a:pPr>
            <a:r>
              <a:rPr lang="en-US" sz="2800" dirty="0"/>
              <a:t>Streamline startup of the VM</a:t>
            </a:r>
          </a:p>
          <a:p>
            <a:pPr marL="285750" indent="-285750">
              <a:buFont typeface="Arial" panose="020B0604020202020204" pitchFamily="34" charset="0"/>
              <a:buChar char="•"/>
            </a:pPr>
            <a:r>
              <a:rPr lang="en-US" sz="2800" dirty="0"/>
              <a:t>Reduce infrastructure complexity</a:t>
            </a:r>
          </a:p>
        </p:txBody>
      </p:sp>
      <p:sp>
        <p:nvSpPr>
          <p:cNvPr id="6" name="Rectangle 5"/>
          <p:cNvSpPr/>
          <p:nvPr/>
        </p:nvSpPr>
        <p:spPr>
          <a:xfrm>
            <a:off x="274637" y="3548876"/>
            <a:ext cx="7467600" cy="2492990"/>
          </a:xfrm>
          <a:prstGeom prst="rect">
            <a:avLst/>
          </a:prstGeom>
        </p:spPr>
        <p:txBody>
          <a:bodyPr wrap="square">
            <a:spAutoFit/>
          </a:bodyPr>
          <a:lstStyle/>
          <a:p>
            <a:r>
              <a:rPr lang="en-US" sz="4400" dirty="0">
                <a:solidFill>
                  <a:schemeClr val="accent2">
                    <a:lumMod val="50000"/>
                    <a:lumOff val="50000"/>
                  </a:schemeClr>
                </a:solidFill>
              </a:rPr>
              <a:t>Steps</a:t>
            </a:r>
          </a:p>
          <a:p>
            <a:pPr marL="285750" indent="-285750">
              <a:buFont typeface="Arial" panose="020B0604020202020204" pitchFamily="34" charset="0"/>
              <a:buChar char="•"/>
            </a:pPr>
            <a:r>
              <a:rPr lang="en-US" sz="2800" dirty="0"/>
              <a:t>Create a VM from a “base” image</a:t>
            </a:r>
          </a:p>
          <a:p>
            <a:pPr marL="285750" indent="-285750">
              <a:buFont typeface="Arial" panose="020B0604020202020204" pitchFamily="34" charset="0"/>
              <a:buChar char="•"/>
            </a:pPr>
            <a:r>
              <a:rPr lang="en-US" sz="2800" dirty="0"/>
              <a:t>Customize the VM</a:t>
            </a:r>
          </a:p>
          <a:p>
            <a:pPr marL="285750" indent="-285750">
              <a:buFont typeface="Arial" panose="020B0604020202020204" pitchFamily="34" charset="0"/>
              <a:buChar char="•"/>
            </a:pPr>
            <a:r>
              <a:rPr lang="en-US" sz="2800" dirty="0"/>
              <a:t>Capture as an image</a:t>
            </a:r>
          </a:p>
          <a:p>
            <a:pPr marL="285750" indent="-285750">
              <a:buFont typeface="Arial" panose="020B0604020202020204" pitchFamily="34" charset="0"/>
              <a:buChar char="•"/>
            </a:pPr>
            <a:r>
              <a:rPr lang="en-US" sz="2800"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Update </a:t>
            </a:r>
            <a:r>
              <a:rPr lang="en-US"/>
              <a:t>&amp; Patching</a:t>
            </a:r>
            <a:endParaRPr lang="en-US" dirty="0"/>
          </a:p>
        </p:txBody>
      </p:sp>
      <p:sp>
        <p:nvSpPr>
          <p:cNvPr id="5" name="Rectangle 4"/>
          <p:cNvSpPr/>
          <p:nvPr/>
        </p:nvSpPr>
        <p:spPr>
          <a:xfrm>
            <a:off x="274639" y="1363662"/>
            <a:ext cx="11811000" cy="1077218"/>
          </a:xfrm>
          <a:prstGeom prst="rect">
            <a:avLst/>
          </a:prstGeom>
        </p:spPr>
        <p:txBody>
          <a:bodyPr wrap="square">
            <a:spAutoFit/>
          </a:bodyPr>
          <a:lstStyle/>
          <a:p>
            <a:pPr algn="ctr"/>
            <a:r>
              <a:rPr lang="en-US" sz="3200" dirty="0"/>
              <a:t>Azure’s VMSS do not </a:t>
            </a:r>
            <a:r>
              <a:rPr lang="en-US" sz="3200" u="sng" dirty="0"/>
              <a:t>currently</a:t>
            </a:r>
            <a:r>
              <a:rPr lang="en-US" sz="3200" dirty="0"/>
              <a:t> support safe and automatic OS update and patching. </a:t>
            </a:r>
            <a:endParaRPr lang="en-US" dirty="0"/>
          </a:p>
        </p:txBody>
      </p:sp>
      <p:sp>
        <p:nvSpPr>
          <p:cNvPr id="6" name="Rectangle 5"/>
          <p:cNvSpPr/>
          <p:nvPr/>
        </p:nvSpPr>
        <p:spPr>
          <a:xfrm>
            <a:off x="625475" y="2735262"/>
            <a:ext cx="11811000" cy="1631216"/>
          </a:xfrm>
          <a:prstGeom prst="rect">
            <a:avLst/>
          </a:prstGeom>
        </p:spPr>
        <p:txBody>
          <a:bodyPr wrap="square">
            <a:spAutoFit/>
          </a:bodyPr>
          <a:lstStyle/>
          <a:p>
            <a:r>
              <a:rPr lang="en-US" sz="4400" dirty="0">
                <a:solidFill>
                  <a:schemeClr val="accent2">
                    <a:lumMod val="50000"/>
                    <a:lumOff val="50000"/>
                  </a:schemeClr>
                </a:solidFill>
              </a:rPr>
              <a:t>OS Upgrade Policy = Automatic</a:t>
            </a:r>
          </a:p>
          <a:p>
            <a:pPr marL="285750" indent="-285750">
              <a:buFont typeface="Arial" panose="020B0604020202020204" pitchFamily="34" charset="0"/>
              <a:buChar char="•"/>
            </a:pPr>
            <a:r>
              <a:rPr lang="en-US" sz="2800" dirty="0"/>
              <a:t>Would take down all nodes of a given node type for an OS Update</a:t>
            </a:r>
          </a:p>
          <a:p>
            <a:pPr marL="285750" indent="-285750">
              <a:buFont typeface="Arial" panose="020B0604020202020204" pitchFamily="34" charset="0"/>
              <a:buChar char="•"/>
            </a:pPr>
            <a:r>
              <a:rPr lang="en-US" sz="2800" dirty="0"/>
              <a:t>Not honored for Service Fabric</a:t>
            </a:r>
          </a:p>
        </p:txBody>
      </p:sp>
      <p:sp>
        <p:nvSpPr>
          <p:cNvPr id="7" name="Rectangle 6"/>
          <p:cNvSpPr/>
          <p:nvPr/>
        </p:nvSpPr>
        <p:spPr>
          <a:xfrm>
            <a:off x="503237" y="4487862"/>
            <a:ext cx="11811000" cy="2062103"/>
          </a:xfrm>
          <a:prstGeom prst="rect">
            <a:avLst/>
          </a:prstGeom>
        </p:spPr>
        <p:txBody>
          <a:bodyPr wrap="square">
            <a:spAutoFit/>
          </a:bodyPr>
          <a:lstStyle/>
          <a:p>
            <a:r>
              <a:rPr lang="en-US" sz="4400" dirty="0">
                <a:solidFill>
                  <a:schemeClr val="accent2">
                    <a:lumMod val="50000"/>
                    <a:lumOff val="50000"/>
                  </a:schemeClr>
                </a:solidFill>
              </a:rPr>
              <a:t>Your Responsibility</a:t>
            </a:r>
          </a:p>
          <a:p>
            <a:pPr marL="285750" indent="-285750">
              <a:buFont typeface="Arial" panose="020B0604020202020204" pitchFamily="34" charset="0"/>
              <a:buChar char="•"/>
            </a:pPr>
            <a:r>
              <a:rPr lang="en-US" sz="2800" dirty="0"/>
              <a:t>Script is available today to help with this</a:t>
            </a:r>
          </a:p>
          <a:p>
            <a:pPr marL="285750" indent="-285750">
              <a:buFont typeface="Arial" panose="020B0604020202020204" pitchFamily="34" charset="0"/>
              <a:buChar char="•"/>
            </a:pPr>
            <a:r>
              <a:rPr lang="en-US" sz="2800" dirty="0"/>
              <a:t>An upgrade service for Service Fabric is in the works</a:t>
            </a:r>
          </a:p>
          <a:p>
            <a:pPr marL="285750" indent="-285750">
              <a:buFont typeface="Arial" panose="020B0604020202020204" pitchFamily="34" charset="0"/>
              <a:buChar char="•"/>
            </a:pPr>
            <a:r>
              <a:rPr lang="en-US" sz="2800" dirty="0"/>
              <a:t>VMSS are working on improvements to address this gap. </a:t>
            </a:r>
          </a:p>
        </p:txBody>
      </p:sp>
    </p:spTree>
    <p:extLst>
      <p:ext uri="{BB962C8B-B14F-4D97-AF65-F5344CB8AC3E}">
        <p14:creationId xmlns:p14="http://schemas.microsoft.com/office/powerpoint/2010/main" val="253679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8" y="1221157"/>
            <a:ext cx="5727443" cy="3237809"/>
          </a:xfrm>
        </p:spPr>
        <p:txBody>
          <a:bodyPr/>
          <a:lstStyle/>
          <a:p>
            <a:pPr marL="571500" indent="-571500">
              <a:buFont typeface="Arial" panose="020B0604020202020204" pitchFamily="34" charset="0"/>
              <a:buChar char="•"/>
            </a:pPr>
            <a:r>
              <a:rPr lang="en-US" sz="3200" dirty="0">
                <a:latin typeface="+mn-lt"/>
                <a:cs typeface="Arial" panose="020B0604020202020204" pitchFamily="34" charset="0"/>
              </a:rPr>
              <a:t>Three node types</a:t>
            </a:r>
          </a:p>
          <a:p>
            <a:pPr marL="571500" indent="-571500">
              <a:buFont typeface="Arial" panose="020B0604020202020204" pitchFamily="34" charset="0"/>
              <a:buChar char="•"/>
            </a:pPr>
            <a:r>
              <a:rPr lang="en-US" sz="3200" dirty="0">
                <a:latin typeface="+mn-lt"/>
                <a:cs typeface="Arial" panose="020B0604020202020204" pitchFamily="34" charset="0"/>
              </a:rPr>
              <a:t>Three Subnets</a:t>
            </a:r>
          </a:p>
          <a:p>
            <a:pPr marL="571500" indent="-571500">
              <a:buFont typeface="Arial" panose="020B0604020202020204" pitchFamily="34" charset="0"/>
              <a:buChar char="•"/>
            </a:pPr>
            <a:r>
              <a:rPr lang="en-US" sz="32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3200" dirty="0">
                <a:latin typeface="+mn-lt"/>
                <a:cs typeface="Arial" panose="020B0604020202020204" pitchFamily="34" charset="0"/>
              </a:rPr>
              <a:t>Private IP w/ Load balancer</a:t>
            </a:r>
          </a:p>
          <a:p>
            <a:pPr marL="571500" indent="-571500">
              <a:buFont typeface="Arial" panose="020B0604020202020204" pitchFamily="34" charset="0"/>
              <a:buChar char="•"/>
            </a:pPr>
            <a:r>
              <a:rPr lang="en-US" sz="3200" dirty="0">
                <a:latin typeface="+mn-lt"/>
                <a:cs typeface="Arial" panose="020B0604020202020204" pitchFamily="34" charset="0"/>
              </a:rPr>
              <a:t>Fabric services isolated from application services</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Sizing &amp; Scaling</a:t>
            </a:r>
          </a:p>
        </p:txBody>
      </p:sp>
      <p:sp>
        <p:nvSpPr>
          <p:cNvPr id="4" name="Rectangle 3"/>
          <p:cNvSpPr/>
          <p:nvPr/>
        </p:nvSpPr>
        <p:spPr>
          <a:xfrm>
            <a:off x="884237" y="1439862"/>
            <a:ext cx="10820400" cy="1877437"/>
          </a:xfrm>
          <a:prstGeom prst="rect">
            <a:avLst/>
          </a:prstGeom>
        </p:spPr>
        <p:txBody>
          <a:bodyPr wrap="square">
            <a:spAutoFit/>
          </a:bodyPr>
          <a:lstStyle/>
          <a:p>
            <a:r>
              <a:rPr lang="en-US" sz="3200" dirty="0">
                <a:solidFill>
                  <a:schemeClr val="accent2">
                    <a:lumMod val="50000"/>
                    <a:lumOff val="50000"/>
                  </a:schemeClr>
                </a:solidFill>
              </a:rPr>
              <a:t>Cluster Sizing</a:t>
            </a:r>
          </a:p>
          <a:p>
            <a:pPr marL="571500" indent="-571500">
              <a:buFont typeface="Arial" panose="020B0604020202020204" pitchFamily="34" charset="0"/>
              <a:buChar char="•"/>
            </a:pPr>
            <a:r>
              <a:rPr lang="en-US" sz="2800" dirty="0"/>
              <a:t>An exercise in continuous testing/validation</a:t>
            </a:r>
          </a:p>
          <a:p>
            <a:pPr marL="571500" indent="-571500">
              <a:buFont typeface="Arial" panose="020B0604020202020204" pitchFamily="34" charset="0"/>
              <a:buChar char="•"/>
            </a:pPr>
            <a:r>
              <a:rPr lang="en-US" sz="2800" dirty="0"/>
              <a:t>Don’t assume it will always remain constant</a:t>
            </a:r>
          </a:p>
          <a:p>
            <a:pPr marL="571500" indent="-571500">
              <a:buFont typeface="Arial" panose="020B0604020202020204" pitchFamily="34" charset="0"/>
              <a:buChar char="•"/>
            </a:pPr>
            <a:r>
              <a:rPr lang="en-US" sz="2800" dirty="0"/>
              <a:t>Take sizing of packages and logs into account</a:t>
            </a:r>
          </a:p>
        </p:txBody>
      </p:sp>
      <p:sp>
        <p:nvSpPr>
          <p:cNvPr id="5" name="Rectangle 4"/>
          <p:cNvSpPr/>
          <p:nvPr/>
        </p:nvSpPr>
        <p:spPr>
          <a:xfrm>
            <a:off x="884237" y="3725862"/>
            <a:ext cx="10820400" cy="1877437"/>
          </a:xfrm>
          <a:prstGeom prst="rect">
            <a:avLst/>
          </a:prstGeom>
        </p:spPr>
        <p:txBody>
          <a:bodyPr wrap="square">
            <a:spAutoFit/>
          </a:bodyPr>
          <a:lstStyle/>
          <a:p>
            <a:r>
              <a:rPr lang="en-US" sz="3200" dirty="0">
                <a:solidFill>
                  <a:schemeClr val="accent2">
                    <a:lumMod val="50000"/>
                    <a:lumOff val="50000"/>
                  </a:schemeClr>
                </a:solidFill>
              </a:rPr>
              <a:t>Scaling Up &amp; Down</a:t>
            </a:r>
          </a:p>
          <a:p>
            <a:pPr marL="571500" indent="-571500">
              <a:buFont typeface="Arial" panose="020B0604020202020204" pitchFamily="34" charset="0"/>
              <a:buChar char="•"/>
            </a:pPr>
            <a:r>
              <a:rPr lang="en-US" sz="2800" dirty="0"/>
              <a:t>Scaling done by Node Types (VMSS)</a:t>
            </a:r>
          </a:p>
          <a:p>
            <a:pPr marL="571500" indent="-571500">
              <a:buFont typeface="Arial" panose="020B0604020202020204" pitchFamily="34" charset="0"/>
              <a:buChar char="•"/>
            </a:pPr>
            <a:r>
              <a:rPr lang="en-US" sz="2800" dirty="0"/>
              <a:t>Scaling up is easy, scaling down not so much</a:t>
            </a:r>
          </a:p>
          <a:p>
            <a:pPr marL="571500" indent="-571500">
              <a:buFont typeface="Arial" panose="020B0604020202020204" pitchFamily="34" charset="0"/>
              <a:buChar char="•"/>
            </a:pPr>
            <a:r>
              <a:rPr lang="en-US" sz="2800" dirty="0"/>
              <a:t>Avoid scaling jitter</a:t>
            </a:r>
            <a:endParaRPr lang="en-US" dirty="0"/>
          </a:p>
        </p:txBody>
      </p:sp>
    </p:spTree>
    <p:extLst>
      <p:ext uri="{BB962C8B-B14F-4D97-AF65-F5344CB8AC3E}">
        <p14:creationId xmlns:p14="http://schemas.microsoft.com/office/powerpoint/2010/main" val="19171191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Service Port Assignment</a:t>
            </a:r>
          </a:p>
        </p:txBody>
      </p:sp>
      <p:sp>
        <p:nvSpPr>
          <p:cNvPr id="3" name="Text Placeholder 2"/>
          <p:cNvSpPr>
            <a:spLocks noGrp="1"/>
          </p:cNvSpPr>
          <p:nvPr>
            <p:ph type="body" sz="quarter" idx="10"/>
          </p:nvPr>
        </p:nvSpPr>
        <p:spPr>
          <a:xfrm>
            <a:off x="274638" y="1221157"/>
            <a:ext cx="11887199" cy="1200329"/>
          </a:xfrm>
        </p:spPr>
        <p:txBody>
          <a:bodyPr/>
          <a:lstStyle/>
          <a:p>
            <a:pPr marL="571500" indent="-571500">
              <a:buFont typeface="Arial" panose="020B0604020202020204" pitchFamily="34" charset="0"/>
              <a:buChar char="•"/>
            </a:pPr>
            <a:r>
              <a:rPr lang="en-US" sz="3200" dirty="0">
                <a:solidFill>
                  <a:schemeClr val="bg1"/>
                </a:solidFill>
                <a:latin typeface="+mn-lt"/>
              </a:rPr>
              <a:t>Endpoints are declared in the service manifest</a:t>
            </a:r>
          </a:p>
          <a:p>
            <a:pPr marL="571500" indent="-571500">
              <a:buFont typeface="Arial" panose="020B0604020202020204" pitchFamily="34" charset="0"/>
              <a:buChar char="•"/>
            </a:pPr>
            <a:r>
              <a:rPr lang="en-US" sz="3200" dirty="0">
                <a:solidFill>
                  <a:schemeClr val="bg1"/>
                </a:solidFill>
                <a:latin typeface="+mn-lt"/>
              </a:rPr>
              <a:t>The “Port” is optional</a:t>
            </a:r>
          </a:p>
        </p:txBody>
      </p:sp>
      <p:pic>
        <p:nvPicPr>
          <p:cNvPr id="4" name="Picture 3"/>
          <p:cNvPicPr>
            <a:picLocks noChangeAspect="1"/>
          </p:cNvPicPr>
          <p:nvPr/>
        </p:nvPicPr>
        <p:blipFill>
          <a:blip r:embed="rId3"/>
          <a:stretch>
            <a:fillRect/>
          </a:stretch>
        </p:blipFill>
        <p:spPr>
          <a:xfrm>
            <a:off x="274637" y="2430462"/>
            <a:ext cx="7897092" cy="3200400"/>
          </a:xfrm>
          <a:prstGeom prst="rect">
            <a:avLst/>
          </a:prstGeom>
        </p:spPr>
      </p:pic>
      <p:sp>
        <p:nvSpPr>
          <p:cNvPr id="5" name="TextBox 4"/>
          <p:cNvSpPr txBox="1"/>
          <p:nvPr/>
        </p:nvSpPr>
        <p:spPr>
          <a:xfrm>
            <a:off x="8123237" y="1745532"/>
            <a:ext cx="4681298"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Benefits</a:t>
            </a:r>
          </a:p>
          <a:p>
            <a:pPr marL="342900" indent="-342900">
              <a:lnSpc>
                <a:spcPct val="90000"/>
              </a:lnSpc>
              <a:spcAft>
                <a:spcPts val="600"/>
              </a:spcAft>
              <a:buFontTx/>
              <a:buChar char="-"/>
            </a:pPr>
            <a:r>
              <a:rPr lang="en-US" sz="2000" dirty="0">
                <a:solidFill>
                  <a:schemeClr val="bg1"/>
                </a:solidFill>
              </a:rPr>
              <a:t>Use cluster’s application range</a:t>
            </a:r>
          </a:p>
          <a:p>
            <a:pPr marL="342900" indent="-342900">
              <a:lnSpc>
                <a:spcPct val="90000"/>
              </a:lnSpc>
              <a:spcAft>
                <a:spcPts val="600"/>
              </a:spcAft>
              <a:buFontTx/>
              <a:buChar char="-"/>
            </a:pPr>
            <a:r>
              <a:rPr lang="en-US" sz="2000" dirty="0">
                <a:solidFill>
                  <a:schemeClr val="bg1"/>
                </a:solidFill>
              </a:rPr>
              <a:t>Avoids port collisions</a:t>
            </a:r>
          </a:p>
          <a:p>
            <a:pPr marL="342900" indent="-342900">
              <a:lnSpc>
                <a:spcPct val="90000"/>
              </a:lnSpc>
              <a:spcAft>
                <a:spcPts val="600"/>
              </a:spcAft>
              <a:buFontTx/>
              <a:buChar char="-"/>
            </a:pPr>
            <a:endParaRPr lang="en-US" sz="2000" dirty="0">
              <a:solidFill>
                <a:schemeClr val="bg1"/>
              </a:solidFill>
            </a:endParaRPr>
          </a:p>
          <a:p>
            <a:pPr>
              <a:lnSpc>
                <a:spcPct val="90000"/>
              </a:lnSpc>
              <a:spcAft>
                <a:spcPts val="600"/>
              </a:spcAft>
            </a:pPr>
            <a:r>
              <a:rPr lang="en-US" sz="2000" dirty="0">
                <a:solidFill>
                  <a:schemeClr val="bg1"/>
                </a:solidFill>
              </a:rPr>
              <a:t>Resolve via the Reverse proxy or Naming service</a:t>
            </a:r>
          </a:p>
          <a:p>
            <a:pPr marL="342900" indent="-342900">
              <a:lnSpc>
                <a:spcPct val="90000"/>
              </a:lnSpc>
              <a:spcAft>
                <a:spcPts val="600"/>
              </a:spcAft>
              <a:buFontTx/>
              <a:buChar char="-"/>
            </a:pPr>
            <a:endParaRPr lang="en-US" sz="2000" dirty="0">
              <a:solidFill>
                <a:schemeClr val="bg1"/>
              </a:solidFill>
            </a:endParaRPr>
          </a:p>
          <a:p>
            <a:pPr marL="342900" indent="-342900">
              <a:lnSpc>
                <a:spcPct val="90000"/>
              </a:lnSpc>
              <a:spcAft>
                <a:spcPts val="600"/>
              </a:spcAft>
              <a:buFontTx/>
              <a:buChar char="-"/>
            </a:pPr>
            <a:endParaRPr lang="en-US" sz="2400" dirty="0">
              <a:solidFill>
                <a:schemeClr val="bg1"/>
              </a:solidFill>
            </a:endParaRPr>
          </a:p>
        </p:txBody>
      </p:sp>
      <p:grpSp>
        <p:nvGrpSpPr>
          <p:cNvPr id="8" name="Group 7"/>
          <p:cNvGrpSpPr/>
          <p:nvPr/>
        </p:nvGrpSpPr>
        <p:grpSpPr>
          <a:xfrm>
            <a:off x="1951036" y="4106862"/>
            <a:ext cx="10188259" cy="24860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E87194-C685-4F3E-991B-7AEC880CBBB9}"/>
              </a:ext>
            </a:extLst>
          </p:cNvPr>
          <p:cNvSpPr txBox="1">
            <a:spLocks/>
          </p:cNvSpPr>
          <p:nvPr/>
        </p:nvSpPr>
        <p:spPr>
          <a:xfrm>
            <a:off x="275545" y="2125677"/>
            <a:ext cx="10056909" cy="182878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defTabSz="932597"/>
            <a:r>
              <a:rPr lang="en-US" sz="4488" dirty="0">
                <a:solidFill>
                  <a:prstClr val="white"/>
                </a:solidFill>
                <a:latin typeface="Calibri Light" panose="020F0302020204030204"/>
              </a:rPr>
              <a:t>Service Fabric – The Real World</a:t>
            </a:r>
            <a:endParaRPr lang="en-US" sz="4399" dirty="0">
              <a:solidFill>
                <a:prstClr val="white"/>
              </a:solidFill>
              <a:latin typeface="Calibri Light" panose="020F0302020204030204"/>
            </a:endParaRPr>
          </a:p>
        </p:txBody>
      </p:sp>
      <p:sp>
        <p:nvSpPr>
          <p:cNvPr id="12" name="Text Placeholder 4">
            <a:extLst>
              <a:ext uri="{FF2B5EF4-FFF2-40B4-BE49-F238E27FC236}">
                <a16:creationId xmlns:a16="http://schemas.microsoft.com/office/drawing/2014/main" id="{C45210D4-95C3-4D6B-8961-55EE14DE3A9A}"/>
              </a:ext>
            </a:extLst>
          </p:cNvPr>
          <p:cNvSpPr txBox="1">
            <a:spLocks/>
          </p:cNvSpPr>
          <p:nvPr/>
        </p:nvSpPr>
        <p:spPr>
          <a:xfrm>
            <a:off x="303926" y="3954463"/>
            <a:ext cx="10056910" cy="1827748"/>
          </a:xfrm>
          <a:prstGeom prst="rect">
            <a:avLst/>
          </a:prstGeom>
        </p:spPr>
        <p:txBody>
          <a:bodyPr vert="horz" lIns="93260" tIns="46630" rIns="93260" bIns="46630" rtlCol="0" anchor="ctr"/>
          <a:lstStyle>
            <a:defPPr>
              <a:defRPr lang="sv-S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32597"/>
            <a:r>
              <a:rPr lang="en-US" sz="2448" dirty="0">
                <a:solidFill>
                  <a:prstClr val="white"/>
                </a:solidFill>
                <a:latin typeface="Calibri" panose="020F0502020204030204"/>
              </a:rPr>
              <a:t>Presented By: someone that still plays with cars</a:t>
            </a:r>
          </a:p>
        </p:txBody>
      </p:sp>
      <p:sp>
        <p:nvSpPr>
          <p:cNvPr id="13" name="Rectangle 12">
            <a:extLst>
              <a:ext uri="{FF2B5EF4-FFF2-40B4-BE49-F238E27FC236}">
                <a16:creationId xmlns:a16="http://schemas.microsoft.com/office/drawing/2014/main" id="{70876468-E232-462D-BDAB-8948EBE1F33F}"/>
              </a:ext>
            </a:extLst>
          </p:cNvPr>
          <p:cNvSpPr/>
          <p:nvPr/>
        </p:nvSpPr>
        <p:spPr>
          <a:xfrm>
            <a:off x="5193003" y="6359445"/>
            <a:ext cx="7120370" cy="533636"/>
          </a:xfrm>
          <a:prstGeom prst="rect">
            <a:avLst/>
          </a:prstGeom>
        </p:spPr>
        <p:txBody>
          <a:bodyPr wrap="square">
            <a:spAutoFit/>
          </a:bodyPr>
          <a:lstStyle/>
          <a:p>
            <a:pPr algn="r" defTabSz="932597"/>
            <a:r>
              <a:rPr lang="en-US" sz="2800" b="1" dirty="0">
                <a:solidFill>
                  <a:prstClr val="white"/>
                </a:solidFill>
                <a:latin typeface="Calibri" panose="020F0502020204030204"/>
              </a:rPr>
              <a:t>https://aka.ms/brent-servicefabric</a:t>
            </a:r>
            <a:endParaRPr lang="en-US" sz="1599" dirty="0">
              <a:solidFill>
                <a:prstClr val="white"/>
              </a:solidFill>
              <a:latin typeface="Calibri" panose="020F0502020204030204"/>
            </a:endParaRPr>
          </a:p>
        </p:txBody>
      </p:sp>
    </p:spTree>
    <p:extLst>
      <p:ext uri="{BB962C8B-B14F-4D97-AF65-F5344CB8AC3E}">
        <p14:creationId xmlns:p14="http://schemas.microsoft.com/office/powerpoint/2010/main" val="18784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335368" y="3954462"/>
            <a:ext cx="11887199" cy="199593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646237" y="2796329"/>
            <a:ext cx="8771909" cy="3802159"/>
          </a:xfrm>
          <a:prstGeom prst="rect">
            <a:avLst/>
          </a:prstGeom>
        </p:spPr>
      </p:pic>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21157"/>
            <a:ext cx="11887199" cy="1575816"/>
          </a:xfrm>
        </p:spPr>
        <p:txBody>
          <a:bodyPr/>
          <a:lstStyle/>
          <a:p>
            <a:r>
              <a:rPr lang="en-US" sz="3200" dirty="0">
                <a:solidFill>
                  <a:schemeClr val="accent2">
                    <a:lumMod val="60000"/>
                    <a:lumOff val="40000"/>
                  </a:schemeClr>
                </a:solidFill>
                <a:latin typeface="+mn-lt"/>
              </a:rPr>
              <a:t>The Cluster (VM Scale Set)</a:t>
            </a:r>
          </a:p>
          <a:p>
            <a:pPr marL="457200" indent="-457200">
              <a:buFont typeface="Arial" panose="020B0604020202020204" pitchFamily="34" charset="0"/>
              <a:buChar char="•"/>
            </a:pPr>
            <a:r>
              <a:rPr lang="en-US" sz="2800" dirty="0">
                <a:latin typeface="+mn-lt"/>
              </a:rPr>
              <a:t>Add the certificate to Azure’s Key Vault </a:t>
            </a:r>
          </a:p>
          <a:p>
            <a:pPr marL="457200" indent="-457200">
              <a:buFont typeface="Arial" panose="020B0604020202020204" pitchFamily="34" charset="0"/>
              <a:buChar char="•"/>
            </a:pPr>
            <a:r>
              <a:rPr lang="en-US" sz="2800" dirty="0">
                <a:latin typeface="+mn-lt"/>
              </a:rPr>
              <a:t>Declare to the VMSS (including where to put it)</a:t>
            </a:r>
            <a:endParaRPr lang="en-US" sz="3200" dirty="0">
              <a:latin typeface="+mn-lt"/>
            </a:endParaRPr>
          </a:p>
        </p:txBody>
      </p:sp>
      <p:sp>
        <p:nvSpPr>
          <p:cNvPr id="4" name="Text Placeholder 2"/>
          <p:cNvSpPr txBox="1">
            <a:spLocks/>
          </p:cNvSpPr>
          <p:nvPr/>
        </p:nvSpPr>
        <p:spPr>
          <a:xfrm>
            <a:off x="274637" y="2788021"/>
            <a:ext cx="11887200" cy="15758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lumMod val="60000"/>
                    <a:lumOff val="40000"/>
                  </a:schemeClr>
                </a:solidFill>
                <a:latin typeface="+mn-lt"/>
              </a:rPr>
              <a:t>For the service, its declared in the application</a:t>
            </a:r>
            <a:endParaRPr lang="en-US" sz="3200" dirty="0">
              <a:solidFill>
                <a:schemeClr val="bg1"/>
              </a:solidFill>
              <a:latin typeface="+mn-lt"/>
            </a:endParaRPr>
          </a:p>
          <a:p>
            <a:pPr marL="457200" indent="-457200">
              <a:buFont typeface="Arial" panose="020B0604020202020204" pitchFamily="34" charset="0"/>
              <a:buChar char="•"/>
            </a:pPr>
            <a:r>
              <a:rPr lang="en-US" sz="2800" dirty="0">
                <a:solidFill>
                  <a:schemeClr val="bg1"/>
                </a:solidFill>
                <a:latin typeface="+mn-lt"/>
              </a:rPr>
              <a:t>Certificate is declared with its thumbprint and the store name</a:t>
            </a:r>
          </a:p>
          <a:p>
            <a:pPr marL="457200" indent="-457200">
              <a:buFont typeface="Arial" panose="020B0604020202020204" pitchFamily="34" charset="0"/>
              <a:buChar char="•"/>
            </a:pPr>
            <a:r>
              <a:rPr lang="en-US" sz="2800" dirty="0">
                <a:solidFill>
                  <a:schemeClr val="bg1"/>
                </a:solidFill>
                <a:latin typeface="+mn-lt"/>
              </a:rPr>
              <a:t>Bind the endpoint to the certificate</a:t>
            </a:r>
          </a:p>
        </p:txBody>
      </p:sp>
      <p:pic>
        <p:nvPicPr>
          <p:cNvPr id="5" name="Picture 4"/>
          <p:cNvPicPr>
            <a:picLocks noChangeAspect="1"/>
          </p:cNvPicPr>
          <p:nvPr/>
        </p:nvPicPr>
        <p:blipFill>
          <a:blip r:embed="rId4"/>
          <a:stretch>
            <a:fillRect/>
          </a:stretch>
        </p:blipFill>
        <p:spPr>
          <a:xfrm>
            <a:off x="288015" y="4335462"/>
            <a:ext cx="13855021" cy="2552645"/>
          </a:xfrm>
          <a:prstGeom prst="rect">
            <a:avLst/>
          </a:prstGeom>
        </p:spPr>
      </p:pic>
      <p:sp>
        <p:nvSpPr>
          <p:cNvPr id="7" name="Rectangle 6"/>
          <p:cNvSpPr/>
          <p:nvPr/>
        </p:nvSpPr>
        <p:spPr bwMode="auto">
          <a:xfrm>
            <a:off x="523371" y="5268095"/>
            <a:ext cx="8361866"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25865" y="6216699"/>
            <a:ext cx="11695164"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900580"/>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Specified in the optional “policies” section of the application manifest</a:t>
            </a:r>
          </a:p>
          <a:p>
            <a:pPr marL="342900" indent="-342900">
              <a:buFont typeface="Arial" panose="020B0604020202020204" pitchFamily="34" charset="0"/>
              <a:buChar char="•"/>
            </a:pPr>
            <a:r>
              <a:rPr lang="en-US" sz="2400" dirty="0">
                <a:solidFill>
                  <a:schemeClr val="bg1"/>
                </a:solidFill>
              </a:rPr>
              <a:t>Describes both “default” and service specific settings</a:t>
            </a:r>
          </a:p>
          <a:p>
            <a:pPr marL="342900" indent="-342900">
              <a:buFont typeface="Arial" panose="020B0604020202020204" pitchFamily="34" charset="0"/>
              <a:buChar char="•"/>
            </a:pPr>
            <a:r>
              <a:rPr lang="en-US" sz="2400" dirty="0">
                <a:solidFill>
                  <a:schemeClr val="bg1"/>
                </a:solidFill>
              </a:rPr>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Monitored: health of each upgrade domain checked before proceeding</a:t>
            </a:r>
          </a:p>
          <a:p>
            <a:pPr marL="342900" indent="-342900">
              <a:buFont typeface="Arial" panose="020B0604020202020204" pitchFamily="34" charset="0"/>
              <a:buChar char="•"/>
            </a:pPr>
            <a:r>
              <a:rPr lang="en-US" sz="2400" dirty="0">
                <a:solidFill>
                  <a:schemeClr val="bg1"/>
                </a:solidFill>
              </a:rPr>
              <a:t>Unmonitored Auto: on upgrade domain at a time, no health check</a:t>
            </a:r>
          </a:p>
          <a:p>
            <a:pPr marL="342900" indent="-342900">
              <a:buFont typeface="Arial" panose="020B0604020202020204" pitchFamily="34" charset="0"/>
              <a:buChar char="•"/>
            </a:pPr>
            <a:r>
              <a:rPr lang="en-US" sz="2400" dirty="0">
                <a:solidFill>
                  <a:schemeClr val="bg1"/>
                </a:solidFill>
              </a:rPr>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In stages, one domain at a time</a:t>
            </a:r>
          </a:p>
          <a:p>
            <a:pPr marL="342900" indent="-342900">
              <a:buFont typeface="Arial" panose="020B0604020202020204" pitchFamily="34" charset="0"/>
              <a:buChar char="•"/>
            </a:pPr>
            <a:r>
              <a:rPr lang="en-US" sz="2400" dirty="0">
                <a:solidFill>
                  <a:schemeClr val="bg1"/>
                </a:solidFill>
              </a:rPr>
              <a:t>Code changes impact the application hosting process (impacting other services)</a:t>
            </a:r>
          </a:p>
        </p:txBody>
      </p:sp>
      <p:grpSp>
        <p:nvGrpSpPr>
          <p:cNvPr id="12" name="Group 11"/>
          <p:cNvGrpSpPr/>
          <p:nvPr/>
        </p:nvGrpSpPr>
        <p:grpSpPr>
          <a:xfrm>
            <a:off x="2406174" y="1864240"/>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323439"/>
          </a:xfrm>
          <a:prstGeom prst="rect">
            <a:avLst/>
          </a:prstGeom>
        </p:spPr>
        <p:txBody>
          <a:bodyPr wrap="square">
            <a:spAutoFit/>
          </a:bodyPr>
          <a:lstStyle/>
          <a:p>
            <a:r>
              <a:rPr lang="en-US" sz="3200" dirty="0">
                <a:solidFill>
                  <a:schemeClr val="accent2">
                    <a:lumMod val="60000"/>
                    <a:lumOff val="40000"/>
                  </a:schemeClr>
                </a:solidFill>
              </a:rPr>
              <a:t>Add a new certificate to the nodes</a:t>
            </a:r>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Add it to the key vault</a:t>
            </a:r>
          </a:p>
          <a:p>
            <a:pPr marL="457200" indent="-457200">
              <a:buFont typeface="Arial" panose="020B0604020202020204" pitchFamily="34" charset="0"/>
              <a:buChar char="•"/>
            </a:pPr>
            <a:r>
              <a:rPr lang="en-US" sz="2400" dirty="0">
                <a:solidFill>
                  <a:schemeClr val="bg1"/>
                </a:solidFill>
              </a:rPr>
              <a:t>Update the VMSS to reference the new certifica</a:t>
            </a:r>
            <a:r>
              <a:rPr lang="en-US" sz="2400" dirty="0"/>
              <a:t>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692771"/>
          </a:xfrm>
          <a:prstGeom prst="rect">
            <a:avLst/>
          </a:prstGeom>
        </p:spPr>
        <p:txBody>
          <a:bodyPr wrap="square">
            <a:spAutoFit/>
          </a:bodyPr>
          <a:lstStyle/>
          <a:p>
            <a:r>
              <a:rPr lang="en-US" sz="3200" dirty="0">
                <a:solidFill>
                  <a:schemeClr val="accent2">
                    <a:lumMod val="60000"/>
                    <a:lumOff val="40000"/>
                  </a:schemeClr>
                </a:solidFill>
              </a:rPr>
              <a:t>Update the service</a:t>
            </a:r>
            <a:endParaRPr lang="en-US" sz="3200" dirty="0">
              <a:solidFill>
                <a:schemeClr val="bg1"/>
              </a:solidFill>
            </a:endParaRPr>
          </a:p>
          <a:p>
            <a:pPr marL="342900" indent="-342900">
              <a:buFont typeface="Arial" panose="020B0604020202020204" pitchFamily="34" charset="0"/>
              <a:buChar char="•"/>
            </a:pPr>
            <a:r>
              <a:rPr lang="en-US" sz="2400" dirty="0">
                <a:solidFill>
                  <a:schemeClr val="bg1"/>
                </a:solidFill>
              </a:rPr>
              <a:t>Update Application Manifest</a:t>
            </a:r>
          </a:p>
          <a:p>
            <a:pPr marL="342900" indent="-342900">
              <a:buFont typeface="Arial" panose="020B0604020202020204" pitchFamily="34" charset="0"/>
              <a:buChar char="•"/>
            </a:pPr>
            <a:r>
              <a:rPr lang="en-US" sz="2400" dirty="0">
                <a:solidFill>
                  <a:schemeClr val="bg1"/>
                </a:solidFill>
              </a:rPr>
              <a:t>Increment the version</a:t>
            </a:r>
          </a:p>
          <a:p>
            <a:pPr marL="342900" indent="-342900">
              <a:buFont typeface="Arial" panose="020B0604020202020204" pitchFamily="34" charset="0"/>
              <a:buChar char="•"/>
            </a:pPr>
            <a:r>
              <a:rPr lang="en-US" sz="2400" dirty="0">
                <a:solidFill>
                  <a:schemeClr val="bg1"/>
                </a:solidFill>
              </a:rPr>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Live, </a:t>
            </a:r>
            <a:r>
              <a:rPr lang="en-US" dirty="0" err="1"/>
              <a:t>Inplace</a:t>
            </a:r>
            <a:r>
              <a:rPr lang="en-US" dirty="0"/>
              <a:t>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9" name="Rectangle 8"/>
          <p:cNvSpPr/>
          <p:nvPr/>
        </p:nvSpPr>
        <p:spPr>
          <a:xfrm>
            <a:off x="5269057" y="2242"/>
            <a:ext cx="7121380" cy="523220"/>
          </a:xfrm>
          <a:prstGeom prst="rect">
            <a:avLst/>
          </a:prstGeom>
        </p:spPr>
        <p:txBody>
          <a:bodyPr wrap="square">
            <a:spAutoFit/>
          </a:bodyPr>
          <a:lstStyle/>
          <a:p>
            <a:pPr algn="r"/>
            <a:r>
              <a:rPr lang="en-US" sz="2800" b="1" dirty="0"/>
              <a:t>https://aka.ms/brent-servicefabric</a:t>
            </a:r>
            <a:endParaRPr lang="en-US" sz="1600" dirty="0"/>
          </a:p>
        </p:txBody>
      </p:sp>
      <p:pic>
        <p:nvPicPr>
          <p:cNvPr id="6" name="Picture 5">
            <a:extLst>
              <a:ext uri="{FF2B5EF4-FFF2-40B4-BE49-F238E27FC236}">
                <a16:creationId xmlns:a16="http://schemas.microsoft.com/office/drawing/2014/main" id="{71207CA3-EA4A-4AD3-B880-2A27BE1F5984}"/>
              </a:ext>
            </a:extLst>
          </p:cNvPr>
          <p:cNvPicPr>
            <a:picLocks noChangeAspect="1"/>
          </p:cNvPicPr>
          <p:nvPr/>
        </p:nvPicPr>
        <p:blipFill>
          <a:blip r:embed="rId3"/>
          <a:stretch>
            <a:fillRect/>
          </a:stretch>
        </p:blipFill>
        <p:spPr>
          <a:xfrm>
            <a:off x="8504236" y="1211262"/>
            <a:ext cx="3962401" cy="5793242"/>
          </a:xfrm>
          <a:prstGeom prst="rect">
            <a:avLst/>
          </a:prstGeom>
        </p:spPr>
      </p:pic>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idx="4294967295"/>
          </p:nvPr>
        </p:nvSpPr>
        <p:spPr>
          <a:xfrm>
            <a:off x="1487641" y="1324566"/>
            <a:ext cx="9326033" cy="4106539"/>
          </a:xfrm>
        </p:spPr>
        <p:txBody>
          <a:bodyPr>
            <a:normAutofit/>
          </a:bodyPr>
          <a:lstStyle/>
          <a:p>
            <a:r>
              <a:rPr lang="sv-SE" sz="4896" dirty="0" err="1"/>
              <a:t>Thank</a:t>
            </a:r>
            <a:r>
              <a:rPr lang="sv-SE" sz="4896" dirty="0"/>
              <a:t> </a:t>
            </a:r>
            <a:r>
              <a:rPr lang="sv-SE" sz="4896" dirty="0" err="1"/>
              <a:t>you</a:t>
            </a:r>
            <a:r>
              <a:rPr lang="sv-SE" sz="4896" dirty="0"/>
              <a:t>!</a:t>
            </a:r>
            <a:br>
              <a:rPr lang="sv-SE" dirty="0"/>
            </a:br>
            <a:br>
              <a:rPr lang="sv-SE" dirty="0"/>
            </a:br>
            <a:r>
              <a:rPr lang="sv-SE" dirty="0" err="1"/>
              <a:t>Please</a:t>
            </a:r>
            <a:r>
              <a:rPr lang="sv-SE" dirty="0"/>
              <a:t> do not </a:t>
            </a:r>
            <a:r>
              <a:rPr lang="sv-SE" dirty="0" err="1"/>
              <a:t>forget</a:t>
            </a:r>
            <a:r>
              <a:rPr lang="sv-SE" dirty="0"/>
              <a:t> to </a:t>
            </a:r>
            <a:r>
              <a:rPr lang="sv-SE" dirty="0" err="1"/>
              <a:t>evaluate</a:t>
            </a:r>
            <a:r>
              <a:rPr lang="sv-SE" dirty="0"/>
              <a:t> the session </a:t>
            </a:r>
            <a:r>
              <a:rPr lang="sv-SE" dirty="0" err="1"/>
              <a:t>before</a:t>
            </a:r>
            <a:r>
              <a:rPr lang="sv-SE" dirty="0"/>
              <a:t> </a:t>
            </a:r>
            <a:r>
              <a:rPr lang="sv-SE" dirty="0" err="1"/>
              <a:t>you</a:t>
            </a:r>
            <a:r>
              <a:rPr lang="sv-SE" dirty="0"/>
              <a:t> </a:t>
            </a:r>
            <a:r>
              <a:rPr lang="sv-SE" dirty="0" err="1"/>
              <a:t>leave</a:t>
            </a:r>
            <a:r>
              <a:rPr lang="sv-SE" dirty="0"/>
              <a:t> by </a:t>
            </a:r>
            <a:r>
              <a:rPr lang="sv-SE" dirty="0" err="1"/>
              <a:t>using</a:t>
            </a:r>
            <a:r>
              <a:rPr lang="sv-SE" dirty="0"/>
              <a:t> </a:t>
            </a:r>
            <a:r>
              <a:rPr lang="sv-SE" dirty="0" err="1"/>
              <a:t>our</a:t>
            </a:r>
            <a:r>
              <a:rPr lang="sv-SE" dirty="0"/>
              <a:t> </a:t>
            </a:r>
            <a:r>
              <a:rPr lang="sv-SE" dirty="0" err="1"/>
              <a:t>Lollipolls</a:t>
            </a:r>
            <a:r>
              <a:rPr lang="sv-SE" dirty="0"/>
              <a:t>!</a:t>
            </a:r>
            <a:br>
              <a:rPr lang="sv-SE" dirty="0"/>
            </a:br>
            <a:endParaRPr lang="sv-SE" dirty="0"/>
          </a:p>
        </p:txBody>
      </p:sp>
    </p:spTree>
    <p:extLst>
      <p:ext uri="{BB962C8B-B14F-4D97-AF65-F5344CB8AC3E}">
        <p14:creationId xmlns:p14="http://schemas.microsoft.com/office/powerpoint/2010/main" val="11655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ED23C998-A818-4F27-8D5B-9EA92A406D35}"/>
              </a:ext>
            </a:extLst>
          </p:cNvPr>
          <p:cNvSpPr>
            <a:spLocks noGrp="1"/>
          </p:cNvSpPr>
          <p:nvPr>
            <p:ph type="title"/>
          </p:nvPr>
        </p:nvSpPr>
        <p:spPr>
          <a:xfrm>
            <a:off x="732615" y="754452"/>
            <a:ext cx="10971244" cy="4649129"/>
          </a:xfrm>
        </p:spPr>
        <p:txBody>
          <a:bodyPr/>
          <a:lstStyle/>
          <a:p>
            <a:pPr indent="-119040"/>
            <a:r>
              <a:rPr lang="en-US" sz="3999" dirty="0">
                <a:latin typeface="+mn-lt"/>
              </a:rPr>
              <a:t>This is your last chance. </a:t>
            </a:r>
            <a:br>
              <a:rPr lang="en-US" sz="3999" dirty="0">
                <a:latin typeface="+mn-lt"/>
              </a:rPr>
            </a:br>
            <a:br>
              <a:rPr lang="en-US" sz="3999" dirty="0">
                <a:latin typeface="+mn-lt"/>
              </a:rPr>
            </a:br>
            <a:r>
              <a:rPr lang="en-US" sz="3999" dirty="0">
                <a:latin typeface="+mn-lt"/>
              </a:rPr>
              <a:t>After this, there is no turning back. You take the blue pill - the story ends, you wake up in your bed and believe whatever you want to believe. </a:t>
            </a:r>
            <a:br>
              <a:rPr lang="en-US" sz="3999" dirty="0">
                <a:latin typeface="+mn-lt"/>
              </a:rPr>
            </a:br>
            <a:br>
              <a:rPr lang="en-US" sz="3999" dirty="0">
                <a:latin typeface="+mn-lt"/>
              </a:rPr>
            </a:br>
            <a:r>
              <a:rPr lang="en-US" sz="3999" dirty="0">
                <a:latin typeface="+mn-lt"/>
              </a:rPr>
              <a:t>You take the red pill - you stay in Wonderland and I show you how deep the rabbit-hole goes.</a:t>
            </a:r>
            <a:r>
              <a:rPr lang="en-US" dirty="0">
                <a:latin typeface="+mn-lt"/>
              </a:rPr>
              <a:t> </a:t>
            </a:r>
            <a:endParaRPr lang="en-US" sz="3199" spc="-120" dirty="0">
              <a:latin typeface="+mn-lt"/>
            </a:endParaRPr>
          </a:p>
        </p:txBody>
      </p:sp>
      <p:sp>
        <p:nvSpPr>
          <p:cNvPr id="7" name="Title 4">
            <a:extLst>
              <a:ext uri="{FF2B5EF4-FFF2-40B4-BE49-F238E27FC236}">
                <a16:creationId xmlns:a16="http://schemas.microsoft.com/office/drawing/2014/main" id="{51FBA3BB-C3F8-4478-8D0D-253BA8F9436C}"/>
              </a:ext>
            </a:extLst>
          </p:cNvPr>
          <p:cNvSpPr txBox="1">
            <a:spLocks/>
          </p:cNvSpPr>
          <p:nvPr/>
        </p:nvSpPr>
        <p:spPr>
          <a:xfrm>
            <a:off x="7208697" y="5630561"/>
            <a:ext cx="4806755" cy="917444"/>
          </a:xfrm>
          <a:prstGeom prst="rect">
            <a:avLst/>
          </a:prstGeom>
        </p:spPr>
        <p:txBody>
          <a:bodyPr vert="horz" wrap="square" lIns="146283" tIns="91427" rIns="146283" bIns="91427"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defTabSz="951304"/>
            <a:r>
              <a:rPr lang="en-US" sz="3199" spc="0" dirty="0">
                <a:solidFill>
                  <a:prstClr val="white"/>
                </a:solidFill>
                <a:latin typeface="Segoe UI"/>
              </a:rPr>
              <a:t>Morpheus – The Matrix</a:t>
            </a:r>
          </a:p>
        </p:txBody>
      </p:sp>
    </p:spTree>
    <p:extLst>
      <p:ext uri="{BB962C8B-B14F-4D97-AF65-F5344CB8AC3E}">
        <p14:creationId xmlns:p14="http://schemas.microsoft.com/office/powerpoint/2010/main" val="351416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4776692"/>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a:t>
            </a:r>
            <a:r>
              <a:rPr lang="en-US" sz="3600">
                <a:solidFill>
                  <a:schemeClr val="tx1"/>
                </a:solidFill>
                <a:latin typeface="+mn-lt"/>
              </a:rPr>
              <a:t>Network customization</a:t>
            </a:r>
          </a:p>
          <a:p>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 &amp; Certificate Management</a:t>
            </a:r>
          </a:p>
          <a:p>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3" name="TextBox 2"/>
          <p:cNvSpPr txBox="1"/>
          <p:nvPr/>
        </p:nvSpPr>
        <p:spPr>
          <a:xfrm>
            <a:off x="258990" y="3344862"/>
            <a:ext cx="11717790" cy="257609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accent2">
                    <a:lumMod val="50000"/>
                    <a:lumOff val="50000"/>
                  </a:schemeClr>
                </a:solidFill>
              </a:rPr>
              <a:t>Grouped into Node Types</a:t>
            </a:r>
          </a:p>
          <a:p>
            <a:pPr>
              <a:lnSpc>
                <a:spcPct val="90000"/>
              </a:lnSpc>
              <a:spcAft>
                <a:spcPts val="600"/>
              </a:spcAft>
            </a:pPr>
            <a:r>
              <a:rPr lang="en-US" sz="28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Describes “nature” of nodes for service fabric. Capacity and placement properties, </a:t>
            </a:r>
            <a:r>
              <a:rPr lang="en-US" sz="2800" dirty="0" err="1">
                <a:gradFill>
                  <a:gsLst>
                    <a:gs pos="2917">
                      <a:schemeClr val="tx1"/>
                    </a:gs>
                    <a:gs pos="30000">
                      <a:schemeClr val="tx1"/>
                    </a:gs>
                  </a:gsLst>
                  <a:lin ang="5400000" scaled="0"/>
                </a:gradFill>
              </a:rPr>
              <a:t>etc</a:t>
            </a:r>
            <a:endParaRPr lang="en-US" sz="2800" dirty="0">
              <a:gradFill>
                <a:gsLst>
                  <a:gs pos="2917">
                    <a:schemeClr val="tx1"/>
                  </a:gs>
                  <a:gs pos="30000">
                    <a:schemeClr val="tx1"/>
                  </a:gs>
                </a:gsLst>
                <a:lin ang="5400000" scaled="0"/>
              </a:gradFill>
            </a:endParaRPr>
          </a:p>
        </p:txBody>
      </p:sp>
      <p:sp>
        <p:nvSpPr>
          <p:cNvPr id="7" name="Rectangle 6"/>
          <p:cNvSpPr/>
          <p:nvPr/>
        </p:nvSpPr>
        <p:spPr>
          <a:xfrm>
            <a:off x="427039" y="1492926"/>
            <a:ext cx="10401463" cy="2185214"/>
          </a:xfrm>
          <a:prstGeom prst="rect">
            <a:avLst/>
          </a:prstGeom>
        </p:spPr>
        <p:txBody>
          <a:bodyPr wrap="square">
            <a:spAutoFit/>
          </a:bodyPr>
          <a:lstStyle/>
          <a:p>
            <a:r>
              <a:rPr lang="en-US" sz="40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3200" dirty="0"/>
              <a:t>Is a host for Service Fabric managed processes</a:t>
            </a:r>
          </a:p>
          <a:p>
            <a:pPr marL="571500" indent="-571500">
              <a:buFont typeface="Arial" panose="020B0604020202020204" pitchFamily="34" charset="0"/>
              <a:buChar char="•"/>
            </a:pPr>
            <a:r>
              <a:rPr lang="en-US" sz="3200" dirty="0"/>
              <a:t>Contains code and configuration</a:t>
            </a:r>
          </a:p>
          <a:p>
            <a:pPr marL="571500" indent="-571500">
              <a:buFont typeface="Arial" panose="020B0604020202020204" pitchFamily="34" charset="0"/>
              <a:buChar char="•"/>
            </a:pPr>
            <a:endParaRPr lang="en-US" sz="3200" dirty="0"/>
          </a:p>
        </p:txBody>
      </p:sp>
      <p:pic>
        <p:nvPicPr>
          <p:cNvPr id="2" name="Picture 1"/>
          <p:cNvPicPr>
            <a:picLocks noChangeAspect="1"/>
          </p:cNvPicPr>
          <p:nvPr/>
        </p:nvPicPr>
        <p:blipFill>
          <a:blip r:embed="rId3"/>
          <a:stretch>
            <a:fillRect/>
          </a:stretch>
        </p:blipFill>
        <p:spPr>
          <a:xfrm>
            <a:off x="1712396" y="1287462"/>
            <a:ext cx="9144000" cy="5437909"/>
          </a:xfrm>
          <a:prstGeom prst="rect">
            <a:avLst/>
          </a:prstGeom>
        </p:spPr>
      </p:pic>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6118772" y="24304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449809" y="3745269"/>
            <a:ext cx="9507763" cy="2952392"/>
            <a:chOff x="6412866" y="3497261"/>
            <a:chExt cx="9507763" cy="2952392"/>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6"/>
              <a:ext cx="9368610" cy="1876067"/>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2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6293</TotalTime>
  <Words>8208</Words>
  <Application>Microsoft Office PowerPoint</Application>
  <PresentationFormat>Custom</PresentationFormat>
  <Paragraphs>628</Paragraphs>
  <Slides>27</Slides>
  <Notes>27</Notes>
  <HiddenSlides>1</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27</vt:i4>
      </vt:variant>
    </vt:vector>
  </HeadingPairs>
  <TitlesOfParts>
    <vt:vector size="42" baseType="lpstr">
      <vt:lpstr>Arial</vt:lpstr>
      <vt:lpstr>Calibri</vt:lpstr>
      <vt:lpstr>Calibri Light</vt:lpstr>
      <vt:lpstr>Consolas</vt:lpstr>
      <vt:lpstr>Segoe Pro</vt:lpstr>
      <vt:lpstr>Segoe Pro Display Light</vt:lpstr>
      <vt:lpstr>Segoe UI</vt:lpstr>
      <vt:lpstr>Segoe UI Light</vt:lpstr>
      <vt:lpstr>Wingdings</vt:lpstr>
      <vt:lpstr>5-30721_Build_2016_Template_Light</vt:lpstr>
      <vt:lpstr>5-30721_Build_2016_Template_Dark</vt:lpstr>
      <vt:lpstr>2_Anpassad formgivning</vt:lpstr>
      <vt:lpstr>Anpassad formgivning</vt:lpstr>
      <vt:lpstr>8_Anpassad formgivning</vt:lpstr>
      <vt:lpstr>5_Anpassad formgivning</vt:lpstr>
      <vt:lpstr>PowerPoint Presentation</vt:lpstr>
      <vt:lpstr>PowerPoint Presentation</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OS Update &amp; Patching</vt:lpstr>
      <vt:lpstr>A “DMZ” Cluster</vt:lpstr>
      <vt:lpstr>Ports Required (by default)</vt:lpstr>
      <vt:lpstr>Troubleshooting</vt:lpstr>
      <vt:lpstr>Cluster Sizing &amp; Scaling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lpstr>Thank you!  Please do not forget to evaluate the session before you leave by using our Lollipolls! </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344</cp:revision>
  <dcterms:created xsi:type="dcterms:W3CDTF">2016-08-19T13:41:00Z</dcterms:created>
  <dcterms:modified xsi:type="dcterms:W3CDTF">2017-10-26T07:26:26Z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brestin@microsoft.com</vt:lpwstr>
  </property>
  <property fmtid="{D5CDD505-2E9C-101B-9397-08002B2CF9AE}" pid="18" name="MSIP_Label_f42aa342-8706-4288-bd11-ebb85995028c_SetDate">
    <vt:lpwstr>2017-10-22T18:30:52.4486753-05:00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