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2"/>
  </p:notesMasterIdLst>
  <p:handoutMasterIdLst>
    <p:handoutMasterId r:id="rId33"/>
  </p:handoutMasterIdLst>
  <p:sldIdLst>
    <p:sldId id="1367" r:id="rId6"/>
    <p:sldId id="1460" r:id="rId7"/>
    <p:sldId id="1409" r:id="rId8"/>
    <p:sldId id="1445" r:id="rId9"/>
    <p:sldId id="1457" r:id="rId10"/>
    <p:sldId id="1459" r:id="rId11"/>
    <p:sldId id="1453" r:id="rId12"/>
    <p:sldId id="1454" r:id="rId13"/>
    <p:sldId id="1455" r:id="rId14"/>
    <p:sldId id="1450" r:id="rId15"/>
    <p:sldId id="1447" r:id="rId16"/>
    <p:sldId id="1448" r:id="rId17"/>
    <p:sldId id="1449" r:id="rId18"/>
    <p:sldId id="1456" r:id="rId19"/>
    <p:sldId id="1465" r:id="rId20"/>
    <p:sldId id="1452" r:id="rId21"/>
    <p:sldId id="1466" r:id="rId22"/>
    <p:sldId id="1462" r:id="rId23"/>
    <p:sldId id="1463" r:id="rId24"/>
    <p:sldId id="1464" r:id="rId25"/>
    <p:sldId id="1461" r:id="rId26"/>
    <p:sldId id="1468" r:id="rId27"/>
    <p:sldId id="1467" r:id="rId28"/>
    <p:sldId id="1469" r:id="rId29"/>
    <p:sldId id="1430" r:id="rId30"/>
    <p:sldId id="143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What Are Containers" id="{509BFEB0-0A5E-4F8C-A142-792FAB6DF680}">
          <p14:sldIdLst>
            <p14:sldId id="1445"/>
            <p14:sldId id="1457"/>
            <p14:sldId id="1459"/>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7"/>
            <p14:sldId id="1448"/>
            <p14:sldId id="1449"/>
            <p14:sldId id="1456"/>
          </p14:sldIdLst>
        </p14:section>
        <p14:section name="Getting Started with Docker" id="{72962CD6-CB84-41D3-B723-74271855D7A4}">
          <p14:sldIdLst>
            <p14:sldId id="1465"/>
            <p14:sldId id="1452"/>
            <p14:sldId id="1466"/>
            <p14:sldId id="1462"/>
            <p14:sldId id="1463"/>
            <p14:sldId id="1464"/>
            <p14:sldId id="1461"/>
          </p14:sldIdLst>
        </p14:section>
        <p14:section name="The Bigger Picture" id="{B184F2BD-D940-4028-9DD8-16FAFCEC26E5}">
          <p14:sldIdLst>
            <p14:sldId id="1468"/>
            <p14:sldId id="1467"/>
            <p14:sldId id="1469"/>
          </p14:sldIdLst>
        </p14:section>
        <p14:section name="Learning Materials" id="{21B3198B-573B-4F42-852C-50B67AABFFFE}">
          <p14:sldIdLst>
            <p14:sldId id="143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75752" autoAdjust="0"/>
  </p:normalViewPr>
  <p:slideViewPr>
    <p:cSldViewPr>
      <p:cViewPr varScale="1">
        <p:scale>
          <a:sx n="71" d="100"/>
          <a:sy n="71" d="100"/>
        </p:scale>
        <p:origin x="664" y="5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8/23/2016 6:05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8/23/2016 6:05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8/23/2016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docker</a:t>
            </a:r>
            <a:r>
              <a:rPr lang="en-US" sz="900" dirty="0"/>
              <a:t> build clouddevelop2016 -t '</a:t>
            </a:r>
            <a:r>
              <a:rPr lang="en-US" sz="900" dirty="0" err="1"/>
              <a:t>myimage:latest</a:t>
            </a:r>
            <a:r>
              <a:rPr lang="en-US" sz="900" dirty="0"/>
              <a:t>'</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8/23/2016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8951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16</a:t>
            </a:fld>
            <a:endParaRPr lang="en-US"/>
          </a:p>
        </p:txBody>
      </p:sp>
    </p:spTree>
    <p:extLst>
      <p:ext uri="{BB962C8B-B14F-4D97-AF65-F5344CB8AC3E}">
        <p14:creationId xmlns:p14="http://schemas.microsoft.com/office/powerpoint/2010/main" val="15279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173376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226836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109065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85737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1940994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22</a:t>
            </a:fld>
            <a:endParaRPr lang="en-US"/>
          </a:p>
        </p:txBody>
      </p:sp>
    </p:spTree>
    <p:extLst>
      <p:ext uri="{BB962C8B-B14F-4D97-AF65-F5344CB8AC3E}">
        <p14:creationId xmlns:p14="http://schemas.microsoft.com/office/powerpoint/2010/main" val="2658907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743500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175965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8/23/2016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8/23/2016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8/23/2016 6:05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blurb from: https://wiki.archlinux.org/index.php/Linux_Containers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8/23/2016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blurb from: https://wiki.archlinux.org/index.php/Linux_Containers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8/23/2016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21398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8/23/2016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10</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52557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4320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8/23/2016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50359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p:txBody>
          <a:bodyPr/>
          <a:lstStyle/>
          <a:p>
            <a:r>
              <a:rPr lang="en-US" dirty="0"/>
              <a:t>Brent Stineman</a:t>
            </a:r>
          </a:p>
          <a:p>
            <a:r>
              <a:rPr lang="en-US" dirty="0"/>
              <a:t>Azure Evangelist</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2"/>
          <a:stretch>
            <a:fillRect/>
          </a:stretch>
        </p:blipFill>
        <p:spPr>
          <a:xfrm>
            <a:off x="198437" y="5554662"/>
            <a:ext cx="4067175" cy="1066800"/>
          </a:xfrm>
          <a:prstGeom prst="rect">
            <a:avLst/>
          </a:prstGeom>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p:txBody>
          <a:bodyPr>
            <a:normAutofit fontScale="92500" lnSpcReduction="20000"/>
          </a:bodyPr>
          <a:lstStyle/>
          <a:p>
            <a:r>
              <a:rPr lang="en-US" dirty="0">
                <a:solidFill>
                  <a:schemeClr val="tx1"/>
                </a:solidFill>
              </a:rPr>
              <a:t>Optimized for next-gen distributed applications</a:t>
            </a:r>
          </a:p>
          <a:p>
            <a:pPr marL="342834" lvl="1" indent="-342834">
              <a:buFont typeface="Arial" panose="020B0604020202020204" pitchFamily="34" charset="0"/>
              <a:buChar char="•"/>
            </a:pPr>
            <a:r>
              <a:rPr lang="en-US" sz="2244" dirty="0"/>
              <a:t>Higher density and Reduced attack surface and servicing requirements</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Next-gen distributed app frameworks </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Interoperate with existing server applications</a:t>
            </a:r>
            <a:r>
              <a:rPr lang="en-US" sz="2244"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270748" y="2337849"/>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689979" y="3900749"/>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270749" y="4280818"/>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0817566" y="3611858"/>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087350" y="3611858"/>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0820002" y="3461126"/>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215701" y="1345610"/>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480182" y="3526386"/>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046616" y="4042825"/>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316402" y="4042825"/>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049054" y="3892093"/>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302650" y="4623501"/>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468902" y="2859759"/>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683512" y="4799848"/>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219221" y="5018651"/>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489005" y="5018651"/>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221658" y="4867920"/>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569425" y="5446503"/>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11657758" cy="2626040"/>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a:p>
            <a:pPr marL="342834" lvl="1" indent="0">
              <a:buNone/>
            </a:pPr>
            <a:endParaRPr lang="en-US" dirty="0"/>
          </a:p>
          <a:p>
            <a:pPr marL="0" indent="0">
              <a:buNone/>
            </a:pPr>
            <a:r>
              <a:rPr lang="en-US" sz="2652" dirty="0"/>
              <a:t>Hyper-V Containers</a:t>
            </a:r>
          </a:p>
          <a:p>
            <a:pPr marL="0" inden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None/>
            </a:pPr>
            <a:r>
              <a:rPr lang="en-US" sz="2400" dirty="0">
                <a:solidFill>
                  <a:schemeClr val="accent6"/>
                </a:solidFill>
                <a:latin typeface="+mn-lt"/>
              </a:rPr>
              <a:t>Host can be Nano Server, Windows Server Core or Windows Server w/Desktop</a:t>
            </a: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Started</a:t>
            </a:r>
          </a:p>
        </p:txBody>
      </p:sp>
      <p:sp>
        <p:nvSpPr>
          <p:cNvPr id="4" name="Text Placeholder 3"/>
          <p:cNvSpPr>
            <a:spLocks noGrp="1"/>
          </p:cNvSpPr>
          <p:nvPr>
            <p:ph type="body" sz="quarter" idx="12"/>
          </p:nvPr>
        </p:nvSpPr>
        <p:spPr/>
        <p:txBody>
          <a:bodyPr/>
          <a:lstStyle/>
          <a:p>
            <a:r>
              <a:rPr lang="en-US" dirty="0"/>
              <a:t>Enough talking, show me!</a:t>
            </a:r>
          </a:p>
        </p:txBody>
      </p:sp>
    </p:spTree>
    <p:extLst>
      <p:ext uri="{BB962C8B-B14F-4D97-AF65-F5344CB8AC3E}">
        <p14:creationId xmlns:p14="http://schemas.microsoft.com/office/powerpoint/2010/main" val="137614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87108"/>
          </a:xfrm>
        </p:spPr>
        <p:txBody>
          <a:bodyPr>
            <a:normAutofit/>
          </a:bodyPr>
          <a:lstStyle/>
          <a:p>
            <a:pPr marL="0" indent="0">
              <a:buNone/>
            </a:pPr>
            <a:r>
              <a:rPr lang="en-US" sz="4400" dirty="0"/>
              <a:t>Available Hosts</a:t>
            </a:r>
          </a:p>
          <a:p>
            <a:pPr marL="342900" lvl="1" indent="0">
              <a:buNone/>
            </a:pPr>
            <a:r>
              <a:rPr lang="en-US" sz="2800" dirty="0"/>
              <a:t>Windows Server 2016 (&gt;= TP5), Windows 10 Anniversary (not home)</a:t>
            </a:r>
          </a:p>
          <a:p>
            <a:pPr marL="342900" lvl="1" indent="0">
              <a:buNone/>
            </a:pPr>
            <a:endParaRPr lang="en-US" sz="2800" dirty="0"/>
          </a:p>
          <a:p>
            <a:pPr marL="101600" indent="0">
              <a:buNone/>
            </a:pPr>
            <a:r>
              <a:rPr lang="en-US" sz="4400" dirty="0"/>
              <a:t>Add Features</a:t>
            </a:r>
          </a:p>
          <a:p>
            <a:pPr marL="101600" indent="0">
              <a:buNone/>
            </a:pPr>
            <a:r>
              <a:rPr lang="en-US" sz="4400" dirty="0"/>
              <a:t>	Hyper-V &amp; Containers</a:t>
            </a:r>
          </a:p>
          <a:p>
            <a:pPr lvl="1"/>
            <a:endParaRPr lang="en-US" sz="2800" dirty="0"/>
          </a:p>
          <a:p>
            <a:pPr marL="0" indent="0">
              <a:buNone/>
            </a:pPr>
            <a:r>
              <a:rPr lang="en-US" sz="4400" dirty="0"/>
              <a:t>Installing Docker (don’t use GUI)</a:t>
            </a:r>
          </a:p>
          <a:p>
            <a:pPr marL="342900" lvl="1" indent="0">
              <a:buNone/>
            </a:pPr>
            <a:r>
              <a:rPr lang="en-US" sz="2800" dirty="0">
                <a:hlinkClick r:id="rId3"/>
              </a:rPr>
              <a:t>http://aka.ms/containers</a:t>
            </a:r>
            <a:endParaRPr lang="en-US" sz="2800" dirty="0"/>
          </a:p>
          <a:p>
            <a:endParaRPr lang="en-US" sz="4400" dirty="0"/>
          </a:p>
          <a:p>
            <a:endParaRPr lang="en-US" sz="4400" dirty="0"/>
          </a:p>
        </p:txBody>
      </p:sp>
      <p:sp>
        <p:nvSpPr>
          <p:cNvPr id="2" name="Title 1"/>
          <p:cNvSpPr>
            <a:spLocks noGrp="1"/>
          </p:cNvSpPr>
          <p:nvPr>
            <p:ph type="title"/>
          </p:nvPr>
        </p:nvSpPr>
        <p:spPr/>
        <p:txBody>
          <a:bodyPr/>
          <a:lstStyle/>
          <a:p>
            <a:r>
              <a:rPr lang="en-US" dirty="0"/>
              <a:t>Installing Docker on Windows</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Forget the GUI</a:t>
            </a:r>
          </a:p>
        </p:txBody>
      </p:sp>
      <p:sp>
        <p:nvSpPr>
          <p:cNvPr id="3" name="Text Placeholder 2"/>
          <p:cNvSpPr>
            <a:spLocks noGrp="1"/>
          </p:cNvSpPr>
          <p:nvPr>
            <p:ph type="body" sz="quarter" idx="4294967295"/>
          </p:nvPr>
        </p:nvSpPr>
        <p:spPr>
          <a:xfrm>
            <a:off x="549275" y="2049462"/>
            <a:ext cx="5287962" cy="4371976"/>
          </a:xfrm>
        </p:spPr>
        <p:txBody>
          <a:bodyPr>
            <a:normAutofit/>
          </a:bodyPr>
          <a:lstStyle/>
          <a:p>
            <a:pPr marL="0" indent="0" algn="ctr">
              <a:buNone/>
            </a:pPr>
            <a:r>
              <a:rPr lang="en-US" sz="4800" b="1" dirty="0"/>
              <a:t>Get comfortable with the command line!</a:t>
            </a:r>
          </a:p>
          <a:p>
            <a:pPr marL="0" indent="0" algn="ctr">
              <a:buNone/>
            </a:pPr>
            <a:endParaRPr lang="en-US" sz="4800" b="1" dirty="0"/>
          </a:p>
          <a:p>
            <a:pPr marL="0" indent="0" algn="ctr">
              <a:buNone/>
            </a:pPr>
            <a:r>
              <a:rPr lang="en-US" sz="4400" dirty="0"/>
              <a:t>(--help is your friend)</a:t>
            </a:r>
            <a:endParaRPr lang="en-US" sz="4400" b="1"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pic>
        <p:nvPicPr>
          <p:cNvPr id="1026" name="Picture 2" descr="Install complete&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629" y="1897062"/>
            <a:ext cx="6280574" cy="4962886"/>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bwMode="auto">
          <a:xfrm>
            <a:off x="7056437" y="2125662"/>
            <a:ext cx="4648200" cy="4474296"/>
          </a:xfrm>
          <a:prstGeom prst="noSmoking">
            <a:avLst/>
          </a:prstGeom>
          <a:solidFill>
            <a:srgbClr val="C0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922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Text Placeholder 2"/>
          <p:cNvSpPr>
            <a:spLocks noGrp="1"/>
          </p:cNvSpPr>
          <p:nvPr>
            <p:ph type="body" sz="quarter" idx="4294967295"/>
          </p:nvPr>
        </p:nvSpPr>
        <p:spPr>
          <a:xfrm>
            <a:off x="309593" y="1212849"/>
            <a:ext cx="11887200" cy="5713872"/>
          </a:xfrm>
        </p:spPr>
        <p:txBody>
          <a:bodyPr>
            <a:normAutofit lnSpcReduction="10000"/>
          </a:bodyPr>
          <a:lstStyle/>
          <a:p>
            <a:pPr marL="0" indent="0">
              <a:buNone/>
            </a:pPr>
            <a:r>
              <a:rPr lang="en-US" b="1" dirty="0">
                <a:latin typeface="+mn-lt"/>
              </a:rPr>
              <a:t>hub.docker.com</a:t>
            </a:r>
          </a:p>
          <a:p>
            <a:pPr marL="0" indent="0">
              <a:buNone/>
            </a:pPr>
            <a:r>
              <a:rPr lang="en-US" sz="3200" dirty="0"/>
              <a:t>	</a:t>
            </a:r>
            <a:r>
              <a:rPr lang="en-US" sz="2800" dirty="0"/>
              <a:t>VERSION! VERSION! VERSION!</a:t>
            </a:r>
          </a:p>
          <a:p>
            <a:pPr marL="0" indent="0">
              <a:buNone/>
            </a:pPr>
            <a:endParaRPr lang="en-US" sz="3200" dirty="0"/>
          </a:p>
          <a:p>
            <a:pPr marL="0" indent="0">
              <a:buNone/>
            </a:pPr>
            <a:r>
              <a:rPr lang="en-US" sz="3200" b="1" dirty="0">
                <a:latin typeface="+mn-lt"/>
              </a:rPr>
              <a:t>Pulling images</a:t>
            </a:r>
          </a:p>
          <a:p>
            <a:pPr marL="0" indent="0">
              <a:buNone/>
            </a:pPr>
            <a:r>
              <a:rPr lang="en-US" sz="3200" dirty="0"/>
              <a:t>	</a:t>
            </a:r>
            <a:r>
              <a:rPr lang="en-US" sz="3200" dirty="0" err="1"/>
              <a:t>docker</a:t>
            </a:r>
            <a:r>
              <a:rPr lang="en-US" sz="3200" dirty="0"/>
              <a:t> pull </a:t>
            </a:r>
            <a:r>
              <a:rPr lang="en-US" sz="3200" i="1" dirty="0"/>
              <a:t>&lt;image&gt;</a:t>
            </a:r>
          </a:p>
          <a:p>
            <a:pPr marL="0" indent="0">
              <a:buNone/>
            </a:pPr>
            <a:endParaRPr lang="en-US" sz="3200" dirty="0"/>
          </a:p>
          <a:p>
            <a:pPr marL="0" indent="0">
              <a:buNone/>
            </a:pPr>
            <a:r>
              <a:rPr lang="en-US" sz="3200" b="1" dirty="0">
                <a:latin typeface="+mn-lt"/>
              </a:rPr>
              <a:t>Listing our local (on host) images</a:t>
            </a:r>
          </a:p>
          <a:p>
            <a:pPr marL="0" indent="0">
              <a:buNone/>
            </a:pPr>
            <a:r>
              <a:rPr lang="en-US" sz="3200" dirty="0"/>
              <a:t>	</a:t>
            </a:r>
            <a:r>
              <a:rPr lang="en-US" sz="3200" dirty="0" err="1"/>
              <a:t>docker</a:t>
            </a:r>
            <a:r>
              <a:rPr lang="en-US" sz="3200" dirty="0"/>
              <a:t> images</a:t>
            </a:r>
          </a:p>
          <a:p>
            <a:pPr marL="0" indent="0">
              <a:buNone/>
            </a:pPr>
            <a:endParaRPr lang="en-US" sz="3200" dirty="0"/>
          </a:p>
          <a:p>
            <a:pPr marL="0" indent="0">
              <a:buNone/>
            </a:pPr>
            <a:r>
              <a:rPr lang="en-US" sz="3200" b="1" dirty="0">
                <a:latin typeface="+mn-lt"/>
              </a:rPr>
              <a:t>Removing images</a:t>
            </a:r>
          </a:p>
          <a:p>
            <a:pPr marL="0" indent="0">
              <a:buNone/>
            </a:pPr>
            <a:r>
              <a:rPr lang="en-US" sz="3200" dirty="0"/>
              <a:t>	</a:t>
            </a:r>
            <a:r>
              <a:rPr lang="en-US" sz="3200" dirty="0" err="1"/>
              <a:t>docker</a:t>
            </a:r>
            <a:r>
              <a:rPr lang="en-US" sz="3200" dirty="0"/>
              <a:t> </a:t>
            </a:r>
            <a:r>
              <a:rPr lang="en-US" sz="3200" dirty="0" err="1"/>
              <a:t>rm</a:t>
            </a:r>
            <a:r>
              <a:rPr lang="en-US" sz="3200" dirty="0"/>
              <a:t> </a:t>
            </a:r>
            <a:r>
              <a:rPr lang="en-US" sz="3200" i="1" dirty="0"/>
              <a:t>&lt;</a:t>
            </a:r>
            <a:r>
              <a:rPr lang="en-US" sz="3200" i="1" dirty="0" err="1"/>
              <a:t>imageId</a:t>
            </a:r>
            <a:r>
              <a:rPr lang="en-US" sz="3200" i="1" dirty="0"/>
              <a:t>&gt;</a:t>
            </a:r>
            <a:endParaRPr lang="en-US" sz="2448" i="1"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75909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Container/Image</a:t>
            </a:r>
          </a:p>
        </p:txBody>
      </p:sp>
      <p:sp>
        <p:nvSpPr>
          <p:cNvPr id="3" name="Text Placeholder 2"/>
          <p:cNvSpPr>
            <a:spLocks noGrp="1"/>
          </p:cNvSpPr>
          <p:nvPr>
            <p:ph type="body" sz="quarter" idx="4294967295"/>
          </p:nvPr>
        </p:nvSpPr>
        <p:spPr>
          <a:xfrm>
            <a:off x="549275" y="1076325"/>
            <a:ext cx="11887200" cy="5345113"/>
          </a:xfrm>
        </p:spPr>
        <p:txBody>
          <a:bodyPr>
            <a:normAutofit/>
          </a:bodyPr>
          <a:lstStyle/>
          <a:p>
            <a:r>
              <a:rPr lang="en-US" sz="2448" dirty="0"/>
              <a:t>Docker run (creates a container instance from an image)</a:t>
            </a:r>
          </a:p>
          <a:p>
            <a:endParaRPr lang="en-US" sz="2448" dirty="0"/>
          </a:p>
          <a:p>
            <a:r>
              <a:rPr lang="en-US" sz="2448" dirty="0"/>
              <a:t>Docker start (-</a:t>
            </a:r>
            <a:r>
              <a:rPr lang="en-US" sz="2448" dirty="0" err="1"/>
              <a:t>ia</a:t>
            </a:r>
            <a:r>
              <a:rPr lang="en-US" sz="2448" dirty="0"/>
              <a:t> for interactive sessions, -a just for output)</a:t>
            </a:r>
          </a:p>
          <a:p>
            <a:endParaRPr lang="en-US" sz="2448" dirty="0"/>
          </a:p>
          <a:p>
            <a:r>
              <a:rPr lang="en-US" sz="2448" dirty="0"/>
              <a:t>Docker stop </a:t>
            </a:r>
          </a:p>
          <a:p>
            <a:endParaRPr lang="en-US" sz="2448" dirty="0"/>
          </a:p>
          <a:p>
            <a:r>
              <a:rPr lang="en-US" sz="2448" dirty="0"/>
              <a:t>Docker attach</a:t>
            </a:r>
          </a:p>
          <a:p>
            <a:endParaRPr lang="en-US" sz="2448" dirty="0"/>
          </a:p>
          <a:p>
            <a:r>
              <a:rPr lang="en-US" sz="2448" dirty="0"/>
              <a:t>crtl-0 + crtl-1</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95880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Containers</a:t>
            </a:r>
          </a:p>
        </p:txBody>
      </p:sp>
      <p:sp>
        <p:nvSpPr>
          <p:cNvPr id="3" name="Text Placeholder 2"/>
          <p:cNvSpPr>
            <a:spLocks noGrp="1"/>
          </p:cNvSpPr>
          <p:nvPr>
            <p:ph type="body" sz="quarter" idx="4294967295"/>
          </p:nvPr>
        </p:nvSpPr>
        <p:spPr>
          <a:xfrm>
            <a:off x="549275" y="1076325"/>
            <a:ext cx="11887200" cy="5345113"/>
          </a:xfrm>
        </p:spPr>
        <p:txBody>
          <a:bodyPr>
            <a:normAutofit/>
          </a:bodyPr>
          <a:lstStyle/>
          <a:p>
            <a:pPr marL="0" indent="0">
              <a:buNone/>
            </a:pPr>
            <a:r>
              <a:rPr lang="en-US" sz="2448" dirty="0"/>
              <a:t>Docker </a:t>
            </a:r>
            <a:r>
              <a:rPr lang="en-US" sz="2448" dirty="0" err="1"/>
              <a:t>ps</a:t>
            </a:r>
            <a:r>
              <a:rPr lang="en-US" sz="2448" dirty="0"/>
              <a:t> –a </a:t>
            </a:r>
          </a:p>
          <a:p>
            <a:pPr marL="0" indent="0">
              <a:buNone/>
            </a:pPr>
            <a:r>
              <a:rPr lang="en-US" sz="2448" dirty="0" err="1"/>
              <a:t>docker</a:t>
            </a:r>
            <a:r>
              <a:rPr lang="en-US" sz="2448" dirty="0"/>
              <a:t> start --attach 4653cf206442</a:t>
            </a:r>
          </a:p>
          <a:p>
            <a:pPr marL="0" indent="0">
              <a:buNone/>
            </a:pPr>
            <a:r>
              <a:rPr lang="en-US" sz="2448" dirty="0" err="1"/>
              <a:t>docker</a:t>
            </a:r>
            <a:r>
              <a:rPr lang="en-US" sz="2448" dirty="0"/>
              <a:t> </a:t>
            </a:r>
            <a:r>
              <a:rPr lang="en-US" sz="2448" dirty="0" err="1"/>
              <a:t>rm</a:t>
            </a:r>
            <a:endParaRPr lang="en-US" sz="2448" dirty="0"/>
          </a:p>
          <a:p>
            <a:pPr marL="0" indent="0">
              <a:buNone/>
            </a:pPr>
            <a:endParaRPr lang="en-US" sz="2448" dirty="0"/>
          </a:p>
          <a:p>
            <a:pPr marL="0" indent="0">
              <a:buNone/>
            </a:pPr>
            <a:r>
              <a:rPr lang="en-US" sz="2448" dirty="0"/>
              <a:t>Docker </a:t>
            </a:r>
            <a:r>
              <a:rPr lang="en-US" sz="2448" dirty="0" err="1"/>
              <a:t>ps</a:t>
            </a:r>
            <a:r>
              <a:rPr lang="en-US" sz="2448" dirty="0"/>
              <a:t> –a –format “{{.ID}}” | %{</a:t>
            </a:r>
            <a:r>
              <a:rPr lang="en-US" sz="2448" dirty="0" err="1"/>
              <a:t>docker</a:t>
            </a:r>
            <a:r>
              <a:rPr lang="en-US" sz="2448" dirty="0"/>
              <a:t> </a:t>
            </a:r>
            <a:r>
              <a:rPr lang="en-US" sz="2448" dirty="0" err="1"/>
              <a:t>rm</a:t>
            </a:r>
            <a:r>
              <a:rPr lang="en-US" sz="2448" dirty="0"/>
              <a:t> $_}</a:t>
            </a:r>
          </a:p>
          <a:p>
            <a:pPr marL="0" indent="0">
              <a:buNone/>
            </a:pP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33000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our own Images - </a:t>
            </a:r>
            <a:r>
              <a:rPr lang="en-US" dirty="0" err="1"/>
              <a:t>Dockerfile</a:t>
            </a:r>
            <a:endParaRPr lang="en-US" dirty="0"/>
          </a:p>
        </p:txBody>
      </p:sp>
      <p:sp>
        <p:nvSpPr>
          <p:cNvPr id="3" name="Text Placeholder 2"/>
          <p:cNvSpPr>
            <a:spLocks noGrp="1"/>
          </p:cNvSpPr>
          <p:nvPr>
            <p:ph type="body" sz="quarter" idx="4294967295"/>
          </p:nvPr>
        </p:nvSpPr>
        <p:spPr>
          <a:xfrm>
            <a:off x="549275" y="1076325"/>
            <a:ext cx="11887200" cy="5345113"/>
          </a:xfrm>
        </p:spPr>
        <p:txBody>
          <a:bodyPr>
            <a:normAutofit fontScale="92500" lnSpcReduction="10000"/>
          </a:bodyPr>
          <a:lstStyle/>
          <a:p>
            <a:r>
              <a:rPr lang="en-US" sz="2448" dirty="0"/>
              <a:t>Method for automated container image creation</a:t>
            </a:r>
          </a:p>
          <a:p>
            <a:r>
              <a:rPr lang="en-US" sz="2448" dirty="0"/>
              <a:t>Consumed when running “</a:t>
            </a:r>
            <a:r>
              <a:rPr lang="en-US" sz="2448" dirty="0" err="1"/>
              <a:t>docker</a:t>
            </a:r>
            <a:r>
              <a:rPr lang="en-US" sz="2448" dirty="0"/>
              <a:t> build” </a:t>
            </a:r>
          </a:p>
          <a:p>
            <a:r>
              <a:rPr lang="en-US" sz="2448" dirty="0"/>
              <a:t>Enables automated builds via </a:t>
            </a:r>
            <a:r>
              <a:rPr lang="en-US" sz="2448" dirty="0" err="1"/>
              <a:t>docker</a:t>
            </a:r>
            <a:r>
              <a:rPr lang="en-US" sz="2448" dirty="0"/>
              <a:t> hub</a:t>
            </a:r>
          </a:p>
          <a:p>
            <a:r>
              <a:rPr lang="en-US" sz="2448" dirty="0"/>
              <a:t>Caches unchanged commands</a:t>
            </a:r>
          </a:p>
          <a:p>
            <a:endParaRPr lang="en-US" sz="2856" dirty="0"/>
          </a:p>
          <a:p>
            <a:r>
              <a:rPr lang="en-US" sz="2856" dirty="0"/>
              <a:t>IIS Image</a:t>
            </a:r>
          </a:p>
          <a:p>
            <a:pPr marL="342834" lvl="1" indent="0">
              <a:buNone/>
            </a:pPr>
            <a:r>
              <a:rPr lang="en-US" sz="2448" dirty="0"/>
              <a:t>FROM </a:t>
            </a:r>
            <a:r>
              <a:rPr lang="en-US" sz="2448" dirty="0" err="1"/>
              <a:t>nanoserver</a:t>
            </a:r>
            <a:endParaRPr lang="en-US" sz="2448" dirty="0"/>
          </a:p>
          <a:p>
            <a:pPr marL="342834" lvl="1" indent="0">
              <a:buNone/>
            </a:pPr>
            <a:r>
              <a:rPr lang="en-US" sz="2448" dirty="0"/>
              <a:t>COPY unattend.xml /unattend.xml</a:t>
            </a:r>
          </a:p>
          <a:p>
            <a:pPr marL="342834" lvl="1" indent="0">
              <a:buNone/>
            </a:pPr>
            <a:r>
              <a:rPr lang="en-US" sz="2448" dirty="0"/>
              <a:t>COPY packages /packages</a:t>
            </a:r>
          </a:p>
          <a:p>
            <a:pPr marL="342834" lvl="1" indent="0">
              <a:buNone/>
            </a:pPr>
            <a:r>
              <a:rPr lang="en-US" sz="2448" dirty="0"/>
              <a:t>RUN </a:t>
            </a:r>
            <a:r>
              <a:rPr lang="en-US" sz="2448" dirty="0" err="1"/>
              <a:t>dism</a:t>
            </a:r>
            <a:r>
              <a:rPr lang="en-US" sz="2448" dirty="0"/>
              <a:t> /online /apply-</a:t>
            </a:r>
            <a:r>
              <a:rPr lang="en-US" sz="2448" dirty="0" err="1"/>
              <a:t>unattend</a:t>
            </a:r>
            <a:r>
              <a:rPr lang="en-US" sz="2448" dirty="0"/>
              <a:t>:.\unattend.xml</a:t>
            </a:r>
          </a:p>
          <a:p>
            <a:pPr marL="342834" lvl="1" indent="0">
              <a:buNone/>
            </a:pPr>
            <a:endParaRPr lang="en-US" dirty="0"/>
          </a:p>
          <a:p>
            <a:r>
              <a:rPr lang="en-US" sz="2856" dirty="0" err="1"/>
              <a:t>WebApp</a:t>
            </a:r>
            <a:r>
              <a:rPr lang="en-US" sz="2856" dirty="0"/>
              <a:t> Image</a:t>
            </a:r>
          </a:p>
          <a:p>
            <a:pPr marL="342834" lvl="1" indent="0">
              <a:buNone/>
            </a:pPr>
            <a:r>
              <a:rPr lang="en-US" sz="2448" dirty="0"/>
              <a:t>FROM </a:t>
            </a:r>
            <a:r>
              <a:rPr lang="en-US" sz="2448" dirty="0" err="1"/>
              <a:t>iis</a:t>
            </a:r>
            <a:endParaRPr lang="en-US" sz="2448" dirty="0"/>
          </a:p>
          <a:p>
            <a:pPr marL="342834" lvl="1" indent="0">
              <a:buNone/>
            </a:pPr>
            <a:r>
              <a:rPr lang="en-US" sz="2448" dirty="0"/>
              <a:t>COPY mysite.htm </a:t>
            </a:r>
            <a:r>
              <a:rPr lang="en-US" sz="2448" dirty="0" err="1"/>
              <a:t>inetpub</a:t>
            </a:r>
            <a:r>
              <a:rPr lang="en-US" sz="2448" dirty="0"/>
              <a:t>\mysite.html</a:t>
            </a:r>
          </a:p>
        </p:txBody>
      </p:sp>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2</a:t>
              </a:r>
            </a:p>
          </p:txBody>
        </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436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Image Repositories</a:t>
            </a:r>
          </a:p>
        </p:txBody>
      </p:sp>
      <p:sp>
        <p:nvSpPr>
          <p:cNvPr id="3" name="Text Placeholder 2"/>
          <p:cNvSpPr>
            <a:spLocks noGrp="1"/>
          </p:cNvSpPr>
          <p:nvPr>
            <p:ph type="body" sz="quarter" idx="4294967295"/>
          </p:nvPr>
        </p:nvSpPr>
        <p:spPr>
          <a:xfrm>
            <a:off x="549275" y="1076325"/>
            <a:ext cx="11887200" cy="5345113"/>
          </a:xfrm>
        </p:spPr>
        <p:txBody>
          <a:bodyPr>
            <a:normAutofit/>
          </a:bodyPr>
          <a:lstStyle/>
          <a:p>
            <a:endParaRPr lang="en-US" sz="2448" dirty="0"/>
          </a:p>
        </p:txBody>
      </p:sp>
    </p:spTree>
    <p:extLst>
      <p:ext uri="{BB962C8B-B14F-4D97-AF65-F5344CB8AC3E}">
        <p14:creationId xmlns:p14="http://schemas.microsoft.com/office/powerpoint/2010/main" val="323597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a:t>
            </a:r>
          </a:p>
        </p:txBody>
      </p:sp>
      <p:sp>
        <p:nvSpPr>
          <p:cNvPr id="3" name="Text Placeholder 2"/>
          <p:cNvSpPr>
            <a:spLocks noGrp="1"/>
          </p:cNvSpPr>
          <p:nvPr>
            <p:ph type="body" sz="quarter" idx="4294967295"/>
          </p:nvPr>
        </p:nvSpPr>
        <p:spPr>
          <a:xfrm>
            <a:off x="549275" y="1076325"/>
            <a:ext cx="11887200" cy="5345113"/>
          </a:xfrm>
        </p:spPr>
        <p:txBody>
          <a:bodyPr>
            <a:normAutofit/>
          </a:bodyPr>
          <a:lstStyle/>
          <a:p>
            <a:endParaRPr lang="en-US" sz="2448" dirty="0"/>
          </a:p>
        </p:txBody>
      </p:sp>
    </p:spTree>
    <p:extLst>
      <p:ext uri="{BB962C8B-B14F-4D97-AF65-F5344CB8AC3E}">
        <p14:creationId xmlns:p14="http://schemas.microsoft.com/office/powerpoint/2010/main" val="728485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Swarm, DC/OS, Kubernetes</a:t>
            </a:r>
          </a:p>
        </p:txBody>
      </p:sp>
      <p:sp>
        <p:nvSpPr>
          <p:cNvPr id="3" name="Text Placeholder 2"/>
          <p:cNvSpPr>
            <a:spLocks noGrp="1"/>
          </p:cNvSpPr>
          <p:nvPr>
            <p:ph type="body" sz="quarter" idx="4294967295"/>
          </p:nvPr>
        </p:nvSpPr>
        <p:spPr>
          <a:xfrm>
            <a:off x="549275" y="1076325"/>
            <a:ext cx="11887200" cy="5345113"/>
          </a:xfrm>
        </p:spPr>
        <p:txBody>
          <a:bodyPr>
            <a:normAutofit/>
          </a:bodyPr>
          <a:lstStyle/>
          <a:p>
            <a:endParaRPr lang="en-US" sz="2448" dirty="0"/>
          </a:p>
        </p:txBody>
      </p:sp>
    </p:spTree>
    <p:extLst>
      <p:ext uri="{BB962C8B-B14F-4D97-AF65-F5344CB8AC3E}">
        <p14:creationId xmlns:p14="http://schemas.microsoft.com/office/powerpoint/2010/main" val="176934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74638" y="1212850"/>
            <a:ext cx="11887200" cy="5515356"/>
          </a:xfrm>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a:t>
            </a:r>
          </a:p>
          <a:p>
            <a:endParaRPr lang="en-US" sz="2000" dirty="0"/>
          </a:p>
          <a:p>
            <a:r>
              <a:rPr lang="en-US" dirty="0"/>
              <a:t>If you already know containers on Linux…</a:t>
            </a:r>
          </a:p>
          <a:p>
            <a:pPr lvl="1"/>
            <a:r>
              <a:rPr lang="en-US" dirty="0"/>
              <a:t>If you’re familiar with containers on Linux, you can check email for the next 10-15 minutes, pay attention for 5-10 minutes (when I talk about Windows Server 2016), then go find another session if you like.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Breakdown of containers</a:t>
            </a:r>
          </a:p>
        </p:txBody>
      </p:sp>
      <p:sp>
        <p:nvSpPr>
          <p:cNvPr id="2" name="Text Placeholder 1"/>
          <p:cNvSpPr>
            <a:spLocks noGrp="1"/>
          </p:cNvSpPr>
          <p:nvPr>
            <p:ph type="body" sz="quarter" idx="10"/>
          </p:nvPr>
        </p:nvSpPr>
        <p:spPr>
          <a:xfrm>
            <a:off x="274638" y="1212850"/>
            <a:ext cx="11887200" cy="5047536"/>
          </a:xfrm>
        </p:spPr>
        <p:txBody>
          <a:bodyPr/>
          <a:lstStyle/>
          <a:p>
            <a:r>
              <a:rPr lang="en-US" dirty="0"/>
              <a:t>Started in Linux in 2003/2004. </a:t>
            </a:r>
          </a:p>
          <a:p>
            <a:r>
              <a:rPr lang="en-US" sz="2000" b="1" dirty="0">
                <a:solidFill>
                  <a:schemeClr val="tx1"/>
                </a:solidFill>
              </a:rPr>
              <a:t>Linux Containers </a:t>
            </a:r>
            <a:r>
              <a:rPr lang="en-US" sz="20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2000" b="1" dirty="0">
              <a:solidFill>
                <a:schemeClr val="tx1"/>
              </a:solidFill>
            </a:endParaRPr>
          </a:p>
          <a:p>
            <a:endParaRPr lang="en-US" sz="2000" dirty="0"/>
          </a:p>
          <a:p>
            <a:r>
              <a:rPr lang="en-US" dirty="0"/>
              <a:t>Became popular around 2013</a:t>
            </a:r>
          </a:p>
          <a:p>
            <a:r>
              <a:rPr lang="en-US" sz="2000" b="1" dirty="0">
                <a:solidFill>
                  <a:schemeClr val="tx1"/>
                </a:solidFill>
              </a:rPr>
              <a:t>Docker provides an additional layer of abstraction and automation </a:t>
            </a:r>
            <a:r>
              <a:rPr lang="en-US" sz="2000" dirty="0">
                <a:solidFill>
                  <a:schemeClr val="tx1"/>
                </a:solidFill>
              </a:rPr>
              <a:t>of operating-system-level virtualization on Linux. Docker uses the resource isolation features of the Linux kernel such as cgroups and kernel namespaces, and a union-capable file system such as aufs and others to allow independent "containers" to run within a single Linux instance, avoiding the overhead of starting and maintaining virtual machines.</a:t>
            </a:r>
          </a:p>
          <a:p>
            <a:endParaRPr lang="en-US" dirty="0"/>
          </a:p>
        </p:txBody>
      </p:sp>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274638" y="1212850"/>
            <a:ext cx="11887200" cy="4216539"/>
          </a:xfrm>
        </p:spPr>
        <p:txBody>
          <a:bodyPr/>
          <a:lstStyle/>
          <a:p>
            <a:r>
              <a:rPr lang="en-US" dirty="0"/>
              <a:t>Images</a:t>
            </a:r>
          </a:p>
          <a:p>
            <a:r>
              <a:rPr lang="en-US" sz="2000" dirty="0">
                <a:solidFill>
                  <a:schemeClr val="tx1"/>
                </a:solidFill>
              </a:rPr>
              <a:t>Docker introduced the notion of a “</a:t>
            </a:r>
            <a:r>
              <a:rPr lang="en-US" sz="2000" dirty="0" err="1">
                <a:solidFill>
                  <a:schemeClr val="tx1"/>
                </a:solidFill>
              </a:rPr>
              <a:t>composable</a:t>
            </a:r>
            <a:r>
              <a:rPr lang="en-US" sz="2000" dirty="0">
                <a:solidFill>
                  <a:schemeClr val="tx1"/>
                </a:solidFill>
              </a:rPr>
              <a:t>”, layered image. This allowed you to reuse other images to compose an image specific to your needs. Its follows a “</a:t>
            </a:r>
            <a:r>
              <a:rPr lang="en-US" sz="2000" b="1" dirty="0">
                <a:solidFill>
                  <a:schemeClr val="tx1"/>
                </a:solidFill>
              </a:rPr>
              <a:t>configuration as code</a:t>
            </a:r>
            <a:r>
              <a:rPr lang="en-US" sz="2000" dirty="0">
                <a:solidFill>
                  <a:schemeClr val="tx1"/>
                </a:solidFill>
              </a:rPr>
              <a:t>” approach using a simple syntax. </a:t>
            </a:r>
            <a:endParaRPr lang="en-US" sz="2000" b="1" dirty="0">
              <a:solidFill>
                <a:schemeClr val="tx1"/>
              </a:solidFill>
            </a:endParaRPr>
          </a:p>
          <a:p>
            <a:endParaRPr lang="en-US" sz="2000" dirty="0"/>
          </a:p>
          <a:p>
            <a:r>
              <a:rPr lang="en-US" dirty="0"/>
              <a:t>Repositories</a:t>
            </a:r>
          </a:p>
          <a:p>
            <a:r>
              <a:rPr lang="en-US" sz="2000" dirty="0">
                <a:solidFill>
                  <a:schemeClr val="tx1"/>
                </a:solidFill>
              </a:rPr>
              <a:t>A library of reusable images. Repositories can be public (like </a:t>
            </a:r>
            <a:r>
              <a:rPr lang="en-US" sz="2000" dirty="0">
                <a:solidFill>
                  <a:schemeClr val="tx1"/>
                </a:solidFill>
                <a:hlinkClick r:id="rId3"/>
              </a:rPr>
              <a:t>http://hub.docker.com</a:t>
            </a:r>
            <a:r>
              <a:rPr lang="en-US" sz="20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p:txBody>
      </p:sp>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Components</a:t>
            </a:r>
          </a:p>
        </p:txBody>
      </p:sp>
      <p:sp>
        <p:nvSpPr>
          <p:cNvPr id="2" name="Text Placeholder 1"/>
          <p:cNvSpPr>
            <a:spLocks noGrp="1"/>
          </p:cNvSpPr>
          <p:nvPr>
            <p:ph type="body" sz="quarter" idx="10"/>
          </p:nvPr>
        </p:nvSpPr>
        <p:spPr>
          <a:xfrm>
            <a:off x="274638" y="1212850"/>
            <a:ext cx="11887200" cy="5355312"/>
          </a:xfrm>
        </p:spPr>
        <p:txBody>
          <a:bodyPr/>
          <a:lstStyle/>
          <a:p>
            <a:r>
              <a:rPr lang="en-US" dirty="0"/>
              <a:t>Host OS</a:t>
            </a:r>
          </a:p>
          <a:p>
            <a:r>
              <a:rPr lang="en-US" sz="2000" dirty="0">
                <a:solidFill>
                  <a:schemeClr val="tx1"/>
                </a:solidFill>
              </a:rPr>
              <a:t>Where the containers will be run. This can be a physical or virtual machine. The Host OS has to have container technology present.</a:t>
            </a:r>
            <a:endParaRPr lang="en-US" sz="2000" b="1" dirty="0">
              <a:solidFill>
                <a:schemeClr val="tx1"/>
              </a:solidFill>
            </a:endParaRPr>
          </a:p>
          <a:p>
            <a:endParaRPr lang="en-US" sz="2000" dirty="0"/>
          </a:p>
          <a:p>
            <a:r>
              <a:rPr lang="en-US" dirty="0"/>
              <a:t>Container Engine</a:t>
            </a:r>
          </a:p>
          <a:p>
            <a:r>
              <a:rPr lang="en-US" sz="2000" dirty="0">
                <a:solidFill>
                  <a:schemeClr val="tx1"/>
                </a:solidFill>
              </a:rPr>
              <a:t>Used to create, manage, and run your container images. Acts as an abstraction on top of the Host OS container features. </a:t>
            </a:r>
          </a:p>
          <a:p>
            <a:endParaRPr lang="en-US" dirty="0"/>
          </a:p>
          <a:p>
            <a:r>
              <a:rPr lang="en-US" dirty="0"/>
              <a:t>Orchestrations</a:t>
            </a:r>
          </a:p>
          <a:p>
            <a:r>
              <a:rPr lang="en-US" sz="2000" dirty="0">
                <a:solidFill>
                  <a:schemeClr val="tx1"/>
                </a:solidFill>
              </a:rPr>
              <a:t>Manage/coordinate individual containers across multiple hosts. This is how you “scale out”.  </a:t>
            </a:r>
          </a:p>
          <a:p>
            <a:endParaRPr lang="en-US" dirty="0"/>
          </a:p>
        </p:txBody>
      </p:sp>
    </p:spTree>
    <p:extLst>
      <p:ext uri="{BB962C8B-B14F-4D97-AF65-F5344CB8AC3E}">
        <p14:creationId xmlns:p14="http://schemas.microsoft.com/office/powerpoint/2010/main" val="30254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8ff673fc-3231-4e3a-893b-6d7f7cd32766"/>
    <ds:schemaRef ds:uri="http://schemas.microsoft.com/sharepoint/v3"/>
    <ds:schemaRef ds:uri="230e9df3-be65-4c73-a93b-d1236ebd677e"/>
    <ds:schemaRef ds:uri="http://purl.org/dc/terms/"/>
    <ds:schemaRef ds:uri="01c77077-aee4-4b5f-bd4e-9cd40a6fff29"/>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2222</TotalTime>
  <Words>6247</Words>
  <Application>Microsoft Office PowerPoint</Application>
  <PresentationFormat>Custom</PresentationFormat>
  <Paragraphs>577</Paragraphs>
  <Slides>26</Slides>
  <Notes>21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Cambria Math</vt:lpstr>
      <vt:lpstr>Consolas</vt:lpstr>
      <vt:lpstr>Segoe UI</vt:lpstr>
      <vt:lpstr>Segoe UI Light</vt:lpstr>
      <vt:lpstr>Wingdings</vt:lpstr>
      <vt:lpstr>5-30721_Build_2016_Template_Light</vt:lpstr>
      <vt:lpstr>5-30721_Build_2016_Template_Dark</vt:lpstr>
      <vt:lpstr>Containers for Windows Developers</vt:lpstr>
      <vt:lpstr>“If you could only sense how important you are to the lives of those you meet; how important you can be to the people you may never even dream of. There is something of yourself that you leave at every meeting with another person.”</vt:lpstr>
      <vt:lpstr>Setting Expectations</vt:lpstr>
      <vt:lpstr>A Breakdown of containers</vt:lpstr>
      <vt:lpstr>Docker Additions to Containers</vt:lpstr>
      <vt:lpstr>Key Components</vt:lpstr>
      <vt:lpstr>Containers Offer</vt:lpstr>
      <vt:lpstr>Making Them Ideal For</vt:lpstr>
      <vt:lpstr>Windows Server Container Hosts</vt:lpstr>
      <vt:lpstr>Nano Server: just enough OS</vt:lpstr>
      <vt:lpstr>Windows Server Containers</vt:lpstr>
      <vt:lpstr>Hyper-V Containers</vt:lpstr>
      <vt:lpstr>Operating System Deployment Modes </vt:lpstr>
      <vt:lpstr>Modern App Development, Flexible Isolation</vt:lpstr>
      <vt:lpstr>Getting Started</vt:lpstr>
      <vt:lpstr>Installing Docker on Windows</vt:lpstr>
      <vt:lpstr>Disclaimer: Forget the GUI</vt:lpstr>
      <vt:lpstr>Managing Images</vt:lpstr>
      <vt:lpstr>Running our first Container/Image</vt:lpstr>
      <vt:lpstr>Managing Containers</vt:lpstr>
      <vt:lpstr>Building our own Images - Dockerfile</vt:lpstr>
      <vt:lpstr>Private Image Repositories</vt:lpstr>
      <vt:lpstr>Orchestrations</vt:lpstr>
      <vt:lpstr>Swarm, DC/OS, Kubernetes</vt:lpstr>
      <vt:lpstr>Photo layout 1</vt:lpstr>
      <vt:lpstr>Software code slide</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36</cp:revision>
  <dcterms:created xsi:type="dcterms:W3CDTF">2016-08-19T13:41:00Z</dcterms:created>
  <dcterms:modified xsi:type="dcterms:W3CDTF">2016-08-24T11:41:29Z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