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2"/>
  </p:notesMasterIdLst>
  <p:handoutMasterIdLst>
    <p:handoutMasterId r:id="rId23"/>
  </p:handoutMasterIdLst>
  <p:sldIdLst>
    <p:sldId id="1367" r:id="rId6"/>
    <p:sldId id="1460" r:id="rId7"/>
    <p:sldId id="1409" r:id="rId8"/>
    <p:sldId id="1519" r:id="rId9"/>
    <p:sldId id="1520" r:id="rId10"/>
    <p:sldId id="1521" r:id="rId11"/>
    <p:sldId id="1525" r:id="rId12"/>
    <p:sldId id="1522" r:id="rId13"/>
    <p:sldId id="1523" r:id="rId14"/>
    <p:sldId id="1524" r:id="rId15"/>
    <p:sldId id="1512" r:id="rId16"/>
    <p:sldId id="1526" r:id="rId17"/>
    <p:sldId id="1470" r:id="rId18"/>
    <p:sldId id="1433" r:id="rId19"/>
    <p:sldId id="1517" r:id="rId20"/>
    <p:sldId id="151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 id="1519"/>
            <p14:sldId id="1520"/>
          </p14:sldIdLst>
        </p14:section>
        <p14:section name="Cluster and Placement Constraints" id="{509BFEB0-0A5E-4F8C-A142-792FAB6DF680}">
          <p14:sldIdLst>
            <p14:sldId id="1521"/>
            <p14:sldId id="1525"/>
            <p14:sldId id="1522"/>
            <p14:sldId id="1523"/>
            <p14:sldId id="1524"/>
            <p14:sldId id="1512"/>
            <p14:sldId id="1526"/>
          </p14:sldIdLst>
        </p14:section>
        <p14:section name="The SvcFab Cluster" id="{8991DADA-A26F-4A57-A115-79362BA0AC15}">
          <p14:sldIdLst/>
        </p14:section>
        <p14:section name="SvcFab Application Model" id="{F2CA6F2C-EC6C-4951-8FDC-38528DF7D715}">
          <p14:sldIdLst/>
        </p14:section>
        <p14:section name="Application Lifecycle" id="{72962CD6-CB84-41D3-B723-74271855D7A4}">
          <p14:sldIdLst/>
        </p14:section>
        <p14:section name="Review" id="{B184F2BD-D940-4028-9DD8-16FAFCEC26E5}">
          <p14:sldIdLst/>
        </p14:section>
        <p14:section name="Learning Materials" id="{21B3198B-573B-4F42-852C-50B67AABFFFE}">
          <p14:sldIdLst>
            <p14:sldId id="1470"/>
            <p14:sldId id="1433"/>
            <p14:sldId id="1517"/>
            <p14:sldId id="15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63882" autoAdjust="0"/>
  </p:normalViewPr>
  <p:slideViewPr>
    <p:cSldViewPr>
      <p:cViewPr varScale="1">
        <p:scale>
          <a:sx n="60" d="100"/>
          <a:sy n="60" d="100"/>
        </p:scale>
        <p:origin x="1100" y="44"/>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10/19/2016 6:32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10/19/2016 6:32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10/19/2016 6:32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10/19/2016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956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Hopefully you’ve done this, and deployed a simple application. If you haven’t, start doing so now.</a:t>
            </a:r>
            <a:endParaRPr lang="en-US" dirty="0"/>
          </a:p>
          <a:p>
            <a:pPr lvl="1"/>
            <a:endParaRPr lang="en-US" dirty="0"/>
          </a:p>
          <a:p>
            <a:r>
              <a:rPr lang="en-US" dirty="0"/>
              <a:t>Real World Scenarios</a:t>
            </a:r>
          </a:p>
          <a:p>
            <a:pPr lvl="1"/>
            <a:r>
              <a:rPr lang="en-US" dirty="0"/>
              <a:t>We’re going</a:t>
            </a:r>
            <a:r>
              <a:rPr lang="en-US" baseline="0" dirty="0"/>
              <a:t> to explore some topics in this workshop that aren’t easily found in the getting started documentation. But these represent topics you are likely going to have to explore at some point if you do anything “of worth” with service fabric. The goal of this workshop is to help arm you with the knowledge that will allow you to take these concepts and flesh them out as you continue your journey. </a:t>
            </a:r>
            <a:endParaRPr lang="en-US" dirty="0"/>
          </a:p>
          <a:p>
            <a:endParaRPr lang="en-US" sz="2000" dirty="0"/>
          </a:p>
          <a:p>
            <a:r>
              <a:rPr lang="en-US" dirty="0"/>
              <a:t>Windows</a:t>
            </a:r>
          </a:p>
          <a:p>
            <a:pPr lvl="1"/>
            <a:r>
              <a:rPr lang="en-US" dirty="0">
                <a:sym typeface="Wingdings" panose="05000000000000000000" pitchFamily="2" charset="2"/>
              </a:rPr>
              <a:t>Yes,</a:t>
            </a:r>
            <a:r>
              <a:rPr lang="en-US" baseline="0" dirty="0">
                <a:sym typeface="Wingdings" panose="05000000000000000000" pitchFamily="2" charset="2"/>
              </a:rPr>
              <a:t> Service Fabric is available on Linux using Java. If this is where your passion it at, then please by all means explore it. However, for today we’ve set up a Windows Server cluster to use for this workshop. Additionally, our ability to help your out in this scenario will be largely academic.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10/19/2016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workshop into three sections. </a:t>
            </a:r>
          </a:p>
          <a:p>
            <a:endParaRPr lang="en-US" dirty="0"/>
          </a:p>
          <a:p>
            <a:r>
              <a:rPr lang="en-US" dirty="0"/>
              <a:t>Application Deployment: for the first</a:t>
            </a:r>
            <a:r>
              <a:rPr lang="en-US" baseline="0" dirty="0"/>
              <a:t> section, we’re going to work on deploying to simple applications to a service fabric cluster hosted in Azure. However, for section we’re going to explore using placement </a:t>
            </a:r>
            <a:r>
              <a:rPr lang="en-US" baseline="0" dirty="0" err="1"/>
              <a:t>contraints</a:t>
            </a:r>
            <a:r>
              <a:rPr lang="en-US" baseline="0" dirty="0"/>
              <a:t> to put the services in specific zones, and using Service Fabric’s reverse proxy in stead of a load balancer to locate a service endpoint to call. </a:t>
            </a:r>
          </a:p>
          <a:p>
            <a:endParaRPr lang="en-US" baseline="0" dirty="0"/>
          </a:p>
          <a:p>
            <a:r>
              <a:rPr lang="en-US" baseline="0" dirty="0" err="1"/>
              <a:t>Stateful</a:t>
            </a:r>
            <a:r>
              <a:rPr lang="en-US" baseline="0" dirty="0"/>
              <a:t> Services and Upgrades: For the next section, we’re going to implement a </a:t>
            </a:r>
            <a:r>
              <a:rPr lang="en-US" baseline="0" dirty="0" err="1"/>
              <a:t>stateful</a:t>
            </a:r>
            <a:r>
              <a:rPr lang="en-US" baseline="0" dirty="0"/>
              <a:t> service and look at doing upgrades to our services. Controlling the methods we do these upgrades and how to juggle multiple versions of the same service. </a:t>
            </a:r>
          </a:p>
          <a:p>
            <a:endParaRPr lang="en-US" baseline="0" dirty="0"/>
          </a:p>
          <a:p>
            <a:r>
              <a:rPr lang="en-US" baseline="0" dirty="0"/>
              <a:t>Actors and Diagnostics: And finally, we’re going to look at the Service Fabric Actor framework and using its diagnostic capabilities. </a:t>
            </a:r>
          </a:p>
          <a:p>
            <a:endParaRPr lang="en-US" baseline="0" dirty="0"/>
          </a:p>
          <a:p>
            <a:r>
              <a:rPr lang="en-US" baseline="0" dirty="0"/>
              <a:t>Each section will comprise about 10-15 minutes of presentation, followed by a period of “doing”. We have some sample applications already deployed to the cluster with the code available online. But the goal here is for you to start from scratch and build up these scenarios.</a:t>
            </a:r>
          </a:p>
          <a:p>
            <a:endParaRPr lang="en-US" baseline="0" dirty="0"/>
          </a:p>
          <a:p>
            <a:r>
              <a:rPr lang="en-US" baseline="0" dirty="0"/>
              <a:t>Expect to encounter issues. Mistakes are part of the learning process. Expect that some of you may complete each section before time runs out, and that others won’t get a section finished.</a:t>
            </a:r>
          </a:p>
          <a:p>
            <a:endParaRPr lang="en-US" baseline="0" dirty="0"/>
          </a:p>
          <a:p>
            <a:r>
              <a:rPr lang="en-US" baseline="0" dirty="0"/>
              <a:t>And this is a community affair. Don’t be afraid to work with the people around you. While the presenters are here to help, there are fewer of them then there are of you. So working together will help us all learn and progress that much faster.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6:32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using a shared cluster for</a:t>
            </a:r>
            <a:r>
              <a:rPr lang="en-US" baseline="0" dirty="0"/>
              <a:t> this workshop. This cluster includes some pre-configured load balanced ports for your services to leverage. Each of you is being allocated a single dedicated port for your applications. We’re going to use the playing cards to assign your ports. </a:t>
            </a:r>
          </a:p>
          <a:p>
            <a:endParaRPr lang="en-US" baseline="0" dirty="0"/>
          </a:p>
          <a:p>
            <a:r>
              <a:rPr lang="en-US" baseline="0" dirty="0"/>
              <a:t>The suit determines a range of ports, the card’s value itself is the port in that range (2-14). </a:t>
            </a:r>
          </a:p>
          <a:p>
            <a:endParaRPr lang="en-US" baseline="0" dirty="0"/>
          </a:p>
          <a:p>
            <a:r>
              <a:rPr lang="en-US" baseline="0" dirty="0"/>
              <a:t>If you don’t have a card yet, please come up during our first “doing” period and grab one. </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10/19/2016 6:32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8688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first service fabric cluster was like a simple affair. But in the real world, its often more complex… combining load balancers,</a:t>
            </a:r>
            <a:r>
              <a:rPr lang="en-US" baseline="0" dirty="0"/>
              <a:t> network isolation, different node types, </a:t>
            </a:r>
            <a:r>
              <a:rPr lang="en-US" baseline="0" dirty="0" err="1"/>
              <a:t>etc</a:t>
            </a:r>
            <a:r>
              <a:rPr lang="en-US" baseline="0" dirty="0"/>
              <a:t>…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6:32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a:t>
            </a:r>
          </a:p>
          <a:p>
            <a:pPr marL="388712" lvl="1" indent="-171450">
              <a:buFont typeface="Arial" panose="020B0604020202020204" pitchFamily="34" charset="0"/>
              <a:buChar char="•"/>
            </a:pPr>
            <a:r>
              <a:rPr lang="en-US" baseline="0" dirty="0"/>
              <a:t>Services (only addressable from within the cluster)</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Service: the application/service store. register and store packages. Doesn’t appear on the local cluster since its on the local disk</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11</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10/19/2016 7:32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91325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along with a link to his presentation and some related materials up on GitHub..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13</a:t>
            </a:fld>
            <a:endParaRPr lang="en-US"/>
          </a:p>
        </p:txBody>
      </p:sp>
    </p:spTree>
    <p:extLst>
      <p:ext uri="{BB962C8B-B14F-4D97-AF65-F5344CB8AC3E}">
        <p14:creationId xmlns:p14="http://schemas.microsoft.com/office/powerpoint/2010/main" val="36735574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50-50 Right Photo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54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9142"/>
          <a:stretch/>
        </p:blipFill>
        <p:spPr>
          <a:xfrm>
            <a:off x="0" y="-67734"/>
            <a:ext cx="12436475" cy="7062259"/>
          </a:xfrm>
          <a:prstGeom prst="rect">
            <a:avLst/>
          </a:prstGeom>
        </p:spPr>
      </p:pic>
    </p:spTree>
    <p:extLst>
      <p:ext uri="{BB962C8B-B14F-4D97-AF65-F5344CB8AC3E}">
        <p14:creationId xmlns:p14="http://schemas.microsoft.com/office/powerpoint/2010/main" val="11426548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7" r:id="rId21"/>
    <p:sldLayoutId id="2147484348"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notesSlide" Target="../notesSlides/notesSlide11.xml"/><Relationship Id="rId16" Type="http://schemas.openxmlformats.org/officeDocument/2006/relationships/image" Target="../media/image33.jpg"/><Relationship Id="rId20" Type="http://schemas.openxmlformats.org/officeDocument/2006/relationships/image" Target="../media/image37.jpg"/><Relationship Id="rId1" Type="http://schemas.openxmlformats.org/officeDocument/2006/relationships/slideLayout" Target="../slideLayouts/slideLayout44.xml"/><Relationship Id="rId6" Type="http://schemas.openxmlformats.org/officeDocument/2006/relationships/image" Target="../media/image23.jpg"/><Relationship Id="rId11" Type="http://schemas.openxmlformats.org/officeDocument/2006/relationships/image" Target="../media/image28.png"/><Relationship Id="rId24" Type="http://schemas.openxmlformats.org/officeDocument/2006/relationships/image" Target="../media/image41.jp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Workshop</a:t>
            </a:r>
            <a:br>
              <a:rPr lang="en-US" dirty="0"/>
            </a:br>
            <a:r>
              <a:rPr lang="en-US" sz="4400" dirty="0"/>
              <a:t>- Beyond </a:t>
            </a:r>
            <a:r>
              <a:rPr lang="en-US" dirty="0"/>
              <a:t>“Hello World”</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79437" y="6359852"/>
            <a:ext cx="11734800" cy="523220"/>
          </a:xfrm>
          <a:prstGeom prst="rect">
            <a:avLst/>
          </a:prstGeom>
        </p:spPr>
        <p:txBody>
          <a:bodyPr wrap="square">
            <a:spAutoFit/>
          </a:bodyPr>
          <a:lstStyle/>
          <a:p>
            <a:pPr algn="r"/>
            <a:r>
              <a:rPr lang="en-US" sz="2800" b="1" dirty="0"/>
              <a:t>https://aka.ms/brent-servicefabric-bhworkshop</a:t>
            </a:r>
            <a:endParaRPr lang="en-US" sz="1600" dirty="0"/>
          </a:p>
        </p:txBody>
      </p:sp>
      <p:pic>
        <p:nvPicPr>
          <p:cNvPr id="8" name="Picture 2" descr="dev 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9205" y="868377"/>
            <a:ext cx="16383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Forwarder</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814722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2926955"/>
          </a:xfrm>
        </p:spPr>
        <p:txBody>
          <a:bodyPr/>
          <a:lstStyle/>
          <a:p>
            <a:r>
              <a:rPr lang="en-US" dirty="0"/>
              <a:t>Workshop Time!</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App Placement</a:t>
            </a:r>
          </a:p>
          <a:p>
            <a:pPr algn="r"/>
            <a:r>
              <a:rPr lang="en-US" dirty="0"/>
              <a:t>&amp; Discovery</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Workshop Lab 1</a:t>
            </a:r>
          </a:p>
        </p:txBody>
      </p:sp>
      <p:sp>
        <p:nvSpPr>
          <p:cNvPr id="5" name="Text Placeholder 4"/>
          <p:cNvSpPr>
            <a:spLocks noGrp="1"/>
          </p:cNvSpPr>
          <p:nvPr>
            <p:ph type="body" sz="quarter" idx="10"/>
          </p:nvPr>
        </p:nvSpPr>
        <p:spPr>
          <a:xfrm>
            <a:off x="274639" y="1058862"/>
            <a:ext cx="11887200" cy="5478423"/>
          </a:xfrm>
        </p:spPr>
        <p:txBody>
          <a:bodyPr/>
          <a:lstStyle/>
          <a:p>
            <a:r>
              <a:rPr lang="en-US" dirty="0"/>
              <a:t>Scenario 1</a:t>
            </a:r>
          </a:p>
          <a:p>
            <a:pPr marL="571500" indent="-571500">
              <a:buFontTx/>
              <a:buChar char="-"/>
            </a:pPr>
            <a:r>
              <a:rPr lang="en-US" dirty="0"/>
              <a:t>Two stateless services</a:t>
            </a:r>
          </a:p>
          <a:p>
            <a:pPr marL="571500" indent="-571500">
              <a:buFontTx/>
              <a:buChar char="-"/>
            </a:pPr>
            <a:r>
              <a:rPr lang="en-US" dirty="0"/>
              <a:t>One placed in the front end, one in the back</a:t>
            </a:r>
          </a:p>
          <a:p>
            <a:pPr marL="571500" indent="-571500">
              <a:buFontTx/>
              <a:buChar char="-"/>
            </a:pPr>
            <a:r>
              <a:rPr lang="en-US" dirty="0"/>
              <a:t>Use your assigned port and load balancer</a:t>
            </a:r>
          </a:p>
          <a:p>
            <a:pPr marL="571500" indent="-571500">
              <a:buFontTx/>
              <a:buChar char="-"/>
            </a:pPr>
            <a:endParaRPr lang="en-US" dirty="0"/>
          </a:p>
          <a:p>
            <a:r>
              <a:rPr lang="en-US" dirty="0"/>
              <a:t>Scenario 2</a:t>
            </a:r>
          </a:p>
          <a:p>
            <a:pPr marL="571500" indent="-571500">
              <a:buFontTx/>
              <a:buChar char="-"/>
            </a:pPr>
            <a:r>
              <a:rPr lang="en-US" dirty="0"/>
              <a:t>Move back end service to a dynamic port</a:t>
            </a:r>
          </a:p>
          <a:p>
            <a:pPr marL="571500" indent="-571500">
              <a:buFontTx/>
              <a:buChar char="-"/>
            </a:pPr>
            <a:r>
              <a:rPr lang="en-US" dirty="0"/>
              <a:t>Discover and access via the reverse proxy</a:t>
            </a:r>
          </a:p>
        </p:txBody>
      </p:sp>
    </p:spTree>
    <p:extLst>
      <p:ext uri="{BB962C8B-B14F-4D97-AF65-F5344CB8AC3E}">
        <p14:creationId xmlns:p14="http://schemas.microsoft.com/office/powerpoint/2010/main" val="4044400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b="1" dirty="0">
                <a:latin typeface="+mn-lt"/>
              </a:rPr>
              <a:t>https://aka.ms/brent-servicefabric-bhworkshop</a:t>
            </a:r>
            <a:endParaRPr lang="en-US" sz="2400" dirty="0">
              <a:latin typeface="+mn-lt"/>
            </a:endParaRP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808037" y="-7938"/>
            <a:ext cx="11506200" cy="523220"/>
          </a:xfrm>
          <a:prstGeom prst="rect">
            <a:avLst/>
          </a:prstGeom>
        </p:spPr>
        <p:txBody>
          <a:bodyPr wrap="square">
            <a:spAutoFit/>
          </a:bodyPr>
          <a:lstStyle/>
          <a:p>
            <a:pPr algn="r"/>
            <a:r>
              <a:rPr lang="en-US" sz="2800" b="1" dirty="0"/>
              <a:t>https://aka.ms/brent-servicefabric-bhworkshop</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58549" y="188880"/>
            <a:ext cx="12043961" cy="6735859"/>
            <a:chOff x="158549" y="188880"/>
            <a:chExt cx="12043961" cy="6735859"/>
          </a:xfrm>
        </p:grpSpPr>
        <p:grpSp>
          <p:nvGrpSpPr>
            <p:cNvPr id="89" name="Group 88"/>
            <p:cNvGrpSpPr/>
            <p:nvPr/>
          </p:nvGrpSpPr>
          <p:grpSpPr>
            <a:xfrm>
              <a:off x="7477908" y="6241475"/>
              <a:ext cx="4183117" cy="683264"/>
              <a:chOff x="7984093" y="6001508"/>
              <a:chExt cx="4183117" cy="683264"/>
            </a:xfrm>
          </p:grpSpPr>
          <p:sp>
            <p:nvSpPr>
              <p:cNvPr id="82" name="Flowchart: Alternate Process 81"/>
              <p:cNvSpPr/>
              <p:nvPr/>
            </p:nvSpPr>
            <p:spPr bwMode="auto">
              <a:xfrm>
                <a:off x="7984093" y="6023654"/>
                <a:ext cx="4183117" cy="581011"/>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3" name="TextBox 82"/>
              <p:cNvSpPr txBox="1"/>
              <p:nvPr/>
            </p:nvSpPr>
            <p:spPr>
              <a:xfrm>
                <a:off x="9404937" y="6001508"/>
                <a:ext cx="15763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SILVER</a:t>
                </a:r>
              </a:p>
            </p:txBody>
          </p:sp>
          <p:pic>
            <p:nvPicPr>
              <p:cNvPr id="84" name="Picture 83"/>
              <p:cNvPicPr>
                <a:picLocks noChangeAspect="1"/>
              </p:cNvPicPr>
              <p:nvPr/>
            </p:nvPicPr>
            <p:blipFill>
              <a:blip r:embed="rId3"/>
              <a:stretch>
                <a:fillRect/>
              </a:stretch>
            </p:blipFill>
            <p:spPr>
              <a:xfrm>
                <a:off x="8218998" y="6257777"/>
                <a:ext cx="885755" cy="215112"/>
              </a:xfrm>
              <a:prstGeom prst="rect">
                <a:avLst/>
              </a:prstGeom>
            </p:spPr>
          </p:pic>
          <p:pic>
            <p:nvPicPr>
              <p:cNvPr id="85" name="Picture 84"/>
              <p:cNvPicPr>
                <a:picLocks noChangeAspect="1"/>
              </p:cNvPicPr>
              <p:nvPr/>
            </p:nvPicPr>
            <p:blipFill>
              <a:blip r:embed="rId4"/>
              <a:stretch>
                <a:fillRect/>
              </a:stretch>
            </p:blipFill>
            <p:spPr>
              <a:xfrm>
                <a:off x="11017972" y="6233553"/>
                <a:ext cx="836376" cy="218744"/>
              </a:xfrm>
              <a:prstGeom prst="rect">
                <a:avLst/>
              </a:prstGeom>
            </p:spPr>
          </p:pic>
        </p:grpSp>
        <p:sp>
          <p:nvSpPr>
            <p:cNvPr id="88" name="TextBox 87"/>
            <p:cNvSpPr txBox="1"/>
            <p:nvPr/>
          </p:nvSpPr>
          <p:spPr>
            <a:xfrm>
              <a:off x="3947691" y="376268"/>
              <a:ext cx="809082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 dev up Conference 2016 Sponsors !</a:t>
              </a:r>
            </a:p>
          </p:txBody>
        </p:sp>
        <p:grpSp>
          <p:nvGrpSpPr>
            <p:cNvPr id="93" name="Group 92"/>
            <p:cNvGrpSpPr/>
            <p:nvPr/>
          </p:nvGrpSpPr>
          <p:grpSpPr>
            <a:xfrm>
              <a:off x="6814457" y="1063923"/>
              <a:ext cx="5388053" cy="4827955"/>
              <a:chOff x="6814457" y="1063923"/>
              <a:chExt cx="5388053" cy="4827955"/>
            </a:xfrm>
          </p:grpSpPr>
          <p:grpSp>
            <p:nvGrpSpPr>
              <p:cNvPr id="91" name="Group 90"/>
              <p:cNvGrpSpPr/>
              <p:nvPr/>
            </p:nvGrpSpPr>
            <p:grpSpPr>
              <a:xfrm>
                <a:off x="6814457" y="1063923"/>
                <a:ext cx="5388053" cy="4827955"/>
                <a:chOff x="6814457" y="1063923"/>
                <a:chExt cx="5388053" cy="4827955"/>
              </a:xfrm>
            </p:grpSpPr>
            <p:sp>
              <p:nvSpPr>
                <p:cNvPr id="11" name="Flowchart: Alternate Process 10"/>
                <p:cNvSpPr/>
                <p:nvPr/>
              </p:nvSpPr>
              <p:spPr bwMode="auto">
                <a:xfrm>
                  <a:off x="6814457" y="1171935"/>
                  <a:ext cx="5388053" cy="4719943"/>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2" name="Picture 11"/>
                <p:cNvPicPr>
                  <a:picLocks noChangeAspect="1"/>
                </p:cNvPicPr>
                <p:nvPr/>
              </p:nvPicPr>
              <p:blipFill>
                <a:blip r:embed="rId5"/>
                <a:stretch>
                  <a:fillRect/>
                </a:stretch>
              </p:blipFill>
              <p:spPr>
                <a:xfrm>
                  <a:off x="7129079" y="1473668"/>
                  <a:ext cx="2179838" cy="4238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9990552" y="4312830"/>
                  <a:ext cx="2008614" cy="39399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a:stretch>
                  <a:fillRect/>
                </a:stretch>
              </p:blipFill>
              <p:spPr>
                <a:xfrm>
                  <a:off x="10193104" y="1545051"/>
                  <a:ext cx="1769604" cy="5025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8"/>
                <a:stretch>
                  <a:fillRect/>
                </a:stretch>
              </p:blipFill>
              <p:spPr>
                <a:xfrm>
                  <a:off x="9171100" y="3796884"/>
                  <a:ext cx="1515800" cy="4722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stretch>
                  <a:fillRect/>
                </a:stretch>
              </p:blipFill>
              <p:spPr>
                <a:xfrm>
                  <a:off x="10346911" y="2288638"/>
                  <a:ext cx="1627822" cy="413738"/>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a:blip r:embed="rId10"/>
                <a:stretch>
                  <a:fillRect/>
                </a:stretch>
              </p:blipFill>
              <p:spPr>
                <a:xfrm>
                  <a:off x="6976071" y="2581447"/>
                  <a:ext cx="1434497" cy="55385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1"/>
                <a:stretch>
                  <a:fillRect/>
                </a:stretch>
              </p:blipFill>
              <p:spPr>
                <a:xfrm>
                  <a:off x="8682083" y="2751946"/>
                  <a:ext cx="1482059" cy="480187"/>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12"/>
                <a:stretch>
                  <a:fillRect/>
                </a:stretch>
              </p:blipFill>
              <p:spPr>
                <a:xfrm>
                  <a:off x="6992980" y="3401101"/>
                  <a:ext cx="1777398" cy="500903"/>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13"/>
                <a:stretch>
                  <a:fillRect/>
                </a:stretch>
              </p:blipFill>
              <p:spPr>
                <a:xfrm>
                  <a:off x="9238712" y="1852094"/>
                  <a:ext cx="726615" cy="765740"/>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p:cNvPicPr>
                <p:nvPr/>
              </p:nvPicPr>
              <p:blipFill>
                <a:blip r:embed="rId14"/>
                <a:stretch>
                  <a:fillRect/>
                </a:stretch>
              </p:blipFill>
              <p:spPr>
                <a:xfrm>
                  <a:off x="10419514" y="2743701"/>
                  <a:ext cx="1485249" cy="53469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5"/>
                <a:stretch>
                  <a:fillRect/>
                </a:stretch>
              </p:blipFill>
              <p:spPr>
                <a:xfrm>
                  <a:off x="6992980" y="4678175"/>
                  <a:ext cx="2252924" cy="378491"/>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16"/>
                <a:stretch>
                  <a:fillRect/>
                </a:stretch>
              </p:blipFill>
              <p:spPr>
                <a:xfrm>
                  <a:off x="10967520" y="3337734"/>
                  <a:ext cx="1004498" cy="740817"/>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a:blip r:embed="rId17"/>
                <a:stretch>
                  <a:fillRect/>
                </a:stretch>
              </p:blipFill>
              <p:spPr>
                <a:xfrm>
                  <a:off x="6984354" y="4089961"/>
                  <a:ext cx="2016849" cy="377062"/>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18"/>
                <a:stretch>
                  <a:fillRect/>
                </a:stretch>
              </p:blipFill>
              <p:spPr>
                <a:xfrm>
                  <a:off x="8908466" y="3393126"/>
                  <a:ext cx="1920966" cy="425953"/>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9"/>
                <a:stretch>
                  <a:fillRect/>
                </a:stretch>
              </p:blipFill>
              <p:spPr>
                <a:xfrm>
                  <a:off x="7399590" y="5302113"/>
                  <a:ext cx="2098196" cy="524548"/>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20"/>
                <a:stretch>
                  <a:fillRect/>
                </a:stretch>
              </p:blipFill>
              <p:spPr>
                <a:xfrm>
                  <a:off x="9698749" y="4896330"/>
                  <a:ext cx="2315953" cy="320671"/>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21"/>
                <a:stretch>
                  <a:fillRect/>
                </a:stretch>
              </p:blipFill>
              <p:spPr>
                <a:xfrm>
                  <a:off x="6905851" y="1999009"/>
                  <a:ext cx="2156484" cy="474426"/>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8919268" y="1063923"/>
                  <a:ext cx="1427643"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GOLD</a:t>
                  </a:r>
                </a:p>
              </p:txBody>
            </p:sp>
          </p:grpSp>
          <p:pic>
            <p:nvPicPr>
              <p:cNvPr id="92" name="Picture 9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9928999" y="5386765"/>
                <a:ext cx="1757885" cy="385248"/>
              </a:xfrm>
              <a:prstGeom prst="rect">
                <a:avLst/>
              </a:prstGeom>
            </p:spPr>
          </p:pic>
        </p:grpSp>
        <p:grpSp>
          <p:nvGrpSpPr>
            <p:cNvPr id="95" name="Group 94"/>
            <p:cNvGrpSpPr/>
            <p:nvPr/>
          </p:nvGrpSpPr>
          <p:grpSpPr>
            <a:xfrm>
              <a:off x="158549" y="188880"/>
              <a:ext cx="3614665" cy="6690065"/>
              <a:chOff x="158549" y="188880"/>
              <a:chExt cx="3614665" cy="6690065"/>
            </a:xfrm>
          </p:grpSpPr>
          <p:sp>
            <p:nvSpPr>
              <p:cNvPr id="6" name="Rectangle: Rounded Corners 5"/>
              <p:cNvSpPr/>
              <p:nvPr/>
            </p:nvSpPr>
            <p:spPr bwMode="auto">
              <a:xfrm>
                <a:off x="158549" y="188880"/>
                <a:ext cx="3614665" cy="6690065"/>
              </a:xfrm>
              <a:prstGeom prst="roundRect">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23"/>
              <a:stretch>
                <a:fillRect/>
              </a:stretch>
            </p:blipFill>
            <p:spPr>
              <a:xfrm>
                <a:off x="409202" y="972780"/>
                <a:ext cx="2928794" cy="12572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24"/>
              <a:stretch>
                <a:fillRect/>
              </a:stretch>
            </p:blipFill>
            <p:spPr>
              <a:xfrm>
                <a:off x="454374" y="3902004"/>
                <a:ext cx="2968966" cy="127448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25"/>
              <a:stretch>
                <a:fillRect/>
              </a:stretch>
            </p:blipFill>
            <p:spPr>
              <a:xfrm>
                <a:off x="432964" y="5584942"/>
                <a:ext cx="3045482" cy="1019723"/>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861699" y="289182"/>
                <a:ext cx="2382842"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PLATINUM</a:t>
                </a:r>
              </a:p>
            </p:txBody>
          </p:sp>
          <p:pic>
            <p:nvPicPr>
              <p:cNvPr id="94" name="Picture 93"/>
              <p:cNvPicPr>
                <a:picLocks noChangeAspect="1"/>
              </p:cNvPicPr>
              <p:nvPr/>
            </p:nvPicPr>
            <p:blipFill>
              <a:blip r:embed="rId26"/>
              <a:stretch>
                <a:fillRect/>
              </a:stretch>
            </p:blipFill>
            <p:spPr>
              <a:xfrm>
                <a:off x="322380" y="2623697"/>
                <a:ext cx="3178345" cy="796652"/>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5266617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bwMode="auto">
          <a:xfrm>
            <a:off x="45156" y="265289"/>
            <a:ext cx="12391319" cy="6203244"/>
          </a:xfrm>
          <a:prstGeom prst="flowChartManualInput">
            <a:avLst/>
          </a:prstGeom>
          <a:solidFill>
            <a:srgbClr val="7030A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b="1" dirty="0">
                <a:gradFill>
                  <a:gsLst>
                    <a:gs pos="5439">
                      <a:srgbClr val="F8F8F8"/>
                    </a:gs>
                    <a:gs pos="10000">
                      <a:srgbClr val="F8F8F8"/>
                    </a:gs>
                  </a:gsLst>
                  <a:lin ang="5400000" scaled="0"/>
                </a:gradFill>
                <a:effectLst>
                  <a:outerShdw blurRad="38100" dist="38100" dir="2700000" algn="tl">
                    <a:srgbClr val="000000">
                      <a:alpha val="43137"/>
                    </a:srgbClr>
                  </a:outerShdw>
                </a:effectLst>
              </a:rPr>
              <a:t>dev up Conference 2016 Attendee Party</a:t>
            </a:r>
          </a:p>
          <a:p>
            <a:pPr algn="ctr" defTabSz="932472" fontAlgn="base">
              <a:spcBef>
                <a:spcPct val="0"/>
              </a:spcBef>
              <a:spcAft>
                <a:spcPct val="0"/>
              </a:spcAft>
            </a:pPr>
            <a:endParaRPr lang="en-US" sz="20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err="1">
                <a:gradFill>
                  <a:gsLst>
                    <a:gs pos="5439">
                      <a:srgbClr val="F8F8F8"/>
                    </a:gs>
                    <a:gs pos="10000">
                      <a:srgbClr val="F8F8F8"/>
                    </a:gs>
                  </a:gsLst>
                  <a:lin ang="5400000" scaled="0"/>
                </a:gradFill>
                <a:effectLst>
                  <a:outerShdw blurRad="38100" dist="38100" dir="2700000" algn="tl">
                    <a:srgbClr val="000000">
                      <a:alpha val="43137"/>
                    </a:srgbClr>
                  </a:outerShdw>
                </a:effectLst>
              </a:rPr>
              <a:t>Ryse</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Nightclub</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October 21</a:t>
            </a:r>
            <a:r>
              <a:rPr lang="en-US" sz="3200" b="1" baseline="30000" dirty="0">
                <a:gradFill>
                  <a:gsLst>
                    <a:gs pos="5439">
                      <a:srgbClr val="F8F8F8"/>
                    </a:gs>
                    <a:gs pos="10000">
                      <a:srgbClr val="F8F8F8"/>
                    </a:gs>
                  </a:gsLst>
                  <a:lin ang="5400000" scaled="0"/>
                </a:gradFill>
                <a:effectLst>
                  <a:outerShdw blurRad="38100" dist="38100" dir="2700000" algn="tl">
                    <a:srgbClr val="000000">
                      <a:alpha val="43137"/>
                    </a:srgbClr>
                  </a:outerShdw>
                </a:effectLst>
              </a:rPr>
              <a:t>st</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Friday 5:15 – 10:15</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Food, Drinks, Games, and Fun!</a:t>
            </a:r>
          </a:p>
        </p:txBody>
      </p:sp>
    </p:spTree>
    <p:extLst>
      <p:ext uri="{BB962C8B-B14F-4D97-AF65-F5344CB8AC3E}">
        <p14:creationId xmlns:p14="http://schemas.microsoft.com/office/powerpoint/2010/main" val="21749471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90513" y="1743868"/>
            <a:ext cx="12145962" cy="4801314"/>
          </a:xfrm>
        </p:spPr>
        <p:txBody>
          <a:bodyPr/>
          <a:lstStyle/>
          <a:p>
            <a:r>
              <a:rPr lang="en-US" dirty="0"/>
              <a:t>Beyond “hello world”</a:t>
            </a:r>
          </a:p>
          <a:p>
            <a:r>
              <a:rPr lang="en-US" dirty="0"/>
              <a:t>	</a:t>
            </a:r>
            <a:r>
              <a:rPr lang="en-US" dirty="0">
                <a:solidFill>
                  <a:schemeClr val="tx1"/>
                </a:solidFill>
              </a:rPr>
              <a:t>Take things to the next level</a:t>
            </a:r>
          </a:p>
          <a:p>
            <a:pPr lvl="1"/>
            <a:endParaRPr lang="en-US" dirty="0"/>
          </a:p>
          <a:p>
            <a:r>
              <a:rPr lang="en-US" dirty="0"/>
              <a:t>Getting Real</a:t>
            </a:r>
          </a:p>
          <a:p>
            <a:r>
              <a:rPr lang="en-US" dirty="0"/>
              <a:t> 	</a:t>
            </a:r>
            <a:r>
              <a:rPr lang="en-US" dirty="0">
                <a:solidFill>
                  <a:schemeClr val="tx1"/>
                </a:solidFill>
              </a:rPr>
              <a:t>Explore problems you will need to solve</a:t>
            </a:r>
            <a:endParaRPr lang="en-US" dirty="0"/>
          </a:p>
          <a:p>
            <a:endParaRPr lang="en-US" sz="2000" dirty="0"/>
          </a:p>
          <a:p>
            <a:r>
              <a:rPr lang="en-US" dirty="0"/>
              <a:t>Windows and .NET</a:t>
            </a:r>
          </a:p>
          <a:p>
            <a:r>
              <a:rPr lang="en-US" dirty="0"/>
              <a:t> 	</a:t>
            </a:r>
            <a:r>
              <a:rPr lang="en-US" dirty="0">
                <a:solidFill>
                  <a:schemeClr val="tx1"/>
                </a:solidFill>
              </a:rPr>
              <a:t>Others are welcome, but will help will be… limited</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9275" y="1212850"/>
            <a:ext cx="11887200" cy="4912114"/>
          </a:xfrm>
        </p:spPr>
        <p:txBody>
          <a:bodyPr/>
          <a:lstStyle/>
          <a:p>
            <a:pPr marL="0" indent="0">
              <a:buNone/>
            </a:pPr>
            <a:r>
              <a:rPr lang="en-US" sz="4800" dirty="0">
                <a:solidFill>
                  <a:schemeClr val="accent2">
                    <a:lumMod val="60000"/>
                    <a:lumOff val="40000"/>
                  </a:schemeClr>
                </a:solidFill>
                <a:latin typeface="+mn-lt"/>
              </a:rPr>
              <a:t>Complex Clusters &amp; Service Addressability</a:t>
            </a:r>
          </a:p>
          <a:p>
            <a:pPr marL="0" indent="0">
              <a:buNone/>
            </a:pPr>
            <a:endParaRPr lang="en-US" sz="2400" dirty="0">
              <a:solidFill>
                <a:schemeClr val="accent2">
                  <a:lumMod val="60000"/>
                  <a:lumOff val="40000"/>
                </a:schemeClr>
              </a:solidFill>
              <a:latin typeface="+mn-lt"/>
            </a:endParaRPr>
          </a:p>
          <a:p>
            <a:pPr marL="0" indent="0">
              <a:buNone/>
            </a:pPr>
            <a:r>
              <a:rPr lang="en-US" sz="4800" dirty="0" err="1">
                <a:solidFill>
                  <a:schemeClr val="accent2">
                    <a:lumMod val="60000"/>
                    <a:lumOff val="40000"/>
                  </a:schemeClr>
                </a:solidFill>
                <a:latin typeface="+mn-lt"/>
              </a:rPr>
              <a:t>Stateful</a:t>
            </a:r>
            <a:r>
              <a:rPr lang="en-US" sz="4800" dirty="0">
                <a:solidFill>
                  <a:schemeClr val="accent2">
                    <a:lumMod val="60000"/>
                    <a:lumOff val="40000"/>
                  </a:schemeClr>
                </a:solidFill>
                <a:latin typeface="+mn-lt"/>
              </a:rPr>
              <a:t> Services &amp; Upgrades</a:t>
            </a:r>
          </a:p>
          <a:p>
            <a:pPr marL="0" indent="0">
              <a:buNone/>
            </a:pPr>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Actors &amp; Diagnostics</a:t>
            </a:r>
          </a:p>
          <a:p>
            <a:pPr marL="0" indent="0">
              <a:buNone/>
            </a:pPr>
            <a:endParaRPr lang="en-US" sz="4800" dirty="0">
              <a:solidFill>
                <a:schemeClr val="accent2">
                  <a:lumMod val="60000"/>
                  <a:lumOff val="40000"/>
                </a:schemeClr>
              </a:solidFill>
              <a:latin typeface="+mn-lt"/>
            </a:endParaRPr>
          </a:p>
          <a:p>
            <a:pPr marL="0" indent="0">
              <a:buNone/>
            </a:pPr>
            <a:r>
              <a:rPr lang="en-US" sz="4400" dirty="0">
                <a:solidFill>
                  <a:schemeClr val="accent2">
                    <a:lumMod val="60000"/>
                    <a:lumOff val="40000"/>
                  </a:schemeClr>
                </a:solidFill>
                <a:latin typeface="+mn-lt"/>
              </a:rPr>
              <a:t>10-15 talk, 40-60 minutes do</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What’s in the cards</a:t>
            </a:r>
          </a:p>
        </p:txBody>
      </p:sp>
      <p:sp>
        <p:nvSpPr>
          <p:cNvPr id="6" name="Text Placeholder 5"/>
          <p:cNvSpPr>
            <a:spLocks noGrp="1"/>
          </p:cNvSpPr>
          <p:nvPr>
            <p:ph type="body" sz="quarter" idx="4294967295"/>
          </p:nvPr>
        </p:nvSpPr>
        <p:spPr>
          <a:xfrm>
            <a:off x="549275" y="1439863"/>
            <a:ext cx="11887200" cy="4656137"/>
          </a:xfrm>
        </p:spPr>
        <p:txBody>
          <a:bodyPr/>
          <a:lstStyle/>
          <a:p>
            <a:pPr marL="0" indent="0">
              <a:buNone/>
            </a:pPr>
            <a:r>
              <a:rPr lang="en-US" sz="5400" dirty="0">
                <a:solidFill>
                  <a:schemeClr val="accent2">
                    <a:lumMod val="60000"/>
                    <a:lumOff val="40000"/>
                  </a:schemeClr>
                </a:solidFill>
              </a:rPr>
              <a:t>Port Ranges by Suit</a:t>
            </a:r>
          </a:p>
          <a:p>
            <a:r>
              <a:rPr lang="en-US" sz="2800" dirty="0">
                <a:solidFill>
                  <a:schemeClr val="tx1"/>
                </a:solidFill>
                <a:latin typeface="+mn-lt"/>
              </a:rPr>
              <a:t>Diamonds – 1620-1639</a:t>
            </a:r>
          </a:p>
          <a:p>
            <a:r>
              <a:rPr lang="en-US" sz="2800" dirty="0">
                <a:solidFill>
                  <a:schemeClr val="tx1"/>
                </a:solidFill>
                <a:latin typeface="+mn-lt"/>
              </a:rPr>
              <a:t>Spades: 1640-1659</a:t>
            </a:r>
          </a:p>
          <a:p>
            <a:r>
              <a:rPr lang="en-US" sz="2800" dirty="0">
                <a:solidFill>
                  <a:schemeClr val="tx1"/>
                </a:solidFill>
                <a:latin typeface="+mn-lt"/>
              </a:rPr>
              <a:t>Hearts: 1660-1679</a:t>
            </a:r>
          </a:p>
          <a:p>
            <a:r>
              <a:rPr lang="en-US" sz="2800" dirty="0">
                <a:solidFill>
                  <a:schemeClr val="tx1"/>
                </a:solidFill>
                <a:latin typeface="+mn-lt"/>
              </a:rPr>
              <a:t>Clubs: 1680-1699</a:t>
            </a:r>
          </a:p>
          <a:p>
            <a:endParaRPr lang="en-US" sz="2800" dirty="0"/>
          </a:p>
          <a:p>
            <a:pPr marL="0" indent="0">
              <a:buNone/>
            </a:pPr>
            <a:r>
              <a:rPr lang="en-US" sz="4400" dirty="0">
                <a:solidFill>
                  <a:schemeClr val="accent2">
                    <a:lumMod val="60000"/>
                    <a:lumOff val="40000"/>
                  </a:schemeClr>
                </a:solidFill>
              </a:rPr>
              <a:t>Take your “suit range”, and tack on the number for your card. 2-14 (Ace on top)</a:t>
            </a:r>
            <a:endParaRPr lang="en-US" sz="4800" dirty="0">
              <a:solidFill>
                <a:schemeClr val="accent2">
                  <a:lumMod val="60000"/>
                  <a:lumOff val="40000"/>
                </a:schemeClr>
              </a:solidFill>
            </a:endParaRPr>
          </a:p>
        </p:txBody>
      </p:sp>
      <p:pic>
        <p:nvPicPr>
          <p:cNvPr id="3" name="Picture 2" descr="File:Playing card diamond 8.svg"/>
          <p:cNvPicPr>
            <a:picLocks noChangeAspect="1"/>
          </p:cNvPicPr>
          <p:nvPr/>
        </p:nvPicPr>
        <p:blipFill>
          <a:blip r:embed="rId3"/>
          <a:stretch>
            <a:fillRect/>
          </a:stretch>
        </p:blipFill>
        <p:spPr>
          <a:xfrm>
            <a:off x="9488967" y="278371"/>
            <a:ext cx="2675236" cy="3344862"/>
          </a:xfrm>
          <a:prstGeom prst="rect">
            <a:avLst/>
          </a:prstGeom>
        </p:spPr>
      </p:pic>
      <p:sp>
        <p:nvSpPr>
          <p:cNvPr id="5" name="TextBox 4"/>
          <p:cNvSpPr txBox="1"/>
          <p:nvPr/>
        </p:nvSpPr>
        <p:spPr>
          <a:xfrm>
            <a:off x="9231841" y="3640136"/>
            <a:ext cx="3183436"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Example: port 1628</a:t>
            </a:r>
          </a:p>
        </p:txBody>
      </p:sp>
    </p:spTree>
    <p:extLst>
      <p:ext uri="{BB962C8B-B14F-4D97-AF65-F5344CB8AC3E}">
        <p14:creationId xmlns:p14="http://schemas.microsoft.com/office/powerpoint/2010/main" val="117614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Complex Clusters</a:t>
            </a:r>
          </a:p>
        </p:txBody>
      </p:sp>
      <p:sp>
        <p:nvSpPr>
          <p:cNvPr id="68" name="Text Placeholder 67"/>
          <p:cNvSpPr>
            <a:spLocks noGrp="1"/>
          </p:cNvSpPr>
          <p:nvPr>
            <p:ph type="body" sz="quarter" idx="10"/>
          </p:nvPr>
        </p:nvSpPr>
        <p:spPr>
          <a:xfrm>
            <a:off x="274637" y="1212850"/>
            <a:ext cx="9067799" cy="4801314"/>
          </a:xfrm>
        </p:spPr>
        <p:txBody>
          <a:bodyPr/>
          <a:lstStyle/>
          <a:p>
            <a:r>
              <a:rPr lang="en-US" dirty="0"/>
              <a:t>Network Infrastructure Needs</a:t>
            </a:r>
          </a:p>
          <a:p>
            <a:pPr marL="571500" indent="-571500">
              <a:buFontTx/>
              <a:buChar char="-"/>
            </a:pPr>
            <a:r>
              <a:rPr lang="en-US" dirty="0"/>
              <a:t>Load balancing (layer-4, layer-7)</a:t>
            </a:r>
          </a:p>
          <a:p>
            <a:pPr marL="571500" indent="-571500">
              <a:buFontTx/>
              <a:buChar char="-"/>
            </a:pPr>
            <a:r>
              <a:rPr lang="en-US" dirty="0"/>
              <a:t>Network isolation</a:t>
            </a:r>
          </a:p>
          <a:p>
            <a:pPr marL="571500" indent="-571500">
              <a:buFontTx/>
              <a:buChar char="-"/>
            </a:pPr>
            <a:endParaRPr lang="en-US" dirty="0"/>
          </a:p>
          <a:p>
            <a:r>
              <a:rPr lang="en-US" dirty="0"/>
              <a:t>Hardware Requirements</a:t>
            </a:r>
          </a:p>
          <a:p>
            <a:pPr marL="571500" indent="-571500">
              <a:buFontTx/>
              <a:buChar char="-"/>
            </a:pPr>
            <a:r>
              <a:rPr lang="en-US" dirty="0"/>
              <a:t>Different memory/</a:t>
            </a:r>
            <a:r>
              <a:rPr lang="en-US" dirty="0" err="1"/>
              <a:t>cpu</a:t>
            </a:r>
            <a:r>
              <a:rPr lang="en-US" dirty="0"/>
              <a:t> configuration</a:t>
            </a:r>
          </a:p>
          <a:p>
            <a:pPr marL="571500" indent="-571500">
              <a:buFontTx/>
              <a:buChar char="-"/>
            </a:pPr>
            <a:r>
              <a:rPr lang="en-US" dirty="0"/>
              <a:t>Specialized hardware (GPU)</a:t>
            </a:r>
          </a:p>
        </p:txBody>
      </p:sp>
    </p:spTree>
    <p:extLst>
      <p:ext uri="{BB962C8B-B14F-4D97-AF65-F5344CB8AC3E}">
        <p14:creationId xmlns:p14="http://schemas.microsoft.com/office/powerpoint/2010/main" val="2524292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Workshop Cluster</a:t>
            </a:r>
          </a:p>
        </p:txBody>
      </p:sp>
      <p:sp>
        <p:nvSpPr>
          <p:cNvPr id="68" name="Text Placeholder 67"/>
          <p:cNvSpPr>
            <a:spLocks noGrp="1"/>
          </p:cNvSpPr>
          <p:nvPr>
            <p:ph type="body" sz="quarter" idx="10"/>
          </p:nvPr>
        </p:nvSpPr>
        <p:spPr>
          <a:xfrm>
            <a:off x="263841" y="1351927"/>
            <a:ext cx="5733866" cy="2794611"/>
          </a:xfrm>
        </p:spPr>
        <p:txBody>
          <a:bodyPr/>
          <a:lstStyle/>
          <a:p>
            <a:pPr marL="571500" indent="-571500">
              <a:buFont typeface="Arial" panose="020B0604020202020204" pitchFamily="34" charset="0"/>
              <a:buChar char="•"/>
            </a:pPr>
            <a:r>
              <a:rPr lang="en-US" sz="3200" dirty="0"/>
              <a:t>Three node types</a:t>
            </a:r>
          </a:p>
          <a:p>
            <a:pPr marL="571500" indent="-571500">
              <a:buFont typeface="Arial" panose="020B0604020202020204" pitchFamily="34" charset="0"/>
              <a:buChar char="•"/>
            </a:pPr>
            <a:r>
              <a:rPr lang="en-US" sz="3200" dirty="0"/>
              <a:t>Three Subnets</a:t>
            </a:r>
          </a:p>
          <a:p>
            <a:pPr marL="571500" indent="-571500">
              <a:buFont typeface="Arial" panose="020B0604020202020204" pitchFamily="34" charset="0"/>
              <a:buChar char="•"/>
            </a:pPr>
            <a:r>
              <a:rPr lang="en-US" sz="3200" dirty="0"/>
              <a:t>Public IP w/ Load Balancer</a:t>
            </a:r>
          </a:p>
          <a:p>
            <a:pPr marL="571500" indent="-571500">
              <a:buFont typeface="Arial" panose="020B0604020202020204" pitchFamily="34" charset="0"/>
              <a:buChar char="•"/>
            </a:pPr>
            <a:r>
              <a:rPr lang="en-US" sz="3200" dirty="0"/>
              <a:t>Private IP w/ Load balancer</a:t>
            </a:r>
          </a:p>
          <a:p>
            <a:endParaRPr lang="en-US" sz="3200" dirty="0"/>
          </a:p>
        </p:txBody>
      </p:sp>
      <p:grpSp>
        <p:nvGrpSpPr>
          <p:cNvPr id="67" name="Group 66"/>
          <p:cNvGrpSpPr/>
          <p:nvPr/>
        </p:nvGrpSpPr>
        <p:grpSpPr>
          <a:xfrm>
            <a:off x="5718781" y="1592262"/>
            <a:ext cx="6443057" cy="5150345"/>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2"/>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3"/>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3"/>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3"/>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4"/>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4"/>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4"/>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446230" cy="889876"/>
              <a:chOff x="3305893" y="1506894"/>
              <a:chExt cx="1446230" cy="889876"/>
            </a:xfrm>
          </p:grpSpPr>
          <p:pic>
            <p:nvPicPr>
              <p:cNvPr id="32" name="Picture 31"/>
              <p:cNvPicPr>
                <a:picLocks noChangeAspect="1"/>
              </p:cNvPicPr>
              <p:nvPr/>
            </p:nvPicPr>
            <p:blipFill>
              <a:blip r:embed="rId5"/>
              <a:stretch>
                <a:fillRect/>
              </a:stretch>
            </p:blipFill>
            <p:spPr>
              <a:xfrm>
                <a:off x="3764647" y="1901470"/>
                <a:ext cx="504825" cy="495300"/>
              </a:xfrm>
              <a:prstGeom prst="rect">
                <a:avLst/>
              </a:prstGeom>
            </p:spPr>
          </p:pic>
          <p:sp>
            <p:nvSpPr>
              <p:cNvPr id="33" name="TextBox 32"/>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6"/>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7"/>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7"/>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406154" cy="936083"/>
              <a:chOff x="8293421" y="1890519"/>
              <a:chExt cx="1406154" cy="936083"/>
            </a:xfrm>
          </p:grpSpPr>
          <p:pic>
            <p:nvPicPr>
              <p:cNvPr id="47" name="Picture 46"/>
              <p:cNvPicPr>
                <a:picLocks noChangeAspect="1"/>
              </p:cNvPicPr>
              <p:nvPr/>
            </p:nvPicPr>
            <p:blipFill>
              <a:blip r:embed="rId5"/>
              <a:stretch>
                <a:fillRect/>
              </a:stretch>
            </p:blipFill>
            <p:spPr>
              <a:xfrm>
                <a:off x="8764124" y="1890519"/>
                <a:ext cx="504825" cy="495300"/>
              </a:xfrm>
              <a:prstGeom prst="rect">
                <a:avLst/>
              </a:prstGeom>
            </p:spPr>
          </p:pic>
          <p:sp>
            <p:nvSpPr>
              <p:cNvPr id="48" name="TextBox 47"/>
              <p:cNvSpPr txBox="1"/>
              <p:nvPr/>
            </p:nvSpPr>
            <p:spPr>
              <a:xfrm>
                <a:off x="8293421" y="2395715"/>
                <a:ext cx="1406154" cy="430887"/>
              </a:xfrm>
              <a:prstGeom prst="rect">
                <a:avLst/>
              </a:prstGeom>
              <a:noFill/>
            </p:spPr>
            <p:txBody>
              <a:bodyPr wrap="none" rtlCol="0">
                <a:spAutoFit/>
              </a:bodyPr>
              <a:lstStyle/>
              <a:p>
                <a:r>
                  <a:rPr lang="en-US" sz="1100" dirty="0"/>
                  <a:t>Back End Node Types</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6"/>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6"/>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657826" cy="938882"/>
              <a:chOff x="4401822" y="4094939"/>
              <a:chExt cx="1657826" cy="938882"/>
            </a:xfrm>
          </p:grpSpPr>
          <p:pic>
            <p:nvPicPr>
              <p:cNvPr id="56" name="Picture 55"/>
              <p:cNvPicPr>
                <a:picLocks noChangeAspect="1"/>
              </p:cNvPicPr>
              <p:nvPr/>
            </p:nvPicPr>
            <p:blipFill>
              <a:blip r:embed="rId5"/>
              <a:stretch>
                <a:fillRect/>
              </a:stretch>
            </p:blipFill>
            <p:spPr>
              <a:xfrm>
                <a:off x="4976763" y="4538521"/>
                <a:ext cx="504825" cy="495300"/>
              </a:xfrm>
              <a:prstGeom prst="rect">
                <a:avLst/>
              </a:prstGeom>
            </p:spPr>
          </p:pic>
          <p:sp>
            <p:nvSpPr>
              <p:cNvPr id="57" name="TextBox 56"/>
              <p:cNvSpPr txBox="1"/>
              <p:nvPr/>
            </p:nvSpPr>
            <p:spPr>
              <a:xfrm>
                <a:off x="4401822" y="4094939"/>
                <a:ext cx="1657826" cy="430887"/>
              </a:xfrm>
              <a:prstGeom prst="rect">
                <a:avLst/>
              </a:prstGeom>
              <a:noFill/>
            </p:spPr>
            <p:txBody>
              <a:bodyPr wrap="none" rtlCol="0">
                <a:spAutoFit/>
              </a:bodyPr>
              <a:lstStyle/>
              <a:p>
                <a:r>
                  <a:rPr lang="en-US" sz="1100" dirty="0"/>
                  <a:t>Management Node Types</a:t>
                </a:r>
              </a:p>
              <a:p>
                <a:pPr algn="ctr"/>
                <a:r>
                  <a:rPr lang="en-US" sz="1100" dirty="0"/>
                  <a:t>(VM Scale Set)</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8"/>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72095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Ports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03182206"/>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4132</TotalTime>
  <Words>1520</Words>
  <Application>Microsoft Office PowerPoint</Application>
  <PresentationFormat>Custom</PresentationFormat>
  <Paragraphs>194</Paragraphs>
  <Slides>16</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Consolas</vt:lpstr>
      <vt:lpstr>Segoe UI</vt:lpstr>
      <vt:lpstr>Segoe UI Light</vt:lpstr>
      <vt:lpstr>Segoe UI Semibold</vt:lpstr>
      <vt:lpstr>Wingdings</vt:lpstr>
      <vt:lpstr>5-30721_Build_2016_Template_Light</vt:lpstr>
      <vt:lpstr>5-30721_Build_2016_Template_Dark</vt:lpstr>
      <vt:lpstr>Service Fabric Workshop - Beyond “Hello World”</vt:lpstr>
      <vt:lpstr>I always wanted to put a sign up on the road to Yale saying, ‘Beware: Deconstruction Ahead.’</vt:lpstr>
      <vt:lpstr>Setting Expectations</vt:lpstr>
      <vt:lpstr>Structure</vt:lpstr>
      <vt:lpstr>What’s in the cards</vt:lpstr>
      <vt:lpstr>Complex Clusters</vt:lpstr>
      <vt:lpstr>Our Workshop Cluster</vt:lpstr>
      <vt:lpstr>Placement Constraints</vt:lpstr>
      <vt:lpstr>Static vs Dynamic Ports</vt:lpstr>
      <vt:lpstr>Reverse Forwarder</vt:lpstr>
      <vt:lpstr>Workshop Time!  </vt:lpstr>
      <vt:lpstr>Workshop Lab 1</vt:lpstr>
      <vt:lpstr>Interested in More?</vt:lpstr>
      <vt:lpstr>Thank you!</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212</cp:revision>
  <dcterms:created xsi:type="dcterms:W3CDTF">2016-08-19T13:41:00Z</dcterms:created>
  <dcterms:modified xsi:type="dcterms:W3CDTF">2016-10-20T00:33:41Z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