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35"/>
  </p:notesMasterIdLst>
  <p:handoutMasterIdLst>
    <p:handoutMasterId r:id="rId36"/>
  </p:handoutMasterIdLst>
  <p:sldIdLst>
    <p:sldId id="1367" r:id="rId6"/>
    <p:sldId id="1460" r:id="rId7"/>
    <p:sldId id="1409" r:id="rId8"/>
    <p:sldId id="1471" r:id="rId9"/>
    <p:sldId id="1472" r:id="rId10"/>
    <p:sldId id="1473" r:id="rId11"/>
    <p:sldId id="1474" r:id="rId12"/>
    <p:sldId id="1475" r:id="rId13"/>
    <p:sldId id="1476" r:id="rId14"/>
    <p:sldId id="1477" r:id="rId15"/>
    <p:sldId id="1481" r:id="rId16"/>
    <p:sldId id="1478" r:id="rId17"/>
    <p:sldId id="1479" r:id="rId18"/>
    <p:sldId id="1480" r:id="rId19"/>
    <p:sldId id="1484" r:id="rId20"/>
    <p:sldId id="1485" r:id="rId21"/>
    <p:sldId id="1486" r:id="rId22"/>
    <p:sldId id="1487" r:id="rId23"/>
    <p:sldId id="1488" r:id="rId24"/>
    <p:sldId id="1489" r:id="rId25"/>
    <p:sldId id="1490" r:id="rId26"/>
    <p:sldId id="1491" r:id="rId27"/>
    <p:sldId id="1492" r:id="rId28"/>
    <p:sldId id="1493" r:id="rId29"/>
    <p:sldId id="1494" r:id="rId30"/>
    <p:sldId id="1495" r:id="rId31"/>
    <p:sldId id="1496" r:id="rId32"/>
    <p:sldId id="1470" r:id="rId33"/>
    <p:sldId id="1433" r:id="rId3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367"/>
            <p14:sldId id="1460"/>
            <p14:sldId id="1409"/>
          </p14:sldIdLst>
        </p14:section>
        <p14:section name="Introduction to Microservices" id="{509BFEB0-0A5E-4F8C-A142-792FAB6DF680}">
          <p14:sldIdLst>
            <p14:sldId id="1471"/>
            <p14:sldId id="1472"/>
            <p14:sldId id="1473"/>
            <p14:sldId id="1474"/>
            <p14:sldId id="1475"/>
            <p14:sldId id="1476"/>
            <p14:sldId id="1477"/>
            <p14:sldId id="1481"/>
          </p14:sldIdLst>
        </p14:section>
        <p14:section name="The SvcFab Cluster" id="{8991DADA-A26F-4A57-A115-79362BA0AC15}">
          <p14:sldIdLst/>
        </p14:section>
        <p14:section name="SvcFab Application Model" id="{F2CA6F2C-EC6C-4951-8FDC-38528DF7D715}">
          <p14:sldIdLst>
            <p14:sldId id="1478"/>
            <p14:sldId id="1479"/>
            <p14:sldId id="1480"/>
            <p14:sldId id="1484"/>
            <p14:sldId id="1485"/>
            <p14:sldId id="1486"/>
            <p14:sldId id="1487"/>
            <p14:sldId id="1488"/>
          </p14:sldIdLst>
        </p14:section>
        <p14:section name="Application Lifecycle" id="{72962CD6-CB84-41D3-B723-74271855D7A4}">
          <p14:sldIdLst>
            <p14:sldId id="1489"/>
            <p14:sldId id="1490"/>
            <p14:sldId id="1491"/>
            <p14:sldId id="1492"/>
            <p14:sldId id="1493"/>
            <p14:sldId id="1494"/>
            <p14:sldId id="1495"/>
            <p14:sldId id="1496"/>
          </p14:sldIdLst>
        </p14:section>
        <p14:section name="Review" id="{B184F2BD-D940-4028-9DD8-16FAFCEC26E5}">
          <p14:sldIdLst/>
        </p14:section>
        <p14:section name="Learning Materials" id="{21B3198B-573B-4F42-852C-50B67AABFFFE}">
          <p14:sldIdLst>
            <p14:sldId id="1470"/>
            <p14:sldId id="143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8" autoAdjust="0"/>
    <p:restoredTop sz="60526" autoAdjust="0"/>
  </p:normalViewPr>
  <p:slideViewPr>
    <p:cSldViewPr>
      <p:cViewPr varScale="1">
        <p:scale>
          <a:sx n="93" d="100"/>
          <a:sy n="93" d="100"/>
        </p:scale>
        <p:origin x="2526" y="90"/>
      </p:cViewPr>
      <p:guideLst/>
    </p:cSldViewPr>
  </p:slideViewPr>
  <p:outlineViewPr>
    <p:cViewPr>
      <p:scale>
        <a:sx n="33" d="100"/>
        <a:sy n="33" d="100"/>
      </p:scale>
      <p:origin x="0" y="-14442"/>
    </p:cViewPr>
  </p:outlineViewPr>
  <p:notesTextViewPr>
    <p:cViewPr>
      <p:scale>
        <a:sx n="150" d="100"/>
        <a:sy n="15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6EE5BD-D64E-485C-B11F-3C9495DE652B}" type="doc">
      <dgm:prSet loTypeId="urn:microsoft.com/office/officeart/2005/8/layout/cycle8" loCatId="cycle" qsTypeId="urn:microsoft.com/office/officeart/2005/8/quickstyle/simple1" qsCatId="simple" csTypeId="urn:microsoft.com/office/officeart/2005/8/colors/accent1_3" csCatId="accent1" phldr="1"/>
      <dgm:spPr/>
    </dgm:pt>
    <dgm:pt modelId="{C87122B2-5664-4714-84F4-0237112C9ED2}">
      <dgm:prSet phldrT="[Text]"/>
      <dgm:spPr/>
      <dgm:t>
        <a:bodyPr/>
        <a:lstStyle/>
        <a:p>
          <a:r>
            <a:rPr lang="en-US" dirty="0"/>
            <a:t>Design/ Develop</a:t>
          </a:r>
        </a:p>
      </dgm:t>
    </dgm:pt>
    <dgm:pt modelId="{ABF68D62-B130-450F-896E-3E0EBA8D95AD}" type="parTrans" cxnId="{43FF056E-B8B0-441D-8AF4-E3D65359F930}">
      <dgm:prSet/>
      <dgm:spPr/>
      <dgm:t>
        <a:bodyPr/>
        <a:lstStyle/>
        <a:p>
          <a:endParaRPr lang="en-US"/>
        </a:p>
      </dgm:t>
    </dgm:pt>
    <dgm:pt modelId="{67B9AF40-EFD8-4D9D-A1C5-DC1DABFB9C22}" type="sibTrans" cxnId="{43FF056E-B8B0-441D-8AF4-E3D65359F930}">
      <dgm:prSet/>
      <dgm:spPr/>
      <dgm:t>
        <a:bodyPr/>
        <a:lstStyle/>
        <a:p>
          <a:endParaRPr lang="en-US"/>
        </a:p>
      </dgm:t>
    </dgm:pt>
    <dgm:pt modelId="{6E3D5554-71E6-4361-85C0-3DF4766DBA42}">
      <dgm:prSet phldrT="[Text]"/>
      <dgm:spPr/>
      <dgm:t>
        <a:bodyPr/>
        <a:lstStyle/>
        <a:p>
          <a:r>
            <a:rPr lang="en-US" dirty="0"/>
            <a:t>Operate</a:t>
          </a:r>
        </a:p>
      </dgm:t>
    </dgm:pt>
    <dgm:pt modelId="{007311B2-3D5C-4E07-9EB6-EBFBB59E3ECB}" type="parTrans" cxnId="{BA18EF95-B39F-411D-A4CF-DF857FBBA057}">
      <dgm:prSet/>
      <dgm:spPr/>
      <dgm:t>
        <a:bodyPr/>
        <a:lstStyle/>
        <a:p>
          <a:endParaRPr lang="en-US"/>
        </a:p>
      </dgm:t>
    </dgm:pt>
    <dgm:pt modelId="{05FA0293-E57A-4C56-9EAA-5F23500CB9C7}" type="sibTrans" cxnId="{BA18EF95-B39F-411D-A4CF-DF857FBBA057}">
      <dgm:prSet/>
      <dgm:spPr/>
      <dgm:t>
        <a:bodyPr/>
        <a:lstStyle/>
        <a:p>
          <a:endParaRPr lang="en-US"/>
        </a:p>
      </dgm:t>
    </dgm:pt>
    <dgm:pt modelId="{B4FDCF53-DA7D-43E5-9471-08428B14E628}">
      <dgm:prSet phldrT="[Text]"/>
      <dgm:spPr/>
      <dgm:t>
        <a:bodyPr/>
        <a:lstStyle/>
        <a:p>
          <a:r>
            <a:rPr lang="en-US" dirty="0"/>
            <a:t>Upgrade</a:t>
          </a:r>
        </a:p>
      </dgm:t>
    </dgm:pt>
    <dgm:pt modelId="{057FE23B-42FE-4BE3-A5A4-05CD6E07993D}" type="parTrans" cxnId="{9300B749-E52D-4667-9DF6-40B7BDD050E3}">
      <dgm:prSet/>
      <dgm:spPr/>
      <dgm:t>
        <a:bodyPr/>
        <a:lstStyle/>
        <a:p>
          <a:endParaRPr lang="en-US"/>
        </a:p>
      </dgm:t>
    </dgm:pt>
    <dgm:pt modelId="{46C51E2F-69BF-4022-88A2-D50F37349148}" type="sibTrans" cxnId="{9300B749-E52D-4667-9DF6-40B7BDD050E3}">
      <dgm:prSet/>
      <dgm:spPr/>
      <dgm:t>
        <a:bodyPr/>
        <a:lstStyle/>
        <a:p>
          <a:endParaRPr lang="en-US"/>
        </a:p>
      </dgm:t>
    </dgm:pt>
    <dgm:pt modelId="{006E4B6D-42F8-4FA2-AAFE-3CD599F9A0D9}" type="pres">
      <dgm:prSet presAssocID="{866EE5BD-D64E-485C-B11F-3C9495DE652B}" presName="compositeShape" presStyleCnt="0">
        <dgm:presLayoutVars>
          <dgm:chMax val="7"/>
          <dgm:dir/>
          <dgm:resizeHandles val="exact"/>
        </dgm:presLayoutVars>
      </dgm:prSet>
      <dgm:spPr/>
    </dgm:pt>
    <dgm:pt modelId="{146217DF-0A71-4FC2-927B-AD4DCBA1F910}" type="pres">
      <dgm:prSet presAssocID="{866EE5BD-D64E-485C-B11F-3C9495DE652B}" presName="wedge1" presStyleLbl="node1" presStyleIdx="0" presStyleCnt="3"/>
      <dgm:spPr/>
    </dgm:pt>
    <dgm:pt modelId="{4F1A7EF5-539A-4DEA-96FB-6CD5702504EA}" type="pres">
      <dgm:prSet presAssocID="{866EE5BD-D64E-485C-B11F-3C9495DE652B}" presName="dummy1a" presStyleCnt="0"/>
      <dgm:spPr/>
    </dgm:pt>
    <dgm:pt modelId="{840C489C-0E4C-438C-9C6F-43C2127B3895}" type="pres">
      <dgm:prSet presAssocID="{866EE5BD-D64E-485C-B11F-3C9495DE652B}" presName="dummy1b" presStyleCnt="0"/>
      <dgm:spPr/>
    </dgm:pt>
    <dgm:pt modelId="{963BAEB9-47D6-450A-B3F4-F61CEB7A4E38}" type="pres">
      <dgm:prSet presAssocID="{866EE5BD-D64E-485C-B11F-3C9495DE652B}" presName="wedge1Tx" presStyleLbl="node1" presStyleIdx="0" presStyleCnt="3">
        <dgm:presLayoutVars>
          <dgm:chMax val="0"/>
          <dgm:chPref val="0"/>
          <dgm:bulletEnabled val="1"/>
        </dgm:presLayoutVars>
      </dgm:prSet>
      <dgm:spPr/>
    </dgm:pt>
    <dgm:pt modelId="{B90419D2-92D9-4F24-90A5-340F2FC51B2E}" type="pres">
      <dgm:prSet presAssocID="{866EE5BD-D64E-485C-B11F-3C9495DE652B}" presName="wedge2" presStyleLbl="node1" presStyleIdx="1" presStyleCnt="3"/>
      <dgm:spPr/>
    </dgm:pt>
    <dgm:pt modelId="{2FB68BAD-7268-4A59-9114-0D5D5A7861F9}" type="pres">
      <dgm:prSet presAssocID="{866EE5BD-D64E-485C-B11F-3C9495DE652B}" presName="dummy2a" presStyleCnt="0"/>
      <dgm:spPr/>
    </dgm:pt>
    <dgm:pt modelId="{3EE59C3A-2037-46AD-A41C-29F849B9B45C}" type="pres">
      <dgm:prSet presAssocID="{866EE5BD-D64E-485C-B11F-3C9495DE652B}" presName="dummy2b" presStyleCnt="0"/>
      <dgm:spPr/>
    </dgm:pt>
    <dgm:pt modelId="{2D09DE3F-F637-4101-AAB9-01FB391F709D}" type="pres">
      <dgm:prSet presAssocID="{866EE5BD-D64E-485C-B11F-3C9495DE652B}" presName="wedge2Tx" presStyleLbl="node1" presStyleIdx="1" presStyleCnt="3">
        <dgm:presLayoutVars>
          <dgm:chMax val="0"/>
          <dgm:chPref val="0"/>
          <dgm:bulletEnabled val="1"/>
        </dgm:presLayoutVars>
      </dgm:prSet>
      <dgm:spPr/>
    </dgm:pt>
    <dgm:pt modelId="{56A4D2B1-F7BD-46B5-900C-4088B83C325D}" type="pres">
      <dgm:prSet presAssocID="{866EE5BD-D64E-485C-B11F-3C9495DE652B}" presName="wedge3" presStyleLbl="node1" presStyleIdx="2" presStyleCnt="3"/>
      <dgm:spPr/>
    </dgm:pt>
    <dgm:pt modelId="{12355AAB-E0F3-40D6-89D8-13EB91F22E61}" type="pres">
      <dgm:prSet presAssocID="{866EE5BD-D64E-485C-B11F-3C9495DE652B}" presName="dummy3a" presStyleCnt="0"/>
      <dgm:spPr/>
    </dgm:pt>
    <dgm:pt modelId="{3C4A89FB-AAA6-4D56-B364-DB518F3E713D}" type="pres">
      <dgm:prSet presAssocID="{866EE5BD-D64E-485C-B11F-3C9495DE652B}" presName="dummy3b" presStyleCnt="0"/>
      <dgm:spPr/>
    </dgm:pt>
    <dgm:pt modelId="{23F1C6F8-B9F1-45F8-98A7-3E667C5615C6}" type="pres">
      <dgm:prSet presAssocID="{866EE5BD-D64E-485C-B11F-3C9495DE652B}" presName="wedge3Tx" presStyleLbl="node1" presStyleIdx="2" presStyleCnt="3">
        <dgm:presLayoutVars>
          <dgm:chMax val="0"/>
          <dgm:chPref val="0"/>
          <dgm:bulletEnabled val="1"/>
        </dgm:presLayoutVars>
      </dgm:prSet>
      <dgm:spPr/>
    </dgm:pt>
    <dgm:pt modelId="{4CE8B4CB-9B31-4DB5-95F3-3522948F8C17}" type="pres">
      <dgm:prSet presAssocID="{67B9AF40-EFD8-4D9D-A1C5-DC1DABFB9C22}" presName="arrowWedge1" presStyleLbl="fgSibTrans2D1" presStyleIdx="0" presStyleCnt="3"/>
      <dgm:spPr/>
    </dgm:pt>
    <dgm:pt modelId="{7927DBD8-3CD5-42CE-9BAA-DB2A9AD4BA4A}" type="pres">
      <dgm:prSet presAssocID="{05FA0293-E57A-4C56-9EAA-5F23500CB9C7}" presName="arrowWedge2" presStyleLbl="fgSibTrans2D1" presStyleIdx="1" presStyleCnt="3"/>
      <dgm:spPr/>
    </dgm:pt>
    <dgm:pt modelId="{7B37BE69-F91F-457F-91DC-75E826E4B444}" type="pres">
      <dgm:prSet presAssocID="{46C51E2F-69BF-4022-88A2-D50F37349148}" presName="arrowWedge3" presStyleLbl="fgSibTrans2D1" presStyleIdx="2" presStyleCnt="3"/>
      <dgm:spPr/>
    </dgm:pt>
  </dgm:ptLst>
  <dgm:cxnLst>
    <dgm:cxn modelId="{BC3993F4-9902-4B4A-AC52-169F7C71869E}" type="presOf" srcId="{B4FDCF53-DA7D-43E5-9471-08428B14E628}" destId="{23F1C6F8-B9F1-45F8-98A7-3E667C5615C6}" srcOrd="1" destOrd="0" presId="urn:microsoft.com/office/officeart/2005/8/layout/cycle8"/>
    <dgm:cxn modelId="{B0DA536C-D58F-EF42-B8F3-3B27A8366D41}" type="presOf" srcId="{C87122B2-5664-4714-84F4-0237112C9ED2}" destId="{146217DF-0A71-4FC2-927B-AD4DCBA1F910}" srcOrd="0" destOrd="0" presId="urn:microsoft.com/office/officeart/2005/8/layout/cycle8"/>
    <dgm:cxn modelId="{3AB3F19F-C706-E348-93D8-34FEB7B43ADA}" type="presOf" srcId="{B4FDCF53-DA7D-43E5-9471-08428B14E628}" destId="{56A4D2B1-F7BD-46B5-900C-4088B83C325D}" srcOrd="0" destOrd="0" presId="urn:microsoft.com/office/officeart/2005/8/layout/cycle8"/>
    <dgm:cxn modelId="{6C3F4803-6625-FC46-A728-E5C34D177D36}" type="presOf" srcId="{6E3D5554-71E6-4361-85C0-3DF4766DBA42}" destId="{2D09DE3F-F637-4101-AAB9-01FB391F709D}" srcOrd="1" destOrd="0" presId="urn:microsoft.com/office/officeart/2005/8/layout/cycle8"/>
    <dgm:cxn modelId="{43FF056E-B8B0-441D-8AF4-E3D65359F930}" srcId="{866EE5BD-D64E-485C-B11F-3C9495DE652B}" destId="{C87122B2-5664-4714-84F4-0237112C9ED2}" srcOrd="0" destOrd="0" parTransId="{ABF68D62-B130-450F-896E-3E0EBA8D95AD}" sibTransId="{67B9AF40-EFD8-4D9D-A1C5-DC1DABFB9C22}"/>
    <dgm:cxn modelId="{4AFFC4A4-1639-F546-BBF4-D1E676DD92A5}" type="presOf" srcId="{6E3D5554-71E6-4361-85C0-3DF4766DBA42}" destId="{B90419D2-92D9-4F24-90A5-340F2FC51B2E}" srcOrd="0" destOrd="0" presId="urn:microsoft.com/office/officeart/2005/8/layout/cycle8"/>
    <dgm:cxn modelId="{7040591F-6E08-D74F-BC57-E04FD0A1664C}" type="presOf" srcId="{C87122B2-5664-4714-84F4-0237112C9ED2}" destId="{963BAEB9-47D6-450A-B3F4-F61CEB7A4E38}" srcOrd="1" destOrd="0" presId="urn:microsoft.com/office/officeart/2005/8/layout/cycle8"/>
    <dgm:cxn modelId="{7D380A0B-0D04-0945-A45D-34344279D1A6}" type="presOf" srcId="{866EE5BD-D64E-485C-B11F-3C9495DE652B}" destId="{006E4B6D-42F8-4FA2-AAFE-3CD599F9A0D9}" srcOrd="0" destOrd="0" presId="urn:microsoft.com/office/officeart/2005/8/layout/cycle8"/>
    <dgm:cxn modelId="{9300B749-E52D-4667-9DF6-40B7BDD050E3}" srcId="{866EE5BD-D64E-485C-B11F-3C9495DE652B}" destId="{B4FDCF53-DA7D-43E5-9471-08428B14E628}" srcOrd="2" destOrd="0" parTransId="{057FE23B-42FE-4BE3-A5A4-05CD6E07993D}" sibTransId="{46C51E2F-69BF-4022-88A2-D50F37349148}"/>
    <dgm:cxn modelId="{BA18EF95-B39F-411D-A4CF-DF857FBBA057}" srcId="{866EE5BD-D64E-485C-B11F-3C9495DE652B}" destId="{6E3D5554-71E6-4361-85C0-3DF4766DBA42}" srcOrd="1" destOrd="0" parTransId="{007311B2-3D5C-4E07-9EB6-EBFBB59E3ECB}" sibTransId="{05FA0293-E57A-4C56-9EAA-5F23500CB9C7}"/>
    <dgm:cxn modelId="{4041992E-1934-BA42-AFE1-B84AB9A8A05F}" type="presParOf" srcId="{006E4B6D-42F8-4FA2-AAFE-3CD599F9A0D9}" destId="{146217DF-0A71-4FC2-927B-AD4DCBA1F910}" srcOrd="0" destOrd="0" presId="urn:microsoft.com/office/officeart/2005/8/layout/cycle8"/>
    <dgm:cxn modelId="{42823B71-5CB1-C14F-A784-2023EC350B78}" type="presParOf" srcId="{006E4B6D-42F8-4FA2-AAFE-3CD599F9A0D9}" destId="{4F1A7EF5-539A-4DEA-96FB-6CD5702504EA}" srcOrd="1" destOrd="0" presId="urn:microsoft.com/office/officeart/2005/8/layout/cycle8"/>
    <dgm:cxn modelId="{EA7B94A3-8465-2C47-B511-32B47E0D9675}" type="presParOf" srcId="{006E4B6D-42F8-4FA2-AAFE-3CD599F9A0D9}" destId="{840C489C-0E4C-438C-9C6F-43C2127B3895}" srcOrd="2" destOrd="0" presId="urn:microsoft.com/office/officeart/2005/8/layout/cycle8"/>
    <dgm:cxn modelId="{18802DB8-BBE1-D843-B5E2-04164CA9ACC3}" type="presParOf" srcId="{006E4B6D-42F8-4FA2-AAFE-3CD599F9A0D9}" destId="{963BAEB9-47D6-450A-B3F4-F61CEB7A4E38}" srcOrd="3" destOrd="0" presId="urn:microsoft.com/office/officeart/2005/8/layout/cycle8"/>
    <dgm:cxn modelId="{783E3A3F-FB8B-6449-AFBD-562E3C583C51}" type="presParOf" srcId="{006E4B6D-42F8-4FA2-AAFE-3CD599F9A0D9}" destId="{B90419D2-92D9-4F24-90A5-340F2FC51B2E}" srcOrd="4" destOrd="0" presId="urn:microsoft.com/office/officeart/2005/8/layout/cycle8"/>
    <dgm:cxn modelId="{1E9B9FC2-8EAB-F84D-BA0E-3DC28CB3C184}" type="presParOf" srcId="{006E4B6D-42F8-4FA2-AAFE-3CD599F9A0D9}" destId="{2FB68BAD-7268-4A59-9114-0D5D5A7861F9}" srcOrd="5" destOrd="0" presId="urn:microsoft.com/office/officeart/2005/8/layout/cycle8"/>
    <dgm:cxn modelId="{13A2A8F5-C010-0E4E-8B4A-5CF75AF52F9B}" type="presParOf" srcId="{006E4B6D-42F8-4FA2-AAFE-3CD599F9A0D9}" destId="{3EE59C3A-2037-46AD-A41C-29F849B9B45C}" srcOrd="6" destOrd="0" presId="urn:microsoft.com/office/officeart/2005/8/layout/cycle8"/>
    <dgm:cxn modelId="{65487683-27B5-E647-9BA5-328EB91A4753}" type="presParOf" srcId="{006E4B6D-42F8-4FA2-AAFE-3CD599F9A0D9}" destId="{2D09DE3F-F637-4101-AAB9-01FB391F709D}" srcOrd="7" destOrd="0" presId="urn:microsoft.com/office/officeart/2005/8/layout/cycle8"/>
    <dgm:cxn modelId="{DC178766-FE38-A244-B4EB-3FA089AEE09B}" type="presParOf" srcId="{006E4B6D-42F8-4FA2-AAFE-3CD599F9A0D9}" destId="{56A4D2B1-F7BD-46B5-900C-4088B83C325D}" srcOrd="8" destOrd="0" presId="urn:microsoft.com/office/officeart/2005/8/layout/cycle8"/>
    <dgm:cxn modelId="{2FAB08A5-26A8-DF42-B923-01797BCCA770}" type="presParOf" srcId="{006E4B6D-42F8-4FA2-AAFE-3CD599F9A0D9}" destId="{12355AAB-E0F3-40D6-89D8-13EB91F22E61}" srcOrd="9" destOrd="0" presId="urn:microsoft.com/office/officeart/2005/8/layout/cycle8"/>
    <dgm:cxn modelId="{C9DDB055-E634-434C-897A-612667B41017}" type="presParOf" srcId="{006E4B6D-42F8-4FA2-AAFE-3CD599F9A0D9}" destId="{3C4A89FB-AAA6-4D56-B364-DB518F3E713D}" srcOrd="10" destOrd="0" presId="urn:microsoft.com/office/officeart/2005/8/layout/cycle8"/>
    <dgm:cxn modelId="{50292226-6A4C-9A4E-B9AB-C600ADDD75C9}" type="presParOf" srcId="{006E4B6D-42F8-4FA2-AAFE-3CD599F9A0D9}" destId="{23F1C6F8-B9F1-45F8-98A7-3E667C5615C6}" srcOrd="11" destOrd="0" presId="urn:microsoft.com/office/officeart/2005/8/layout/cycle8"/>
    <dgm:cxn modelId="{499DDE7C-6687-994D-8E95-5FD282A59A85}" type="presParOf" srcId="{006E4B6D-42F8-4FA2-AAFE-3CD599F9A0D9}" destId="{4CE8B4CB-9B31-4DB5-95F3-3522948F8C17}" srcOrd="12" destOrd="0" presId="urn:microsoft.com/office/officeart/2005/8/layout/cycle8"/>
    <dgm:cxn modelId="{29133F14-6FCA-EC4E-80C7-9DCBC24677C6}" type="presParOf" srcId="{006E4B6D-42F8-4FA2-AAFE-3CD599F9A0D9}" destId="{7927DBD8-3CD5-42CE-9BAA-DB2A9AD4BA4A}" srcOrd="13" destOrd="0" presId="urn:microsoft.com/office/officeart/2005/8/layout/cycle8"/>
    <dgm:cxn modelId="{E2DC4139-3A7E-D84B-8A4F-7B4398EC68E4}" type="presParOf" srcId="{006E4B6D-42F8-4FA2-AAFE-3CD599F9A0D9}" destId="{7B37BE69-F91F-457F-91DC-75E826E4B444}"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217DF-0A71-4FC2-927B-AD4DCBA1F910}">
      <dsp:nvSpPr>
        <dsp:cNvPr id="0" name=""/>
        <dsp:cNvSpPr/>
      </dsp:nvSpPr>
      <dsp:spPr>
        <a:xfrm>
          <a:off x="1099007" y="236996"/>
          <a:ext cx="3062729" cy="3062729"/>
        </a:xfrm>
        <a:prstGeom prst="pie">
          <a:avLst>
            <a:gd name="adj1" fmla="val 16200000"/>
            <a:gd name="adj2" fmla="val 1800000"/>
          </a:avLst>
        </a:prstGeom>
        <a:solidFill>
          <a:schemeClr val="accent1">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Design/ Develop</a:t>
          </a:r>
        </a:p>
      </dsp:txBody>
      <dsp:txXfrm>
        <a:off x="2713138" y="886004"/>
        <a:ext cx="1093832" cy="911526"/>
      </dsp:txXfrm>
    </dsp:sp>
    <dsp:sp modelId="{B90419D2-92D9-4F24-90A5-340F2FC51B2E}">
      <dsp:nvSpPr>
        <dsp:cNvPr id="0" name=""/>
        <dsp:cNvSpPr/>
      </dsp:nvSpPr>
      <dsp:spPr>
        <a:xfrm>
          <a:off x="1035929" y="346380"/>
          <a:ext cx="3062729" cy="3062729"/>
        </a:xfrm>
        <a:prstGeom prst="pie">
          <a:avLst>
            <a:gd name="adj1" fmla="val 1800000"/>
            <a:gd name="adj2" fmla="val 9000000"/>
          </a:avLst>
        </a:prstGeom>
        <a:solidFill>
          <a:schemeClr val="accent1">
            <a:shade val="80000"/>
            <a:hueOff val="393559"/>
            <a:satOff val="-20293"/>
            <a:lumOff val="1786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Operate</a:t>
          </a:r>
        </a:p>
      </dsp:txBody>
      <dsp:txXfrm>
        <a:off x="1765150" y="2333508"/>
        <a:ext cx="1640748" cy="802143"/>
      </dsp:txXfrm>
    </dsp:sp>
    <dsp:sp modelId="{56A4D2B1-F7BD-46B5-900C-4088B83C325D}">
      <dsp:nvSpPr>
        <dsp:cNvPr id="0" name=""/>
        <dsp:cNvSpPr/>
      </dsp:nvSpPr>
      <dsp:spPr>
        <a:xfrm>
          <a:off x="972851" y="236996"/>
          <a:ext cx="3062729" cy="3062729"/>
        </a:xfrm>
        <a:prstGeom prst="pie">
          <a:avLst>
            <a:gd name="adj1" fmla="val 9000000"/>
            <a:gd name="adj2" fmla="val 16200000"/>
          </a:avLst>
        </a:prstGeom>
        <a:solidFill>
          <a:schemeClr val="accent1">
            <a:shade val="80000"/>
            <a:hueOff val="787118"/>
            <a:satOff val="-40586"/>
            <a:lumOff val="3572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Upgrade</a:t>
          </a:r>
        </a:p>
      </dsp:txBody>
      <dsp:txXfrm>
        <a:off x="1327618" y="886004"/>
        <a:ext cx="1093832" cy="911526"/>
      </dsp:txXfrm>
    </dsp:sp>
    <dsp:sp modelId="{4CE8B4CB-9B31-4DB5-95F3-3522948F8C17}">
      <dsp:nvSpPr>
        <dsp:cNvPr id="0" name=""/>
        <dsp:cNvSpPr/>
      </dsp:nvSpPr>
      <dsp:spPr>
        <a:xfrm>
          <a:off x="909662" y="47399"/>
          <a:ext cx="3441925" cy="3441925"/>
        </a:xfrm>
        <a:prstGeom prst="circularArrow">
          <a:avLst>
            <a:gd name="adj1" fmla="val 5085"/>
            <a:gd name="adj2" fmla="val 327528"/>
            <a:gd name="adj3" fmla="val 1472472"/>
            <a:gd name="adj4" fmla="val 16199432"/>
            <a:gd name="adj5" fmla="val 5932"/>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27DBD8-3CD5-42CE-9BAA-DB2A9AD4BA4A}">
      <dsp:nvSpPr>
        <dsp:cNvPr id="0" name=""/>
        <dsp:cNvSpPr/>
      </dsp:nvSpPr>
      <dsp:spPr>
        <a:xfrm>
          <a:off x="846331" y="156588"/>
          <a:ext cx="3441925" cy="3441925"/>
        </a:xfrm>
        <a:prstGeom prst="circularArrow">
          <a:avLst>
            <a:gd name="adj1" fmla="val 5085"/>
            <a:gd name="adj2" fmla="val 327528"/>
            <a:gd name="adj3" fmla="val 8671970"/>
            <a:gd name="adj4" fmla="val 1800502"/>
            <a:gd name="adj5" fmla="val 5932"/>
          </a:avLst>
        </a:prstGeom>
        <a:solidFill>
          <a:schemeClr val="accent1">
            <a:shade val="90000"/>
            <a:hueOff val="396300"/>
            <a:satOff val="-20293"/>
            <a:lumOff val="1683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37BE69-F91F-457F-91DC-75E826E4B444}">
      <dsp:nvSpPr>
        <dsp:cNvPr id="0" name=""/>
        <dsp:cNvSpPr/>
      </dsp:nvSpPr>
      <dsp:spPr>
        <a:xfrm>
          <a:off x="783001" y="47399"/>
          <a:ext cx="3441925" cy="3441925"/>
        </a:xfrm>
        <a:prstGeom prst="circularArrow">
          <a:avLst>
            <a:gd name="adj1" fmla="val 5085"/>
            <a:gd name="adj2" fmla="val 327528"/>
            <a:gd name="adj3" fmla="val 15873039"/>
            <a:gd name="adj4" fmla="val 9000000"/>
            <a:gd name="adj5" fmla="val 5932"/>
          </a:avLst>
        </a:prstGeom>
        <a:solidFill>
          <a:schemeClr val="accent1">
            <a:shade val="90000"/>
            <a:hueOff val="792599"/>
            <a:satOff val="-40586"/>
            <a:lumOff val="33666"/>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10/15/2016 7:46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32:37.111"/>
    </inkml:context>
    <inkml:brush xml:id="br0">
      <inkml:brushProperty name="width" value="0.06667" units="cm"/>
      <inkml:brushProperty name="height" value="0.06667" units="cm"/>
    </inkml:brush>
  </inkml:definitions>
  <inkml:traceGroup>
    <inkml:annotationXML>
      <emma:emma xmlns:emma="http://www.w3.org/2003/04/emma" version="1.0">
        <emma:interpretation id="{B208323E-13BD-489D-AD29-AA8B09E3E5D2}" emma:medium="tactile" emma:mode="ink">
          <msink:context xmlns:msink="http://schemas.microsoft.com/ink/2010/main" type="writingRegion" rotatedBoundingBox="4015,15368 4068,15368 4068,15421 4015,15421"/>
        </emma:interpretation>
      </emma:emma>
    </inkml:annotationXML>
    <inkml:traceGroup>
      <inkml:annotationXML>
        <emma:emma xmlns:emma="http://www.w3.org/2003/04/emma" version="1.0">
          <emma:interpretation id="{D0D6E4F3-8B0E-4F37-AC44-711489ED8803}" emma:medium="tactile" emma:mode="ink">
            <msink:context xmlns:msink="http://schemas.microsoft.com/ink/2010/main" type="paragraph" rotatedBoundingBox="4015,15368 4068,15368 4068,15421 4015,15421" alignmentLevel="1"/>
          </emma:interpretation>
        </emma:emma>
      </inkml:annotationXML>
      <inkml:traceGroup>
        <inkml:annotationXML>
          <emma:emma xmlns:emma="http://www.w3.org/2003/04/emma" version="1.0">
            <emma:interpretation id="{77C9744F-568D-4069-B37E-8797CF06387E}" emma:medium="tactile" emma:mode="ink">
              <msink:context xmlns:msink="http://schemas.microsoft.com/ink/2010/main" type="line" rotatedBoundingBox="4015,15368 4068,15368 4068,15421 4015,15421"/>
            </emma:interpretation>
          </emma:emma>
        </inkml:annotationXML>
        <inkml:traceGroup>
          <inkml:annotationXML>
            <emma:emma xmlns:emma="http://www.w3.org/2003/04/emma" version="1.0">
              <emma:interpretation id="{F1A2385F-4197-4BF5-9CDA-478332D63DF0}" emma:medium="tactile" emma:mode="ink">
                <msink:context xmlns:msink="http://schemas.microsoft.com/ink/2010/main" type="inkWord" rotatedBoundingBox="4015,15368 4068,15368 4068,15421 4015,15421"/>
              </emma:interpretation>
            </emma:emma>
          </inkml:annotationXML>
          <inkml:trace contextRef="#ctx0" brushRef="#br0">8324 7859 1152,'7'0'512,"4"23"0,-4-16 640,-7 4-1152,10-5 0,-10 0 0,0-6 0,18-12-384,-18 12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10/15/2016 7:46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aka.ms/ServiceFabricSDK"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introduction</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10/15/2016 8:08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261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Elasticity scale-in scale-out</a:t>
            </a:r>
            <a:r>
              <a:rPr lang="en-US" baseline="0" dirty="0"/>
              <a:t> / if needed scale up and down</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22405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01882A8-7401-4BD1-8A1B-5FE40FC489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206304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01882A8-7401-4BD1-8A1B-5FE40FC489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86332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010354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10/15/2016 8:24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766848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10/15/2016 8:24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468002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10/15/2016 8:24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744207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10/15/2016 8:24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872816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10/15/2016 8:24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499113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C87A55-D883-4B33-9B49-AB3133816348}" type="slidenum">
              <a:rPr lang="en-US" smtClean="0"/>
              <a:t>22</a:t>
            </a:fld>
            <a:endParaRPr lang="en-US"/>
          </a:p>
        </p:txBody>
      </p:sp>
    </p:spTree>
    <p:extLst>
      <p:ext uri="{BB962C8B-B14F-4D97-AF65-F5344CB8AC3E}">
        <p14:creationId xmlns:p14="http://schemas.microsoft.com/office/powerpoint/2010/main" val="3689217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 quote from someone famous. This seemed as good as anything</a:t>
            </a:r>
            <a:r>
              <a:rPr lang="en-US" baseline="0" dirty="0"/>
              <a:t> else.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10/15/2016 7:46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08586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Stephane</a:t>
            </a:r>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697215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Stephane</a:t>
            </a:r>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1124954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Stephane</a:t>
            </a:r>
          </a:p>
          <a:p>
            <a:endParaRPr lang="en-US" i="0"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95259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many learning</a:t>
            </a:r>
            <a:r>
              <a:rPr lang="en-US" baseline="0" dirty="0"/>
              <a:t> materials to list here. I’ve put some of my favorites on my blog along with a link to this presentation. Enjoy and check back for updates as things continue to mature. </a:t>
            </a:r>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28</a:t>
            </a:fld>
            <a:endParaRPr lang="en-US"/>
          </a:p>
        </p:txBody>
      </p:sp>
    </p:spTree>
    <p:extLst>
      <p:ext uri="{BB962C8B-B14F-4D97-AF65-F5344CB8AC3E}">
        <p14:creationId xmlns:p14="http://schemas.microsoft.com/office/powerpoint/2010/main" val="36735574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Brent.</a:t>
            </a:r>
            <a:r>
              <a:rPr lang="en-US" baseline="0" dirty="0"/>
              <a:t> </a:t>
            </a:r>
          </a:p>
          <a:p>
            <a:r>
              <a:rPr lang="en-US" baseline="0" dirty="0"/>
              <a:t>Purple dye all over his face is courtesy of his daughter</a:t>
            </a:r>
          </a:p>
          <a:p>
            <a:endParaRPr lang="en-US" baseline="0" dirty="0"/>
          </a:p>
          <a:p>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10/15/2016 8:08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p>
          <a:p>
            <a:pPr lvl="1"/>
            <a:r>
              <a:rPr lang="en-US" dirty="0"/>
              <a:t>The intent is to make you comfortable explaining to others at a high level what Service</a:t>
            </a:r>
            <a:r>
              <a:rPr lang="en-US" baseline="0" dirty="0"/>
              <a:t> Fabric and </a:t>
            </a:r>
            <a:r>
              <a:rPr lang="en-US" baseline="0" dirty="0" err="1"/>
              <a:t>Microservice</a:t>
            </a:r>
            <a:r>
              <a:rPr lang="en-US" baseline="0" dirty="0"/>
              <a:t> Architectures are. If you are already actively working with Service Fabric, this likely isn’t the session for you. </a:t>
            </a:r>
            <a:endParaRPr lang="en-US" dirty="0"/>
          </a:p>
          <a:p>
            <a:pPr lvl="1"/>
            <a:endParaRPr lang="en-US" dirty="0"/>
          </a:p>
          <a:p>
            <a:r>
              <a:rPr lang="en-US" dirty="0"/>
              <a:t>Code and the Infrastructure</a:t>
            </a:r>
          </a:p>
          <a:p>
            <a:pPr lvl="1"/>
            <a:r>
              <a:rPr lang="en-US" dirty="0" err="1"/>
              <a:t>SvcFab</a:t>
            </a:r>
            <a:r>
              <a:rPr lang="en-US" baseline="0" dirty="0"/>
              <a:t> is both the best and worst of IaaS and PaaS. It’s a powerful orchestration framework for </a:t>
            </a:r>
            <a:r>
              <a:rPr lang="en-US" baseline="0" dirty="0" err="1"/>
              <a:t>microservices</a:t>
            </a:r>
            <a:r>
              <a:rPr lang="en-US" baseline="0" dirty="0"/>
              <a:t>, but to leverage it fully, you also need to understand the infrastructure that supports it and how these two fit together.</a:t>
            </a:r>
            <a:endParaRPr lang="en-US" dirty="0"/>
          </a:p>
          <a:p>
            <a:endParaRPr lang="en-US" sz="2000" dirty="0"/>
          </a:p>
          <a:p>
            <a:r>
              <a:rPr lang="en-US" dirty="0"/>
              <a:t>DevOps</a:t>
            </a:r>
          </a:p>
          <a:p>
            <a:pPr lvl="1"/>
            <a:r>
              <a:rPr lang="en-US" dirty="0"/>
              <a:t>Service</a:t>
            </a:r>
            <a:r>
              <a:rPr lang="en-US" baseline="0" dirty="0"/>
              <a:t> Fabric drags you kicking and screaming into the world of DevOps. You’ll need to understand the concept of configuration through code and how that impacts not just building your services, but also how they are deployed. </a:t>
            </a:r>
            <a:endParaRPr lang="en-US" dirty="0">
              <a:sym typeface="Wingdings" panose="05000000000000000000" pitchFamily="2" charset="2"/>
            </a:endParaRPr>
          </a:p>
          <a:p>
            <a:pPr marL="0" lvl="0" indent="-107956">
              <a:buNone/>
            </a:pPr>
            <a:br>
              <a:rPr lang="en-US" dirty="0">
                <a:sym typeface="Wingdings" panose="05000000000000000000" pitchFamily="2" charset="2"/>
              </a:rPr>
            </a:br>
            <a:r>
              <a:rPr lang="en-US" dirty="0">
                <a:sym typeface="Wingdings" panose="05000000000000000000" pitchFamily="2" charset="2"/>
              </a:rPr>
              <a:t>image</a:t>
            </a:r>
            <a:r>
              <a:rPr lang="en-US" baseline="0" dirty="0">
                <a:sym typeface="Wingdings" panose="05000000000000000000" pitchFamily="2" charset="2"/>
              </a:rPr>
              <a:t> from: https://thetechbench.wordpress.com/category/client-expectations/</a:t>
            </a: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10/15/2016 7:54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326606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36070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From a Dev’s perspective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Simplified architecture (focused)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Build, scale, and upgrade services </a:t>
            </a:r>
            <a:r>
              <a:rPr lang="en-US" sz="1200" u="sng" dirty="0"/>
              <a:t>independently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694865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 is </a:t>
            </a:r>
            <a:r>
              <a:rPr lang="en-US" dirty="0" err="1"/>
              <a:t>Microservices</a:t>
            </a:r>
            <a:endParaRPr lang="en-US" dirty="0"/>
          </a:p>
          <a:p>
            <a:r>
              <a:rPr lang="en-US" dirty="0"/>
              <a:t>Let’s start by 3-tier</a:t>
            </a:r>
            <a:r>
              <a:rPr lang="en-US" baseline="0" dirty="0"/>
              <a:t> Monolith</a:t>
            </a:r>
          </a:p>
          <a:p>
            <a:r>
              <a:rPr lang="en-US" baseline="0" dirty="0"/>
              <a:t>Then </a:t>
            </a:r>
            <a:r>
              <a:rPr lang="en-US" baseline="0" dirty="0" err="1"/>
              <a:t>Microservices</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290090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Next generation of PaaS on Azure</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Elastic scale, OS updates, SF updates</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err="1">
                <a:ln>
                  <a:noFill/>
                </a:ln>
                <a:solidFill>
                  <a:prstClr val="black"/>
                </a:solidFill>
                <a:effectLst/>
                <a:uLnTx/>
                <a:uFillTx/>
                <a:latin typeface="Tw Cen MT" panose="020B0602020104020603"/>
                <a:ea typeface="+mn-ea"/>
                <a:cs typeface="+mn-cs"/>
              </a:rPr>
              <a:t>Microservices</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platform for Windows and Linux</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DevOps, rolling upgrades, etc.</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rPr>
              <a:t>Polycloud</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including on-premises</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Programming models</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Stateless Win32 apps written in any language (some feature not supported)</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Reliable Services: Stateless &amp; </a:t>
            </a: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rPr>
              <a:t>stateful</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(for hot data; gives low-latency reads)</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OWIN/ASP.NET Core*</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Service Fabric is free of charge </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SDK: </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hlinkClick r:id="rId3"/>
              </a:rPr>
              <a:t>http://aka.ms/ServiceFabricSDK</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1068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941092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4664" y="596866"/>
            <a:ext cx="9914980" cy="152946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44662" y="2331508"/>
            <a:ext cx="9914981" cy="209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03364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08650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cSld name="Comparison">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44664" y="2223027"/>
            <a:ext cx="4850225" cy="839343"/>
          </a:xfrm>
        </p:spPr>
        <p:txBody>
          <a:bodyPr lIns="137160" rIns="137160" anchor="ctr">
            <a:normAutofit/>
          </a:bodyPr>
          <a:lstStyle>
            <a:lvl1pPr marL="0" indent="0">
              <a:spcBef>
                <a:spcPts val="0"/>
              </a:spcBef>
              <a:spcAft>
                <a:spcPts val="0"/>
              </a:spcAft>
              <a:buNone/>
              <a:defRPr sz="2346" b="0" cap="none" baseline="0">
                <a:solidFill>
                  <a:schemeClr val="accent1"/>
                </a:solidFill>
                <a:latin typeface="+mn-lt"/>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p:cNvSpPr>
            <a:spLocks noGrp="1"/>
          </p:cNvSpPr>
          <p:nvPr>
            <p:ph sz="half" idx="2"/>
          </p:nvPr>
        </p:nvSpPr>
        <p:spPr>
          <a:xfrm>
            <a:off x="1044664" y="3026869"/>
            <a:ext cx="4850225" cy="26468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11018" y="2223027"/>
            <a:ext cx="4850225" cy="839343"/>
          </a:xfrm>
        </p:spPr>
        <p:txBody>
          <a:bodyPr lIns="137160" rIns="137160" anchor="ctr">
            <a:normAutofit/>
          </a:bodyPr>
          <a:lstStyle>
            <a:lvl1pPr marL="0" indent="0">
              <a:spcBef>
                <a:spcPts val="0"/>
              </a:spcBef>
              <a:spcAft>
                <a:spcPts val="0"/>
              </a:spcAft>
              <a:buNone/>
              <a:defRPr lang="en-US" sz="2346" b="0" kern="1200" cap="none" baseline="0" dirty="0">
                <a:solidFill>
                  <a:schemeClr val="accent1"/>
                </a:solidFill>
                <a:latin typeface="+mn-lt"/>
                <a:ea typeface="+mn-ea"/>
                <a:cs typeface="+mn-cs"/>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marL="0" lvl="0" indent="0" algn="l" defTabSz="932597" rtl="0" eaLnBrk="1" latinLnBrk="0" hangingPunct="1">
              <a:lnSpc>
                <a:spcPct val="90000"/>
              </a:lnSpc>
              <a:spcBef>
                <a:spcPts val="1836"/>
              </a:spcBef>
              <a:buNone/>
            </a:pPr>
            <a:r>
              <a:rPr lang="en-US"/>
              <a:t>Click to edit Master text styles</a:t>
            </a:r>
          </a:p>
        </p:txBody>
      </p:sp>
      <p:sp>
        <p:nvSpPr>
          <p:cNvPr id="6" name="Content Placeholder 5"/>
          <p:cNvSpPr>
            <a:spLocks noGrp="1"/>
          </p:cNvSpPr>
          <p:nvPr>
            <p:ph sz="quarter" idx="4"/>
          </p:nvPr>
        </p:nvSpPr>
        <p:spPr>
          <a:xfrm>
            <a:off x="6111018" y="3026869"/>
            <a:ext cx="4850225" cy="26468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5753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13126815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theme" Target="../theme/theme2.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 id="2147484343" r:id="rId26"/>
    <p:sldLayoutId id="2147484344" r:id="rId2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5.xml"/><Relationship Id="rId5" Type="http://schemas.openxmlformats.org/officeDocument/2006/relationships/image" Target="../media/image10.emf"/><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7.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4.xml"/><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5.x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Service Fabric</a:t>
            </a:r>
          </a:p>
        </p:txBody>
      </p:sp>
      <p:sp>
        <p:nvSpPr>
          <p:cNvPr id="5" name="Text Placeholder 4"/>
          <p:cNvSpPr>
            <a:spLocks noGrp="1"/>
          </p:cNvSpPr>
          <p:nvPr>
            <p:ph type="body" sz="quarter" idx="12"/>
          </p:nvPr>
        </p:nvSpPr>
        <p:spPr>
          <a:xfrm>
            <a:off x="274701" y="4806855"/>
            <a:ext cx="10058337" cy="1828007"/>
          </a:xfrm>
        </p:spPr>
        <p:txBody>
          <a:bodyPr/>
          <a:lstStyle/>
          <a:p>
            <a:r>
              <a:rPr lang="en-US" dirty="0"/>
              <a:t>Presented By: someone that still plays with cars</a:t>
            </a:r>
          </a:p>
        </p:txBody>
      </p:sp>
      <p:sp>
        <p:nvSpPr>
          <p:cNvPr id="6" name="Text Placeholder 5"/>
          <p:cNvSpPr>
            <a:spLocks noGrp="1"/>
          </p:cNvSpPr>
          <p:nvPr>
            <p:ph type="body" sz="quarter" idx="13"/>
          </p:nvPr>
        </p:nvSpPr>
        <p:spPr/>
        <p:txBody>
          <a:bodyPr/>
          <a:lstStyle/>
          <a:p>
            <a:r>
              <a:rPr lang="en-US" dirty="0"/>
              <a:t>dev up - 2016</a:t>
            </a:r>
          </a:p>
        </p:txBody>
      </p:sp>
      <p:pic>
        <p:nvPicPr>
          <p:cNvPr id="2" name="Picture 1"/>
          <p:cNvPicPr>
            <a:picLocks noChangeAspect="1"/>
          </p:cNvPicPr>
          <p:nvPr/>
        </p:nvPicPr>
        <p:blipFill>
          <a:blip r:embed="rId3"/>
          <a:stretch>
            <a:fillRect/>
          </a:stretch>
        </p:blipFill>
        <p:spPr>
          <a:xfrm>
            <a:off x="198437" y="5554662"/>
            <a:ext cx="4067175" cy="1066800"/>
          </a:xfrm>
          <a:prstGeom prst="rect">
            <a:avLst/>
          </a:prstGeom>
        </p:spPr>
      </p:pic>
      <p:sp>
        <p:nvSpPr>
          <p:cNvPr id="7" name="Rectangle 6"/>
          <p:cNvSpPr/>
          <p:nvPr/>
        </p:nvSpPr>
        <p:spPr>
          <a:xfrm>
            <a:off x="5303869" y="6359852"/>
            <a:ext cx="7121380" cy="523220"/>
          </a:xfrm>
          <a:prstGeom prst="rect">
            <a:avLst/>
          </a:prstGeom>
        </p:spPr>
        <p:txBody>
          <a:bodyPr wrap="square">
            <a:spAutoFit/>
          </a:bodyPr>
          <a:lstStyle/>
          <a:p>
            <a:pPr algn="ctr"/>
            <a:r>
              <a:rPr lang="en-US" sz="2800" b="1" dirty="0"/>
              <a:t>https://aka.ms/brent-servicefabric-intro</a:t>
            </a:r>
            <a:endParaRPr lang="en-US" sz="1600" dirty="0"/>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bwMode="auto">
          <a:xfrm>
            <a:off x="6573495" y="1628921"/>
            <a:ext cx="4606969" cy="235053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chemeClr val="tx1"/>
              </a:solidFill>
              <a:ea typeface="Segoe UI" pitchFamily="34" charset="0"/>
              <a:cs typeface="Segoe UI" pitchFamily="34" charset="0"/>
            </a:endParaRPr>
          </a:p>
        </p:txBody>
      </p:sp>
      <p:pic>
        <p:nvPicPr>
          <p:cNvPr id="89" name="Picture 88"/>
          <p:cNvPicPr>
            <a:picLocks noChangeAspect="1"/>
          </p:cNvPicPr>
          <p:nvPr/>
        </p:nvPicPr>
        <p:blipFill>
          <a:blip r:embed="rId3"/>
          <a:stretch>
            <a:fillRect/>
          </a:stretch>
        </p:blipFill>
        <p:spPr>
          <a:xfrm>
            <a:off x="1094664" y="1431315"/>
            <a:ext cx="4743725" cy="2440294"/>
          </a:xfrm>
          <a:prstGeom prst="rect">
            <a:avLst/>
          </a:prstGeom>
        </p:spPr>
      </p:pic>
      <p:pic>
        <p:nvPicPr>
          <p:cNvPr id="90" name="Picture 89"/>
          <p:cNvPicPr>
            <a:picLocks noChangeAspect="1"/>
          </p:cNvPicPr>
          <p:nvPr/>
        </p:nvPicPr>
        <p:blipFill>
          <a:blip r:embed="rId4"/>
          <a:stretch>
            <a:fillRect/>
          </a:stretch>
        </p:blipFill>
        <p:spPr>
          <a:xfrm>
            <a:off x="6606029" y="1687379"/>
            <a:ext cx="4483369" cy="2186647"/>
          </a:xfrm>
          <a:prstGeom prst="rect">
            <a:avLst/>
          </a:prstGeom>
        </p:spPr>
      </p:pic>
      <p:cxnSp>
        <p:nvCxnSpPr>
          <p:cNvPr id="91" name="Straight Connector 90"/>
          <p:cNvCxnSpPr/>
          <p:nvPr/>
        </p:nvCxnSpPr>
        <p:spPr>
          <a:xfrm flipH="1">
            <a:off x="6137923" y="839626"/>
            <a:ext cx="14629" cy="460792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448552" y="924035"/>
            <a:ext cx="5268426" cy="4841330"/>
            <a:chOff x="447734" y="1868419"/>
            <a:chExt cx="5269172" cy="4842021"/>
          </a:xfrm>
        </p:grpSpPr>
        <p:sp>
          <p:nvSpPr>
            <p:cNvPr id="93" name="Text Placeholder 3"/>
            <p:cNvSpPr txBox="1">
              <a:spLocks/>
            </p:cNvSpPr>
            <p:nvPr/>
          </p:nvSpPr>
          <p:spPr>
            <a:xfrm>
              <a:off x="712783" y="4705930"/>
              <a:ext cx="5004123" cy="2004510"/>
            </a:xfrm>
            <a:prstGeom prst="rect">
              <a:avLst/>
            </a:prstGeom>
          </p:spPr>
          <p:txBody>
            <a:bodyPr vert="horz" lIns="91427" tIns="45713" rIns="91427" bIns="45713"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42807" lvl="1" indent="-285695" defTabSz="932597">
                <a:buFont typeface="Arial" panose="020B0604020202020204" pitchFamily="34" charset="0"/>
                <a:buChar char="•"/>
                <a:defRPr/>
              </a:pPr>
              <a:r>
                <a:rPr lang="en-US" dirty="0"/>
                <a:t>1 instance per VM</a:t>
              </a:r>
            </a:p>
            <a:p>
              <a:pPr marL="742807" lvl="1" indent="-285695" defTabSz="932597">
                <a:buFont typeface="Arial" panose="020B0604020202020204" pitchFamily="34" charset="0"/>
                <a:buChar char="•"/>
                <a:defRPr/>
              </a:pPr>
              <a:r>
                <a:rPr lang="en-US" dirty="0"/>
                <a:t>Uneven utilization</a:t>
              </a:r>
            </a:p>
            <a:p>
              <a:pPr marL="742807" lvl="1" indent="-285695" defTabSz="932597">
                <a:buFont typeface="Arial" panose="020B0604020202020204" pitchFamily="34" charset="0"/>
                <a:buChar char="•"/>
                <a:defRPr/>
              </a:pPr>
              <a:r>
                <a:rPr lang="en-US" dirty="0"/>
                <a:t>Low density</a:t>
              </a:r>
            </a:p>
            <a:p>
              <a:pPr marL="742807" lvl="1" indent="-285695" defTabSz="932597">
                <a:buFont typeface="Arial" panose="020B0604020202020204" pitchFamily="34" charset="0"/>
                <a:buChar char="•"/>
                <a:defRPr/>
              </a:pPr>
              <a:r>
                <a:rPr lang="en-US" dirty="0"/>
                <a:t>Slow deployment &amp; upgrade (bound to VM)</a:t>
              </a:r>
            </a:p>
            <a:p>
              <a:pPr marL="742807" lvl="1" indent="-285695" defTabSz="932597">
                <a:buFont typeface="Arial" panose="020B0604020202020204" pitchFamily="34" charset="0"/>
                <a:buChar char="•"/>
                <a:defRPr/>
              </a:pPr>
              <a:r>
                <a:rPr lang="en-US" dirty="0"/>
                <a:t>Slow scaling and failure recovery</a:t>
              </a:r>
            </a:p>
            <a:p>
              <a:pPr marL="742807" lvl="1" indent="-285695" defTabSz="932597">
                <a:buFont typeface="Arial" panose="020B0604020202020204" pitchFamily="34" charset="0"/>
                <a:buChar char="•"/>
                <a:defRPr/>
              </a:pPr>
              <a:r>
                <a:rPr lang="en-US" dirty="0"/>
                <a:t>Limited fault tolerance</a:t>
              </a:r>
            </a:p>
          </p:txBody>
        </p:sp>
        <p:grpSp>
          <p:nvGrpSpPr>
            <p:cNvPr id="94" name="Group 93"/>
            <p:cNvGrpSpPr/>
            <p:nvPr/>
          </p:nvGrpSpPr>
          <p:grpSpPr>
            <a:xfrm>
              <a:off x="447734" y="1868419"/>
              <a:ext cx="2112903" cy="1287498"/>
              <a:chOff x="447734" y="1868419"/>
              <a:chExt cx="2112903" cy="1287498"/>
            </a:xfrm>
          </p:grpSpPr>
          <p:sp>
            <p:nvSpPr>
              <p:cNvPr id="95" name="Hexagon 94"/>
              <p:cNvSpPr>
                <a:spLocks noChangeAspect="1"/>
              </p:cNvSpPr>
              <p:nvPr/>
            </p:nvSpPr>
            <p:spPr bwMode="auto">
              <a:xfrm>
                <a:off x="447734" y="1868419"/>
                <a:ext cx="686054" cy="640083"/>
              </a:xfrm>
              <a:prstGeom prst="hexagon">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solidFill>
                    <a:sysClr val="windowText" lastClr="000000"/>
                  </a:solidFill>
                  <a:ea typeface="Segoe UI" pitchFamily="34" charset="0"/>
                  <a:cs typeface="Segoe UI" pitchFamily="34" charset="0"/>
                </a:endParaRPr>
              </a:p>
            </p:txBody>
          </p:sp>
          <p:pic>
            <p:nvPicPr>
              <p:cNvPr id="96" name="Picture 2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06556" y="2040347"/>
                <a:ext cx="359652" cy="29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7" name="Straight Arrow Connector 96"/>
              <p:cNvCxnSpPr>
                <a:stCxn id="95" idx="0"/>
              </p:cNvCxnSpPr>
              <p:nvPr/>
            </p:nvCxnSpPr>
            <p:spPr>
              <a:xfrm>
                <a:off x="1133788" y="2188473"/>
                <a:ext cx="478623"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95" idx="0"/>
              </p:cNvCxnSpPr>
              <p:nvPr/>
            </p:nvCxnSpPr>
            <p:spPr>
              <a:xfrm>
                <a:off x="1133788" y="2188469"/>
                <a:ext cx="1426849"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5" idx="0"/>
              </p:cNvCxnSpPr>
              <p:nvPr/>
            </p:nvCxnSpPr>
            <p:spPr>
              <a:xfrm>
                <a:off x="1133788" y="2188468"/>
                <a:ext cx="1426849" cy="7364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5" idx="0"/>
              </p:cNvCxnSpPr>
              <p:nvPr/>
            </p:nvCxnSpPr>
            <p:spPr>
              <a:xfrm>
                <a:off x="1133788" y="2188469"/>
                <a:ext cx="1426849" cy="95196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5" idx="0"/>
              </p:cNvCxnSpPr>
              <p:nvPr/>
            </p:nvCxnSpPr>
            <p:spPr>
              <a:xfrm>
                <a:off x="1133788" y="2188469"/>
                <a:ext cx="478623" cy="736471"/>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5" idx="0"/>
              </p:cNvCxnSpPr>
              <p:nvPr/>
            </p:nvCxnSpPr>
            <p:spPr>
              <a:xfrm>
                <a:off x="1133788" y="2188468"/>
                <a:ext cx="478623" cy="96744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103" name="Group 102"/>
          <p:cNvGrpSpPr/>
          <p:nvPr/>
        </p:nvGrpSpPr>
        <p:grpSpPr>
          <a:xfrm>
            <a:off x="6257245" y="882225"/>
            <a:ext cx="5102990" cy="5007718"/>
            <a:chOff x="6257250" y="1431549"/>
            <a:chExt cx="5103714" cy="5008428"/>
          </a:xfrm>
        </p:grpSpPr>
        <p:sp>
          <p:nvSpPr>
            <p:cNvPr id="104" name="Text Placeholder 3"/>
            <p:cNvSpPr txBox="1">
              <a:spLocks/>
            </p:cNvSpPr>
            <p:nvPr/>
          </p:nvSpPr>
          <p:spPr>
            <a:xfrm>
              <a:off x="6257250" y="4683179"/>
              <a:ext cx="5103714" cy="1756798"/>
            </a:xfrm>
            <a:prstGeom prst="rect">
              <a:avLst/>
            </a:prstGeom>
          </p:spPr>
          <p:txBody>
            <a:bodyPr vert="horz" lIns="91427" tIns="45713" rIns="91427" bIns="45713"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42807" lvl="1" indent="-285695" defTabSz="932597">
                <a:buFont typeface="Arial" panose="020B0604020202020204" pitchFamily="34" charset="0"/>
                <a:buChar char="•"/>
                <a:defRPr/>
              </a:pPr>
              <a:r>
                <a:rPr lang="en-US" dirty="0"/>
                <a:t>Many microservices per VM</a:t>
              </a:r>
            </a:p>
            <a:p>
              <a:pPr marL="742807" lvl="1" indent="-285695" defTabSz="932597">
                <a:buFont typeface="Arial" panose="020B0604020202020204" pitchFamily="34" charset="0"/>
                <a:buChar char="•"/>
                <a:defRPr/>
              </a:pPr>
              <a:r>
                <a:rPr lang="en-US" dirty="0"/>
                <a:t>Even Utilization (by default, customizable)</a:t>
              </a:r>
            </a:p>
            <a:p>
              <a:pPr marL="742807" lvl="1" indent="-285695" defTabSz="932597">
                <a:buFont typeface="Arial" panose="020B0604020202020204" pitchFamily="34" charset="0"/>
                <a:buChar char="•"/>
                <a:defRPr/>
              </a:pPr>
              <a:r>
                <a:rPr lang="en-US" dirty="0"/>
                <a:t>High density (customizable)</a:t>
              </a:r>
            </a:p>
            <a:p>
              <a:pPr marL="742807" lvl="1" indent="-285695" defTabSz="932597">
                <a:buFont typeface="Arial" panose="020B0604020202020204" pitchFamily="34" charset="0"/>
                <a:buChar char="•"/>
                <a:defRPr/>
              </a:pPr>
              <a:r>
                <a:rPr lang="en-US" dirty="0"/>
                <a:t>Fast deployment &amp; upgrade</a:t>
              </a:r>
            </a:p>
            <a:p>
              <a:pPr marL="742807" lvl="1" indent="-285695" defTabSz="932597">
                <a:buFont typeface="Arial" panose="020B0604020202020204" pitchFamily="34" charset="0"/>
                <a:buChar char="•"/>
                <a:defRPr/>
              </a:pPr>
              <a:r>
                <a:rPr lang="en-US" dirty="0"/>
                <a:t>Fast scaling of independent </a:t>
              </a:r>
              <a:r>
                <a:rPr lang="en-US" dirty="0" err="1"/>
                <a:t>microservices</a:t>
              </a:r>
              <a:endParaRPr lang="en-US" dirty="0"/>
            </a:p>
            <a:p>
              <a:pPr marL="742807" lvl="1" indent="-285695" defTabSz="932597">
                <a:buFont typeface="Arial" panose="020B0604020202020204" pitchFamily="34" charset="0"/>
                <a:buChar char="•"/>
                <a:defRPr/>
              </a:pPr>
              <a:r>
                <a:rPr lang="en-US" dirty="0"/>
                <a:t>Tunable fast fault tolerance</a:t>
              </a:r>
            </a:p>
          </p:txBody>
        </p:sp>
        <p:grpSp>
          <p:nvGrpSpPr>
            <p:cNvPr id="105" name="Group 104"/>
            <p:cNvGrpSpPr/>
            <p:nvPr/>
          </p:nvGrpSpPr>
          <p:grpSpPr>
            <a:xfrm>
              <a:off x="6447261" y="1431549"/>
              <a:ext cx="4154744" cy="2876240"/>
              <a:chOff x="6447261" y="1431549"/>
              <a:chExt cx="4154744" cy="2876240"/>
            </a:xfrm>
          </p:grpSpPr>
          <p:sp>
            <p:nvSpPr>
              <p:cNvPr id="106" name="Hexagon 105"/>
              <p:cNvSpPr>
                <a:spLocks noChangeAspect="1"/>
              </p:cNvSpPr>
              <p:nvPr/>
            </p:nvSpPr>
            <p:spPr bwMode="auto">
              <a:xfrm>
                <a:off x="6447261" y="1431549"/>
                <a:ext cx="686054" cy="640080"/>
              </a:xfrm>
              <a:prstGeom prst="hexagon">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solidFill>
                    <a:sysClr val="windowText" lastClr="000000"/>
                  </a:solidFill>
                  <a:ea typeface="Segoe UI" pitchFamily="34" charset="0"/>
                  <a:cs typeface="Segoe UI" pitchFamily="34" charset="0"/>
                </a:endParaRPr>
              </a:p>
            </p:txBody>
          </p:sp>
          <p:pic>
            <p:nvPicPr>
              <p:cNvPr id="107" name="Picture 2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606083" y="1603468"/>
                <a:ext cx="359652" cy="29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8" name="Straight Arrow Connector 107"/>
              <p:cNvCxnSpPr>
                <a:stCxn id="106" idx="0"/>
              </p:cNvCxnSpPr>
              <p:nvPr/>
            </p:nvCxnSpPr>
            <p:spPr>
              <a:xfrm flipH="1">
                <a:off x="6838595" y="1751589"/>
                <a:ext cx="294720" cy="226281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06" idx="0"/>
              </p:cNvCxnSpPr>
              <p:nvPr/>
            </p:nvCxnSpPr>
            <p:spPr>
              <a:xfrm>
                <a:off x="7133315" y="1751589"/>
                <a:ext cx="761322" cy="151990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06" idx="0"/>
              </p:cNvCxnSpPr>
              <p:nvPr/>
            </p:nvCxnSpPr>
            <p:spPr>
              <a:xfrm>
                <a:off x="7133315" y="1751589"/>
                <a:ext cx="592299" cy="7889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6" idx="0"/>
              </p:cNvCxnSpPr>
              <p:nvPr/>
            </p:nvCxnSpPr>
            <p:spPr>
              <a:xfrm flipH="1">
                <a:off x="7027087" y="1751589"/>
                <a:ext cx="106228" cy="25462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6" idx="0"/>
              </p:cNvCxnSpPr>
              <p:nvPr/>
            </p:nvCxnSpPr>
            <p:spPr>
              <a:xfrm flipH="1">
                <a:off x="6838595" y="1751589"/>
                <a:ext cx="294720"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6" idx="0"/>
              </p:cNvCxnSpPr>
              <p:nvPr/>
            </p:nvCxnSpPr>
            <p:spPr>
              <a:xfrm flipH="1">
                <a:off x="7027087" y="1751589"/>
                <a:ext cx="106228" cy="127072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6" idx="0"/>
              </p:cNvCxnSpPr>
              <p:nvPr/>
            </p:nvCxnSpPr>
            <p:spPr>
              <a:xfrm>
                <a:off x="7133315" y="1751589"/>
                <a:ext cx="837522"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6" idx="0"/>
              </p:cNvCxnSpPr>
              <p:nvPr/>
            </p:nvCxnSpPr>
            <p:spPr>
              <a:xfrm>
                <a:off x="7133315" y="1751589"/>
                <a:ext cx="1514657" cy="2046278"/>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6" idx="0"/>
              </p:cNvCxnSpPr>
              <p:nvPr/>
            </p:nvCxnSpPr>
            <p:spPr>
              <a:xfrm>
                <a:off x="7133315" y="1751589"/>
                <a:ext cx="592299" cy="25414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6" idx="0"/>
              </p:cNvCxnSpPr>
              <p:nvPr/>
            </p:nvCxnSpPr>
            <p:spPr>
              <a:xfrm>
                <a:off x="7133315" y="1751589"/>
                <a:ext cx="1514657"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06" idx="0"/>
              </p:cNvCxnSpPr>
              <p:nvPr/>
            </p:nvCxnSpPr>
            <p:spPr>
              <a:xfrm>
                <a:off x="7133315" y="1751589"/>
                <a:ext cx="2742522" cy="104201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6" idx="0"/>
              </p:cNvCxnSpPr>
              <p:nvPr/>
            </p:nvCxnSpPr>
            <p:spPr>
              <a:xfrm>
                <a:off x="7133315" y="1751589"/>
                <a:ext cx="3352122" cy="7937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06" idx="0"/>
              </p:cNvCxnSpPr>
              <p:nvPr/>
            </p:nvCxnSpPr>
            <p:spPr>
              <a:xfrm>
                <a:off x="7133315" y="1751589"/>
                <a:ext cx="3468690" cy="1044565"/>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6" idx="0"/>
              </p:cNvCxnSpPr>
              <p:nvPr/>
            </p:nvCxnSpPr>
            <p:spPr>
              <a:xfrm>
                <a:off x="7133315" y="1751589"/>
                <a:ext cx="3468690"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06" idx="0"/>
              </p:cNvCxnSpPr>
              <p:nvPr/>
            </p:nvCxnSpPr>
            <p:spPr>
              <a:xfrm>
                <a:off x="7133315" y="1751589"/>
                <a:ext cx="3275922" cy="2556200"/>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06" idx="0"/>
              </p:cNvCxnSpPr>
              <p:nvPr/>
            </p:nvCxnSpPr>
            <p:spPr>
              <a:xfrm>
                <a:off x="7133315" y="1751589"/>
                <a:ext cx="2596499" cy="231528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06" idx="0"/>
              </p:cNvCxnSpPr>
              <p:nvPr/>
            </p:nvCxnSpPr>
            <p:spPr>
              <a:xfrm>
                <a:off x="7133315" y="1751589"/>
                <a:ext cx="1675722" cy="232972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6" idx="0"/>
              </p:cNvCxnSpPr>
              <p:nvPr/>
            </p:nvCxnSpPr>
            <p:spPr>
              <a:xfrm>
                <a:off x="7133315" y="1751589"/>
                <a:ext cx="1675722" cy="13646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06" idx="0"/>
              </p:cNvCxnSpPr>
              <p:nvPr/>
            </p:nvCxnSpPr>
            <p:spPr>
              <a:xfrm>
                <a:off x="7133315" y="1751589"/>
                <a:ext cx="2590122" cy="180334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6" idx="0"/>
              </p:cNvCxnSpPr>
              <p:nvPr/>
            </p:nvCxnSpPr>
            <p:spPr>
              <a:xfrm>
                <a:off x="7133315" y="1751589"/>
                <a:ext cx="2437722"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sp>
        <p:nvSpPr>
          <p:cNvPr id="128" name="Rectangle 127"/>
          <p:cNvSpPr/>
          <p:nvPr/>
        </p:nvSpPr>
        <p:spPr>
          <a:xfrm>
            <a:off x="1332911" y="336909"/>
            <a:ext cx="3827662" cy="670512"/>
          </a:xfrm>
          <a:prstGeom prst="rect">
            <a:avLst/>
          </a:prstGeom>
        </p:spPr>
        <p:txBody>
          <a:bodyPr wrap="none">
            <a:spAutoFit/>
          </a:bodyPr>
          <a:lstStyle/>
          <a:p>
            <a:pPr algn="ctr" defTabSz="932597">
              <a:defRPr/>
            </a:pPr>
            <a:r>
              <a:rPr lang="en-US" sz="3672" b="1" kern="0" dirty="0">
                <a:solidFill>
                  <a:srgbClr val="002050"/>
                </a:solidFill>
                <a:latin typeface="Tw Cen MT Condensed" panose="020B0606020104020203" pitchFamily="34" charset="0"/>
                <a:cs typeface="Segoe UI" panose="020B0502040204020203" pitchFamily="34" charset="0"/>
              </a:rPr>
              <a:t>Conventional Services</a:t>
            </a:r>
            <a:endParaRPr lang="en-US" sz="3672" kern="0" dirty="0">
              <a:solidFill>
                <a:srgbClr val="002050"/>
              </a:solidFill>
              <a:latin typeface="Tw Cen MT Condensed" panose="020B0606020104020203" pitchFamily="34" charset="0"/>
              <a:cs typeface="Segoe UI" panose="020B0502040204020203" pitchFamily="34" charset="0"/>
            </a:endParaRPr>
          </a:p>
        </p:txBody>
      </p:sp>
      <p:sp>
        <p:nvSpPr>
          <p:cNvPr id="129" name="Rectangle 128"/>
          <p:cNvSpPr/>
          <p:nvPr/>
        </p:nvSpPr>
        <p:spPr>
          <a:xfrm>
            <a:off x="7735722" y="336909"/>
            <a:ext cx="2339890" cy="670512"/>
          </a:xfrm>
          <a:prstGeom prst="rect">
            <a:avLst/>
          </a:prstGeom>
        </p:spPr>
        <p:txBody>
          <a:bodyPr wrap="none">
            <a:spAutoFit/>
          </a:bodyPr>
          <a:lstStyle/>
          <a:p>
            <a:pPr algn="ctr" defTabSz="932597">
              <a:defRPr/>
            </a:pPr>
            <a:r>
              <a:rPr lang="en-US" sz="3672" b="1" kern="0" dirty="0">
                <a:solidFill>
                  <a:srgbClr val="002050"/>
                </a:solidFill>
                <a:latin typeface="Tw Cen MT Condensed" panose="020B0606020104020203" pitchFamily="34" charset="0"/>
                <a:cs typeface="Segoe UI" panose="020B0502040204020203" pitchFamily="34" charset="0"/>
              </a:rPr>
              <a:t>Service</a:t>
            </a:r>
            <a:r>
              <a:rPr lang="en-US" sz="3264" b="1" kern="0" dirty="0">
                <a:solidFill>
                  <a:srgbClr val="002050"/>
                </a:solidFill>
                <a:latin typeface="Tw Cen MT Condensed" panose="020B0606020104020203" pitchFamily="34" charset="0"/>
                <a:cs typeface="Segoe UI" panose="020B0502040204020203" pitchFamily="34" charset="0"/>
              </a:rPr>
              <a:t> Fabric</a:t>
            </a:r>
          </a:p>
        </p:txBody>
      </p:sp>
    </p:spTree>
    <p:extLst>
      <p:ext uri="{BB962C8B-B14F-4D97-AF65-F5344CB8AC3E}">
        <p14:creationId xmlns:p14="http://schemas.microsoft.com/office/powerpoint/2010/main" val="31681970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2000"/>
                                  </p:stCondLst>
                                  <p:childTnLst>
                                    <p:set>
                                      <p:cBhvr>
                                        <p:cTn id="6" dur="1" fill="hold">
                                          <p:stCondLst>
                                            <p:cond delay="0"/>
                                          </p:stCondLst>
                                        </p:cTn>
                                        <p:tgtEl>
                                          <p:spTgt spid="92"/>
                                        </p:tgtEl>
                                        <p:attrNameLst>
                                          <p:attrName>style.visibility</p:attrName>
                                        </p:attrNameLst>
                                      </p:cBhvr>
                                      <p:to>
                                        <p:strVal val="visible"/>
                                      </p:to>
                                    </p:set>
                                    <p:animEffect transition="in" filter="wipe(up)">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wipe(up)">
                                      <p:cBhvr>
                                        <p:cTn id="12"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50"/>
                </a:solidFill>
              </a:rPr>
              <a:t>WHY Service fabric?</a:t>
            </a:r>
          </a:p>
        </p:txBody>
      </p:sp>
      <p:sp>
        <p:nvSpPr>
          <p:cNvPr id="3" name="Content Placeholder 2"/>
          <p:cNvSpPr>
            <a:spLocks noGrp="1"/>
          </p:cNvSpPr>
          <p:nvPr>
            <p:ph sz="half" idx="1"/>
          </p:nvPr>
        </p:nvSpPr>
        <p:spPr/>
        <p:txBody>
          <a:bodyPr>
            <a:normAutofit fontScale="70000" lnSpcReduction="20000"/>
          </a:bodyPr>
          <a:lstStyle/>
          <a:p>
            <a:pPr marL="0" indent="0">
              <a:buNone/>
            </a:pPr>
            <a:r>
              <a:rPr lang="en-US" sz="4080" dirty="0"/>
              <a:t>Scalability – </a:t>
            </a:r>
            <a:r>
              <a:rPr lang="en-US" sz="4080" dirty="0">
                <a:solidFill>
                  <a:srgbClr val="003C6C"/>
                </a:solidFill>
              </a:rPr>
              <a:t>support variable demand</a:t>
            </a:r>
            <a:br>
              <a:rPr lang="en-US" sz="4080" dirty="0"/>
            </a:br>
            <a:r>
              <a:rPr lang="en-US" sz="4080" dirty="0"/>
              <a:t>High Availability – </a:t>
            </a:r>
            <a:r>
              <a:rPr lang="en-US" sz="4080" dirty="0">
                <a:solidFill>
                  <a:srgbClr val="003C6C"/>
                </a:solidFill>
              </a:rPr>
              <a:t>always on</a:t>
            </a:r>
            <a:br>
              <a:rPr lang="en-US" sz="4080" dirty="0"/>
            </a:br>
            <a:r>
              <a:rPr lang="en-US" sz="4080" dirty="0"/>
              <a:t>Reliability – </a:t>
            </a:r>
            <a:r>
              <a:rPr lang="en-US" sz="4080" dirty="0">
                <a:solidFill>
                  <a:srgbClr val="003C6C"/>
                </a:solidFill>
              </a:rPr>
              <a:t>predictable outcomes</a:t>
            </a:r>
            <a:br>
              <a:rPr lang="en-US" sz="4080" dirty="0"/>
            </a:br>
            <a:r>
              <a:rPr lang="en-US" sz="4080" dirty="0"/>
              <a:t>Resiliency – </a:t>
            </a:r>
            <a:r>
              <a:rPr lang="en-US" sz="4080" dirty="0">
                <a:solidFill>
                  <a:srgbClr val="003C6C"/>
                </a:solidFill>
              </a:rPr>
              <a:t>self healing (adapts to adversity) </a:t>
            </a:r>
            <a:br>
              <a:rPr lang="en-US" sz="4080" dirty="0"/>
            </a:br>
            <a:r>
              <a:rPr lang="en-US" sz="4080" dirty="0"/>
              <a:t>Durability – </a:t>
            </a:r>
            <a:r>
              <a:rPr lang="en-US" sz="4080" dirty="0">
                <a:solidFill>
                  <a:srgbClr val="003C6C"/>
                </a:solidFill>
              </a:rPr>
              <a:t>guarantees data persistence</a:t>
            </a:r>
            <a:br>
              <a:rPr lang="en-US" sz="4080" dirty="0">
                <a:solidFill>
                  <a:srgbClr val="003C6C"/>
                </a:solidFill>
              </a:rPr>
            </a:br>
            <a:r>
              <a:rPr lang="en-US" sz="4080" dirty="0"/>
              <a:t>Mobility</a:t>
            </a:r>
            <a:r>
              <a:rPr lang="en-US" sz="4080" dirty="0">
                <a:solidFill>
                  <a:srgbClr val="003C6C"/>
                </a:solidFill>
              </a:rPr>
              <a:t> – no lock-in</a:t>
            </a:r>
          </a:p>
        </p:txBody>
      </p:sp>
    </p:spTree>
    <p:extLst>
      <p:ext uri="{BB962C8B-B14F-4D97-AF65-F5344CB8AC3E}">
        <p14:creationId xmlns:p14="http://schemas.microsoft.com/office/powerpoint/2010/main" val="144487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50"/>
                </a:solidFill>
              </a:rPr>
              <a:t>Application  composition</a:t>
            </a:r>
          </a:p>
        </p:txBody>
      </p:sp>
      <p:sp>
        <p:nvSpPr>
          <p:cNvPr id="4" name="Text Placeholder 5"/>
          <p:cNvSpPr txBox="1">
            <a:spLocks/>
          </p:cNvSpPr>
          <p:nvPr/>
        </p:nvSpPr>
        <p:spPr>
          <a:xfrm>
            <a:off x="1045398" y="2126336"/>
            <a:ext cx="10971026" cy="4105467"/>
          </a:xfrm>
          <a:prstGeom prst="rect">
            <a:avLst/>
          </a:prstGeom>
        </p:spPr>
        <p:txBody>
          <a:bodyPr vert="horz" wrap="square" lIns="149217" tIns="93260" rIns="149217" bIns="93260" rtlCol="0">
            <a:spAutoFit/>
          </a:bodyPr>
          <a:lstStyle>
            <a:lvl1pPr marL="0"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563">
              <a:defRPr/>
            </a:pPr>
            <a:r>
              <a:rPr lang="en-US" sz="3999">
                <a:gradFill>
                  <a:gsLst>
                    <a:gs pos="1250">
                      <a:srgbClr val="0078D7"/>
                    </a:gs>
                    <a:gs pos="99000">
                      <a:srgbClr val="0078D7"/>
                    </a:gs>
                  </a:gsLst>
                  <a:lin ang="5400000" scaled="0"/>
                </a:gradFill>
                <a:latin typeface="Segoe UI Light"/>
              </a:rPr>
              <a:t>An application:</a:t>
            </a:r>
          </a:p>
          <a:p>
            <a:pPr defTabSz="932563">
              <a:defRPr/>
            </a:pPr>
            <a:endParaRPr lang="en-US" sz="3999">
              <a:gradFill>
                <a:gsLst>
                  <a:gs pos="1250">
                    <a:srgbClr val="0078D7"/>
                  </a:gs>
                  <a:gs pos="99000">
                    <a:srgbClr val="0078D7"/>
                  </a:gs>
                </a:gsLst>
                <a:lin ang="5400000" scaled="0"/>
              </a:gradFill>
              <a:latin typeface="Segoe UI Light"/>
            </a:endParaRPr>
          </a:p>
          <a:p>
            <a:pPr marL="342834" indent="-342834" defTabSz="932563">
              <a:spcAft>
                <a:spcPts val="600"/>
              </a:spcAft>
              <a:buFont typeface="Arial" panose="020B0604020202020204" pitchFamily="34" charset="0"/>
              <a:buChar char="•"/>
              <a:defRPr/>
            </a:pPr>
            <a:r>
              <a:rPr lang="en-US" sz="2400">
                <a:gradFill>
                  <a:gsLst>
                    <a:gs pos="2917">
                      <a:srgbClr val="505050"/>
                    </a:gs>
                    <a:gs pos="30000">
                      <a:srgbClr val="505050"/>
                    </a:gs>
                  </a:gsLst>
                  <a:lin ang="5400000" scaled="0"/>
                </a:gradFill>
                <a:latin typeface="Segoe UI Light"/>
              </a:rPr>
              <a:t>Is a </a:t>
            </a:r>
            <a:r>
              <a:rPr lang="en-US" sz="2400" b="1" i="1">
                <a:gradFill>
                  <a:gsLst>
                    <a:gs pos="2917">
                      <a:srgbClr val="505050"/>
                    </a:gs>
                    <a:gs pos="30000">
                      <a:srgbClr val="505050"/>
                    </a:gs>
                  </a:gsLst>
                  <a:lin ang="5400000" scaled="0"/>
                </a:gradFill>
                <a:latin typeface="Segoe UI Light"/>
              </a:rPr>
              <a:t>logical</a:t>
            </a:r>
            <a:r>
              <a:rPr lang="en-US" sz="2400">
                <a:gradFill>
                  <a:gsLst>
                    <a:gs pos="2917">
                      <a:srgbClr val="505050"/>
                    </a:gs>
                    <a:gs pos="30000">
                      <a:srgbClr val="505050"/>
                    </a:gs>
                  </a:gsLst>
                  <a:lin ang="5400000" scaled="0"/>
                </a:gradFill>
                <a:latin typeface="Segoe UI Light"/>
              </a:rPr>
              <a:t> grouping of services</a:t>
            </a:r>
          </a:p>
          <a:p>
            <a:pPr marL="342834" indent="-342834" defTabSz="932563">
              <a:spcAft>
                <a:spcPts val="600"/>
              </a:spcAft>
              <a:buFont typeface="Arial" panose="020B0604020202020204" pitchFamily="34" charset="0"/>
              <a:buChar char="•"/>
              <a:defRPr/>
            </a:pPr>
            <a:r>
              <a:rPr lang="en-US" sz="2400">
                <a:gradFill>
                  <a:gsLst>
                    <a:gs pos="2917">
                      <a:srgbClr val="505050"/>
                    </a:gs>
                    <a:gs pos="30000">
                      <a:srgbClr val="505050"/>
                    </a:gs>
                  </a:gsLst>
                  <a:lin ang="5400000" scaled="0"/>
                </a:gradFill>
                <a:latin typeface="Segoe UI Light"/>
              </a:rPr>
              <a:t>Is an upgrade unit. An upgrade targets an application instance</a:t>
            </a:r>
          </a:p>
          <a:p>
            <a:pPr marL="342834" indent="-342834" defTabSz="932563">
              <a:spcAft>
                <a:spcPts val="600"/>
              </a:spcAft>
              <a:buFont typeface="Arial" panose="020B0604020202020204" pitchFamily="34" charset="0"/>
              <a:buChar char="•"/>
              <a:defRPr/>
            </a:pPr>
            <a:r>
              <a:rPr lang="en-US" sz="2400">
                <a:gradFill>
                  <a:gsLst>
                    <a:gs pos="2917">
                      <a:srgbClr val="505050"/>
                    </a:gs>
                    <a:gs pos="30000">
                      <a:srgbClr val="505050"/>
                    </a:gs>
                  </a:gsLst>
                  <a:lin ang="5400000" scaled="0"/>
                </a:gradFill>
                <a:latin typeface="Segoe UI Light"/>
              </a:rPr>
              <a:t>Can have different versions of the same application type side-by-side</a:t>
            </a:r>
          </a:p>
          <a:p>
            <a:pPr marL="342834" indent="-342834" defTabSz="932563">
              <a:spcAft>
                <a:spcPts val="600"/>
              </a:spcAft>
              <a:buFont typeface="Arial" panose="020B0604020202020204" pitchFamily="34" charset="0"/>
              <a:buChar char="•"/>
              <a:defRPr/>
            </a:pPr>
            <a:r>
              <a:rPr lang="en-US" sz="2400">
                <a:gradFill>
                  <a:gsLst>
                    <a:gs pos="2917">
                      <a:srgbClr val="505050"/>
                    </a:gs>
                    <a:gs pos="30000">
                      <a:srgbClr val="505050"/>
                    </a:gs>
                  </a:gsLst>
                  <a:lin ang="5400000" scaled="0"/>
                </a:gradFill>
                <a:latin typeface="Segoe UI Light"/>
              </a:rPr>
              <a:t>instances of the same type get their own processes</a:t>
            </a:r>
          </a:p>
          <a:p>
            <a:pPr defTabSz="932563">
              <a:defRPr/>
            </a:pPr>
            <a:endParaRPr lang="en-US" sz="3999" dirty="0">
              <a:gradFill>
                <a:gsLst>
                  <a:gs pos="1250">
                    <a:srgbClr val="0078D7"/>
                  </a:gs>
                  <a:gs pos="99000">
                    <a:srgbClr val="0078D7"/>
                  </a:gs>
                </a:gsLst>
                <a:lin ang="5400000" scaled="0"/>
              </a:gradFill>
              <a:latin typeface="Segoe UI Light"/>
            </a:endParaRPr>
          </a:p>
        </p:txBody>
      </p:sp>
    </p:spTree>
    <p:extLst>
      <p:ext uri="{BB962C8B-B14F-4D97-AF65-F5344CB8AC3E}">
        <p14:creationId xmlns:p14="http://schemas.microsoft.com/office/powerpoint/2010/main" val="3764182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50"/>
                </a:solidFill>
              </a:rPr>
              <a:t>Application composition</a:t>
            </a:r>
          </a:p>
        </p:txBody>
      </p:sp>
      <p:sp>
        <p:nvSpPr>
          <p:cNvPr id="3" name="Text Placeholder 5"/>
          <p:cNvSpPr txBox="1">
            <a:spLocks/>
          </p:cNvSpPr>
          <p:nvPr/>
        </p:nvSpPr>
        <p:spPr>
          <a:xfrm>
            <a:off x="1045398" y="2126335"/>
            <a:ext cx="11013143" cy="4253132"/>
          </a:xfrm>
          <a:prstGeom prst="rect">
            <a:avLst/>
          </a:prstGeom>
        </p:spPr>
        <p:txBody>
          <a:bodyPr vert="horz" wrap="square" lIns="149217" tIns="93260" rIns="149217" bIns="93260" rtlCol="0">
            <a:spAutoFit/>
          </a:bodyPr>
          <a:lstStyle>
            <a:lvl1pPr marL="0"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563">
              <a:defRPr/>
            </a:pPr>
            <a:r>
              <a:rPr lang="en-US" sz="3999" dirty="0">
                <a:gradFill>
                  <a:gsLst>
                    <a:gs pos="1250">
                      <a:srgbClr val="0078D7"/>
                    </a:gs>
                    <a:gs pos="99000">
                      <a:srgbClr val="0078D7"/>
                    </a:gs>
                  </a:gsLst>
                  <a:lin ang="5400000" scaled="0"/>
                </a:gradFill>
                <a:latin typeface="Segoe UI Light"/>
              </a:rPr>
              <a:t>A service:</a:t>
            </a:r>
          </a:p>
          <a:p>
            <a:pPr defTabSz="932563">
              <a:defRPr/>
            </a:pPr>
            <a:endParaRPr lang="en-US" sz="3999" dirty="0">
              <a:gradFill>
                <a:gsLst>
                  <a:gs pos="1250">
                    <a:srgbClr val="0078D7"/>
                  </a:gs>
                  <a:gs pos="99000">
                    <a:srgbClr val="0078D7"/>
                  </a:gs>
                </a:gsLst>
                <a:lin ang="5400000" scaled="0"/>
              </a:gradFill>
              <a:latin typeface="Segoe UI Light"/>
            </a:endParaRP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Is a </a:t>
            </a:r>
            <a:r>
              <a:rPr lang="en-US" sz="2400" b="1" i="1" dirty="0">
                <a:gradFill>
                  <a:gsLst>
                    <a:gs pos="2917">
                      <a:srgbClr val="505050"/>
                    </a:gs>
                    <a:gs pos="30000">
                      <a:srgbClr val="505050"/>
                    </a:gs>
                  </a:gsLst>
                  <a:lin ang="5400000" scaled="0"/>
                </a:gradFill>
                <a:latin typeface="Segoe UI Light"/>
              </a:rPr>
              <a:t>logical</a:t>
            </a:r>
            <a:r>
              <a:rPr lang="en-US" sz="2400" dirty="0">
                <a:gradFill>
                  <a:gsLst>
                    <a:gs pos="2917">
                      <a:srgbClr val="505050"/>
                    </a:gs>
                    <a:gs pos="30000">
                      <a:srgbClr val="505050"/>
                    </a:gs>
                  </a:gsLst>
                  <a:lin ang="5400000" scaled="0"/>
                </a:gradFill>
                <a:latin typeface="Segoe UI Light"/>
              </a:rPr>
              <a:t> grouping of partitions (and replicas/instances)</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Is upgraded as part of an application upgrade*</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Can </a:t>
            </a:r>
            <a:r>
              <a:rPr lang="en-US" sz="2400" b="1" dirty="0">
                <a:gradFill>
                  <a:gsLst>
                    <a:gs pos="2917">
                      <a:srgbClr val="505050"/>
                    </a:gs>
                    <a:gs pos="30000">
                      <a:srgbClr val="505050"/>
                    </a:gs>
                  </a:gsLst>
                  <a:lin ang="5400000" scaled="0"/>
                </a:gradFill>
                <a:latin typeface="Segoe UI Light"/>
              </a:rPr>
              <a:t>not </a:t>
            </a:r>
            <a:r>
              <a:rPr lang="en-US" sz="2400" dirty="0">
                <a:gradFill>
                  <a:gsLst>
                    <a:gs pos="2917">
                      <a:srgbClr val="505050"/>
                    </a:gs>
                    <a:gs pos="30000">
                      <a:srgbClr val="505050"/>
                    </a:gs>
                  </a:gsLst>
                  <a:lin ang="5400000" scaled="0"/>
                </a:gradFill>
                <a:latin typeface="Segoe UI Light"/>
              </a:rPr>
              <a:t>have different versions of the same service type within an application</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instances of the same type share a process</a:t>
            </a:r>
          </a:p>
          <a:p>
            <a:pPr marL="342834" indent="-342834" defTabSz="932563">
              <a:spcAft>
                <a:spcPts val="600"/>
              </a:spcAft>
              <a:buFont typeface="Arial" panose="020B0604020202020204" pitchFamily="34" charset="0"/>
              <a:buChar char="•"/>
              <a:defRPr/>
            </a:pPr>
            <a:endParaRPr lang="en-US" sz="2400" dirty="0">
              <a:gradFill>
                <a:gsLst>
                  <a:gs pos="2917">
                    <a:srgbClr val="505050"/>
                  </a:gs>
                  <a:gs pos="30000">
                    <a:srgbClr val="505050"/>
                  </a:gs>
                </a:gsLst>
                <a:lin ang="5400000" scaled="0"/>
              </a:gradFill>
              <a:latin typeface="Segoe UI Light"/>
            </a:endParaRPr>
          </a:p>
          <a:p>
            <a:pPr lvl="1" defTabSz="932563">
              <a:spcAft>
                <a:spcPts val="600"/>
              </a:spcAft>
              <a:defRPr/>
            </a:pPr>
            <a:r>
              <a:rPr lang="en-US" sz="2000" dirty="0">
                <a:gradFill>
                  <a:gsLst>
                    <a:gs pos="2917">
                      <a:srgbClr val="505050"/>
                    </a:gs>
                    <a:gs pos="30000">
                      <a:srgbClr val="505050"/>
                    </a:gs>
                  </a:gsLst>
                  <a:lin ang="5400000" scaled="0"/>
                </a:gradFill>
                <a:latin typeface="Segoe UI"/>
              </a:rPr>
              <a:t>*(but you can choose which services to upgrade)</a:t>
            </a:r>
          </a:p>
        </p:txBody>
      </p:sp>
    </p:spTree>
    <p:extLst>
      <p:ext uri="{BB962C8B-B14F-4D97-AF65-F5344CB8AC3E}">
        <p14:creationId xmlns:p14="http://schemas.microsoft.com/office/powerpoint/2010/main" val="1561111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CA" dirty="0">
                <a:solidFill>
                  <a:srgbClr val="002050"/>
                </a:solidFill>
              </a:rPr>
              <a:t>Application composition</a:t>
            </a:r>
            <a:endParaRPr lang="fr-CA" dirty="0"/>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8406" y="2421527"/>
            <a:ext cx="7999665" cy="2151470"/>
          </a:xfrm>
          <a:prstGeom prst="rect">
            <a:avLst/>
          </a:prstGeom>
        </p:spPr>
      </p:pic>
    </p:spTree>
    <p:extLst>
      <p:ext uri="{BB962C8B-B14F-4D97-AF65-F5344CB8AC3E}">
        <p14:creationId xmlns:p14="http://schemas.microsoft.com/office/powerpoint/2010/main" val="2766638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clrChange>
              <a:clrFrom>
                <a:srgbClr val="00188F"/>
              </a:clrFrom>
              <a:clrTo>
                <a:srgbClr val="00188F">
                  <a:alpha val="0"/>
                </a:srgbClr>
              </a:clrTo>
            </a:clrChange>
          </a:blip>
          <a:stretch>
            <a:fillRect/>
          </a:stretch>
        </p:blipFill>
        <p:spPr>
          <a:xfrm flipH="1">
            <a:off x="4132596" y="0"/>
            <a:ext cx="8305800" cy="7024999"/>
          </a:xfrm>
          <a:prstGeom prst="rect">
            <a:avLst/>
          </a:prstGeom>
        </p:spPr>
      </p:pic>
      <p:sp>
        <p:nvSpPr>
          <p:cNvPr id="7" name="TextBox 6"/>
          <p:cNvSpPr txBox="1"/>
          <p:nvPr/>
        </p:nvSpPr>
        <p:spPr>
          <a:xfrm>
            <a:off x="10104437" y="2349587"/>
            <a:ext cx="2180842" cy="830997"/>
          </a:xfrm>
          <a:prstGeom prst="rect">
            <a:avLst/>
          </a:prstGeom>
          <a:noFill/>
          <a:ln w="22225">
            <a:noFill/>
          </a:ln>
        </p:spPr>
        <p:txBody>
          <a:bodyPr wrap="square" rtlCol="0">
            <a:spAutoFit/>
          </a:bodyPr>
          <a:lstStyle/>
          <a:p>
            <a:r>
              <a:rPr lang="en-US" sz="2400" dirty="0">
                <a:solidFill>
                  <a:srgbClr val="FFFFFF"/>
                </a:solidFill>
              </a:rPr>
              <a:t>Application </a:t>
            </a:r>
          </a:p>
          <a:p>
            <a:r>
              <a:rPr lang="en-US" sz="2400" dirty="0">
                <a:solidFill>
                  <a:srgbClr val="FFFFFF"/>
                </a:solidFill>
              </a:rPr>
              <a:t>Package</a:t>
            </a:r>
          </a:p>
        </p:txBody>
      </p:sp>
      <p:sp>
        <p:nvSpPr>
          <p:cNvPr id="16" name="TextBox 15"/>
          <p:cNvSpPr txBox="1"/>
          <p:nvPr/>
        </p:nvSpPr>
        <p:spPr>
          <a:xfrm>
            <a:off x="9977715" y="3750450"/>
            <a:ext cx="2115850" cy="1569660"/>
          </a:xfrm>
          <a:prstGeom prst="rect">
            <a:avLst/>
          </a:prstGeom>
          <a:noFill/>
        </p:spPr>
        <p:txBody>
          <a:bodyPr wrap="square" rtlCol="0">
            <a:spAutoFit/>
          </a:bodyPr>
          <a:lstStyle/>
          <a:p>
            <a:r>
              <a:rPr lang="en-US" sz="2400" dirty="0">
                <a:solidFill>
                  <a:srgbClr val="FFFFFF"/>
                </a:solidFill>
              </a:rPr>
              <a:t>Unit of </a:t>
            </a:r>
          </a:p>
          <a:p>
            <a:pPr marL="285750" indent="-285750">
              <a:buFont typeface="Arial" panose="020B0604020202020204" pitchFamily="34" charset="0"/>
              <a:buChar char="•"/>
            </a:pPr>
            <a:r>
              <a:rPr lang="en-US" sz="2400" dirty="0">
                <a:solidFill>
                  <a:srgbClr val="FFFFFF"/>
                </a:solidFill>
              </a:rPr>
              <a:t>Lifetime</a:t>
            </a:r>
          </a:p>
          <a:p>
            <a:pPr marL="285750" indent="-285750">
              <a:buFont typeface="Arial" panose="020B0604020202020204" pitchFamily="34" charset="0"/>
              <a:buChar char="•"/>
            </a:pPr>
            <a:r>
              <a:rPr lang="en-US" sz="2400" dirty="0">
                <a:solidFill>
                  <a:srgbClr val="FFFFFF"/>
                </a:solidFill>
              </a:rPr>
              <a:t>Versioning</a:t>
            </a:r>
          </a:p>
          <a:p>
            <a:pPr marL="285750" indent="-285750">
              <a:buFont typeface="Arial" panose="020B0604020202020204" pitchFamily="34" charset="0"/>
              <a:buChar char="•"/>
            </a:pPr>
            <a:r>
              <a:rPr lang="en-US" sz="2400" dirty="0">
                <a:solidFill>
                  <a:srgbClr val="FFFFFF"/>
                </a:solidFill>
              </a:rPr>
              <a:t>Isolation</a:t>
            </a:r>
          </a:p>
        </p:txBody>
      </p:sp>
      <p:sp>
        <p:nvSpPr>
          <p:cNvPr id="44" name="TextBox 43"/>
          <p:cNvSpPr txBox="1"/>
          <p:nvPr/>
        </p:nvSpPr>
        <p:spPr>
          <a:xfrm>
            <a:off x="7173503" y="2507798"/>
            <a:ext cx="2223986" cy="707886"/>
          </a:xfrm>
          <a:prstGeom prst="rect">
            <a:avLst/>
          </a:prstGeom>
          <a:noFill/>
          <a:ln w="22225">
            <a:noFill/>
          </a:ln>
        </p:spPr>
        <p:txBody>
          <a:bodyPr wrap="square" rtlCol="0">
            <a:spAutoFit/>
          </a:bodyPr>
          <a:lstStyle/>
          <a:p>
            <a:r>
              <a:rPr lang="en-US" sz="2000" dirty="0">
                <a:solidFill>
                  <a:srgbClr val="FFFFFF"/>
                </a:solidFill>
              </a:rPr>
              <a:t>Counter </a:t>
            </a:r>
          </a:p>
          <a:p>
            <a:r>
              <a:rPr lang="en-US" sz="2000" dirty="0">
                <a:solidFill>
                  <a:srgbClr val="FFFFFF"/>
                </a:solidFill>
              </a:rPr>
              <a:t>Service type</a:t>
            </a:r>
          </a:p>
        </p:txBody>
      </p:sp>
      <p:sp>
        <p:nvSpPr>
          <p:cNvPr id="45" name="TextBox 44"/>
          <p:cNvSpPr txBox="1"/>
          <p:nvPr/>
        </p:nvSpPr>
        <p:spPr>
          <a:xfrm>
            <a:off x="7750555" y="4030662"/>
            <a:ext cx="1972882" cy="707886"/>
          </a:xfrm>
          <a:prstGeom prst="rect">
            <a:avLst/>
          </a:prstGeom>
          <a:noFill/>
          <a:ln w="22225">
            <a:noFill/>
          </a:ln>
        </p:spPr>
        <p:txBody>
          <a:bodyPr wrap="square" rtlCol="0">
            <a:spAutoFit/>
          </a:bodyPr>
          <a:lstStyle/>
          <a:p>
            <a:r>
              <a:rPr lang="en-US" sz="2000" dirty="0">
                <a:solidFill>
                  <a:srgbClr val="FFFFFF"/>
                </a:solidFill>
              </a:rPr>
              <a:t>Counter </a:t>
            </a:r>
            <a:r>
              <a:rPr lang="en-US" sz="2000" dirty="0" err="1">
                <a:solidFill>
                  <a:srgbClr val="FFFFFF"/>
                </a:solidFill>
              </a:rPr>
              <a:t>WebApp</a:t>
            </a:r>
            <a:r>
              <a:rPr lang="en-US" sz="2000" dirty="0">
                <a:solidFill>
                  <a:srgbClr val="FFFFFF"/>
                </a:solidFill>
              </a:rPr>
              <a:t> type</a:t>
            </a:r>
          </a:p>
        </p:txBody>
      </p:sp>
      <p:sp>
        <p:nvSpPr>
          <p:cNvPr id="46" name="Title 2"/>
          <p:cNvSpPr>
            <a:spLocks noGrp="1"/>
          </p:cNvSpPr>
          <p:nvPr>
            <p:ph type="title"/>
          </p:nvPr>
        </p:nvSpPr>
        <p:spPr>
          <a:xfrm>
            <a:off x="-106363" y="210412"/>
            <a:ext cx="8791074" cy="917575"/>
          </a:xfrm>
        </p:spPr>
        <p:txBody>
          <a:bodyPr/>
          <a:lstStyle/>
          <a:p>
            <a:r>
              <a:rPr lang="en-US" sz="4400" dirty="0"/>
              <a:t>Defining applications and services</a:t>
            </a:r>
          </a:p>
        </p:txBody>
      </p:sp>
      <p:pic>
        <p:nvPicPr>
          <p:cNvPr id="47" name="Picture 46"/>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94432" y="4158936"/>
            <a:ext cx="2476500" cy="2476500"/>
          </a:xfrm>
          <a:prstGeom prst="rect">
            <a:avLst/>
          </a:prstGeom>
        </p:spPr>
      </p:pic>
      <p:grpSp>
        <p:nvGrpSpPr>
          <p:cNvPr id="6" name="Group 5"/>
          <p:cNvGrpSpPr/>
          <p:nvPr/>
        </p:nvGrpSpPr>
        <p:grpSpPr>
          <a:xfrm>
            <a:off x="123267" y="4289285"/>
            <a:ext cx="2617316" cy="2215802"/>
            <a:chOff x="123267" y="4289285"/>
            <a:chExt cx="2617316" cy="2215802"/>
          </a:xfrm>
        </p:grpSpPr>
        <p:pic>
          <p:nvPicPr>
            <p:cNvPr id="50" name="Picture 49"/>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51" name="Picture 50"/>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52" name="Picture 51"/>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53" name="Rectangle 52"/>
            <p:cNvSpPr/>
            <p:nvPr/>
          </p:nvSpPr>
          <p:spPr>
            <a:xfrm>
              <a:off x="123267" y="5291496"/>
              <a:ext cx="1991360" cy="923330"/>
            </a:xfrm>
            <a:prstGeom prst="rect">
              <a:avLst/>
            </a:prstGeom>
          </p:spPr>
          <p:txBody>
            <a:bodyPr wrap="square">
              <a:spAutoFit/>
            </a:bodyPr>
            <a:lstStyle/>
            <a:p>
              <a:pPr algn="ctr"/>
              <a:r>
                <a:rPr lang="en-US" dirty="0">
                  <a:solidFill>
                    <a:srgbClr val="000000"/>
                  </a:solidFill>
                </a:rPr>
                <a:t>Counter</a:t>
              </a:r>
            </a:p>
            <a:p>
              <a:pPr algn="ctr"/>
              <a:r>
                <a:rPr lang="en-US" dirty="0">
                  <a:solidFill>
                    <a:srgbClr val="000000"/>
                  </a:solidFill>
                </a:rPr>
                <a:t>Service</a:t>
              </a:r>
            </a:p>
            <a:p>
              <a:pPr algn="ctr"/>
              <a:r>
                <a:rPr lang="en-US" dirty="0">
                  <a:solidFill>
                    <a:srgbClr val="000000"/>
                  </a:solidFill>
                </a:rPr>
                <a:t> </a:t>
              </a:r>
              <a:r>
                <a:rPr lang="en-US" dirty="0" err="1">
                  <a:solidFill>
                    <a:srgbClr val="000000"/>
                  </a:solidFill>
                </a:rPr>
                <a:t>Pkg</a:t>
              </a:r>
              <a:endParaRPr lang="en-US" dirty="0">
                <a:solidFill>
                  <a:srgbClr val="000000"/>
                </a:solidFill>
              </a:endParaRPr>
            </a:p>
          </p:txBody>
        </p:sp>
      </p:grpSp>
      <p:grpSp>
        <p:nvGrpSpPr>
          <p:cNvPr id="4" name="Group 3"/>
          <p:cNvGrpSpPr/>
          <p:nvPr/>
        </p:nvGrpSpPr>
        <p:grpSpPr>
          <a:xfrm>
            <a:off x="364820" y="1316419"/>
            <a:ext cx="1105018" cy="1052437"/>
            <a:chOff x="364820" y="1316419"/>
            <a:chExt cx="1105018" cy="1052437"/>
          </a:xfrm>
        </p:grpSpPr>
        <p:pic>
          <p:nvPicPr>
            <p:cNvPr id="49" name="Picture 48"/>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364820" y="1331439"/>
              <a:ext cx="1037417" cy="1037417"/>
            </a:xfrm>
            <a:prstGeom prst="rect">
              <a:avLst/>
            </a:prstGeom>
          </p:spPr>
        </p:pic>
        <p:sp>
          <p:nvSpPr>
            <p:cNvPr id="55" name="TextBox 54"/>
            <p:cNvSpPr txBox="1"/>
            <p:nvPr/>
          </p:nvSpPr>
          <p:spPr>
            <a:xfrm>
              <a:off x="448626" y="1316419"/>
              <a:ext cx="1021212" cy="400110"/>
            </a:xfrm>
            <a:prstGeom prst="rect">
              <a:avLst/>
            </a:prstGeom>
            <a:noFill/>
            <a:ln w="22225">
              <a:noFill/>
            </a:ln>
          </p:spPr>
          <p:txBody>
            <a:bodyPr wrap="square" rtlCol="0">
              <a:spAutoFit/>
            </a:bodyPr>
            <a:lstStyle/>
            <a:p>
              <a:r>
                <a:rPr lang="en-US" sz="2000" dirty="0">
                  <a:solidFill>
                    <a:srgbClr val="FFFFFF"/>
                  </a:solidFill>
                </a:rPr>
                <a:t>Code</a:t>
              </a:r>
            </a:p>
          </p:txBody>
        </p:sp>
      </p:grpSp>
      <p:grpSp>
        <p:nvGrpSpPr>
          <p:cNvPr id="5" name="Group 4"/>
          <p:cNvGrpSpPr/>
          <p:nvPr/>
        </p:nvGrpSpPr>
        <p:grpSpPr>
          <a:xfrm>
            <a:off x="1537439" y="1306245"/>
            <a:ext cx="1033769" cy="1058963"/>
            <a:chOff x="1537439" y="1306245"/>
            <a:chExt cx="1033769" cy="1058963"/>
          </a:xfrm>
        </p:grpSpPr>
        <p:pic>
          <p:nvPicPr>
            <p:cNvPr id="48" name="Picture 47"/>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537439" y="1331439"/>
              <a:ext cx="1033769" cy="1033769"/>
            </a:xfrm>
            <a:prstGeom prst="rect">
              <a:avLst/>
            </a:prstGeom>
          </p:spPr>
        </p:pic>
        <p:sp>
          <p:nvSpPr>
            <p:cNvPr id="56" name="TextBox 55"/>
            <p:cNvSpPr txBox="1"/>
            <p:nvPr/>
          </p:nvSpPr>
          <p:spPr>
            <a:xfrm>
              <a:off x="1570094" y="1306245"/>
              <a:ext cx="945541" cy="400110"/>
            </a:xfrm>
            <a:prstGeom prst="rect">
              <a:avLst/>
            </a:prstGeom>
            <a:noFill/>
            <a:ln w="22225">
              <a:noFill/>
            </a:ln>
          </p:spPr>
          <p:txBody>
            <a:bodyPr wrap="square" rtlCol="0">
              <a:spAutoFit/>
            </a:bodyPr>
            <a:lstStyle/>
            <a:p>
              <a:r>
                <a:rPr lang="en-US" sz="2000" dirty="0" err="1">
                  <a:solidFill>
                    <a:srgbClr val="FFFFFF"/>
                  </a:solidFill>
                </a:rPr>
                <a:t>Config</a:t>
              </a:r>
              <a:endParaRPr lang="en-US" sz="2000" dirty="0">
                <a:solidFill>
                  <a:srgbClr val="FFFFFF"/>
                </a:solidFill>
              </a:endParaRPr>
            </a:p>
          </p:txBody>
        </p:sp>
      </p:grpSp>
      <p:grpSp>
        <p:nvGrpSpPr>
          <p:cNvPr id="58" name="Group 57"/>
          <p:cNvGrpSpPr/>
          <p:nvPr/>
        </p:nvGrpSpPr>
        <p:grpSpPr>
          <a:xfrm>
            <a:off x="123267" y="4291877"/>
            <a:ext cx="2617316" cy="2479539"/>
            <a:chOff x="123267" y="4289285"/>
            <a:chExt cx="2617316" cy="2479539"/>
          </a:xfrm>
        </p:grpSpPr>
        <p:pic>
          <p:nvPicPr>
            <p:cNvPr id="59" name="Picture 5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60" name="Picture 59"/>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61" name="Picture 60"/>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62" name="Rectangle 61"/>
            <p:cNvSpPr/>
            <p:nvPr/>
          </p:nvSpPr>
          <p:spPr>
            <a:xfrm>
              <a:off x="123267" y="5291496"/>
              <a:ext cx="1991360" cy="1477328"/>
            </a:xfrm>
            <a:prstGeom prst="rect">
              <a:avLst/>
            </a:prstGeom>
          </p:spPr>
          <p:txBody>
            <a:bodyPr wrap="square">
              <a:spAutoFit/>
            </a:bodyPr>
            <a:lstStyle/>
            <a:p>
              <a:pPr algn="ctr"/>
              <a:r>
                <a:rPr lang="en-US" dirty="0">
                  <a:solidFill>
                    <a:srgbClr val="000000"/>
                  </a:solidFill>
                </a:rPr>
                <a:t>Counter</a:t>
              </a:r>
            </a:p>
            <a:p>
              <a:pPr algn="ctr"/>
              <a:r>
                <a:rPr lang="en-US" dirty="0" err="1">
                  <a:solidFill>
                    <a:srgbClr val="000000"/>
                  </a:solidFill>
                </a:rPr>
                <a:t>WebApp</a:t>
              </a:r>
              <a:endParaRPr lang="en-US" dirty="0">
                <a:solidFill>
                  <a:srgbClr val="000000"/>
                </a:solidFill>
              </a:endParaRPr>
            </a:p>
            <a:p>
              <a:pPr algn="ctr"/>
              <a:r>
                <a:rPr lang="en-US" dirty="0" err="1">
                  <a:solidFill>
                    <a:srgbClr val="000000"/>
                  </a:solidFill>
                </a:rPr>
                <a:t>Pkg</a:t>
              </a:r>
              <a:endParaRPr lang="en-US" dirty="0">
                <a:solidFill>
                  <a:srgbClr val="000000"/>
                </a:solidFill>
              </a:endParaRPr>
            </a:p>
            <a:p>
              <a:pPr algn="ctr"/>
              <a:endParaRPr lang="en-US" dirty="0">
                <a:solidFill>
                  <a:srgbClr val="000000"/>
                </a:solidFill>
              </a:endParaRPr>
            </a:p>
            <a:p>
              <a:pPr algn="ctr"/>
              <a:endParaRPr lang="en-US" dirty="0">
                <a:solidFill>
                  <a:srgbClr val="000000"/>
                </a:solidFill>
              </a:endParaRPr>
            </a:p>
          </p:txBody>
        </p:sp>
      </p:grpSp>
      <p:sp>
        <p:nvSpPr>
          <p:cNvPr id="25" name="TextBox 24"/>
          <p:cNvSpPr txBox="1"/>
          <p:nvPr/>
        </p:nvSpPr>
        <p:spPr>
          <a:xfrm>
            <a:off x="4289174" y="1680307"/>
            <a:ext cx="2081463" cy="400110"/>
          </a:xfrm>
          <a:prstGeom prst="rect">
            <a:avLst/>
          </a:prstGeom>
          <a:noFill/>
          <a:ln w="22225">
            <a:noFill/>
          </a:ln>
        </p:spPr>
        <p:txBody>
          <a:bodyPr wrap="square" rtlCol="0">
            <a:spAutoFit/>
          </a:bodyPr>
          <a:lstStyle/>
          <a:p>
            <a:r>
              <a:rPr lang="en-US" sz="2000" dirty="0">
                <a:solidFill>
                  <a:srgbClr val="FFFFFF"/>
                </a:solidFill>
              </a:rPr>
              <a:t>Application Type</a:t>
            </a:r>
          </a:p>
        </p:txBody>
      </p:sp>
    </p:spTree>
    <p:extLst>
      <p:ext uri="{BB962C8B-B14F-4D97-AF65-F5344CB8AC3E}">
        <p14:creationId xmlns:p14="http://schemas.microsoft.com/office/powerpoint/2010/main" val="3233619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42" presetClass="path" presetSubtype="0" accel="50000" decel="50000" fill="hold" nodeType="withEffect">
                                  <p:stCondLst>
                                    <p:cond delay="0"/>
                                  </p:stCondLst>
                                  <p:childTnLst>
                                    <p:animMotion origin="layout" path="M -9.54812E-7 2.65093E-6 L 0.0637 0.42192 " pathEditMode="relative" rAng="0" ptsTypes="AA">
                                      <p:cBhvr>
                                        <p:cTn id="14" dur="2000" fill="hold"/>
                                        <p:tgtEl>
                                          <p:spTgt spid="4"/>
                                        </p:tgtEl>
                                        <p:attrNameLst>
                                          <p:attrName>ppt_x</p:attrName>
                                          <p:attrName>ppt_y</p:attrName>
                                        </p:attrNameLst>
                                      </p:cBhvr>
                                      <p:rCtr x="3178" y="21085"/>
                                    </p:animMotion>
                                  </p:childTnLst>
                                </p:cTn>
                              </p:par>
                            </p:childTnLst>
                          </p:cTn>
                        </p:par>
                        <p:par>
                          <p:cTn id="15" fill="hold">
                            <p:stCondLst>
                              <p:cond delay="2000"/>
                            </p:stCondLst>
                            <p:childTnLst>
                              <p:par>
                                <p:cTn id="16" presetID="1" presetClass="exit" presetSubtype="0" fill="hold" nodeType="afterEffect">
                                  <p:stCondLst>
                                    <p:cond delay="0"/>
                                  </p:stCondLst>
                                  <p:childTnLst>
                                    <p:set>
                                      <p:cBhvr>
                                        <p:cTn id="17" dur="1" fill="hold">
                                          <p:stCondLst>
                                            <p:cond delay="0"/>
                                          </p:stCondLst>
                                        </p:cTn>
                                        <p:tgtEl>
                                          <p:spTgt spid="4"/>
                                        </p:tgtEl>
                                        <p:attrNameLst>
                                          <p:attrName>style.visibility</p:attrName>
                                        </p:attrNameLst>
                                      </p:cBhvr>
                                      <p:to>
                                        <p:strVal val="hidden"/>
                                      </p:to>
                                    </p:set>
                                  </p:childTnLst>
                                </p:cTn>
                              </p:par>
                              <p:par>
                                <p:cTn id="18" presetID="42" presetClass="path" presetSubtype="0" accel="50000" decel="50000" fill="hold" nodeType="withEffect">
                                  <p:stCondLst>
                                    <p:cond delay="0"/>
                                  </p:stCondLst>
                                  <p:childTnLst>
                                    <p:animMotion origin="layout" path="M 2.56829E-6 5.03858E-7 L -0.03064 0.41285 " pathEditMode="relative" rAng="0" ptsTypes="AA">
                                      <p:cBhvr>
                                        <p:cTn id="19" dur="2000" fill="hold"/>
                                        <p:tgtEl>
                                          <p:spTgt spid="5"/>
                                        </p:tgtEl>
                                        <p:attrNameLst>
                                          <p:attrName>ppt_x</p:attrName>
                                          <p:attrName>ppt_y</p:attrName>
                                        </p:attrNameLst>
                                      </p:cBhvr>
                                      <p:rCtr x="-1532" y="20631"/>
                                    </p:animMotion>
                                  </p:childTnLst>
                                </p:cTn>
                              </p:par>
                            </p:childTnLst>
                          </p:cTn>
                        </p:par>
                        <p:par>
                          <p:cTn id="20" fill="hold">
                            <p:stCondLst>
                              <p:cond delay="4000"/>
                            </p:stCondLst>
                            <p:childTnLst>
                              <p:par>
                                <p:cTn id="21" presetID="1" presetClass="exit" presetSubtype="0" fill="hold" nodeType="after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par>
                          <p:cTn id="35" fill="hold">
                            <p:stCondLst>
                              <p:cond delay="0"/>
                            </p:stCondLst>
                            <p:childTnLst>
                              <p:par>
                                <p:cTn id="36" presetID="42" presetClass="path" presetSubtype="0" accel="50000" decel="50000" fill="hold" nodeType="afterEffect">
                                  <p:stCondLst>
                                    <p:cond delay="0"/>
                                  </p:stCondLst>
                                  <p:childTnLst>
                                    <p:animMotion origin="layout" path="M 8.62905E-7 -4.98865E-6 L 0.35422 -0.2719 " pathEditMode="relative" rAng="0" ptsTypes="AA">
                                      <p:cBhvr>
                                        <p:cTn id="37" dur="2000" fill="hold"/>
                                        <p:tgtEl>
                                          <p:spTgt spid="6"/>
                                        </p:tgtEl>
                                        <p:attrNameLst>
                                          <p:attrName>ppt_x</p:attrName>
                                          <p:attrName>ppt_y</p:attrName>
                                        </p:attrNameLst>
                                      </p:cBhvr>
                                      <p:rCtr x="17705" y="-13595"/>
                                    </p:animMotion>
                                  </p:childTnLst>
                                </p:cTn>
                              </p:par>
                              <p:par>
                                <p:cTn id="38" presetID="1"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8"/>
                                        </p:tgtEl>
                                        <p:attrNameLst>
                                          <p:attrName>style.visibility</p:attrName>
                                        </p:attrNameLst>
                                      </p:cBhvr>
                                      <p:to>
                                        <p:strVal val="visible"/>
                                      </p:to>
                                    </p:set>
                                  </p:childTnLst>
                                </p:cTn>
                              </p:par>
                              <p:par>
                                <p:cTn id="42" presetID="42" presetClass="path" presetSubtype="0" accel="50000" decel="50000" fill="hold" nodeType="withEffect">
                                  <p:stCondLst>
                                    <p:cond delay="0"/>
                                  </p:stCondLst>
                                  <p:childTnLst>
                                    <p:animMotion origin="layout" path="M 8.62905E-7 9.98638E-8 L 0.44613 0.02497 " pathEditMode="relative" rAng="0" ptsTypes="AA">
                                      <p:cBhvr>
                                        <p:cTn id="43" dur="2000" fill="hold"/>
                                        <p:tgtEl>
                                          <p:spTgt spid="58"/>
                                        </p:tgtEl>
                                        <p:attrNameLst>
                                          <p:attrName>ppt_x</p:attrName>
                                          <p:attrName>ppt_y</p:attrName>
                                        </p:attrNameLst>
                                      </p:cBhvr>
                                      <p:rCtr x="22300" y="1248"/>
                                    </p:animMotion>
                                  </p:childTnLst>
                                </p:cTn>
                              </p:par>
                              <p:par>
                                <p:cTn id="44" presetID="1" presetClass="entr" presetSubtype="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44" grpId="0"/>
      <p:bldP spid="45" grpId="0"/>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ounded Rectangle 85"/>
          <p:cNvSpPr/>
          <p:nvPr/>
        </p:nvSpPr>
        <p:spPr bwMode="auto">
          <a:xfrm>
            <a:off x="8076282" y="982662"/>
            <a:ext cx="1189816" cy="1189816"/>
          </a:xfrm>
          <a:prstGeom prst="roundRect">
            <a:avLst/>
          </a:prstGeom>
          <a:solidFill>
            <a:schemeClr val="bg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88" name="Oval 87"/>
          <p:cNvSpPr/>
          <p:nvPr/>
        </p:nvSpPr>
        <p:spPr bwMode="auto">
          <a:xfrm>
            <a:off x="7294244" y="1723079"/>
            <a:ext cx="2776237" cy="2776237"/>
          </a:xfrm>
          <a:prstGeom prst="ellipse">
            <a:avLst/>
          </a:prstGeom>
          <a:noFill/>
          <a:ln w="66675">
            <a:solidFill>
              <a:schemeClr val="bg2">
                <a:lumMod val="40000"/>
                <a:lumOff val="6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89" name="Rounded Rectangle 88"/>
          <p:cNvSpPr/>
          <p:nvPr/>
        </p:nvSpPr>
        <p:spPr bwMode="auto">
          <a:xfrm>
            <a:off x="6675437" y="2082868"/>
            <a:ext cx="1189816" cy="1189816"/>
          </a:xfrm>
          <a:prstGeom prst="roundRect">
            <a:avLst/>
          </a:prstGeom>
          <a:solidFill>
            <a:schemeClr val="bg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91" name="Rounded Rectangle 90"/>
          <p:cNvSpPr/>
          <p:nvPr/>
        </p:nvSpPr>
        <p:spPr bwMode="auto">
          <a:xfrm>
            <a:off x="9500560" y="2048819"/>
            <a:ext cx="1189816" cy="1189816"/>
          </a:xfrm>
          <a:prstGeom prst="roundRect">
            <a:avLst/>
          </a:prstGeom>
          <a:solidFill>
            <a:schemeClr val="bg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92" name="Rounded Rectangle 91"/>
          <p:cNvSpPr/>
          <p:nvPr/>
        </p:nvSpPr>
        <p:spPr bwMode="auto">
          <a:xfrm>
            <a:off x="7215038" y="3765990"/>
            <a:ext cx="1189816" cy="1189816"/>
          </a:xfrm>
          <a:prstGeom prst="roundRect">
            <a:avLst/>
          </a:prstGeom>
          <a:solidFill>
            <a:schemeClr val="bg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107" name="Rounded Rectangle 106"/>
          <p:cNvSpPr/>
          <p:nvPr/>
        </p:nvSpPr>
        <p:spPr bwMode="auto">
          <a:xfrm>
            <a:off x="8945762" y="3772510"/>
            <a:ext cx="1189816" cy="1189816"/>
          </a:xfrm>
          <a:prstGeom prst="roundRect">
            <a:avLst/>
          </a:prstGeom>
          <a:solidFill>
            <a:schemeClr val="bg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5" name="Title 2"/>
          <p:cNvSpPr>
            <a:spLocks noGrp="1"/>
          </p:cNvSpPr>
          <p:nvPr>
            <p:ph type="title"/>
          </p:nvPr>
        </p:nvSpPr>
        <p:spPr>
          <a:xfrm>
            <a:off x="294361" y="125665"/>
            <a:ext cx="11889564" cy="917575"/>
          </a:xfrm>
        </p:spPr>
        <p:txBody>
          <a:bodyPr/>
          <a:lstStyle/>
          <a:p>
            <a:r>
              <a:rPr lang="en-US" dirty="0"/>
              <a:t>Instantiating an application</a:t>
            </a:r>
          </a:p>
        </p:txBody>
      </p:sp>
      <p:sp>
        <p:nvSpPr>
          <p:cNvPr id="77" name="Hexagon 76"/>
          <p:cNvSpPr/>
          <p:nvPr/>
        </p:nvSpPr>
        <p:spPr bwMode="auto">
          <a:xfrm>
            <a:off x="3202517" y="3897676"/>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7" name="Hexagon 86"/>
          <p:cNvSpPr/>
          <p:nvPr/>
        </p:nvSpPr>
        <p:spPr bwMode="auto">
          <a:xfrm>
            <a:off x="3209187" y="3900877"/>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0" name="Hexagon 89"/>
          <p:cNvSpPr/>
          <p:nvPr/>
        </p:nvSpPr>
        <p:spPr bwMode="auto">
          <a:xfrm>
            <a:off x="3421173" y="4329403"/>
            <a:ext cx="256485" cy="241855"/>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6" name="Text Placeholder 1"/>
          <p:cNvSpPr txBox="1">
            <a:spLocks/>
          </p:cNvSpPr>
          <p:nvPr/>
        </p:nvSpPr>
        <p:spPr>
          <a:xfrm>
            <a:off x="239523" y="5232574"/>
            <a:ext cx="11999239" cy="177266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err="1">
                <a:gradFill>
                  <a:gsLst>
                    <a:gs pos="1250">
                      <a:srgbClr val="FFFFFF"/>
                    </a:gs>
                    <a:gs pos="100000">
                      <a:srgbClr val="FFFFFF"/>
                    </a:gs>
                  </a:gsLst>
                  <a:lin ang="5400000" scaled="0"/>
                </a:gradFill>
              </a:rPr>
              <a:t>ServiceType</a:t>
            </a:r>
            <a:r>
              <a:rPr lang="en-US" sz="1800" dirty="0">
                <a:gradFill>
                  <a:gsLst>
                    <a:gs pos="1250">
                      <a:srgbClr val="FFFFFF"/>
                    </a:gs>
                    <a:gs pos="100000">
                      <a:srgbClr val="FFFFFF"/>
                    </a:gs>
                  </a:gsLst>
                  <a:lin ang="5400000" scaled="0"/>
                </a:gradFill>
              </a:rPr>
              <a:t> is “</a:t>
            </a:r>
            <a:r>
              <a:rPr lang="en-US" sz="1800" b="1" dirty="0">
                <a:gradFill>
                  <a:gsLst>
                    <a:gs pos="1250">
                      <a:srgbClr val="FFFFFF"/>
                    </a:gs>
                    <a:gs pos="100000">
                      <a:srgbClr val="FFFFFF"/>
                    </a:gs>
                  </a:gsLst>
                  <a:lin ang="5400000" scaled="0"/>
                </a:gradFill>
              </a:rPr>
              <a:t>like”</a:t>
            </a:r>
            <a:r>
              <a:rPr lang="en-US" sz="1800" dirty="0">
                <a:gradFill>
                  <a:gsLst>
                    <a:gs pos="1250">
                      <a:srgbClr val="FFFFFF"/>
                    </a:gs>
                    <a:gs pos="100000">
                      <a:srgbClr val="FFFFFF"/>
                    </a:gs>
                  </a:gsLst>
                  <a:lin ang="5400000" scaled="0"/>
                </a:gradFill>
              </a:rPr>
              <a:t> a class type</a:t>
            </a:r>
          </a:p>
          <a:p>
            <a:r>
              <a:rPr lang="en-US" sz="1800" dirty="0" err="1">
                <a:gradFill>
                  <a:gsLst>
                    <a:gs pos="1250">
                      <a:srgbClr val="FFFFFF"/>
                    </a:gs>
                    <a:gs pos="100000">
                      <a:srgbClr val="FFFFFF"/>
                    </a:gs>
                  </a:gsLst>
                  <a:lin ang="5400000" scaled="0"/>
                </a:gradFill>
              </a:rPr>
              <a:t>ApplicationType</a:t>
            </a:r>
            <a:r>
              <a:rPr lang="en-US" sz="1800" dirty="0">
                <a:gradFill>
                  <a:gsLst>
                    <a:gs pos="1250">
                      <a:srgbClr val="FFFFFF"/>
                    </a:gs>
                    <a:gs pos="100000">
                      <a:srgbClr val="FFFFFF"/>
                    </a:gs>
                  </a:gsLst>
                  <a:lin ang="5400000" scaled="0"/>
                </a:gradFill>
              </a:rPr>
              <a:t> is “</a:t>
            </a:r>
            <a:r>
              <a:rPr lang="en-US" sz="1800" b="1" dirty="0">
                <a:gradFill>
                  <a:gsLst>
                    <a:gs pos="1250">
                      <a:srgbClr val="FFFFFF"/>
                    </a:gs>
                    <a:gs pos="100000">
                      <a:srgbClr val="FFFFFF"/>
                    </a:gs>
                  </a:gsLst>
                  <a:lin ang="5400000" scaled="0"/>
                </a:gradFill>
              </a:rPr>
              <a:t>like”</a:t>
            </a:r>
            <a:r>
              <a:rPr lang="en-US" sz="1800" dirty="0">
                <a:gradFill>
                  <a:gsLst>
                    <a:gs pos="1250">
                      <a:srgbClr val="FFFFFF"/>
                    </a:gs>
                    <a:gs pos="100000">
                      <a:srgbClr val="FFFFFF"/>
                    </a:gs>
                  </a:gsLst>
                  <a:lin ang="5400000" scaled="0"/>
                </a:gradFill>
              </a:rPr>
              <a:t> a typed Container </a:t>
            </a:r>
          </a:p>
          <a:p>
            <a:r>
              <a:rPr lang="en-US" sz="1800" dirty="0">
                <a:gradFill>
                  <a:gsLst>
                    <a:gs pos="1250">
                      <a:srgbClr val="FFFFFF"/>
                    </a:gs>
                    <a:gs pos="100000">
                      <a:srgbClr val="FFFFFF"/>
                    </a:gs>
                  </a:gsLst>
                  <a:lin ang="5400000" scaled="0"/>
                </a:gradFill>
              </a:rPr>
              <a:t>Each service instance has a unique name in the “namespace” of the application “fabric:/</a:t>
            </a:r>
            <a:r>
              <a:rPr lang="en-US" sz="1800" dirty="0" err="1">
                <a:gradFill>
                  <a:gsLst>
                    <a:gs pos="1250">
                      <a:srgbClr val="FFFFFF"/>
                    </a:gs>
                    <a:gs pos="100000">
                      <a:srgbClr val="FFFFFF"/>
                    </a:gs>
                  </a:gsLst>
                  <a:lin ang="5400000" scaled="0"/>
                </a:gradFill>
              </a:rPr>
              <a:t>CounterApplication</a:t>
            </a:r>
            <a:r>
              <a:rPr lang="en-US" sz="1800" dirty="0">
                <a:gradFill>
                  <a:gsLst>
                    <a:gs pos="1250">
                      <a:srgbClr val="FFFFFF"/>
                    </a:gs>
                    <a:gs pos="100000">
                      <a:srgbClr val="FFFFFF"/>
                    </a:gs>
                  </a:gsLst>
                  <a:lin ang="5400000" scaled="0"/>
                </a:gradFill>
              </a:rPr>
              <a:t>/</a:t>
            </a:r>
            <a:r>
              <a:rPr lang="en-US" sz="1800" dirty="0" err="1">
                <a:gradFill>
                  <a:gsLst>
                    <a:gs pos="1250">
                      <a:srgbClr val="FFFFFF"/>
                    </a:gs>
                    <a:gs pos="100000">
                      <a:srgbClr val="FFFFFF"/>
                    </a:gs>
                  </a:gsLst>
                  <a:lin ang="5400000" scaled="0"/>
                </a:gradFill>
              </a:rPr>
              <a:t>CounterService</a:t>
            </a:r>
            <a:r>
              <a:rPr lang="en-US" sz="1800" dirty="0">
                <a:gradFill>
                  <a:gsLst>
                    <a:gs pos="1250">
                      <a:srgbClr val="FFFFFF"/>
                    </a:gs>
                    <a:gs pos="100000">
                      <a:srgbClr val="FFFFFF"/>
                    </a:gs>
                  </a:gsLst>
                  <a:lin ang="5400000" scaled="0"/>
                </a:gradFill>
              </a:rPr>
              <a:t>”</a:t>
            </a:r>
          </a:p>
          <a:p>
            <a:r>
              <a:rPr lang="en-US" sz="1800" dirty="0" err="1">
                <a:gradFill>
                  <a:gsLst>
                    <a:gs pos="1250">
                      <a:srgbClr val="FFFFFF"/>
                    </a:gs>
                    <a:gs pos="100000">
                      <a:srgbClr val="FFFFFF"/>
                    </a:gs>
                  </a:gsLst>
                  <a:lin ang="5400000" scaled="0"/>
                </a:gradFill>
              </a:rPr>
              <a:t>ApplicationInstance</a:t>
            </a:r>
            <a:r>
              <a:rPr lang="en-US" sz="1800" dirty="0">
                <a:gradFill>
                  <a:gsLst>
                    <a:gs pos="1250">
                      <a:srgbClr val="FFFFFF"/>
                    </a:gs>
                    <a:gs pos="100000">
                      <a:srgbClr val="FFFFFF"/>
                    </a:gs>
                  </a:gsLst>
                  <a:lin ang="5400000" scaled="0"/>
                </a:gradFill>
              </a:rPr>
              <a:t> is an instance of the </a:t>
            </a:r>
            <a:r>
              <a:rPr lang="en-US" sz="1800" dirty="0" err="1">
                <a:gradFill>
                  <a:gsLst>
                    <a:gs pos="1250">
                      <a:srgbClr val="FFFFFF"/>
                    </a:gs>
                    <a:gs pos="100000">
                      <a:srgbClr val="FFFFFF"/>
                    </a:gs>
                  </a:gsLst>
                  <a:lin ang="5400000" scaled="0"/>
                </a:gradFill>
              </a:rPr>
              <a:t>ApplicationType</a:t>
            </a:r>
            <a:r>
              <a:rPr lang="en-US" sz="1800" dirty="0">
                <a:gradFill>
                  <a:gsLst>
                    <a:gs pos="1250">
                      <a:srgbClr val="FFFFFF"/>
                    </a:gs>
                    <a:gs pos="100000">
                      <a:srgbClr val="FFFFFF"/>
                    </a:gs>
                  </a:gsLst>
                  <a:lin ang="5400000" scaled="0"/>
                </a:gradFill>
              </a:rPr>
              <a:t> and has an unique name “fabric:/</a:t>
            </a:r>
            <a:r>
              <a:rPr lang="en-US" sz="1800" dirty="0" err="1">
                <a:gradFill>
                  <a:gsLst>
                    <a:gs pos="1250">
                      <a:srgbClr val="FFFFFF"/>
                    </a:gs>
                    <a:gs pos="100000">
                      <a:srgbClr val="FFFFFF"/>
                    </a:gs>
                  </a:gsLst>
                  <a:lin ang="5400000" scaled="0"/>
                </a:gradFill>
              </a:rPr>
              <a:t>CounterApplication</a:t>
            </a:r>
            <a:r>
              <a:rPr lang="en-US" sz="1800" dirty="0">
                <a:gradFill>
                  <a:gsLst>
                    <a:gs pos="1250">
                      <a:srgbClr val="FFFFFF"/>
                    </a:gs>
                    <a:gs pos="100000">
                      <a:srgbClr val="FFFFFF"/>
                    </a:gs>
                  </a:gsLst>
                  <a:lin ang="5400000" scaled="0"/>
                </a:gradFill>
              </a:rPr>
              <a:t>”</a:t>
            </a:r>
          </a:p>
        </p:txBody>
      </p:sp>
      <p:grpSp>
        <p:nvGrpSpPr>
          <p:cNvPr id="110" name="Group 109"/>
          <p:cNvGrpSpPr/>
          <p:nvPr/>
        </p:nvGrpSpPr>
        <p:grpSpPr>
          <a:xfrm>
            <a:off x="600131" y="1492552"/>
            <a:ext cx="1691140" cy="1600201"/>
            <a:chOff x="600131" y="1492552"/>
            <a:chExt cx="1691140" cy="1600201"/>
          </a:xfrm>
        </p:grpSpPr>
        <p:grpSp>
          <p:nvGrpSpPr>
            <p:cNvPr id="94" name="Group 93"/>
            <p:cNvGrpSpPr/>
            <p:nvPr/>
          </p:nvGrpSpPr>
          <p:grpSpPr>
            <a:xfrm>
              <a:off x="691071" y="1492552"/>
              <a:ext cx="1600200" cy="1600201"/>
              <a:chOff x="4132596" y="0"/>
              <a:chExt cx="8305800" cy="7024999"/>
            </a:xfrm>
          </p:grpSpPr>
          <p:pic>
            <p:nvPicPr>
              <p:cNvPr id="95" name="Picture 94"/>
              <p:cNvPicPr>
                <a:picLocks noChangeAspect="1"/>
              </p:cNvPicPr>
              <p:nvPr/>
            </p:nvPicPr>
            <p:blipFill>
              <a:blip r:embed="rId3">
                <a:clrChange>
                  <a:clrFrom>
                    <a:srgbClr val="00188F"/>
                  </a:clrFrom>
                  <a:clrTo>
                    <a:srgbClr val="00188F">
                      <a:alpha val="0"/>
                    </a:srgbClr>
                  </a:clrTo>
                </a:clrChange>
              </a:blip>
              <a:stretch>
                <a:fillRect/>
              </a:stretch>
            </p:blipFill>
            <p:spPr>
              <a:xfrm>
                <a:off x="4132596" y="0"/>
                <a:ext cx="8305800" cy="7024999"/>
              </a:xfrm>
              <a:prstGeom prst="rect">
                <a:avLst/>
              </a:prstGeom>
            </p:spPr>
          </p:pic>
          <p:grpSp>
            <p:nvGrpSpPr>
              <p:cNvPr id="96" name="Group 95"/>
              <p:cNvGrpSpPr/>
              <p:nvPr/>
            </p:nvGrpSpPr>
            <p:grpSpPr>
              <a:xfrm>
                <a:off x="8047037" y="4335462"/>
                <a:ext cx="2617316" cy="2215802"/>
                <a:chOff x="123267" y="4289285"/>
                <a:chExt cx="2617316" cy="2215802"/>
              </a:xfrm>
            </p:grpSpPr>
            <p:pic>
              <p:nvPicPr>
                <p:cNvPr id="102" name="Picture 101"/>
                <p:cNvPicPr>
                  <a:picLocks noChangeAspect="1"/>
                </p:cNvPicPr>
                <p:nvPr/>
              </p:nvPicPr>
              <p:blipFill>
                <a:blip r:embed="rId4">
                  <a:clrChange>
                    <a:clrFrom>
                      <a:srgbClr val="00188F"/>
                    </a:clrFrom>
                    <a:clrTo>
                      <a:srgbClr val="00188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103" name="Picture 102"/>
                <p:cNvPicPr>
                  <a:picLocks noChangeAspect="1"/>
                </p:cNvPicPr>
                <p:nvPr/>
              </p:nvPicPr>
              <p:blipFill>
                <a:blip r:embed="rId5">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104" name="Picture 103"/>
                <p:cNvPicPr>
                  <a:picLocks noChangeAspect="1"/>
                </p:cNvPicPr>
                <p:nvPr/>
              </p:nvPicPr>
              <p:blipFill>
                <a:blip r:embed="rId6">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105" name="Rectangle 104"/>
                <p:cNvSpPr/>
                <p:nvPr/>
              </p:nvSpPr>
              <p:spPr>
                <a:xfrm>
                  <a:off x="123267" y="5291495"/>
                  <a:ext cx="1991361" cy="1013370"/>
                </a:xfrm>
                <a:prstGeom prst="rect">
                  <a:avLst/>
                </a:prstGeom>
              </p:spPr>
              <p:txBody>
                <a:bodyPr wrap="square">
                  <a:spAutoFit/>
                </a:bodyPr>
                <a:lstStyle/>
                <a:p>
                  <a:pPr algn="ctr"/>
                  <a:r>
                    <a:rPr lang="en-US" sz="300" dirty="0">
                      <a:solidFill>
                        <a:srgbClr val="000000"/>
                      </a:solidFill>
                    </a:rPr>
                    <a:t>Service </a:t>
                  </a:r>
                </a:p>
                <a:p>
                  <a:pPr algn="ctr"/>
                  <a:r>
                    <a:rPr lang="en-US" sz="300" dirty="0">
                      <a:solidFill>
                        <a:srgbClr val="000000"/>
                      </a:solidFill>
                    </a:rPr>
                    <a:t>Package</a:t>
                  </a:r>
                </a:p>
                <a:p>
                  <a:pPr algn="ctr"/>
                  <a:r>
                    <a:rPr lang="en-US" sz="300" dirty="0">
                      <a:solidFill>
                        <a:srgbClr val="000000"/>
                      </a:solidFill>
                    </a:rPr>
                    <a:t> B</a:t>
                  </a:r>
                </a:p>
              </p:txBody>
            </p:sp>
          </p:grpSp>
          <p:grpSp>
            <p:nvGrpSpPr>
              <p:cNvPr id="97" name="Group 96"/>
              <p:cNvGrpSpPr/>
              <p:nvPr/>
            </p:nvGrpSpPr>
            <p:grpSpPr>
              <a:xfrm>
                <a:off x="6912105" y="2324020"/>
                <a:ext cx="2617316" cy="2215802"/>
                <a:chOff x="123267" y="4289285"/>
                <a:chExt cx="2617316" cy="2215802"/>
              </a:xfrm>
            </p:grpSpPr>
            <p:pic>
              <p:nvPicPr>
                <p:cNvPr id="98" name="Picture 97"/>
                <p:cNvPicPr>
                  <a:picLocks noChangeAspect="1"/>
                </p:cNvPicPr>
                <p:nvPr/>
              </p:nvPicPr>
              <p:blipFill>
                <a:blip r:embed="rId4">
                  <a:clrChange>
                    <a:clrFrom>
                      <a:srgbClr val="00188F"/>
                    </a:clrFrom>
                    <a:clrTo>
                      <a:srgbClr val="00188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99" name="Picture 98"/>
                <p:cNvPicPr>
                  <a:picLocks noChangeAspect="1"/>
                </p:cNvPicPr>
                <p:nvPr/>
              </p:nvPicPr>
              <p:blipFill>
                <a:blip r:embed="rId5">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100" name="Picture 99"/>
                <p:cNvPicPr>
                  <a:picLocks noChangeAspect="1"/>
                </p:cNvPicPr>
                <p:nvPr/>
              </p:nvPicPr>
              <p:blipFill>
                <a:blip r:embed="rId6">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101" name="Rectangle 100"/>
                <p:cNvSpPr/>
                <p:nvPr/>
              </p:nvSpPr>
              <p:spPr>
                <a:xfrm>
                  <a:off x="123267" y="5291495"/>
                  <a:ext cx="1991361" cy="1013370"/>
                </a:xfrm>
                <a:prstGeom prst="rect">
                  <a:avLst/>
                </a:prstGeom>
              </p:spPr>
              <p:txBody>
                <a:bodyPr wrap="square">
                  <a:spAutoFit/>
                </a:bodyPr>
                <a:lstStyle/>
                <a:p>
                  <a:pPr algn="ctr"/>
                  <a:r>
                    <a:rPr lang="en-US" sz="300" dirty="0">
                      <a:solidFill>
                        <a:srgbClr val="000000"/>
                      </a:solidFill>
                    </a:rPr>
                    <a:t>Service </a:t>
                  </a:r>
                </a:p>
                <a:p>
                  <a:pPr algn="ctr"/>
                  <a:r>
                    <a:rPr lang="en-US" sz="300" dirty="0">
                      <a:solidFill>
                        <a:srgbClr val="000000"/>
                      </a:solidFill>
                    </a:rPr>
                    <a:t>Package</a:t>
                  </a:r>
                </a:p>
                <a:p>
                  <a:pPr algn="ctr"/>
                  <a:r>
                    <a:rPr lang="en-US" sz="300" dirty="0">
                      <a:solidFill>
                        <a:srgbClr val="000000"/>
                      </a:solidFill>
                    </a:rPr>
                    <a:t> A</a:t>
                  </a:r>
                </a:p>
              </p:txBody>
            </p:sp>
          </p:grpSp>
        </p:grpSp>
        <p:sp>
          <p:nvSpPr>
            <p:cNvPr id="3" name="TextBox 2"/>
            <p:cNvSpPr txBox="1"/>
            <p:nvPr/>
          </p:nvSpPr>
          <p:spPr>
            <a:xfrm>
              <a:off x="600131" y="1971286"/>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rgbClr val="FFFFFF"/>
                      </a:gs>
                      <a:gs pos="30000">
                        <a:srgbClr val="FFFFFF"/>
                      </a:gs>
                    </a:gsLst>
                    <a:lin ang="5400000" scaled="0"/>
                  </a:gradFill>
                </a:rPr>
                <a:t>app1</a:t>
              </a:r>
            </a:p>
          </p:txBody>
        </p:sp>
      </p:grpSp>
      <p:grpSp>
        <p:nvGrpSpPr>
          <p:cNvPr id="112" name="Group 111"/>
          <p:cNvGrpSpPr/>
          <p:nvPr/>
        </p:nvGrpSpPr>
        <p:grpSpPr>
          <a:xfrm>
            <a:off x="2405609" y="3214921"/>
            <a:ext cx="1674136" cy="1600201"/>
            <a:chOff x="2405609" y="3214214"/>
            <a:chExt cx="1674136" cy="1600201"/>
          </a:xfrm>
        </p:grpSpPr>
        <p:pic>
          <p:nvPicPr>
            <p:cNvPr id="66" name="Picture 65"/>
            <p:cNvPicPr>
              <a:picLocks noChangeAspect="1"/>
            </p:cNvPicPr>
            <p:nvPr/>
          </p:nvPicPr>
          <p:blipFill>
            <a:blip r:embed="rId3">
              <a:clrChange>
                <a:clrFrom>
                  <a:srgbClr val="00188F"/>
                </a:clrFrom>
                <a:clrTo>
                  <a:srgbClr val="00188F">
                    <a:alpha val="0"/>
                  </a:srgbClr>
                </a:clrTo>
              </a:clrChange>
            </a:blip>
            <a:stretch>
              <a:fillRect/>
            </a:stretch>
          </p:blipFill>
          <p:spPr>
            <a:xfrm>
              <a:off x="2479545" y="3214214"/>
              <a:ext cx="1600200" cy="1600201"/>
            </a:xfrm>
            <a:prstGeom prst="rect">
              <a:avLst/>
            </a:prstGeom>
          </p:spPr>
        </p:pic>
        <p:grpSp>
          <p:nvGrpSpPr>
            <p:cNvPr id="67" name="Group 66"/>
            <p:cNvGrpSpPr/>
            <p:nvPr/>
          </p:nvGrpSpPr>
          <p:grpSpPr>
            <a:xfrm>
              <a:off x="3233703" y="4201774"/>
              <a:ext cx="504254" cy="504730"/>
              <a:chOff x="123267" y="4289285"/>
              <a:chExt cx="2617316" cy="2215802"/>
            </a:xfrm>
          </p:grpSpPr>
          <p:pic>
            <p:nvPicPr>
              <p:cNvPr id="73" name="Picture 72"/>
              <p:cNvPicPr>
                <a:picLocks noChangeAspect="1"/>
              </p:cNvPicPr>
              <p:nvPr/>
            </p:nvPicPr>
            <p:blipFill>
              <a:blip r:embed="rId4">
                <a:clrChange>
                  <a:clrFrom>
                    <a:srgbClr val="00188F"/>
                  </a:clrFrom>
                  <a:clrTo>
                    <a:srgbClr val="00188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74" name="Picture 73"/>
              <p:cNvPicPr>
                <a:picLocks noChangeAspect="1"/>
              </p:cNvPicPr>
              <p:nvPr/>
            </p:nvPicPr>
            <p:blipFill>
              <a:blip r:embed="rId5">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75" name="Picture 74"/>
              <p:cNvPicPr>
                <a:picLocks noChangeAspect="1"/>
              </p:cNvPicPr>
              <p:nvPr/>
            </p:nvPicPr>
            <p:blipFill>
              <a:blip r:embed="rId6">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76" name="Rectangle 75"/>
              <p:cNvSpPr/>
              <p:nvPr/>
            </p:nvSpPr>
            <p:spPr>
              <a:xfrm>
                <a:off x="123267" y="5291495"/>
                <a:ext cx="1991361" cy="1013370"/>
              </a:xfrm>
              <a:prstGeom prst="rect">
                <a:avLst/>
              </a:prstGeom>
            </p:spPr>
            <p:txBody>
              <a:bodyPr wrap="square">
                <a:spAutoFit/>
              </a:bodyPr>
              <a:lstStyle/>
              <a:p>
                <a:pPr algn="ctr"/>
                <a:r>
                  <a:rPr lang="en-US" sz="300" dirty="0">
                    <a:solidFill>
                      <a:srgbClr val="000000"/>
                    </a:solidFill>
                  </a:rPr>
                  <a:t>Service </a:t>
                </a:r>
              </a:p>
              <a:p>
                <a:pPr algn="ctr"/>
                <a:r>
                  <a:rPr lang="en-US" sz="300" dirty="0">
                    <a:solidFill>
                      <a:srgbClr val="000000"/>
                    </a:solidFill>
                  </a:rPr>
                  <a:t>Package</a:t>
                </a:r>
              </a:p>
              <a:p>
                <a:pPr algn="ctr"/>
                <a:r>
                  <a:rPr lang="en-US" sz="300" dirty="0">
                    <a:solidFill>
                      <a:srgbClr val="000000"/>
                    </a:solidFill>
                  </a:rPr>
                  <a:t> B</a:t>
                </a:r>
              </a:p>
            </p:txBody>
          </p:sp>
        </p:grpSp>
        <p:grpSp>
          <p:nvGrpSpPr>
            <p:cNvPr id="68" name="Group 67"/>
            <p:cNvGrpSpPr/>
            <p:nvPr/>
          </p:nvGrpSpPr>
          <p:grpSpPr>
            <a:xfrm>
              <a:off x="3015047" y="3743595"/>
              <a:ext cx="504254" cy="504730"/>
              <a:chOff x="123267" y="4289285"/>
              <a:chExt cx="2617316" cy="2215802"/>
            </a:xfrm>
          </p:grpSpPr>
          <p:pic>
            <p:nvPicPr>
              <p:cNvPr id="69" name="Picture 68"/>
              <p:cNvPicPr>
                <a:picLocks noChangeAspect="1"/>
              </p:cNvPicPr>
              <p:nvPr/>
            </p:nvPicPr>
            <p:blipFill>
              <a:blip r:embed="rId4">
                <a:clrChange>
                  <a:clrFrom>
                    <a:srgbClr val="00188F"/>
                  </a:clrFrom>
                  <a:clrTo>
                    <a:srgbClr val="00188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70" name="Picture 69"/>
              <p:cNvPicPr>
                <a:picLocks noChangeAspect="1"/>
              </p:cNvPicPr>
              <p:nvPr/>
            </p:nvPicPr>
            <p:blipFill>
              <a:blip r:embed="rId5">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71" name="Picture 70"/>
              <p:cNvPicPr>
                <a:picLocks noChangeAspect="1"/>
              </p:cNvPicPr>
              <p:nvPr/>
            </p:nvPicPr>
            <p:blipFill>
              <a:blip r:embed="rId6">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72" name="Rectangle 71"/>
              <p:cNvSpPr/>
              <p:nvPr/>
            </p:nvSpPr>
            <p:spPr>
              <a:xfrm>
                <a:off x="123267" y="5291495"/>
                <a:ext cx="1991361" cy="1013370"/>
              </a:xfrm>
              <a:prstGeom prst="rect">
                <a:avLst/>
              </a:prstGeom>
            </p:spPr>
            <p:txBody>
              <a:bodyPr wrap="square">
                <a:spAutoFit/>
              </a:bodyPr>
              <a:lstStyle/>
              <a:p>
                <a:pPr algn="ctr"/>
                <a:r>
                  <a:rPr lang="en-US" sz="300" dirty="0">
                    <a:solidFill>
                      <a:srgbClr val="000000"/>
                    </a:solidFill>
                  </a:rPr>
                  <a:t>Service </a:t>
                </a:r>
              </a:p>
              <a:p>
                <a:pPr algn="ctr"/>
                <a:r>
                  <a:rPr lang="en-US" sz="300" dirty="0">
                    <a:solidFill>
                      <a:srgbClr val="000000"/>
                    </a:solidFill>
                  </a:rPr>
                  <a:t>Package</a:t>
                </a:r>
              </a:p>
              <a:p>
                <a:pPr algn="ctr"/>
                <a:r>
                  <a:rPr lang="en-US" sz="300" dirty="0">
                    <a:solidFill>
                      <a:srgbClr val="000000"/>
                    </a:solidFill>
                  </a:rPr>
                  <a:t> A</a:t>
                </a:r>
              </a:p>
            </p:txBody>
          </p:sp>
        </p:grpSp>
        <p:sp>
          <p:nvSpPr>
            <p:cNvPr id="111" name="TextBox 110"/>
            <p:cNvSpPr txBox="1"/>
            <p:nvPr/>
          </p:nvSpPr>
          <p:spPr>
            <a:xfrm>
              <a:off x="2405609" y="3770339"/>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rgbClr val="FFFFFF"/>
                      </a:gs>
                      <a:gs pos="30000">
                        <a:srgbClr val="FFFFFF"/>
                      </a:gs>
                    </a:gsLst>
                    <a:lin ang="5400000" scaled="0"/>
                  </a:gradFill>
                </a:rPr>
                <a:t>app4</a:t>
              </a:r>
            </a:p>
          </p:txBody>
        </p:sp>
      </p:grpSp>
      <p:grpSp>
        <p:nvGrpSpPr>
          <p:cNvPr id="116" name="Group 115"/>
          <p:cNvGrpSpPr/>
          <p:nvPr/>
        </p:nvGrpSpPr>
        <p:grpSpPr>
          <a:xfrm>
            <a:off x="2394761" y="1500369"/>
            <a:ext cx="1685187" cy="1600201"/>
            <a:chOff x="2394761" y="1500369"/>
            <a:chExt cx="1685187" cy="1600201"/>
          </a:xfrm>
        </p:grpSpPr>
        <p:pic>
          <p:nvPicPr>
            <p:cNvPr id="20" name="Picture 19"/>
            <p:cNvPicPr>
              <a:picLocks noChangeAspect="1"/>
            </p:cNvPicPr>
            <p:nvPr/>
          </p:nvPicPr>
          <p:blipFill>
            <a:blip r:embed="rId3">
              <a:clrChange>
                <a:clrFrom>
                  <a:srgbClr val="00188F"/>
                </a:clrFrom>
                <a:clrTo>
                  <a:srgbClr val="00188F">
                    <a:alpha val="0"/>
                  </a:srgbClr>
                </a:clrTo>
              </a:clrChange>
            </a:blip>
            <a:stretch>
              <a:fillRect/>
            </a:stretch>
          </p:blipFill>
          <p:spPr>
            <a:xfrm>
              <a:off x="2479748" y="1500369"/>
              <a:ext cx="1600200" cy="1600201"/>
            </a:xfrm>
            <a:prstGeom prst="rect">
              <a:avLst/>
            </a:prstGeom>
          </p:spPr>
        </p:pic>
        <p:grpSp>
          <p:nvGrpSpPr>
            <p:cNvPr id="21" name="Group 20"/>
            <p:cNvGrpSpPr/>
            <p:nvPr/>
          </p:nvGrpSpPr>
          <p:grpSpPr>
            <a:xfrm>
              <a:off x="3233906" y="2487929"/>
              <a:ext cx="504254" cy="504730"/>
              <a:chOff x="123267" y="4289285"/>
              <a:chExt cx="2617316" cy="2215802"/>
            </a:xfrm>
          </p:grpSpPr>
          <p:pic>
            <p:nvPicPr>
              <p:cNvPr id="27" name="Picture 26"/>
              <p:cNvPicPr>
                <a:picLocks noChangeAspect="1"/>
              </p:cNvPicPr>
              <p:nvPr/>
            </p:nvPicPr>
            <p:blipFill>
              <a:blip r:embed="rId4">
                <a:clrChange>
                  <a:clrFrom>
                    <a:srgbClr val="00188F"/>
                  </a:clrFrom>
                  <a:clrTo>
                    <a:srgbClr val="00188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28" name="Picture 27"/>
              <p:cNvPicPr>
                <a:picLocks noChangeAspect="1"/>
              </p:cNvPicPr>
              <p:nvPr/>
            </p:nvPicPr>
            <p:blipFill>
              <a:blip r:embed="rId5">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29" name="Picture 28"/>
              <p:cNvPicPr>
                <a:picLocks noChangeAspect="1"/>
              </p:cNvPicPr>
              <p:nvPr/>
            </p:nvPicPr>
            <p:blipFill>
              <a:blip r:embed="rId6">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30" name="Rectangle 29"/>
              <p:cNvSpPr/>
              <p:nvPr/>
            </p:nvSpPr>
            <p:spPr>
              <a:xfrm>
                <a:off x="123267" y="5291495"/>
                <a:ext cx="1991361" cy="1013370"/>
              </a:xfrm>
              <a:prstGeom prst="rect">
                <a:avLst/>
              </a:prstGeom>
            </p:spPr>
            <p:txBody>
              <a:bodyPr wrap="square">
                <a:spAutoFit/>
              </a:bodyPr>
              <a:lstStyle/>
              <a:p>
                <a:pPr algn="ctr"/>
                <a:r>
                  <a:rPr lang="en-US" sz="300" dirty="0">
                    <a:solidFill>
                      <a:srgbClr val="000000"/>
                    </a:solidFill>
                  </a:rPr>
                  <a:t>Service </a:t>
                </a:r>
              </a:p>
              <a:p>
                <a:pPr algn="ctr"/>
                <a:r>
                  <a:rPr lang="en-US" sz="300" dirty="0">
                    <a:solidFill>
                      <a:srgbClr val="000000"/>
                    </a:solidFill>
                  </a:rPr>
                  <a:t>Package</a:t>
                </a:r>
              </a:p>
              <a:p>
                <a:pPr algn="ctr"/>
                <a:r>
                  <a:rPr lang="en-US" sz="300" dirty="0">
                    <a:solidFill>
                      <a:srgbClr val="000000"/>
                    </a:solidFill>
                  </a:rPr>
                  <a:t> B</a:t>
                </a:r>
              </a:p>
            </p:txBody>
          </p:sp>
        </p:grpSp>
        <p:grpSp>
          <p:nvGrpSpPr>
            <p:cNvPr id="22" name="Group 21"/>
            <p:cNvGrpSpPr/>
            <p:nvPr/>
          </p:nvGrpSpPr>
          <p:grpSpPr>
            <a:xfrm>
              <a:off x="3015250" y="2029750"/>
              <a:ext cx="504254" cy="504730"/>
              <a:chOff x="123267" y="4289285"/>
              <a:chExt cx="2617316" cy="2215802"/>
            </a:xfrm>
          </p:grpSpPr>
          <p:pic>
            <p:nvPicPr>
              <p:cNvPr id="23" name="Picture 22"/>
              <p:cNvPicPr>
                <a:picLocks noChangeAspect="1"/>
              </p:cNvPicPr>
              <p:nvPr/>
            </p:nvPicPr>
            <p:blipFill>
              <a:blip r:embed="rId4">
                <a:clrChange>
                  <a:clrFrom>
                    <a:srgbClr val="00188F"/>
                  </a:clrFrom>
                  <a:clrTo>
                    <a:srgbClr val="00188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24" name="Picture 23"/>
              <p:cNvPicPr>
                <a:picLocks noChangeAspect="1"/>
              </p:cNvPicPr>
              <p:nvPr/>
            </p:nvPicPr>
            <p:blipFill>
              <a:blip r:embed="rId5">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25" name="Picture 24"/>
              <p:cNvPicPr>
                <a:picLocks noChangeAspect="1"/>
              </p:cNvPicPr>
              <p:nvPr/>
            </p:nvPicPr>
            <p:blipFill>
              <a:blip r:embed="rId6">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26" name="Rectangle 25"/>
              <p:cNvSpPr/>
              <p:nvPr/>
            </p:nvSpPr>
            <p:spPr>
              <a:xfrm>
                <a:off x="123267" y="5291495"/>
                <a:ext cx="1991361" cy="1013370"/>
              </a:xfrm>
              <a:prstGeom prst="rect">
                <a:avLst/>
              </a:prstGeom>
            </p:spPr>
            <p:txBody>
              <a:bodyPr wrap="square">
                <a:spAutoFit/>
              </a:bodyPr>
              <a:lstStyle/>
              <a:p>
                <a:pPr algn="ctr"/>
                <a:r>
                  <a:rPr lang="en-US" sz="300" dirty="0">
                    <a:solidFill>
                      <a:srgbClr val="000000"/>
                    </a:solidFill>
                  </a:rPr>
                  <a:t>Service </a:t>
                </a:r>
              </a:p>
              <a:p>
                <a:pPr algn="ctr"/>
                <a:r>
                  <a:rPr lang="en-US" sz="300" dirty="0">
                    <a:solidFill>
                      <a:srgbClr val="000000"/>
                    </a:solidFill>
                  </a:rPr>
                  <a:t>Package</a:t>
                </a:r>
              </a:p>
              <a:p>
                <a:pPr algn="ctr"/>
                <a:r>
                  <a:rPr lang="en-US" sz="300" dirty="0">
                    <a:solidFill>
                      <a:srgbClr val="000000"/>
                    </a:solidFill>
                  </a:rPr>
                  <a:t> A</a:t>
                </a:r>
              </a:p>
            </p:txBody>
          </p:sp>
        </p:grpSp>
        <p:sp>
          <p:nvSpPr>
            <p:cNvPr id="113" name="TextBox 112"/>
            <p:cNvSpPr txBox="1"/>
            <p:nvPr/>
          </p:nvSpPr>
          <p:spPr>
            <a:xfrm>
              <a:off x="2394761" y="1982673"/>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rgbClr val="FFFFFF"/>
                      </a:gs>
                      <a:gs pos="30000">
                        <a:srgbClr val="FFFFFF"/>
                      </a:gs>
                    </a:gsLst>
                    <a:lin ang="5400000" scaled="0"/>
                  </a:gradFill>
                </a:rPr>
                <a:t>app2</a:t>
              </a:r>
            </a:p>
          </p:txBody>
        </p:sp>
      </p:grpSp>
      <p:grpSp>
        <p:nvGrpSpPr>
          <p:cNvPr id="115" name="Group 114"/>
          <p:cNvGrpSpPr/>
          <p:nvPr/>
        </p:nvGrpSpPr>
        <p:grpSpPr>
          <a:xfrm>
            <a:off x="571595" y="3217083"/>
            <a:ext cx="1701300" cy="1600201"/>
            <a:chOff x="571595" y="3217083"/>
            <a:chExt cx="1701300" cy="1600201"/>
          </a:xfrm>
        </p:grpSpPr>
        <p:pic>
          <p:nvPicPr>
            <p:cNvPr id="32" name="Picture 31"/>
            <p:cNvPicPr>
              <a:picLocks noChangeAspect="1"/>
            </p:cNvPicPr>
            <p:nvPr/>
          </p:nvPicPr>
          <p:blipFill>
            <a:blip r:embed="rId3">
              <a:clrChange>
                <a:clrFrom>
                  <a:srgbClr val="00188F"/>
                </a:clrFrom>
                <a:clrTo>
                  <a:srgbClr val="00188F">
                    <a:alpha val="0"/>
                  </a:srgbClr>
                </a:clrTo>
              </a:clrChange>
            </a:blip>
            <a:stretch>
              <a:fillRect/>
            </a:stretch>
          </p:blipFill>
          <p:spPr>
            <a:xfrm>
              <a:off x="672695" y="3217083"/>
              <a:ext cx="1600200" cy="1600201"/>
            </a:xfrm>
            <a:prstGeom prst="rect">
              <a:avLst/>
            </a:prstGeom>
          </p:spPr>
        </p:pic>
        <p:grpSp>
          <p:nvGrpSpPr>
            <p:cNvPr id="33" name="Group 32"/>
            <p:cNvGrpSpPr/>
            <p:nvPr/>
          </p:nvGrpSpPr>
          <p:grpSpPr>
            <a:xfrm>
              <a:off x="1426853" y="4204643"/>
              <a:ext cx="504254" cy="504730"/>
              <a:chOff x="123267" y="4289285"/>
              <a:chExt cx="2617316" cy="2215802"/>
            </a:xfrm>
          </p:grpSpPr>
          <p:pic>
            <p:nvPicPr>
              <p:cNvPr id="39" name="Picture 38"/>
              <p:cNvPicPr>
                <a:picLocks noChangeAspect="1"/>
              </p:cNvPicPr>
              <p:nvPr/>
            </p:nvPicPr>
            <p:blipFill>
              <a:blip r:embed="rId4">
                <a:clrChange>
                  <a:clrFrom>
                    <a:srgbClr val="00188F"/>
                  </a:clrFrom>
                  <a:clrTo>
                    <a:srgbClr val="00188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40" name="Picture 39"/>
              <p:cNvPicPr>
                <a:picLocks noChangeAspect="1"/>
              </p:cNvPicPr>
              <p:nvPr/>
            </p:nvPicPr>
            <p:blipFill>
              <a:blip r:embed="rId5">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41" name="Picture 40"/>
              <p:cNvPicPr>
                <a:picLocks noChangeAspect="1"/>
              </p:cNvPicPr>
              <p:nvPr/>
            </p:nvPicPr>
            <p:blipFill>
              <a:blip r:embed="rId6">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42" name="Rectangle 41"/>
              <p:cNvSpPr/>
              <p:nvPr/>
            </p:nvSpPr>
            <p:spPr>
              <a:xfrm>
                <a:off x="123267" y="5291495"/>
                <a:ext cx="1991361" cy="1013370"/>
              </a:xfrm>
              <a:prstGeom prst="rect">
                <a:avLst/>
              </a:prstGeom>
            </p:spPr>
            <p:txBody>
              <a:bodyPr wrap="square">
                <a:spAutoFit/>
              </a:bodyPr>
              <a:lstStyle/>
              <a:p>
                <a:pPr algn="ctr"/>
                <a:r>
                  <a:rPr lang="en-US" sz="300" dirty="0">
                    <a:solidFill>
                      <a:srgbClr val="000000"/>
                    </a:solidFill>
                  </a:rPr>
                  <a:t>Service </a:t>
                </a:r>
              </a:p>
              <a:p>
                <a:pPr algn="ctr"/>
                <a:r>
                  <a:rPr lang="en-US" sz="300" dirty="0">
                    <a:solidFill>
                      <a:srgbClr val="000000"/>
                    </a:solidFill>
                  </a:rPr>
                  <a:t>Package</a:t>
                </a:r>
              </a:p>
              <a:p>
                <a:pPr algn="ctr"/>
                <a:r>
                  <a:rPr lang="en-US" sz="300" dirty="0">
                    <a:solidFill>
                      <a:srgbClr val="000000"/>
                    </a:solidFill>
                  </a:rPr>
                  <a:t> B</a:t>
                </a:r>
              </a:p>
            </p:txBody>
          </p:sp>
        </p:grpSp>
        <p:grpSp>
          <p:nvGrpSpPr>
            <p:cNvPr id="34" name="Group 33"/>
            <p:cNvGrpSpPr/>
            <p:nvPr/>
          </p:nvGrpSpPr>
          <p:grpSpPr>
            <a:xfrm>
              <a:off x="1208197" y="3746464"/>
              <a:ext cx="504254" cy="504730"/>
              <a:chOff x="123267" y="4289285"/>
              <a:chExt cx="2617316" cy="2215802"/>
            </a:xfrm>
          </p:grpSpPr>
          <p:pic>
            <p:nvPicPr>
              <p:cNvPr id="35" name="Picture 34"/>
              <p:cNvPicPr>
                <a:picLocks noChangeAspect="1"/>
              </p:cNvPicPr>
              <p:nvPr/>
            </p:nvPicPr>
            <p:blipFill>
              <a:blip r:embed="rId4">
                <a:clrChange>
                  <a:clrFrom>
                    <a:srgbClr val="00188F"/>
                  </a:clrFrom>
                  <a:clrTo>
                    <a:srgbClr val="00188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36" name="Picture 35"/>
              <p:cNvPicPr>
                <a:picLocks noChangeAspect="1"/>
              </p:cNvPicPr>
              <p:nvPr/>
            </p:nvPicPr>
            <p:blipFill>
              <a:blip r:embed="rId5">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37" name="Picture 36"/>
              <p:cNvPicPr>
                <a:picLocks noChangeAspect="1"/>
              </p:cNvPicPr>
              <p:nvPr/>
            </p:nvPicPr>
            <p:blipFill>
              <a:blip r:embed="rId6">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38" name="Rectangle 37"/>
              <p:cNvSpPr/>
              <p:nvPr/>
            </p:nvSpPr>
            <p:spPr>
              <a:xfrm>
                <a:off x="123267" y="5291495"/>
                <a:ext cx="1991361" cy="1013370"/>
              </a:xfrm>
              <a:prstGeom prst="rect">
                <a:avLst/>
              </a:prstGeom>
            </p:spPr>
            <p:txBody>
              <a:bodyPr wrap="square">
                <a:spAutoFit/>
              </a:bodyPr>
              <a:lstStyle/>
              <a:p>
                <a:pPr algn="ctr"/>
                <a:r>
                  <a:rPr lang="en-US" sz="300" dirty="0">
                    <a:solidFill>
                      <a:srgbClr val="000000"/>
                    </a:solidFill>
                  </a:rPr>
                  <a:t>Service </a:t>
                </a:r>
              </a:p>
              <a:p>
                <a:pPr algn="ctr"/>
                <a:r>
                  <a:rPr lang="en-US" sz="300" dirty="0">
                    <a:solidFill>
                      <a:srgbClr val="000000"/>
                    </a:solidFill>
                  </a:rPr>
                  <a:t>Package</a:t>
                </a:r>
              </a:p>
              <a:p>
                <a:pPr algn="ctr"/>
                <a:r>
                  <a:rPr lang="en-US" sz="300" dirty="0">
                    <a:solidFill>
                      <a:srgbClr val="000000"/>
                    </a:solidFill>
                  </a:rPr>
                  <a:t> A</a:t>
                </a:r>
              </a:p>
            </p:txBody>
          </p:sp>
        </p:grpSp>
        <p:sp>
          <p:nvSpPr>
            <p:cNvPr id="114" name="TextBox 113"/>
            <p:cNvSpPr txBox="1"/>
            <p:nvPr/>
          </p:nvSpPr>
          <p:spPr>
            <a:xfrm>
              <a:off x="571595" y="3730072"/>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rgbClr val="FFFFFF"/>
                      </a:gs>
                      <a:gs pos="30000">
                        <a:srgbClr val="FFFFFF"/>
                      </a:gs>
                    </a:gsLst>
                    <a:lin ang="5400000" scaled="0"/>
                  </a:gradFill>
                </a:rPr>
                <a:t>app3</a:t>
              </a:r>
            </a:p>
          </p:txBody>
        </p:sp>
      </p:grpSp>
      <p:sp>
        <p:nvSpPr>
          <p:cNvPr id="93" name="Hexagon 92"/>
          <p:cNvSpPr/>
          <p:nvPr/>
        </p:nvSpPr>
        <p:spPr bwMode="auto">
          <a:xfrm>
            <a:off x="3421172" y="4317787"/>
            <a:ext cx="256485" cy="241855"/>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8" name="Hexagon 107"/>
          <p:cNvSpPr/>
          <p:nvPr/>
        </p:nvSpPr>
        <p:spPr bwMode="auto">
          <a:xfrm>
            <a:off x="3199912" y="3894279"/>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525257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par>
                          <p:cTn id="27" fill="hold">
                            <p:stCondLst>
                              <p:cond delay="0"/>
                            </p:stCondLst>
                            <p:childTnLst>
                              <p:par>
                                <p:cTn id="28" presetID="42" presetClass="path" presetSubtype="0" accel="50000" decel="50000" fill="hold" grpId="0" nodeType="afterEffect">
                                  <p:stCondLst>
                                    <p:cond delay="0"/>
                                  </p:stCondLst>
                                  <p:childTnLst>
                                    <p:animMotion origin="layout" path="M 3.00485E-6 3.91285E-6 L 0.36456 0.05469 " pathEditMode="relative" rAng="0" ptsTypes="AA">
                                      <p:cBhvr>
                                        <p:cTn id="29" dur="2000" fill="hold"/>
                                        <p:tgtEl>
                                          <p:spTgt spid="77"/>
                                        </p:tgtEl>
                                        <p:attrNameLst>
                                          <p:attrName>ppt_x</p:attrName>
                                          <p:attrName>ppt_y</p:attrName>
                                        </p:attrNameLst>
                                      </p:cBhvr>
                                      <p:rCtr x="18228" y="2724"/>
                                    </p:animMotion>
                                  </p:childTnLst>
                                </p:cTn>
                              </p:par>
                              <p:par>
                                <p:cTn id="30" presetID="42" presetClass="path" presetSubtype="0" accel="50000" decel="50000" fill="hold" grpId="0" nodeType="withEffect">
                                  <p:stCondLst>
                                    <p:cond delay="0"/>
                                  </p:stCondLst>
                                  <p:childTnLst>
                                    <p:animMotion origin="layout" path="M 2.41001E-6 -1.36178E-8 L 0.42775 -0.34907 " pathEditMode="relative" rAng="0" ptsTypes="AA">
                                      <p:cBhvr>
                                        <p:cTn id="31" dur="2000" fill="hold"/>
                                        <p:tgtEl>
                                          <p:spTgt spid="87"/>
                                        </p:tgtEl>
                                        <p:attrNameLst>
                                          <p:attrName>ppt_x</p:attrName>
                                          <p:attrName>ppt_y</p:attrName>
                                        </p:attrNameLst>
                                      </p:cBhvr>
                                      <p:rCtr x="21381" y="-17453"/>
                                    </p:animMotion>
                                  </p:childTnLst>
                                </p:cTn>
                              </p:par>
                              <p:par>
                                <p:cTn id="32" presetID="42" presetClass="path" presetSubtype="0" accel="50000" decel="50000" fill="hold" grpId="0" nodeType="withEffect">
                                  <p:stCondLst>
                                    <p:cond delay="0"/>
                                  </p:stCondLst>
                                  <p:childTnLst>
                                    <p:animMotion origin="layout" path="M -1.69773E-6 -2.16069E-6 L 0.319 -0.18838 " pathEditMode="relative" rAng="0" ptsTypes="AA">
                                      <p:cBhvr>
                                        <p:cTn id="33" dur="2000" fill="hold"/>
                                        <p:tgtEl>
                                          <p:spTgt spid="108"/>
                                        </p:tgtEl>
                                        <p:attrNameLst>
                                          <p:attrName>ppt_x</p:attrName>
                                          <p:attrName>ppt_y</p:attrName>
                                        </p:attrNameLst>
                                      </p:cBhvr>
                                      <p:rCtr x="15943" y="-9419"/>
                                    </p:animMotion>
                                  </p:childTnLst>
                                </p:cTn>
                              </p:par>
                              <p:par>
                                <p:cTn id="34" presetID="42" presetClass="path" presetSubtype="0" accel="50000" decel="50000" fill="hold" grpId="0" nodeType="withEffect">
                                  <p:stCondLst>
                                    <p:cond delay="0"/>
                                  </p:stCondLst>
                                  <p:childTnLst>
                                    <p:animMotion origin="layout" path="M -2.51723E-6 2.06083E-6 L 0.48417 -0.00568 " pathEditMode="relative" rAng="0" ptsTypes="AA">
                                      <p:cBhvr>
                                        <p:cTn id="35" dur="2000" fill="hold"/>
                                        <p:tgtEl>
                                          <p:spTgt spid="90"/>
                                        </p:tgtEl>
                                        <p:attrNameLst>
                                          <p:attrName>ppt_x</p:attrName>
                                          <p:attrName>ppt_y</p:attrName>
                                        </p:attrNameLst>
                                      </p:cBhvr>
                                      <p:rCtr x="24202" y="-295"/>
                                    </p:animMotion>
                                  </p:childTnLst>
                                </p:cTn>
                              </p:par>
                              <p:par>
                                <p:cTn id="36" presetID="42" presetClass="path" presetSubtype="0" accel="50000" decel="50000" fill="hold" grpId="0" nodeType="withEffect">
                                  <p:stCondLst>
                                    <p:cond delay="0"/>
                                  </p:stCondLst>
                                  <p:childTnLst>
                                    <p:animMotion origin="layout" path="M -2.51723E-6 8.0345E-7 L 0.52962 -0.25874 " pathEditMode="relative" rAng="0" ptsTypes="AA">
                                      <p:cBhvr>
                                        <p:cTn id="37" dur="2000" fill="hold"/>
                                        <p:tgtEl>
                                          <p:spTgt spid="93"/>
                                        </p:tgtEl>
                                        <p:attrNameLst>
                                          <p:attrName>ppt_x</p:attrName>
                                          <p:attrName>ppt_y</p:attrName>
                                        </p:attrNameLst>
                                      </p:cBhvr>
                                      <p:rCtr x="26474" y="-129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7" grpId="1" animBg="1"/>
      <p:bldP spid="87" grpId="0" animBg="1"/>
      <p:bldP spid="87" grpId="1" animBg="1"/>
      <p:bldP spid="90" grpId="0" animBg="1"/>
      <p:bldP spid="90" grpId="1" animBg="1"/>
      <p:bldP spid="106" grpId="0"/>
      <p:bldP spid="93" grpId="0" animBg="1"/>
      <p:bldP spid="93" grpId="1" animBg="1"/>
      <p:bldP spid="108" grpId="0" animBg="1"/>
      <p:bldP spid="108"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a:t>Reliable Services API</a:t>
            </a:r>
          </a:p>
        </p:txBody>
      </p:sp>
      <p:sp>
        <p:nvSpPr>
          <p:cNvPr id="5" name="Text Placeholder 1"/>
          <p:cNvSpPr txBox="1">
            <a:spLocks/>
          </p:cNvSpPr>
          <p:nvPr/>
        </p:nvSpPr>
        <p:spPr>
          <a:xfrm>
            <a:off x="503236" y="1439862"/>
            <a:ext cx="11506201" cy="502920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ctr">
              <a:buFont typeface="Arial" pitchFamily="34" charset="0"/>
              <a:buNone/>
            </a:pPr>
            <a:r>
              <a:rPr lang="en-US" dirty="0">
                <a:solidFill>
                  <a:srgbClr val="47D8FF"/>
                </a:solidFill>
              </a:rPr>
              <a:t>Build stateless services using existing technologies such as ASP.NET.</a:t>
            </a:r>
          </a:p>
          <a:p>
            <a:pPr fontAlgn="ctr"/>
            <a:endParaRPr lang="en-US" dirty="0">
              <a:solidFill>
                <a:srgbClr val="47D8FF"/>
              </a:solidFill>
            </a:endParaRPr>
          </a:p>
          <a:p>
            <a:pPr marL="0" indent="0" fontAlgn="ctr">
              <a:buFont typeface="Arial" pitchFamily="34" charset="0"/>
              <a:buNone/>
            </a:pPr>
            <a:r>
              <a:rPr lang="en-US" dirty="0">
                <a:solidFill>
                  <a:srgbClr val="47D8FF"/>
                </a:solidFill>
              </a:rPr>
              <a:t>Manage concurrency and granularity of state changes with transactions in stateful services.</a:t>
            </a:r>
          </a:p>
          <a:p>
            <a:pPr fontAlgn="ctr"/>
            <a:endParaRPr lang="en-US" dirty="0">
              <a:solidFill>
                <a:srgbClr val="47D8FF"/>
              </a:solidFill>
            </a:endParaRPr>
          </a:p>
          <a:p>
            <a:pPr marL="0" indent="0" fontAlgn="ctr">
              <a:buFont typeface="Arial" pitchFamily="34" charset="0"/>
              <a:buNone/>
            </a:pPr>
            <a:r>
              <a:rPr lang="en-US" dirty="0">
                <a:solidFill>
                  <a:srgbClr val="47D8FF"/>
                </a:solidFill>
              </a:rPr>
              <a:t>Communicate with services using the technology of your choice (</a:t>
            </a:r>
            <a:r>
              <a:rPr lang="en-US" dirty="0" err="1">
                <a:solidFill>
                  <a:srgbClr val="47D8FF"/>
                </a:solidFill>
              </a:rPr>
              <a:t>e.g</a:t>
            </a:r>
            <a:r>
              <a:rPr lang="en-US" dirty="0">
                <a:solidFill>
                  <a:srgbClr val="47D8FF"/>
                </a:solidFill>
              </a:rPr>
              <a:t> Web API, WCF, [web]sockets, </a:t>
            </a:r>
            <a:r>
              <a:rPr lang="en-US" dirty="0" err="1">
                <a:solidFill>
                  <a:srgbClr val="47D8FF"/>
                </a:solidFill>
              </a:rPr>
              <a:t>etc</a:t>
            </a:r>
            <a:r>
              <a:rPr lang="en-US" dirty="0">
                <a:solidFill>
                  <a:srgbClr val="47D8FF"/>
                </a:solidFill>
              </a:rPr>
              <a:t>).</a:t>
            </a:r>
          </a:p>
          <a:p>
            <a:pPr marL="0" indent="0">
              <a:buFont typeface="Arial" pitchFamily="34" charset="0"/>
              <a:buNone/>
            </a:pPr>
            <a:endParaRPr lang="en-US" sz="320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280616570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285549" y="1505430"/>
            <a:ext cx="12238037" cy="130864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solidFill>
                  <a:srgbClr val="47D8FF"/>
                </a:solidFill>
              </a:rPr>
              <a:t>Reliable collections make it easy to build stateful services.	</a:t>
            </a:r>
          </a:p>
          <a:p>
            <a:pPr marL="0" indent="0">
              <a:buFont typeface="Arial" pitchFamily="34" charset="0"/>
              <a:buNone/>
            </a:pPr>
            <a:r>
              <a:rPr lang="en-US" sz="3200" dirty="0">
                <a:solidFill>
                  <a:srgbClr val="47D8FF"/>
                </a:solidFill>
              </a:rPr>
              <a:t>An </a:t>
            </a:r>
            <a:r>
              <a:rPr lang="en-US" sz="3200" dirty="0">
                <a:solidFill>
                  <a:srgbClr val="FFFFFF"/>
                </a:solidFill>
              </a:rPr>
              <a:t>evolution</a:t>
            </a:r>
            <a:r>
              <a:rPr lang="en-US" sz="3200" dirty="0">
                <a:solidFill>
                  <a:srgbClr val="47D8FF"/>
                </a:solidFill>
              </a:rPr>
              <a:t> of .NET collections for the cloud.</a:t>
            </a:r>
          </a:p>
          <a:p>
            <a:pPr marL="0" indent="0">
              <a:buFont typeface="Arial" pitchFamily="34" charset="0"/>
              <a:buNone/>
            </a:pPr>
            <a:endParaRPr lang="en-US" sz="3200" dirty="0">
              <a:solidFill>
                <a:srgbClr val="47D8FF"/>
              </a:solidFill>
            </a:endParaRPr>
          </a:p>
        </p:txBody>
      </p:sp>
      <p:sp>
        <p:nvSpPr>
          <p:cNvPr id="15" name="Title 2"/>
          <p:cNvSpPr>
            <a:spLocks noGrp="1"/>
          </p:cNvSpPr>
          <p:nvPr>
            <p:ph type="title"/>
          </p:nvPr>
        </p:nvSpPr>
        <p:spPr>
          <a:xfrm>
            <a:off x="274639" y="295274"/>
            <a:ext cx="11889564" cy="917575"/>
          </a:xfrm>
        </p:spPr>
        <p:txBody>
          <a:bodyPr/>
          <a:lstStyle/>
          <a:p>
            <a:r>
              <a:rPr lang="en-US" dirty="0"/>
              <a:t>Reliable Collections</a:t>
            </a:r>
          </a:p>
        </p:txBody>
      </p:sp>
      <p:grpSp>
        <p:nvGrpSpPr>
          <p:cNvPr id="41" name="Group 40"/>
          <p:cNvGrpSpPr/>
          <p:nvPr/>
        </p:nvGrpSpPr>
        <p:grpSpPr>
          <a:xfrm>
            <a:off x="1189037" y="3116262"/>
            <a:ext cx="9296400" cy="3066416"/>
            <a:chOff x="2211187" y="3497262"/>
            <a:chExt cx="5962179" cy="2237767"/>
          </a:xfrm>
        </p:grpSpPr>
        <p:sp>
          <p:nvSpPr>
            <p:cNvPr id="42" name="Right Arrow 41"/>
            <p:cNvSpPr/>
            <p:nvPr/>
          </p:nvSpPr>
          <p:spPr>
            <a:xfrm>
              <a:off x="2941637" y="3497262"/>
              <a:ext cx="5228986" cy="2237767"/>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43" name="Group 42"/>
            <p:cNvGrpSpPr/>
            <p:nvPr/>
          </p:nvGrpSpPr>
          <p:grpSpPr>
            <a:xfrm>
              <a:off x="2211187" y="3878231"/>
              <a:ext cx="1882651" cy="1426879"/>
              <a:chOff x="7111" y="1180245"/>
              <a:chExt cx="2876117" cy="1573660"/>
            </a:xfrm>
          </p:grpSpPr>
          <p:sp>
            <p:nvSpPr>
              <p:cNvPr id="53" name="Rounded Rectangle 52"/>
              <p:cNvSpPr/>
              <p:nvPr/>
            </p:nvSpPr>
            <p:spPr>
              <a:xfrm>
                <a:off x="7111" y="1180245"/>
                <a:ext cx="2477729" cy="1573660"/>
              </a:xfrm>
              <a:prstGeom prst="roundRect">
                <a:avLst/>
              </a:prstGeom>
              <a:solidFill>
                <a:schemeClr val="lt1">
                  <a:hueOff val="0"/>
                  <a:satOff val="0"/>
                  <a:lumOff val="0"/>
                  <a:alpha val="85000"/>
                </a:schemeClr>
              </a:solidFill>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Rounded Rectangle 4"/>
              <p:cNvSpPr/>
              <p:nvPr/>
            </p:nvSpPr>
            <p:spPr>
              <a:xfrm>
                <a:off x="83932" y="1257065"/>
                <a:ext cx="2799296" cy="14200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768" tIns="75768" rIns="75768" bIns="75768" numCol="1" spcCol="1270" anchor="t" anchorCtr="0">
                <a:noAutofit/>
              </a:bodyPr>
              <a:lstStyle/>
              <a:p>
                <a:pPr defTabSz="883906">
                  <a:lnSpc>
                    <a:spcPct val="90000"/>
                  </a:lnSpc>
                  <a:spcBef>
                    <a:spcPct val="0"/>
                  </a:spcBef>
                  <a:spcAft>
                    <a:spcPct val="35000"/>
                  </a:spcAft>
                </a:pPr>
                <a:r>
                  <a:rPr lang="en-US" sz="2000" dirty="0">
                    <a:solidFill>
                      <a:srgbClr val="505050">
                        <a:hueOff val="0"/>
                        <a:satOff val="0"/>
                        <a:lumOff val="0"/>
                        <a:alphaOff val="0"/>
                      </a:srgbClr>
                    </a:solidFill>
                  </a:rPr>
                  <a:t>Collections</a:t>
                </a:r>
              </a:p>
              <a:p>
                <a:pPr marL="174838" lvl="1" indent="-174838" defTabSz="679928">
                  <a:lnSpc>
                    <a:spcPct val="90000"/>
                  </a:lnSpc>
                  <a:spcBef>
                    <a:spcPct val="0"/>
                  </a:spcBef>
                  <a:spcAft>
                    <a:spcPct val="15000"/>
                  </a:spcAft>
                  <a:buFontTx/>
                  <a:buChar char="••"/>
                </a:pPr>
                <a:r>
                  <a:rPr lang="en-US" sz="1600" dirty="0">
                    <a:solidFill>
                      <a:srgbClr val="505050">
                        <a:hueOff val="0"/>
                        <a:satOff val="0"/>
                        <a:lumOff val="0"/>
                        <a:alphaOff val="0"/>
                      </a:srgbClr>
                    </a:solidFill>
                  </a:rPr>
                  <a:t>Single machine</a:t>
                </a:r>
              </a:p>
              <a:p>
                <a:pPr marL="174838" lvl="1" indent="-174838" defTabSz="679928">
                  <a:lnSpc>
                    <a:spcPct val="90000"/>
                  </a:lnSpc>
                  <a:spcBef>
                    <a:spcPct val="0"/>
                  </a:spcBef>
                  <a:spcAft>
                    <a:spcPct val="15000"/>
                  </a:spcAft>
                  <a:buFontTx/>
                  <a:buChar char="••"/>
                </a:pPr>
                <a:r>
                  <a:rPr lang="en-US" sz="1600" dirty="0">
                    <a:solidFill>
                      <a:srgbClr val="505050">
                        <a:hueOff val="0"/>
                        <a:satOff val="0"/>
                        <a:lumOff val="0"/>
                        <a:alphaOff val="0"/>
                      </a:srgbClr>
                    </a:solidFill>
                  </a:rPr>
                  <a:t>Single threaded</a:t>
                </a:r>
              </a:p>
            </p:txBody>
          </p:sp>
        </p:grpSp>
        <p:grpSp>
          <p:nvGrpSpPr>
            <p:cNvPr id="44" name="Group 43"/>
            <p:cNvGrpSpPr/>
            <p:nvPr/>
          </p:nvGrpSpPr>
          <p:grpSpPr>
            <a:xfrm>
              <a:off x="4173301" y="3878231"/>
              <a:ext cx="2014339" cy="1375887"/>
              <a:chOff x="2980090" y="757624"/>
              <a:chExt cx="3077296" cy="2418906"/>
            </a:xfrm>
          </p:grpSpPr>
          <p:sp>
            <p:nvSpPr>
              <p:cNvPr id="50" name="Rounded Rectangle 49"/>
              <p:cNvSpPr/>
              <p:nvPr/>
            </p:nvSpPr>
            <p:spPr>
              <a:xfrm>
                <a:off x="2980090" y="757624"/>
                <a:ext cx="2597358" cy="2418906"/>
              </a:xfrm>
              <a:prstGeom prst="roundRect">
                <a:avLst/>
              </a:prstGeom>
              <a:solidFill>
                <a:schemeClr val="lt1">
                  <a:hueOff val="0"/>
                  <a:satOff val="0"/>
                  <a:lumOff val="0"/>
                  <a:alpha val="85000"/>
                </a:schemeClr>
              </a:solidFill>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Rounded Rectangle 6"/>
              <p:cNvSpPr/>
              <p:nvPr/>
            </p:nvSpPr>
            <p:spPr>
              <a:xfrm>
                <a:off x="3340612" y="875704"/>
                <a:ext cx="2716774" cy="218274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768" tIns="75768" rIns="75768" bIns="75768" numCol="1" spcCol="1270" anchor="t" anchorCtr="0">
                <a:noAutofit/>
              </a:bodyPr>
              <a:lstStyle/>
              <a:p>
                <a:pPr defTabSz="883906">
                  <a:lnSpc>
                    <a:spcPct val="90000"/>
                  </a:lnSpc>
                  <a:spcBef>
                    <a:spcPct val="0"/>
                  </a:spcBef>
                  <a:spcAft>
                    <a:spcPct val="35000"/>
                  </a:spcAft>
                </a:pPr>
                <a:r>
                  <a:rPr lang="en-US" sz="2000" dirty="0">
                    <a:solidFill>
                      <a:srgbClr val="505050">
                        <a:hueOff val="0"/>
                        <a:satOff val="0"/>
                        <a:lumOff val="0"/>
                        <a:alphaOff val="0"/>
                      </a:srgbClr>
                    </a:solidFill>
                  </a:rPr>
                  <a:t>Concurrent </a:t>
                </a:r>
              </a:p>
              <a:p>
                <a:pPr defTabSz="883906">
                  <a:lnSpc>
                    <a:spcPct val="90000"/>
                  </a:lnSpc>
                  <a:spcBef>
                    <a:spcPct val="0"/>
                  </a:spcBef>
                  <a:spcAft>
                    <a:spcPct val="35000"/>
                  </a:spcAft>
                </a:pPr>
                <a:r>
                  <a:rPr lang="en-US" sz="2000" dirty="0">
                    <a:solidFill>
                      <a:srgbClr val="505050">
                        <a:hueOff val="0"/>
                        <a:satOff val="0"/>
                        <a:lumOff val="0"/>
                        <a:alphaOff val="0"/>
                      </a:srgbClr>
                    </a:solidFill>
                  </a:rPr>
                  <a:t>Collections</a:t>
                </a:r>
              </a:p>
              <a:p>
                <a:pPr marL="174838" lvl="1" indent="-174838" defTabSz="679928">
                  <a:lnSpc>
                    <a:spcPct val="90000"/>
                  </a:lnSpc>
                  <a:spcBef>
                    <a:spcPct val="0"/>
                  </a:spcBef>
                  <a:spcAft>
                    <a:spcPct val="15000"/>
                  </a:spcAft>
                  <a:buFontTx/>
                  <a:buChar char="••"/>
                </a:pPr>
                <a:r>
                  <a:rPr lang="en-US" sz="1600" dirty="0">
                    <a:solidFill>
                      <a:srgbClr val="505050">
                        <a:hueOff val="0"/>
                        <a:satOff val="0"/>
                        <a:lumOff val="0"/>
                        <a:alphaOff val="0"/>
                      </a:srgbClr>
                    </a:solidFill>
                  </a:rPr>
                  <a:t>Single machine</a:t>
                </a:r>
              </a:p>
              <a:p>
                <a:pPr marL="174838" lvl="1" indent="-174838" defTabSz="679928">
                  <a:lnSpc>
                    <a:spcPct val="90000"/>
                  </a:lnSpc>
                  <a:spcBef>
                    <a:spcPct val="0"/>
                  </a:spcBef>
                  <a:spcAft>
                    <a:spcPct val="15000"/>
                  </a:spcAft>
                  <a:buFontTx/>
                  <a:buChar char="••"/>
                </a:pPr>
                <a:r>
                  <a:rPr lang="en-US" sz="1600" dirty="0">
                    <a:solidFill>
                      <a:srgbClr val="505050">
                        <a:hueOff val="0"/>
                        <a:satOff val="0"/>
                        <a:lumOff val="0"/>
                        <a:alphaOff val="0"/>
                      </a:srgbClr>
                    </a:solidFill>
                  </a:rPr>
                  <a:t>Multi threaded</a:t>
                </a:r>
              </a:p>
            </p:txBody>
          </p:sp>
        </p:grpSp>
        <p:grpSp>
          <p:nvGrpSpPr>
            <p:cNvPr id="45" name="Group 44"/>
            <p:cNvGrpSpPr/>
            <p:nvPr/>
          </p:nvGrpSpPr>
          <p:grpSpPr>
            <a:xfrm>
              <a:off x="6240434" y="3625922"/>
              <a:ext cx="1932932" cy="1949859"/>
              <a:chOff x="5651140" y="319814"/>
              <a:chExt cx="2952934" cy="3673677"/>
            </a:xfrm>
            <a:effectLst>
              <a:reflection endPos="0" dist="50800" dir="5400000" sy="-100000" algn="bl" rotWithShape="0"/>
            </a:effectLst>
          </p:grpSpPr>
          <p:sp>
            <p:nvSpPr>
              <p:cNvPr id="48" name="Rounded Rectangle 47"/>
              <p:cNvSpPr/>
              <p:nvPr/>
            </p:nvSpPr>
            <p:spPr>
              <a:xfrm>
                <a:off x="5651140" y="319814"/>
                <a:ext cx="2952934" cy="3543004"/>
              </a:xfrm>
              <a:prstGeom prst="roundRect">
                <a:avLst/>
              </a:prstGeom>
              <a:solidFill>
                <a:srgbClr val="92D050">
                  <a:alpha val="85000"/>
                </a:srgbClr>
              </a:solidFill>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49" name="Rounded Rectangle 8"/>
              <p:cNvSpPr/>
              <p:nvPr/>
            </p:nvSpPr>
            <p:spPr>
              <a:xfrm>
                <a:off x="5907503" y="738789"/>
                <a:ext cx="2664636" cy="32547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768" tIns="75768" rIns="75768" bIns="75768" numCol="1" spcCol="1270" anchor="t" anchorCtr="0">
                <a:noAutofit/>
              </a:bodyPr>
              <a:lstStyle/>
              <a:p>
                <a:pPr defTabSz="883906">
                  <a:lnSpc>
                    <a:spcPct val="90000"/>
                  </a:lnSpc>
                  <a:spcBef>
                    <a:spcPct val="0"/>
                  </a:spcBef>
                  <a:spcAft>
                    <a:spcPct val="35000"/>
                  </a:spcAft>
                </a:pPr>
                <a:r>
                  <a:rPr lang="en-US" sz="2000" b="1" dirty="0">
                    <a:solidFill>
                      <a:srgbClr val="505050"/>
                    </a:solidFill>
                  </a:rPr>
                  <a:t>Reliable Collections</a:t>
                </a:r>
              </a:p>
              <a:p>
                <a:pPr marL="285750" lvl="1" indent="-285750" defTabSz="679928">
                  <a:lnSpc>
                    <a:spcPct val="90000"/>
                  </a:lnSpc>
                  <a:spcBef>
                    <a:spcPct val="0"/>
                  </a:spcBef>
                  <a:spcAft>
                    <a:spcPct val="15000"/>
                  </a:spcAft>
                  <a:buFont typeface="Arial" panose="020B0604020202020204" pitchFamily="34" charset="0"/>
                  <a:buChar char="•"/>
                </a:pPr>
                <a:r>
                  <a:rPr lang="en-US" sz="1600" b="1" dirty="0">
                    <a:solidFill>
                      <a:srgbClr val="505050"/>
                    </a:solidFill>
                  </a:rPr>
                  <a:t>Multi machine</a:t>
                </a:r>
              </a:p>
              <a:p>
                <a:pPr marL="285750" lvl="1" indent="-285750" defTabSz="679928">
                  <a:lnSpc>
                    <a:spcPct val="90000"/>
                  </a:lnSpc>
                  <a:spcBef>
                    <a:spcPct val="0"/>
                  </a:spcBef>
                  <a:spcAft>
                    <a:spcPct val="15000"/>
                  </a:spcAft>
                  <a:buFont typeface="Arial" panose="020B0604020202020204" pitchFamily="34" charset="0"/>
                  <a:buChar char="•"/>
                </a:pPr>
                <a:r>
                  <a:rPr lang="en-US" sz="1600" b="1" dirty="0">
                    <a:solidFill>
                      <a:srgbClr val="505050"/>
                    </a:solidFill>
                  </a:rPr>
                  <a:t>Replicated (HA)</a:t>
                </a:r>
              </a:p>
              <a:p>
                <a:pPr marL="285750" lvl="1" indent="-285750" defTabSz="679928">
                  <a:lnSpc>
                    <a:spcPct val="90000"/>
                  </a:lnSpc>
                  <a:spcBef>
                    <a:spcPct val="0"/>
                  </a:spcBef>
                  <a:spcAft>
                    <a:spcPct val="15000"/>
                  </a:spcAft>
                  <a:buFont typeface="Arial" panose="020B0604020202020204" pitchFamily="34" charset="0"/>
                  <a:buChar char="•"/>
                </a:pPr>
                <a:r>
                  <a:rPr lang="en-US" sz="1600" b="1" dirty="0">
                    <a:solidFill>
                      <a:srgbClr val="505050"/>
                    </a:solidFill>
                  </a:rPr>
                  <a:t>Persistence (durable)</a:t>
                </a:r>
              </a:p>
              <a:p>
                <a:pPr marL="285750" lvl="1" indent="-285750" defTabSz="679928">
                  <a:lnSpc>
                    <a:spcPct val="90000"/>
                  </a:lnSpc>
                  <a:spcBef>
                    <a:spcPct val="0"/>
                  </a:spcBef>
                  <a:spcAft>
                    <a:spcPct val="15000"/>
                  </a:spcAft>
                  <a:buFont typeface="Arial" panose="020B0604020202020204" pitchFamily="34" charset="0"/>
                  <a:buChar char="•"/>
                </a:pPr>
                <a:r>
                  <a:rPr lang="en-US" sz="1600" b="1" dirty="0">
                    <a:solidFill>
                      <a:srgbClr val="505050"/>
                    </a:solidFill>
                  </a:rPr>
                  <a:t>Asynchronous</a:t>
                </a:r>
              </a:p>
              <a:p>
                <a:pPr marL="285750" lvl="1" indent="-285750" defTabSz="679928">
                  <a:lnSpc>
                    <a:spcPct val="90000"/>
                  </a:lnSpc>
                  <a:spcBef>
                    <a:spcPct val="0"/>
                  </a:spcBef>
                  <a:spcAft>
                    <a:spcPct val="15000"/>
                  </a:spcAft>
                  <a:buFont typeface="Arial" panose="020B0604020202020204" pitchFamily="34" charset="0"/>
                  <a:buChar char="•"/>
                </a:pPr>
                <a:r>
                  <a:rPr lang="en-US" sz="1600" b="1" dirty="0">
                    <a:solidFill>
                      <a:srgbClr val="505050"/>
                    </a:solidFill>
                  </a:rPr>
                  <a:t>Transactional</a:t>
                </a:r>
              </a:p>
            </p:txBody>
          </p:sp>
        </p:grpSp>
      </p:grpSp>
    </p:spTree>
    <p:extLst>
      <p:ext uri="{BB962C8B-B14F-4D97-AF65-F5344CB8AC3E}">
        <p14:creationId xmlns:p14="http://schemas.microsoft.com/office/powerpoint/2010/main" val="81050360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274640" y="3224519"/>
            <a:ext cx="11810998" cy="316834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solidFill>
                  <a:srgbClr val="47D8FF"/>
                </a:solidFill>
              </a:rPr>
              <a:t>Data is replicated and durably stored on multiple replicas.</a:t>
            </a:r>
          </a:p>
          <a:p>
            <a:pPr marL="0" indent="0">
              <a:buFont typeface="Arial" pitchFamily="34" charset="0"/>
              <a:buNone/>
            </a:pPr>
            <a:r>
              <a:rPr lang="en-US" sz="3200" dirty="0">
                <a:solidFill>
                  <a:srgbClr val="47D8FF"/>
                </a:solidFill>
              </a:rPr>
              <a:t>Atomically update one or more collections using transactions.</a:t>
            </a:r>
          </a:p>
          <a:p>
            <a:pPr marL="0" indent="0">
              <a:buFont typeface="Arial" pitchFamily="34" charset="0"/>
              <a:buNone/>
            </a:pPr>
            <a:r>
              <a:rPr lang="en-US" sz="3200" dirty="0">
                <a:solidFill>
                  <a:srgbClr val="47D8FF"/>
                </a:solidFill>
              </a:rPr>
              <a:t>Reads are repeatable within the transaction.</a:t>
            </a:r>
          </a:p>
          <a:p>
            <a:pPr marL="0" indent="0">
              <a:buFont typeface="Arial" pitchFamily="34" charset="0"/>
              <a:buNone/>
            </a:pPr>
            <a:r>
              <a:rPr lang="en-US" sz="3200" dirty="0">
                <a:solidFill>
                  <a:srgbClr val="47D8FF"/>
                </a:solidFill>
              </a:rPr>
              <a:t>Enumerations are snapshot based.</a:t>
            </a:r>
          </a:p>
          <a:p>
            <a:pPr marL="0" indent="0">
              <a:buFont typeface="Arial" pitchFamily="34" charset="0"/>
              <a:buNone/>
            </a:pPr>
            <a:r>
              <a:rPr lang="en-US" sz="3200" dirty="0">
                <a:solidFill>
                  <a:srgbClr val="47D8FF"/>
                </a:solidFill>
              </a:rPr>
              <a:t>Supports LINQ.</a:t>
            </a:r>
          </a:p>
          <a:p>
            <a:pPr marL="0" indent="0">
              <a:buFont typeface="Arial" pitchFamily="34" charset="0"/>
              <a:buNone/>
            </a:pPr>
            <a:endParaRPr lang="en-US" sz="3200" dirty="0">
              <a:solidFill>
                <a:srgbClr val="47D8FF"/>
              </a:solidFill>
            </a:endParaRPr>
          </a:p>
        </p:txBody>
      </p:sp>
      <p:sp>
        <p:nvSpPr>
          <p:cNvPr id="15" name="Title 2"/>
          <p:cNvSpPr>
            <a:spLocks noGrp="1"/>
          </p:cNvSpPr>
          <p:nvPr>
            <p:ph type="title"/>
          </p:nvPr>
        </p:nvSpPr>
        <p:spPr>
          <a:xfrm>
            <a:off x="274639" y="295274"/>
            <a:ext cx="11889564" cy="917575"/>
          </a:xfrm>
        </p:spPr>
        <p:txBody>
          <a:bodyPr/>
          <a:lstStyle/>
          <a:p>
            <a:r>
              <a:rPr lang="en-US" dirty="0"/>
              <a:t>Reliable Collections</a:t>
            </a:r>
          </a:p>
        </p:txBody>
      </p:sp>
      <p:sp>
        <p:nvSpPr>
          <p:cNvPr id="32" name="Text Placeholder 1"/>
          <p:cNvSpPr txBox="1">
            <a:spLocks/>
          </p:cNvSpPr>
          <p:nvPr/>
        </p:nvSpPr>
        <p:spPr>
          <a:xfrm>
            <a:off x="8834676" y="1848731"/>
            <a:ext cx="4510058"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err="1">
                <a:solidFill>
                  <a:srgbClr val="FF8C00"/>
                </a:solidFill>
              </a:rPr>
              <a:t>IReliableQueue</a:t>
            </a:r>
            <a:r>
              <a:rPr lang="en-US" sz="2800" b="1" dirty="0">
                <a:solidFill>
                  <a:srgbClr val="FF8C00"/>
                </a:solidFill>
              </a:rPr>
              <a:t>&lt;T&gt;</a:t>
            </a:r>
            <a:endParaRPr lang="en-US" sz="3200" b="1" dirty="0">
              <a:solidFill>
                <a:srgbClr val="FF8C00"/>
              </a:solidFill>
            </a:endParaRPr>
          </a:p>
        </p:txBody>
      </p:sp>
      <p:grpSp>
        <p:nvGrpSpPr>
          <p:cNvPr id="40" name="Group 39"/>
          <p:cNvGrpSpPr/>
          <p:nvPr/>
        </p:nvGrpSpPr>
        <p:grpSpPr>
          <a:xfrm>
            <a:off x="731838" y="1633514"/>
            <a:ext cx="1466427" cy="912041"/>
            <a:chOff x="514118" y="5078322"/>
            <a:chExt cx="1961420" cy="1113098"/>
          </a:xfrm>
        </p:grpSpPr>
        <p:pic>
          <p:nvPicPr>
            <p:cNvPr id="42" name="Picture 41"/>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43" name="Picture 42"/>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44" name="Picture 43"/>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45" name="Straight Connector 44"/>
            <p:cNvCxnSpPr>
              <a:endCxn id="44" idx="1"/>
            </p:cNvCxnSpPr>
            <p:nvPr/>
          </p:nvCxnSpPr>
          <p:spPr>
            <a:xfrm>
              <a:off x="1825707" y="5750932"/>
              <a:ext cx="185206" cy="20817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48" name="Straight Connector 47"/>
            <p:cNvCxnSpPr>
              <a:endCxn id="43" idx="3"/>
            </p:cNvCxnSpPr>
            <p:nvPr/>
          </p:nvCxnSpPr>
          <p:spPr>
            <a:xfrm flipH="1">
              <a:off x="978743" y="5753012"/>
              <a:ext cx="185190" cy="20609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
        <p:nvSpPr>
          <p:cNvPr id="41" name="Text Placeholder 1"/>
          <p:cNvSpPr txBox="1">
            <a:spLocks/>
          </p:cNvSpPr>
          <p:nvPr/>
        </p:nvSpPr>
        <p:spPr>
          <a:xfrm>
            <a:off x="2499900" y="1848731"/>
            <a:ext cx="4510058"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err="1">
                <a:solidFill>
                  <a:srgbClr val="FF8C00"/>
                </a:solidFill>
              </a:rPr>
              <a:t>IReliableDictionary</a:t>
            </a:r>
            <a:r>
              <a:rPr lang="en-US" sz="2800" b="1" dirty="0">
                <a:solidFill>
                  <a:srgbClr val="FF8C00"/>
                </a:solidFill>
              </a:rPr>
              <a:t>&lt;K,V&gt;</a:t>
            </a:r>
            <a:endParaRPr lang="en-US" sz="3200" b="1" dirty="0">
              <a:solidFill>
                <a:srgbClr val="FF8C00"/>
              </a:solidFill>
            </a:endParaRPr>
          </a:p>
        </p:txBody>
      </p:sp>
      <p:grpSp>
        <p:nvGrpSpPr>
          <p:cNvPr id="49" name="Group 48"/>
          <p:cNvGrpSpPr/>
          <p:nvPr/>
        </p:nvGrpSpPr>
        <p:grpSpPr>
          <a:xfrm>
            <a:off x="6740682" y="1212849"/>
            <a:ext cx="2037338" cy="1674813"/>
            <a:chOff x="126834" y="4165624"/>
            <a:chExt cx="3181494" cy="2022233"/>
          </a:xfrm>
        </p:grpSpPr>
        <p:pic>
          <p:nvPicPr>
            <p:cNvPr id="50" name="Picture 49"/>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14516" y="4165624"/>
              <a:ext cx="1264353" cy="1688905"/>
            </a:xfrm>
            <a:prstGeom prst="rect">
              <a:avLst/>
            </a:prstGeom>
          </p:spPr>
        </p:pic>
        <p:pic>
          <p:nvPicPr>
            <p:cNvPr id="52" name="Picture 51"/>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429880" y="4975533"/>
              <a:ext cx="878448" cy="1212324"/>
            </a:xfrm>
            <a:prstGeom prst="rect">
              <a:avLst/>
            </a:prstGeom>
          </p:spPr>
        </p:pic>
        <p:pic>
          <p:nvPicPr>
            <p:cNvPr id="53" name="Picture 52"/>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6834" y="4975533"/>
              <a:ext cx="878448" cy="1212324"/>
            </a:xfrm>
            <a:prstGeom prst="rect">
              <a:avLst/>
            </a:prstGeom>
          </p:spPr>
        </p:pic>
        <p:cxnSp>
          <p:nvCxnSpPr>
            <p:cNvPr id="54" name="Straight Connector 53"/>
            <p:cNvCxnSpPr/>
            <p:nvPr/>
          </p:nvCxnSpPr>
          <p:spPr>
            <a:xfrm>
              <a:off x="2242067" y="5235412"/>
              <a:ext cx="200788" cy="185810"/>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55" name="Straight Connector 54"/>
            <p:cNvCxnSpPr/>
            <p:nvPr/>
          </p:nvCxnSpPr>
          <p:spPr>
            <a:xfrm flipV="1">
              <a:off x="910726" y="5241965"/>
              <a:ext cx="228600" cy="16981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42674761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solidFill>
                  <a:schemeClr val="accent6"/>
                </a:solidFill>
              </a:rPr>
              <a:t>I always wanted to put a sign up on the road to Yale saying, ‘Beware: Deconstruction Ahead.’</a:t>
            </a:r>
          </a:p>
        </p:txBody>
      </p:sp>
      <p:sp>
        <p:nvSpPr>
          <p:cNvPr id="8" name="Title 4"/>
          <p:cNvSpPr txBox="1">
            <a:spLocks/>
          </p:cNvSpPr>
          <p:nvPr/>
        </p:nvSpPr>
        <p:spPr>
          <a:xfrm>
            <a:off x="7132637" y="4183062"/>
            <a:ext cx="4121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dirty="0">
                <a:solidFill>
                  <a:schemeClr val="accent6"/>
                </a:solidFill>
                <a:latin typeface="Segoe UI"/>
              </a:rPr>
              <a:t>Gloria Steinem </a:t>
            </a:r>
            <a:r>
              <a:rPr lang="en-US" sz="1800" spc="0" dirty="0">
                <a:solidFill>
                  <a:schemeClr val="accent6"/>
                </a:solidFill>
                <a:latin typeface="Segoe UI"/>
              </a:rPr>
              <a:t>–</a:t>
            </a:r>
            <a:r>
              <a:rPr sz="1800" spc="0" dirty="0">
                <a:solidFill>
                  <a:schemeClr val="accent6"/>
                </a:solidFill>
                <a:latin typeface="Segoe UI"/>
              </a:rPr>
              <a:t> American Activist</a:t>
            </a:r>
          </a:p>
        </p:txBody>
      </p:sp>
    </p:spTree>
    <p:extLst>
      <p:ext uri="{BB962C8B-B14F-4D97-AF65-F5344CB8AC3E}">
        <p14:creationId xmlns:p14="http://schemas.microsoft.com/office/powerpoint/2010/main" val="24659901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5481" y="1213174"/>
            <a:ext cx="11885514" cy="4936036"/>
          </a:xfrm>
        </p:spPr>
        <p:txBody>
          <a:bodyPr/>
          <a:lstStyle/>
          <a:p>
            <a:r>
              <a:rPr lang="en-US" u="sng"/>
              <a:t>Fault </a:t>
            </a:r>
            <a:r>
              <a:rPr lang="en-US" u="sng" dirty="0"/>
              <a:t>and Upgrade Domains </a:t>
            </a:r>
            <a:r>
              <a:rPr lang="en-US" dirty="0"/>
              <a:t>(topology awareness)</a:t>
            </a:r>
          </a:p>
          <a:p>
            <a:pPr lvl="1"/>
            <a:r>
              <a:rPr lang="en-US" dirty="0"/>
              <a:t>Fault Domains -&gt; Areas of Independent, Uncorrelated Failures: Power Sources, </a:t>
            </a:r>
            <a:r>
              <a:rPr lang="en-US" dirty="0" err="1"/>
              <a:t>etc</a:t>
            </a:r>
            <a:endParaRPr lang="en-US" dirty="0"/>
          </a:p>
          <a:p>
            <a:pPr lvl="1"/>
            <a:r>
              <a:rPr lang="en-US" dirty="0"/>
              <a:t>Upgrade Domains -&gt; No Downtime Rolling Upgrades</a:t>
            </a:r>
          </a:p>
          <a:p>
            <a:r>
              <a:rPr lang="en-US" u="sng" dirty="0"/>
              <a:t>Placement Constraints</a:t>
            </a:r>
          </a:p>
          <a:p>
            <a:pPr lvl="1"/>
            <a:r>
              <a:rPr lang="en-US" dirty="0"/>
              <a:t>Tag nodes with properties and values</a:t>
            </a:r>
          </a:p>
          <a:p>
            <a:pPr lvl="1"/>
            <a:r>
              <a:rPr lang="en-US" dirty="0"/>
              <a:t>Select specific workloads for certain nodes, ex: (</a:t>
            </a:r>
            <a:r>
              <a:rPr lang="en-US" dirty="0" err="1"/>
              <a:t>HasGPU</a:t>
            </a:r>
            <a:r>
              <a:rPr lang="en-US" dirty="0"/>
              <a:t> == True)</a:t>
            </a:r>
          </a:p>
          <a:p>
            <a:r>
              <a:rPr lang="en-US" u="sng"/>
              <a:t>Node </a:t>
            </a:r>
            <a:r>
              <a:rPr lang="en-US" u="sng" dirty="0"/>
              <a:t>Capacity</a:t>
            </a:r>
          </a:p>
          <a:p>
            <a:pPr lvl="1"/>
            <a:r>
              <a:rPr lang="en-US" dirty="0"/>
              <a:t>Don’t overload nodes</a:t>
            </a:r>
          </a:p>
          <a:p>
            <a:pPr lvl="1"/>
            <a:r>
              <a:rPr lang="en-US" dirty="0"/>
              <a:t>React to changes in resource </a:t>
            </a:r>
            <a:r>
              <a:rPr lang="en-US"/>
              <a:t>consumption </a:t>
            </a:r>
            <a:endParaRPr lang="en-US" dirty="0"/>
          </a:p>
          <a:p>
            <a:pPr lvl="1"/>
            <a:r>
              <a:rPr lang="en-US"/>
              <a:t>React </a:t>
            </a:r>
            <a:r>
              <a:rPr lang="en-US" dirty="0"/>
              <a:t>to overloaded nodes </a:t>
            </a:r>
            <a:r>
              <a:rPr lang="en-US"/>
              <a:t>quickly</a:t>
            </a:r>
            <a:endParaRPr lang="en-US" dirty="0"/>
          </a:p>
        </p:txBody>
      </p:sp>
      <p:sp>
        <p:nvSpPr>
          <p:cNvPr id="3" name="Title 2"/>
          <p:cNvSpPr>
            <a:spLocks noGrp="1"/>
          </p:cNvSpPr>
          <p:nvPr>
            <p:ph type="title"/>
          </p:nvPr>
        </p:nvSpPr>
        <p:spPr/>
        <p:txBody>
          <a:bodyPr/>
          <a:lstStyle/>
          <a:p>
            <a:r>
              <a:rPr lang="en-US" dirty="0"/>
              <a:t>Service Fabric Orchestration - Rules</a:t>
            </a:r>
          </a:p>
        </p:txBody>
      </p:sp>
    </p:spTree>
    <p:extLst>
      <p:ext uri="{BB962C8B-B14F-4D97-AF65-F5344CB8AC3E}">
        <p14:creationId xmlns:p14="http://schemas.microsoft.com/office/powerpoint/2010/main" val="2066936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5481" y="1213175"/>
            <a:ext cx="11885514" cy="5977640"/>
          </a:xfrm>
        </p:spPr>
        <p:txBody>
          <a:bodyPr/>
          <a:lstStyle/>
          <a:p>
            <a:r>
              <a:rPr lang="en-US" sz="3099" u="sng"/>
              <a:t>Default Metrics</a:t>
            </a:r>
            <a:endParaRPr lang="en-US" sz="3099" dirty="0"/>
          </a:p>
          <a:p>
            <a:pPr lvl="1"/>
            <a:r>
              <a:rPr lang="en-US" sz="2200"/>
              <a:t>Prevent </a:t>
            </a:r>
            <a:r>
              <a:rPr lang="en-US" sz="2200" dirty="0"/>
              <a:t>basic workloads from clumping up in the cluster</a:t>
            </a:r>
          </a:p>
          <a:p>
            <a:r>
              <a:rPr lang="en-US" sz="3099" u="sng"/>
              <a:t>Custom Metrics</a:t>
            </a:r>
            <a:endParaRPr lang="en-US" sz="3099" dirty="0"/>
          </a:p>
          <a:p>
            <a:pPr lvl="1"/>
            <a:r>
              <a:rPr lang="en-US" sz="2200"/>
              <a:t>Allow </a:t>
            </a:r>
            <a:r>
              <a:rPr lang="en-US" sz="2200" dirty="0"/>
              <a:t>applications to define resources they care about, balance them in the cluster to prevent hot/cold nodes</a:t>
            </a:r>
          </a:p>
          <a:p>
            <a:r>
              <a:rPr lang="en-US" sz="3099" u="sng"/>
              <a:t>Metric Weights</a:t>
            </a:r>
            <a:endParaRPr lang="en-US" sz="3099" u="sng" dirty="0"/>
          </a:p>
          <a:p>
            <a:pPr lvl="1"/>
            <a:r>
              <a:rPr lang="en-US" sz="2200"/>
              <a:t>Preferences </a:t>
            </a:r>
            <a:r>
              <a:rPr lang="en-US" sz="2200" dirty="0"/>
              <a:t>for fixing one metric vs. another, ex: “Memory is More Important than Disk for this Service”</a:t>
            </a:r>
          </a:p>
          <a:p>
            <a:r>
              <a:rPr lang="en-US" sz="3099" u="sng" dirty="0"/>
              <a:t>Proactive Rebalancing w/ Triggers</a:t>
            </a:r>
          </a:p>
          <a:p>
            <a:pPr lvl="1"/>
            <a:r>
              <a:rPr lang="en-US" sz="2200" dirty="0"/>
              <a:t>“The cluster may be only so imbalanced before Service Fabric should react”</a:t>
            </a:r>
          </a:p>
          <a:p>
            <a:r>
              <a:rPr lang="en-US" sz="3099" u="sng"/>
              <a:t>Movement Cost</a:t>
            </a:r>
            <a:endParaRPr lang="en-US" sz="3099" dirty="0"/>
          </a:p>
          <a:p>
            <a:pPr lvl="1"/>
            <a:r>
              <a:rPr lang="en-US" sz="2200"/>
              <a:t>Some </a:t>
            </a:r>
            <a:r>
              <a:rPr lang="en-US" sz="2200" dirty="0"/>
              <a:t>Services are smaller and easier to move</a:t>
            </a:r>
          </a:p>
          <a:p>
            <a:pPr lvl="1"/>
            <a:r>
              <a:rPr lang="en-US" sz="2200" dirty="0"/>
              <a:t>If we can fix issues in the cluster without moving the “big” workloads, prefer these solutions</a:t>
            </a:r>
          </a:p>
        </p:txBody>
      </p:sp>
      <p:sp>
        <p:nvSpPr>
          <p:cNvPr id="3" name="Title 2"/>
          <p:cNvSpPr>
            <a:spLocks noGrp="1"/>
          </p:cNvSpPr>
          <p:nvPr>
            <p:ph type="title"/>
          </p:nvPr>
        </p:nvSpPr>
        <p:spPr/>
        <p:txBody>
          <a:bodyPr/>
          <a:lstStyle/>
          <a:p>
            <a:r>
              <a:rPr lang="en-US" dirty="0"/>
              <a:t>Service Fabric Orchestration - Optimizations</a:t>
            </a:r>
          </a:p>
        </p:txBody>
      </p:sp>
    </p:spTree>
    <p:extLst>
      <p:ext uri="{BB962C8B-B14F-4D97-AF65-F5344CB8AC3E}">
        <p14:creationId xmlns:p14="http://schemas.microsoft.com/office/powerpoint/2010/main" val="165305727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Fabric – failover</a:t>
            </a:r>
          </a:p>
        </p:txBody>
      </p:sp>
      <p:sp>
        <p:nvSpPr>
          <p:cNvPr id="7" name="Rectangle 5"/>
          <p:cNvSpPr>
            <a:spLocks noGrp="1" noChangeArrowheads="1"/>
          </p:cNvSpPr>
          <p:nvPr>
            <p:ph sz="half" idx="1"/>
          </p:nvPr>
        </p:nvSpPr>
        <p:spPr/>
        <p:txBody>
          <a:bodyPr>
            <a:noAutofit/>
          </a:bodyPr>
          <a:lstStyle/>
          <a:p>
            <a:pPr>
              <a:lnSpc>
                <a:spcPct val="90000"/>
              </a:lnSpc>
            </a:pPr>
            <a:r>
              <a:rPr lang="en-US" dirty="0"/>
              <a:t>Types of reconfiguration</a:t>
            </a:r>
          </a:p>
          <a:p>
            <a:pPr marL="856897" lvl="1" indent="-382042">
              <a:buClr>
                <a:srgbClr val="002050"/>
              </a:buClr>
            </a:pPr>
            <a:r>
              <a:rPr lang="en-US" sz="2244" dirty="0"/>
              <a:t>Primary failover</a:t>
            </a:r>
          </a:p>
          <a:p>
            <a:pPr marL="856897" lvl="1" indent="-382042">
              <a:buClr>
                <a:srgbClr val="002050"/>
              </a:buClr>
            </a:pPr>
            <a:r>
              <a:rPr lang="en-US" sz="2244" dirty="0"/>
              <a:t>Removing a failed secondary </a:t>
            </a:r>
          </a:p>
          <a:p>
            <a:pPr marL="856897" lvl="1" indent="-382042">
              <a:buClr>
                <a:srgbClr val="002050"/>
              </a:buClr>
            </a:pPr>
            <a:r>
              <a:rPr lang="en-US" sz="2244" dirty="0"/>
              <a:t>Adding recovered replica</a:t>
            </a:r>
          </a:p>
          <a:p>
            <a:pPr marL="856897" lvl="1" indent="-382042">
              <a:buClr>
                <a:srgbClr val="002050"/>
              </a:buClr>
            </a:pPr>
            <a:r>
              <a:rPr lang="en-US" sz="2244" dirty="0"/>
              <a:t>Building a new secondary</a:t>
            </a:r>
          </a:p>
          <a:p>
            <a:pPr marL="856897" lvl="1" indent="-382042"/>
            <a:endParaRPr lang="en-US" sz="2244" dirty="0"/>
          </a:p>
          <a:p>
            <a:pPr>
              <a:lnSpc>
                <a:spcPct val="90000"/>
              </a:lnSpc>
            </a:pPr>
            <a:r>
              <a:rPr lang="en-US" dirty="0"/>
              <a:t>Replica States</a:t>
            </a:r>
          </a:p>
          <a:p>
            <a:pPr marL="856897" lvl="1" indent="-382042">
              <a:buClr>
                <a:srgbClr val="002050"/>
              </a:buClr>
            </a:pPr>
            <a:r>
              <a:rPr lang="en-US" sz="2244" dirty="0"/>
              <a:t>None</a:t>
            </a:r>
          </a:p>
          <a:p>
            <a:pPr marL="856897" lvl="1" indent="-382042">
              <a:buClr>
                <a:srgbClr val="002050"/>
              </a:buClr>
            </a:pPr>
            <a:r>
              <a:rPr lang="en-US" sz="2244" dirty="0"/>
              <a:t>Idle Secondary </a:t>
            </a:r>
          </a:p>
          <a:p>
            <a:pPr marL="856897" lvl="1" indent="-382042">
              <a:buClr>
                <a:srgbClr val="002050"/>
              </a:buClr>
            </a:pPr>
            <a:r>
              <a:rPr lang="en-US" sz="2244" dirty="0"/>
              <a:t>Active Secondary</a:t>
            </a:r>
          </a:p>
          <a:p>
            <a:pPr marL="856897" lvl="1" indent="-382042">
              <a:buClr>
                <a:srgbClr val="002050"/>
              </a:buClr>
            </a:pPr>
            <a:r>
              <a:rPr lang="en-US" sz="2244" dirty="0"/>
              <a:t>Primary</a:t>
            </a:r>
          </a:p>
        </p:txBody>
      </p:sp>
      <p:sp>
        <p:nvSpPr>
          <p:cNvPr id="8" name="Freeform 7"/>
          <p:cNvSpPr>
            <a:spLocks/>
          </p:cNvSpPr>
          <p:nvPr/>
        </p:nvSpPr>
        <p:spPr bwMode="auto">
          <a:xfrm>
            <a:off x="4664118" y="3419557"/>
            <a:ext cx="7666985" cy="2098061"/>
          </a:xfrm>
          <a:custGeom>
            <a:avLst/>
            <a:gdLst/>
            <a:ahLst/>
            <a:cxnLst>
              <a:cxn ang="0">
                <a:pos x="0" y="576"/>
              </a:cxn>
              <a:cxn ang="0">
                <a:pos x="1200" y="0"/>
              </a:cxn>
              <a:cxn ang="0">
                <a:pos x="2400" y="576"/>
              </a:cxn>
            </a:cxnLst>
            <a:rect l="0" t="0" r="r" b="b"/>
            <a:pathLst>
              <a:path w="2400" h="576">
                <a:moveTo>
                  <a:pt x="0" y="576"/>
                </a:moveTo>
                <a:cubicBezTo>
                  <a:pt x="400" y="288"/>
                  <a:pt x="800" y="0"/>
                  <a:pt x="1200" y="0"/>
                </a:cubicBezTo>
                <a:cubicBezTo>
                  <a:pt x="1600" y="0"/>
                  <a:pt x="2200" y="480"/>
                  <a:pt x="2400" y="576"/>
                </a:cubicBezTo>
              </a:path>
            </a:pathLst>
          </a:custGeom>
          <a:ln w="57150">
            <a:solidFill>
              <a:srgbClr val="ECEEEF"/>
            </a:solidFill>
            <a:headEnd/>
            <a:tailEnd/>
          </a:ln>
        </p:spPr>
        <p:style>
          <a:lnRef idx="1">
            <a:schemeClr val="accent6"/>
          </a:lnRef>
          <a:fillRef idx="0">
            <a:schemeClr val="accent6"/>
          </a:fillRef>
          <a:effectRef idx="0">
            <a:schemeClr val="accent6"/>
          </a:effectRef>
          <a:fontRef idx="minor">
            <a:schemeClr val="tx1"/>
          </a:fontRef>
        </p:style>
        <p:txBody>
          <a:bodyPr vert="horz" wrap="square" lIns="124330" tIns="62165" rIns="124330" bIns="62165" numCol="1" anchor="t" anchorCtr="0" compatLnSpc="1">
            <a:prstTxWarp prst="textNoShape">
              <a:avLst/>
            </a:prstTxWarp>
          </a:bodyPr>
          <a:lstStyle/>
          <a:p>
            <a:pPr defTabSz="932597">
              <a:defRPr/>
            </a:pPr>
            <a:endParaRPr lang="en-US" sz="2448" kern="0">
              <a:solidFill>
                <a:srgbClr val="FFFFFF"/>
              </a:solidFill>
            </a:endParaRPr>
          </a:p>
        </p:txBody>
      </p:sp>
      <p:sp>
        <p:nvSpPr>
          <p:cNvPr id="9" name="Oval 8"/>
          <p:cNvSpPr>
            <a:spLocks noChangeArrowheads="1"/>
          </p:cNvSpPr>
          <p:nvPr/>
        </p:nvSpPr>
        <p:spPr bwMode="auto">
          <a:xfrm>
            <a:off x="7565140" y="2642499"/>
            <a:ext cx="1864943" cy="1398706"/>
          </a:xfrm>
          <a:prstGeom prst="ellipse">
            <a:avLst/>
          </a:prstGeom>
          <a:solidFill>
            <a:srgbClr val="FFCC66"/>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P</a:t>
            </a:r>
          </a:p>
        </p:txBody>
      </p:sp>
      <p:sp>
        <p:nvSpPr>
          <p:cNvPr id="10" name="Oval 11"/>
          <p:cNvSpPr>
            <a:spLocks noChangeArrowheads="1"/>
          </p:cNvSpPr>
          <p:nvPr/>
        </p:nvSpPr>
        <p:spPr bwMode="auto">
          <a:xfrm>
            <a:off x="9740906" y="3808086"/>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1" name="Oval 13"/>
          <p:cNvSpPr>
            <a:spLocks noChangeArrowheads="1"/>
          </p:cNvSpPr>
          <p:nvPr/>
        </p:nvSpPr>
        <p:spPr bwMode="auto">
          <a:xfrm>
            <a:off x="10984200" y="4585145"/>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2" name="Oval 14"/>
          <p:cNvSpPr>
            <a:spLocks noChangeArrowheads="1"/>
          </p:cNvSpPr>
          <p:nvPr/>
        </p:nvSpPr>
        <p:spPr bwMode="auto">
          <a:xfrm>
            <a:off x="5907413" y="3574969"/>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3" name="Oval 15"/>
          <p:cNvSpPr>
            <a:spLocks noChangeArrowheads="1"/>
          </p:cNvSpPr>
          <p:nvPr/>
        </p:nvSpPr>
        <p:spPr bwMode="auto">
          <a:xfrm>
            <a:off x="4560512" y="4507439"/>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4" name="Oval 35"/>
          <p:cNvSpPr>
            <a:spLocks noChangeArrowheads="1"/>
          </p:cNvSpPr>
          <p:nvPr/>
        </p:nvSpPr>
        <p:spPr bwMode="auto">
          <a:xfrm>
            <a:off x="9740905" y="3808086"/>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5" name="TextBox 14"/>
          <p:cNvSpPr txBox="1"/>
          <p:nvPr/>
        </p:nvSpPr>
        <p:spPr>
          <a:xfrm>
            <a:off x="6570504" y="5632623"/>
            <a:ext cx="4247924" cy="785805"/>
          </a:xfrm>
          <a:prstGeom prst="rect">
            <a:avLst/>
          </a:prstGeom>
          <a:noFill/>
        </p:spPr>
        <p:txBody>
          <a:bodyPr wrap="square" rtlCol="0">
            <a:spAutoFit/>
          </a:bodyPr>
          <a:lstStyle/>
          <a:p>
            <a:pPr indent="-248652" defTabSz="932597">
              <a:lnSpc>
                <a:spcPct val="90000"/>
              </a:lnSpc>
              <a:defRPr/>
            </a:pPr>
            <a:r>
              <a:rPr lang="en-US" sz="2448" kern="0" dirty="0">
                <a:solidFill>
                  <a:srgbClr val="FFFFFF"/>
                </a:solidFill>
              </a:rPr>
              <a:t>Must be safe in the presence of cascading failures </a:t>
            </a:r>
          </a:p>
        </p:txBody>
      </p:sp>
      <p:sp>
        <p:nvSpPr>
          <p:cNvPr id="16" name="Oval 15"/>
          <p:cNvSpPr>
            <a:spLocks noChangeArrowheads="1"/>
          </p:cNvSpPr>
          <p:nvPr/>
        </p:nvSpPr>
        <p:spPr bwMode="auto">
          <a:xfrm>
            <a:off x="3317217" y="3730380"/>
            <a:ext cx="1243295" cy="932471"/>
          </a:xfrm>
          <a:prstGeom prst="ellipse">
            <a:avLst/>
          </a:prstGeom>
          <a:solidFill>
            <a:schemeClr val="accent2">
              <a:lumMod val="60000"/>
              <a:lumOff val="40000"/>
            </a:schemeClr>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B</a:t>
            </a:r>
          </a:p>
        </p:txBody>
      </p:sp>
      <p:sp>
        <p:nvSpPr>
          <p:cNvPr id="17" name="Oval 8"/>
          <p:cNvSpPr>
            <a:spLocks noChangeArrowheads="1"/>
          </p:cNvSpPr>
          <p:nvPr/>
        </p:nvSpPr>
        <p:spPr bwMode="auto">
          <a:xfrm>
            <a:off x="9421185" y="3456857"/>
            <a:ext cx="1864943" cy="1398706"/>
          </a:xfrm>
          <a:prstGeom prst="ellipse">
            <a:avLst/>
          </a:prstGeom>
          <a:solidFill>
            <a:schemeClr val="accent5">
              <a:lumMod val="60000"/>
              <a:lumOff val="40000"/>
            </a:schemeClr>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P</a:t>
            </a:r>
          </a:p>
        </p:txBody>
      </p:sp>
      <p:grpSp>
        <p:nvGrpSpPr>
          <p:cNvPr id="18" name="Group 19"/>
          <p:cNvGrpSpPr/>
          <p:nvPr/>
        </p:nvGrpSpPr>
        <p:grpSpPr>
          <a:xfrm>
            <a:off x="7536694" y="1750292"/>
            <a:ext cx="1998812" cy="3326577"/>
            <a:chOff x="5541678" y="1860773"/>
            <a:chExt cx="1470057" cy="3262109"/>
          </a:xfrm>
        </p:grpSpPr>
        <p:sp>
          <p:nvSpPr>
            <p:cNvPr id="19" name="Rectangle 18"/>
            <p:cNvSpPr/>
            <p:nvPr/>
          </p:nvSpPr>
          <p:spPr>
            <a:xfrm>
              <a:off x="5541678" y="1860773"/>
              <a:ext cx="1470057" cy="3262109"/>
            </a:xfrm>
            <a:prstGeom prst="rect">
              <a:avLst/>
            </a:prstGeom>
            <a:noFill/>
          </p:spPr>
          <p:txBody>
            <a:bodyPr wrap="none" lIns="124330" tIns="62165" rIns="124330" bIns="62165">
              <a:spAutoFit/>
            </a:bodyPr>
            <a:lstStyle/>
            <a:p>
              <a:pPr algn="ctr" defTabSz="932597">
                <a:defRPr/>
              </a:pPr>
              <a:r>
                <a:rPr lang="en-US" sz="20395" b="1" kern="0" dirty="0">
                  <a:ln w="1905"/>
                  <a:solidFill>
                    <a:srgbClr val="FF0000"/>
                  </a:solidFill>
                  <a:effectLst>
                    <a:innerShdw blurRad="69850" dist="43180" dir="5400000">
                      <a:srgbClr val="000000">
                        <a:alpha val="65000"/>
                      </a:srgbClr>
                    </a:innerShdw>
                  </a:effectLst>
                </a:rPr>
                <a:t>X</a:t>
              </a:r>
            </a:p>
          </p:txBody>
        </p:sp>
        <p:sp>
          <p:nvSpPr>
            <p:cNvPr id="20" name="TextBox 19"/>
            <p:cNvSpPr txBox="1"/>
            <p:nvPr/>
          </p:nvSpPr>
          <p:spPr>
            <a:xfrm>
              <a:off x="5914276" y="2055975"/>
              <a:ext cx="748148" cy="469106"/>
            </a:xfrm>
            <a:prstGeom prst="rect">
              <a:avLst/>
            </a:prstGeom>
            <a:noFill/>
          </p:spPr>
          <p:txBody>
            <a:bodyPr wrap="none" rtlCol="0">
              <a:spAutoFit/>
            </a:bodyPr>
            <a:lstStyle/>
            <a:p>
              <a:pPr defTabSz="932597">
                <a:defRPr/>
              </a:pPr>
              <a:r>
                <a:rPr lang="en-US" sz="2448" kern="0" dirty="0">
                  <a:solidFill>
                    <a:srgbClr val="FF0000"/>
                  </a:solidFill>
                </a:rPr>
                <a:t>Failed</a:t>
              </a:r>
            </a:p>
          </p:txBody>
        </p:sp>
      </p:grpSp>
      <p:grpSp>
        <p:nvGrpSpPr>
          <p:cNvPr id="21" name="Group 22"/>
          <p:cNvGrpSpPr/>
          <p:nvPr/>
        </p:nvGrpSpPr>
        <p:grpSpPr>
          <a:xfrm>
            <a:off x="4490334" y="3918171"/>
            <a:ext cx="1369371" cy="2174224"/>
            <a:chOff x="3670134" y="4260063"/>
            <a:chExt cx="1007125" cy="2132089"/>
          </a:xfrm>
          <a:noFill/>
        </p:grpSpPr>
        <p:sp>
          <p:nvSpPr>
            <p:cNvPr id="22" name="Rectangle 21"/>
            <p:cNvSpPr/>
            <p:nvPr/>
          </p:nvSpPr>
          <p:spPr>
            <a:xfrm>
              <a:off x="3670134" y="4260063"/>
              <a:ext cx="1007125" cy="2132089"/>
            </a:xfrm>
            <a:prstGeom prst="rect">
              <a:avLst/>
            </a:prstGeom>
            <a:grpFill/>
          </p:spPr>
          <p:txBody>
            <a:bodyPr wrap="none" lIns="124330" tIns="62165" rIns="124330" bIns="62165">
              <a:spAutoFit/>
            </a:bodyPr>
            <a:lstStyle/>
            <a:p>
              <a:pPr algn="ctr" defTabSz="932597">
                <a:defRPr/>
              </a:pPr>
              <a:r>
                <a:rPr lang="en-US" sz="13053" b="1" kern="0" dirty="0">
                  <a:ln w="1905"/>
                  <a:solidFill>
                    <a:srgbClr val="FF0000"/>
                  </a:solidFill>
                  <a:effectLst>
                    <a:innerShdw blurRad="69850" dist="43180" dir="5400000">
                      <a:srgbClr val="000000">
                        <a:alpha val="65000"/>
                      </a:srgbClr>
                    </a:innerShdw>
                  </a:effectLst>
                </a:rPr>
                <a:t>X</a:t>
              </a:r>
            </a:p>
          </p:txBody>
        </p:sp>
        <p:sp>
          <p:nvSpPr>
            <p:cNvPr id="23" name="TextBox 22"/>
            <p:cNvSpPr txBox="1"/>
            <p:nvPr/>
          </p:nvSpPr>
          <p:spPr>
            <a:xfrm>
              <a:off x="3816518" y="4284586"/>
              <a:ext cx="748148" cy="469106"/>
            </a:xfrm>
            <a:prstGeom prst="rect">
              <a:avLst/>
            </a:prstGeom>
            <a:grpFill/>
          </p:spPr>
          <p:txBody>
            <a:bodyPr wrap="none" rtlCol="0">
              <a:spAutoFit/>
            </a:bodyPr>
            <a:lstStyle/>
            <a:p>
              <a:pPr defTabSz="932597">
                <a:defRPr/>
              </a:pPr>
              <a:r>
                <a:rPr lang="en-US" sz="2448" kern="0" dirty="0">
                  <a:solidFill>
                    <a:srgbClr val="FF0000"/>
                  </a:solidFill>
                </a:rPr>
                <a:t>Failed</a:t>
              </a:r>
            </a:p>
          </p:txBody>
        </p:sp>
      </p:grpSp>
      <p:sp>
        <p:nvSpPr>
          <p:cNvPr id="24" name="Freeform 23"/>
          <p:cNvSpPr/>
          <p:nvPr/>
        </p:nvSpPr>
        <p:spPr>
          <a:xfrm>
            <a:off x="4456903" y="3228983"/>
            <a:ext cx="3108237" cy="695664"/>
          </a:xfrm>
          <a:custGeom>
            <a:avLst/>
            <a:gdLst>
              <a:gd name="connsiteX0" fmla="*/ 2286000 w 2286000"/>
              <a:gd name="connsiteY0" fmla="*/ 59881 h 682181"/>
              <a:gd name="connsiteX1" fmla="*/ 939800 w 2286000"/>
              <a:gd name="connsiteY1" fmla="*/ 59881 h 682181"/>
              <a:gd name="connsiteX2" fmla="*/ 0 w 2286000"/>
              <a:gd name="connsiteY2" fmla="*/ 682181 h 682181"/>
            </a:gdLst>
            <a:ahLst/>
            <a:cxnLst>
              <a:cxn ang="0">
                <a:pos x="connsiteX0" y="connsiteY0"/>
              </a:cxn>
              <a:cxn ang="0">
                <a:pos x="connsiteX1" y="connsiteY1"/>
              </a:cxn>
              <a:cxn ang="0">
                <a:pos x="connsiteX2" y="connsiteY2"/>
              </a:cxn>
            </a:cxnLst>
            <a:rect l="l" t="t" r="r" b="b"/>
            <a:pathLst>
              <a:path w="2286000" h="682181">
                <a:moveTo>
                  <a:pt x="2286000" y="59881"/>
                </a:moveTo>
                <a:cubicBezTo>
                  <a:pt x="1803400" y="8022"/>
                  <a:pt x="1320800" y="-43836"/>
                  <a:pt x="939800" y="59881"/>
                </a:cubicBezTo>
                <a:cubicBezTo>
                  <a:pt x="558800" y="163598"/>
                  <a:pt x="148167" y="584814"/>
                  <a:pt x="0" y="682181"/>
                </a:cubicBez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2448" kern="0">
              <a:solidFill>
                <a:srgbClr val="FFFFFF"/>
              </a:solidFill>
            </a:endParaRPr>
          </a:p>
        </p:txBody>
      </p:sp>
      <p:sp>
        <p:nvSpPr>
          <p:cNvPr id="25" name="Freeform 24"/>
          <p:cNvSpPr/>
          <p:nvPr/>
        </p:nvSpPr>
        <p:spPr>
          <a:xfrm>
            <a:off x="9412814" y="3254664"/>
            <a:ext cx="932471" cy="255550"/>
          </a:xfrm>
          <a:custGeom>
            <a:avLst/>
            <a:gdLst>
              <a:gd name="connsiteX0" fmla="*/ 0 w 685800"/>
              <a:gd name="connsiteY0" fmla="*/ 21997 h 250597"/>
              <a:gd name="connsiteX1" fmla="*/ 419100 w 685800"/>
              <a:gd name="connsiteY1" fmla="*/ 21997 h 250597"/>
              <a:gd name="connsiteX2" fmla="*/ 685800 w 685800"/>
              <a:gd name="connsiteY2" fmla="*/ 250597 h 250597"/>
            </a:gdLst>
            <a:ahLst/>
            <a:cxnLst>
              <a:cxn ang="0">
                <a:pos x="connsiteX0" y="connsiteY0"/>
              </a:cxn>
              <a:cxn ang="0">
                <a:pos x="connsiteX1" y="connsiteY1"/>
              </a:cxn>
              <a:cxn ang="0">
                <a:pos x="connsiteX2" y="connsiteY2"/>
              </a:cxn>
            </a:cxnLst>
            <a:rect l="l" t="t" r="r" b="b"/>
            <a:pathLst>
              <a:path w="685800" h="250597">
                <a:moveTo>
                  <a:pt x="0" y="21997"/>
                </a:moveTo>
                <a:cubicBezTo>
                  <a:pt x="152400" y="2947"/>
                  <a:pt x="304800" y="-16103"/>
                  <a:pt x="419100" y="21997"/>
                </a:cubicBezTo>
                <a:cubicBezTo>
                  <a:pt x="533400" y="60097"/>
                  <a:pt x="609600" y="155347"/>
                  <a:pt x="685800" y="250597"/>
                </a:cubicBez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2448" kern="0">
              <a:solidFill>
                <a:srgbClr val="FFFFFF"/>
              </a:solidFill>
            </a:endParaRPr>
          </a:p>
        </p:txBody>
      </p:sp>
    </p:spTree>
    <p:extLst>
      <p:ext uri="{BB962C8B-B14F-4D97-AF65-F5344CB8AC3E}">
        <p14:creationId xmlns:p14="http://schemas.microsoft.com/office/powerpoint/2010/main" val="158991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2000"/>
                                        <p:tgtEl>
                                          <p:spTgt spid="9"/>
                                        </p:tgtEl>
                                      </p:cBhvr>
                                    </p:animEffect>
                                    <p:set>
                                      <p:cBhvr>
                                        <p:cTn id="31" dur="1" fill="hold">
                                          <p:stCondLst>
                                            <p:cond delay="1999"/>
                                          </p:stCondLst>
                                        </p:cTn>
                                        <p:tgtEl>
                                          <p:spTgt spid="9"/>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2000"/>
                                        <p:tgtEl>
                                          <p:spTgt spid="18"/>
                                        </p:tgtEl>
                                      </p:cBhvr>
                                    </p:animEffect>
                                    <p:set>
                                      <p:cBhvr>
                                        <p:cTn id="34" dur="1" fill="hold">
                                          <p:stCondLst>
                                            <p:cond delay="1999"/>
                                          </p:stCondLst>
                                        </p:cTn>
                                        <p:tgtEl>
                                          <p:spTgt spid="1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15 -0.13333 " pathEditMode="relative" ptsTypes="AA">
                                      <p:cBhvr>
                                        <p:cTn id="38" dur="2000" fill="hold"/>
                                        <p:tgtEl>
                                          <p:spTgt spid="10"/>
                                        </p:tgtEl>
                                        <p:attrNameLst>
                                          <p:attrName>ppt_x</p:attrName>
                                          <p:attrName>ppt_y</p:attrName>
                                        </p:attrNameLst>
                                      </p:cBhvr>
                                    </p:animMotion>
                                  </p:childTnLst>
                                </p:cTn>
                              </p:par>
                            </p:childTnLst>
                          </p:cTn>
                        </p:par>
                        <p:par>
                          <p:cTn id="39" fill="hold">
                            <p:stCondLst>
                              <p:cond delay="2000"/>
                            </p:stCondLst>
                            <p:childTnLst>
                              <p:par>
                                <p:cTn id="40" presetID="1" presetClass="entr" presetSubtype="0" fill="hold" grpId="2" nodeType="afterEffect">
                                  <p:stCondLst>
                                    <p:cond delay="0"/>
                                  </p:stCondLst>
                                  <p:childTnLst>
                                    <p:set>
                                      <p:cBhvr>
                                        <p:cTn id="41" dur="1" fill="hold">
                                          <p:stCondLst>
                                            <p:cond delay="0"/>
                                          </p:stCondLst>
                                        </p:cTn>
                                        <p:tgtEl>
                                          <p:spTgt spid="9"/>
                                        </p:tgtEl>
                                        <p:attrNameLst>
                                          <p:attrName>style.visibility</p:attrName>
                                        </p:attrNameLst>
                                      </p:cBhvr>
                                      <p:to>
                                        <p:strVal val="visible"/>
                                      </p:to>
                                    </p:set>
                                  </p:childTnLst>
                                </p:cTn>
                              </p:par>
                              <p:par>
                                <p:cTn id="42" presetID="1" presetClass="exit" presetSubtype="0" fill="hold" grpId="2" nodeType="withEffect">
                                  <p:stCondLst>
                                    <p:cond delay="0"/>
                                  </p:stCondLst>
                                  <p:childTnLst>
                                    <p:set>
                                      <p:cBhvr>
                                        <p:cTn id="43" dur="1" fill="hold">
                                          <p:stCondLst>
                                            <p:cond delay="0"/>
                                          </p:stCondLst>
                                        </p:cTn>
                                        <p:tgtEl>
                                          <p:spTgt spid="10"/>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13"/>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21"/>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6" presetClass="emph" presetSubtype="0" fill="hold" grpId="1" nodeType="clickEffect">
                                  <p:stCondLst>
                                    <p:cond delay="0"/>
                                  </p:stCondLst>
                                  <p:childTnLst>
                                    <p:animEffect transition="out" filter="fade">
                                      <p:cBhvr>
                                        <p:cTn id="73" dur="1000" tmFilter="0, 0; .2, .5; .8, .5; 1, 0"/>
                                        <p:tgtEl>
                                          <p:spTgt spid="25"/>
                                        </p:tgtEl>
                                      </p:cBhvr>
                                    </p:animEffect>
                                    <p:animScale>
                                      <p:cBhvr>
                                        <p:cTn id="74" dur="500" autoRev="1" fill="hold"/>
                                        <p:tgtEl>
                                          <p:spTgt spid="25"/>
                                        </p:tgtEl>
                                      </p:cBhvr>
                                      <p:by x="105000" y="105000"/>
                                    </p:animScale>
                                  </p:childTnLst>
                                </p:cTn>
                              </p:par>
                            </p:childTnLst>
                          </p:cTn>
                        </p:par>
                        <p:par>
                          <p:cTn id="75" fill="hold">
                            <p:stCondLst>
                              <p:cond delay="1000"/>
                            </p:stCondLst>
                            <p:childTnLst>
                              <p:par>
                                <p:cTn id="76" presetID="1" presetClass="exit" presetSubtype="0" fill="hold" grpId="2" nodeType="afterEffect">
                                  <p:stCondLst>
                                    <p:cond delay="0"/>
                                  </p:stCondLst>
                                  <p:childTnLst>
                                    <p:set>
                                      <p:cBhvr>
                                        <p:cTn id="77" dur="1" fill="hold">
                                          <p:stCondLst>
                                            <p:cond delay="0"/>
                                          </p:stCondLst>
                                        </p:cTn>
                                        <p:tgtEl>
                                          <p:spTgt spid="25"/>
                                        </p:tgtEl>
                                        <p:attrNameLst>
                                          <p:attrName>style.visibility</p:attrName>
                                        </p:attrNameLst>
                                      </p:cBhvr>
                                      <p:to>
                                        <p:strVal val="hidden"/>
                                      </p:to>
                                    </p:set>
                                  </p:childTnLst>
                                </p:cTn>
                              </p:par>
                            </p:childTnLst>
                          </p:cTn>
                        </p:par>
                        <p:par>
                          <p:cTn id="78" fill="hold">
                            <p:stCondLst>
                              <p:cond delay="1000"/>
                            </p:stCondLst>
                            <p:childTnLst>
                              <p:par>
                                <p:cTn id="79" presetID="6" presetClass="emph" presetSubtype="0" fill="hold" grpId="1" nodeType="afterEffect">
                                  <p:stCondLst>
                                    <p:cond delay="0"/>
                                  </p:stCondLst>
                                  <p:childTnLst>
                                    <p:animScale>
                                      <p:cBhvr>
                                        <p:cTn id="80" dur="1000" fill="hold"/>
                                        <p:tgtEl>
                                          <p:spTgt spid="17"/>
                                        </p:tgtEl>
                                      </p:cBhvr>
                                      <p:by x="75000" y="75000"/>
                                    </p:animScale>
                                  </p:childTnLst>
                                </p:cTn>
                              </p:par>
                            </p:childTnLst>
                          </p:cTn>
                        </p:par>
                        <p:par>
                          <p:cTn id="81" fill="hold">
                            <p:stCondLst>
                              <p:cond delay="2000"/>
                            </p:stCondLst>
                            <p:childTnLst>
                              <p:par>
                                <p:cTn id="82" presetID="1" presetClass="exit" presetSubtype="0" fill="hold" grpId="2" nodeType="afterEffect">
                                  <p:stCondLst>
                                    <p:cond delay="0"/>
                                  </p:stCondLst>
                                  <p:childTnLst>
                                    <p:set>
                                      <p:cBhvr>
                                        <p:cTn id="83" dur="1" fill="hold">
                                          <p:stCondLst>
                                            <p:cond delay="0"/>
                                          </p:stCondLst>
                                        </p:cTn>
                                        <p:tgtEl>
                                          <p:spTgt spid="17"/>
                                        </p:tgtEl>
                                        <p:attrNameLst>
                                          <p:attrName>style.visibility</p:attrName>
                                        </p:attrNameLst>
                                      </p:cBhvr>
                                      <p:to>
                                        <p:strVal val="hidden"/>
                                      </p:to>
                                    </p:set>
                                  </p:childTnLst>
                                </p:cTn>
                              </p:par>
                            </p:childTnLst>
                          </p:cTn>
                        </p:par>
                        <p:par>
                          <p:cTn id="84" fill="hold">
                            <p:stCondLst>
                              <p:cond delay="2000"/>
                            </p:stCondLst>
                            <p:childTnLst>
                              <p:par>
                                <p:cTn id="85" presetID="1" presetClass="entr" presetSubtype="0" fill="hold" grpId="0" nodeType="afterEffect">
                                  <p:stCondLst>
                                    <p:cond delay="0"/>
                                  </p:stCondLst>
                                  <p:childTnLst>
                                    <p:set>
                                      <p:cBhvr>
                                        <p:cTn id="86" dur="1" fill="hold">
                                          <p:stCondLst>
                                            <p:cond delay="0"/>
                                          </p:stCondLst>
                                        </p:cTn>
                                        <p:tgtEl>
                                          <p:spTgt spid="1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1" nodeType="clickEffect">
                                  <p:stCondLst>
                                    <p:cond delay="0"/>
                                  </p:stCondLst>
                                  <p:childTnLst>
                                    <p:set>
                                      <p:cBhvr>
                                        <p:cTn id="98" dur="1" fill="hold">
                                          <p:stCondLst>
                                            <p:cond delay="0"/>
                                          </p:stCondLst>
                                        </p:cTn>
                                        <p:tgtEl>
                                          <p:spTgt spid="2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6" presetClass="emph" presetSubtype="0" fill="hold" grpId="0" nodeType="clickEffect">
                                  <p:stCondLst>
                                    <p:cond delay="0"/>
                                  </p:stCondLst>
                                  <p:childTnLst>
                                    <p:animEffect transition="out" filter="fade">
                                      <p:cBhvr>
                                        <p:cTn id="102" dur="3000" tmFilter="0, 0; .2, .5; .8, .5; 1, 0"/>
                                        <p:tgtEl>
                                          <p:spTgt spid="24"/>
                                        </p:tgtEl>
                                      </p:cBhvr>
                                    </p:animEffect>
                                    <p:animScale>
                                      <p:cBhvr>
                                        <p:cTn id="103" dur="1500" autoRev="1" fill="hold"/>
                                        <p:tgtEl>
                                          <p:spTgt spid="24"/>
                                        </p:tgtEl>
                                      </p:cBhvr>
                                      <p:by x="105000" y="105000"/>
                                    </p:animScale>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2" nodeType="clickEffect">
                                  <p:stCondLst>
                                    <p:cond delay="0"/>
                                  </p:stCondLst>
                                  <p:childTnLst>
                                    <p:set>
                                      <p:cBhvr>
                                        <p:cTn id="107" dur="1" fill="hold">
                                          <p:stCondLst>
                                            <p:cond delay="0"/>
                                          </p:stCondLst>
                                        </p:cTn>
                                        <p:tgtEl>
                                          <p:spTgt spid="24"/>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0" presetClass="path" presetSubtype="0" accel="50000" decel="50000" fill="hold" grpId="1" nodeType="clickEffect">
                                  <p:stCondLst>
                                    <p:cond delay="0"/>
                                  </p:stCondLst>
                                  <p:childTnLst>
                                    <p:animMotion origin="layout" path="M 3.33333E-6 -4.95837E-6 L 0.1 0.11101 " pathEditMode="relative" rAng="0" ptsTypes="AA">
                                      <p:cBhvr>
                                        <p:cTn id="111" dur="1000" fill="hold"/>
                                        <p:tgtEl>
                                          <p:spTgt spid="16"/>
                                        </p:tgtEl>
                                        <p:attrNameLst>
                                          <p:attrName>ppt_x</p:attrName>
                                          <p:attrName>ppt_y</p:attrName>
                                        </p:attrNameLst>
                                      </p:cBhvr>
                                      <p:rCtr x="5000" y="5600"/>
                                    </p:animMotion>
                                  </p:childTnLst>
                                </p:cTn>
                              </p:par>
                            </p:childTnLst>
                          </p:cTn>
                        </p:par>
                        <p:par>
                          <p:cTn id="112" fill="hold">
                            <p:stCondLst>
                              <p:cond delay="1000"/>
                            </p:stCondLst>
                            <p:childTnLst>
                              <p:par>
                                <p:cTn id="113" presetID="1" presetClass="emph" presetSubtype="2" fill="hold" nodeType="afterEffect">
                                  <p:stCondLst>
                                    <p:cond delay="0"/>
                                  </p:stCondLst>
                                  <p:childTnLst>
                                    <p:animClr clrSpc="rgb" dir="cw">
                                      <p:cBhvr>
                                        <p:cTn id="114" dur="1000" fill="hold"/>
                                        <p:tgtEl>
                                          <p:spTgt spid="16"/>
                                        </p:tgtEl>
                                        <p:attrNameLst>
                                          <p:attrName>fillcolor</p:attrName>
                                        </p:attrNameLst>
                                      </p:cBhvr>
                                      <p:to>
                                        <a:srgbClr val="FFFFCC"/>
                                      </p:to>
                                    </p:animClr>
                                    <p:set>
                                      <p:cBhvr>
                                        <p:cTn id="115" dur="1000" fill="hold"/>
                                        <p:tgtEl>
                                          <p:spTgt spid="16"/>
                                        </p:tgtEl>
                                        <p:attrNameLst>
                                          <p:attrName>fill.type</p:attrName>
                                        </p:attrNameLst>
                                      </p:cBhvr>
                                      <p:to>
                                        <p:strVal val="solid"/>
                                      </p:to>
                                    </p:set>
                                    <p:set>
                                      <p:cBhvr>
                                        <p:cTn id="116" dur="1000" fill="hold"/>
                                        <p:tgtEl>
                                          <p:spTgt spid="16"/>
                                        </p:tgtEl>
                                        <p:attrNameLst>
                                          <p:attrName>fill.on</p:attrName>
                                        </p:attrNameLst>
                                      </p:cBhvr>
                                      <p:to>
                                        <p:strVal val="true"/>
                                      </p:to>
                                    </p:set>
                                  </p:childTnLst>
                                </p:cTn>
                              </p:par>
                            </p:childTnLst>
                          </p:cTn>
                        </p:par>
                        <p:par>
                          <p:cTn id="117" fill="hold">
                            <p:stCondLst>
                              <p:cond delay="2000"/>
                            </p:stCondLst>
                            <p:childTnLst>
                              <p:par>
                                <p:cTn id="118" presetID="1" presetClass="exit" presetSubtype="0" fill="hold" grpId="2" nodeType="afterEffect">
                                  <p:stCondLst>
                                    <p:cond delay="0"/>
                                  </p:stCondLst>
                                  <p:childTnLst>
                                    <p:set>
                                      <p:cBhvr>
                                        <p:cTn id="119" dur="1" fill="hold">
                                          <p:stCondLst>
                                            <p:cond delay="0"/>
                                          </p:stCondLst>
                                        </p:cTn>
                                        <p:tgtEl>
                                          <p:spTgt spid="16"/>
                                        </p:tgtEl>
                                        <p:attrNameLst>
                                          <p:attrName>style.visibility</p:attrName>
                                        </p:attrNameLst>
                                      </p:cBhvr>
                                      <p:to>
                                        <p:strVal val="hidden"/>
                                      </p:to>
                                    </p:set>
                                  </p:childTnLst>
                                </p:cTn>
                              </p:par>
                            </p:childTnLst>
                          </p:cTn>
                        </p:par>
                        <p:par>
                          <p:cTn id="120" fill="hold">
                            <p:stCondLst>
                              <p:cond delay="2000"/>
                            </p:stCondLst>
                            <p:childTnLst>
                              <p:par>
                                <p:cTn id="121" presetID="1" presetClass="entr" presetSubtype="0" fill="hold" grpId="2" nodeType="afterEffect">
                                  <p:stCondLst>
                                    <p:cond delay="0"/>
                                  </p:stCondLst>
                                  <p:childTnLst>
                                    <p:set>
                                      <p:cBhvr>
                                        <p:cTn id="122" dur="1" fill="hold">
                                          <p:stCondLst>
                                            <p:cond delay="0"/>
                                          </p:stCondLst>
                                        </p:cTn>
                                        <p:tgtEl>
                                          <p:spTgt spid="1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15"/>
                                        </p:tgtEl>
                                        <p:attrNameLst>
                                          <p:attrName>style.visibility</p:attrName>
                                        </p:attrNameLst>
                                      </p:cBhvr>
                                      <p:to>
                                        <p:strVal val="visible"/>
                                      </p:to>
                                    </p:set>
                                    <p:animEffect transition="in" filter="box(in)">
                                      <p:cBhvr>
                                        <p:cTn id="127" dur="500"/>
                                        <p:tgtEl>
                                          <p:spTgt spid="15"/>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7">
                                            <p:txEl>
                                              <p:pRg st="7" end="7"/>
                                            </p:txEl>
                                          </p:spTgt>
                                        </p:tgtEl>
                                        <p:attrNameLst>
                                          <p:attrName>style.visibility</p:attrName>
                                        </p:attrNameLst>
                                      </p:cBhvr>
                                      <p:to>
                                        <p:strVal val="visible"/>
                                      </p:to>
                                    </p:set>
                                  </p:childTnLst>
                                </p:cTn>
                              </p:par>
                              <p:par>
                                <p:cTn id="136" presetID="1" presetClass="entr" presetSubtype="0" fill="hold" nodeType="withEffect">
                                  <p:stCondLst>
                                    <p:cond delay="0"/>
                                  </p:stCondLst>
                                  <p:childTnLst>
                                    <p:set>
                                      <p:cBhvr>
                                        <p:cTn id="137" dur="1" fill="hold">
                                          <p:stCondLst>
                                            <p:cond delay="0"/>
                                          </p:stCondLst>
                                        </p:cTn>
                                        <p:tgtEl>
                                          <p:spTgt spid="7">
                                            <p:txEl>
                                              <p:pRg st="8" end="8"/>
                                            </p:txEl>
                                          </p:spTgt>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7">
                                            <p:txEl>
                                              <p:pRg st="9" end="9"/>
                                            </p:txEl>
                                          </p:spTgt>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9" grpId="2" animBg="1"/>
      <p:bldP spid="10" grpId="0" animBg="1"/>
      <p:bldP spid="10" grpId="1" animBg="1"/>
      <p:bldP spid="10" grpId="2" animBg="1"/>
      <p:bldP spid="11" grpId="0" animBg="1"/>
      <p:bldP spid="12" grpId="0" animBg="1"/>
      <p:bldP spid="13" grpId="0" animBg="1"/>
      <p:bldP spid="13" grpId="1" animBg="1"/>
      <p:bldP spid="13" grpId="2" animBg="1"/>
      <p:bldP spid="14" grpId="0" animBg="1"/>
      <p:bldP spid="15" grpId="0"/>
      <p:bldP spid="16" grpId="0" animBg="1"/>
      <p:bldP spid="16" grpId="1" animBg="1"/>
      <p:bldP spid="16" grpId="2" animBg="1"/>
      <p:bldP spid="17" grpId="0" animBg="1"/>
      <p:bldP spid="17" grpId="1" animBg="1"/>
      <p:bldP spid="17" grpId="2" animBg="1"/>
      <p:bldP spid="24" grpId="0" animBg="1"/>
      <p:bldP spid="24" grpId="1" animBg="1"/>
      <p:bldP spid="24" grpId="2" animBg="1"/>
      <p:bldP spid="25" grpId="0" animBg="1"/>
      <p:bldP spid="25" grpId="1" animBg="1"/>
      <p:bldP spid="25" grpId="2"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On Applications, Hosts &amp; Activation</a:t>
            </a:r>
          </a:p>
        </p:txBody>
      </p:sp>
      <p:sp>
        <p:nvSpPr>
          <p:cNvPr id="5" name="Text Placeholder 4"/>
          <p:cNvSpPr>
            <a:spLocks noGrp="1"/>
          </p:cNvSpPr>
          <p:nvPr>
            <p:ph sz="half" idx="1"/>
          </p:nvPr>
        </p:nvSpPr>
        <p:spPr/>
        <p:txBody>
          <a:bodyPr>
            <a:normAutofit fontScale="47500" lnSpcReduction="20000"/>
          </a:bodyPr>
          <a:lstStyle/>
          <a:p>
            <a:pPr>
              <a:lnSpc>
                <a:spcPct val="100000"/>
              </a:lnSpc>
              <a:spcBef>
                <a:spcPts val="0"/>
              </a:spcBef>
            </a:pPr>
            <a:r>
              <a:rPr lang="en-US" sz="2200" dirty="0"/>
              <a:t>Applications are packages, </a:t>
            </a:r>
            <a:r>
              <a:rPr lang="en-US" sz="2200" b="1" i="1" dirty="0"/>
              <a:t>copied</a:t>
            </a:r>
            <a:r>
              <a:rPr lang="en-US" sz="2200" dirty="0"/>
              <a:t> to the cluster (System:Image Store Service), then </a:t>
            </a:r>
            <a:r>
              <a:rPr lang="en-US" sz="2200" b="1" i="1" dirty="0"/>
              <a:t>registered</a:t>
            </a:r>
            <a:r>
              <a:rPr lang="en-US" sz="2200" dirty="0"/>
              <a:t> as </a:t>
            </a:r>
            <a:r>
              <a:rPr lang="en-US" sz="2200" b="1" i="1" dirty="0"/>
              <a:t>ApplicationType </a:t>
            </a:r>
            <a:r>
              <a:rPr lang="en-US" sz="2200" dirty="0"/>
              <a:t>and</a:t>
            </a:r>
            <a:r>
              <a:rPr lang="en-US" sz="2200" b="1" i="1" dirty="0"/>
              <a:t> ApplicationTypeVersion</a:t>
            </a:r>
            <a:r>
              <a:rPr lang="en-US" sz="2200" dirty="0"/>
              <a:t> with Service Fabric. </a:t>
            </a:r>
          </a:p>
          <a:p>
            <a:pPr>
              <a:lnSpc>
                <a:spcPct val="100000"/>
              </a:lnSpc>
              <a:spcBef>
                <a:spcPts val="0"/>
              </a:spcBef>
            </a:pPr>
            <a:endParaRPr lang="en-US" sz="2200" dirty="0"/>
          </a:p>
          <a:p>
            <a:pPr>
              <a:lnSpc>
                <a:spcPct val="100000"/>
              </a:lnSpc>
              <a:spcBef>
                <a:spcPts val="0"/>
              </a:spcBef>
            </a:pPr>
            <a:r>
              <a:rPr lang="en-US" sz="2200" dirty="0"/>
              <a:t>Application </a:t>
            </a:r>
            <a:r>
              <a:rPr lang="en-US" sz="2200" b="1" i="1" dirty="0"/>
              <a:t>instance</a:t>
            </a:r>
            <a:r>
              <a:rPr lang="en-US" sz="2200" dirty="0"/>
              <a:t> is based on </a:t>
            </a:r>
            <a:r>
              <a:rPr lang="en-US" sz="2200" b="1" i="1" dirty="0"/>
              <a:t>ApplicationType &amp; ApplicationTypeVersion</a:t>
            </a:r>
            <a:r>
              <a:rPr lang="en-US" sz="2200" dirty="0"/>
              <a:t> defines process isolation boundaries, while </a:t>
            </a:r>
            <a:r>
              <a:rPr lang="en-US" sz="2200" b="1" i="1" dirty="0"/>
              <a:t>partition</a:t>
            </a:r>
            <a:r>
              <a:rPr lang="en-US" sz="2200" dirty="0"/>
              <a:t> defines data isolation boundaries.</a:t>
            </a:r>
          </a:p>
          <a:p>
            <a:pPr>
              <a:lnSpc>
                <a:spcPct val="100000"/>
              </a:lnSpc>
              <a:spcBef>
                <a:spcPts val="0"/>
              </a:spcBef>
            </a:pPr>
            <a:endParaRPr lang="en-US" sz="2200" dirty="0"/>
          </a:p>
          <a:p>
            <a:pPr>
              <a:lnSpc>
                <a:spcPct val="100000"/>
              </a:lnSpc>
              <a:spcBef>
                <a:spcPts val="0"/>
              </a:spcBef>
            </a:pPr>
            <a:r>
              <a:rPr lang="en-US" sz="2200" dirty="0"/>
              <a:t>ApplicationManifest’s </a:t>
            </a:r>
            <a:r>
              <a:rPr lang="en-US" sz="2200" b="1" i="1" dirty="0"/>
              <a:t>DefaultServices </a:t>
            </a:r>
            <a:r>
              <a:rPr lang="en-US" sz="2200" dirty="0"/>
              <a:t>are activated with every app instance.</a:t>
            </a:r>
          </a:p>
          <a:p>
            <a:pPr>
              <a:lnSpc>
                <a:spcPct val="100000"/>
              </a:lnSpc>
              <a:spcBef>
                <a:spcPts val="0"/>
              </a:spcBef>
            </a:pPr>
            <a:endParaRPr lang="en-US" sz="2200" dirty="0"/>
          </a:p>
          <a:p>
            <a:pPr>
              <a:lnSpc>
                <a:spcPct val="100000"/>
              </a:lnSpc>
              <a:spcBef>
                <a:spcPts val="0"/>
              </a:spcBef>
            </a:pPr>
            <a:r>
              <a:rPr lang="en-US" sz="2200" dirty="0"/>
              <a:t>VS.NET tooling creates </a:t>
            </a:r>
            <a:r>
              <a:rPr lang="en-US" sz="2200" b="1" i="1" dirty="0"/>
              <a:t>1</a:t>
            </a:r>
            <a:r>
              <a:rPr lang="en-US" sz="2200" dirty="0"/>
              <a:t> App Instance when you </a:t>
            </a:r>
            <a:r>
              <a:rPr lang="en-US" sz="2200" b="1" i="1" dirty="0"/>
              <a:t>F5</a:t>
            </a:r>
            <a:r>
              <a:rPr lang="en-US" sz="2200" dirty="0"/>
              <a:t> or </a:t>
            </a:r>
            <a:r>
              <a:rPr lang="en-US" sz="2200" b="1" i="1" dirty="0"/>
              <a:t>Publish</a:t>
            </a:r>
            <a:r>
              <a:rPr lang="en-US" sz="2200" dirty="0"/>
              <a:t>.</a:t>
            </a:r>
          </a:p>
          <a:p>
            <a:pPr>
              <a:lnSpc>
                <a:spcPct val="100000"/>
              </a:lnSpc>
              <a:spcBef>
                <a:spcPts val="0"/>
              </a:spcBef>
            </a:pPr>
            <a:endParaRPr lang="en-US" sz="2200" dirty="0"/>
          </a:p>
          <a:p>
            <a:pPr>
              <a:lnSpc>
                <a:spcPct val="100000"/>
              </a:lnSpc>
              <a:spcBef>
                <a:spcPts val="0"/>
              </a:spcBef>
            </a:pPr>
            <a:r>
              <a:rPr lang="en-US" sz="2200" dirty="0"/>
              <a:t>Services are defined as a </a:t>
            </a:r>
            <a:r>
              <a:rPr lang="en-US" sz="2200" b="1" i="1" dirty="0"/>
              <a:t>ServiceType</a:t>
            </a:r>
            <a:r>
              <a:rPr lang="en-US" sz="2200" dirty="0"/>
              <a:t> with </a:t>
            </a:r>
            <a:r>
              <a:rPr lang="en-US" sz="2200" b="1" i="1" dirty="0"/>
              <a:t>ServiceTypeVersion</a:t>
            </a:r>
            <a:r>
              <a:rPr lang="en-US" sz="2200" dirty="0"/>
              <a:t> in a </a:t>
            </a:r>
            <a:r>
              <a:rPr lang="en-US" sz="2200" b="1" i="1" dirty="0"/>
              <a:t>Service Package</a:t>
            </a:r>
            <a:r>
              <a:rPr lang="en-US" sz="2200" dirty="0"/>
              <a:t> that also has </a:t>
            </a:r>
            <a:r>
              <a:rPr lang="en-US" sz="2200" b="1" i="1" dirty="0"/>
              <a:t>Code</a:t>
            </a:r>
            <a:r>
              <a:rPr lang="en-US" sz="2200" dirty="0"/>
              <a:t>, </a:t>
            </a:r>
            <a:r>
              <a:rPr lang="en-US" sz="2200" b="1" i="1" dirty="0"/>
              <a:t>Config </a:t>
            </a:r>
            <a:r>
              <a:rPr lang="en-US" sz="2200" dirty="0"/>
              <a:t>&amp; </a:t>
            </a:r>
            <a:r>
              <a:rPr lang="en-US" sz="2200" b="1" i="1" dirty="0"/>
              <a:t>Data</a:t>
            </a:r>
            <a:r>
              <a:rPr lang="en-US" sz="2200" dirty="0"/>
              <a:t> packages (</a:t>
            </a:r>
            <a:r>
              <a:rPr lang="en-US" sz="2200" b="1" i="1" dirty="0"/>
              <a:t>each package is versioned</a:t>
            </a:r>
            <a:r>
              <a:rPr lang="en-US" sz="2200" dirty="0"/>
              <a:t>).</a:t>
            </a:r>
            <a:endParaRPr lang="en-US" sz="2200" b="1" dirty="0"/>
          </a:p>
          <a:p>
            <a:pPr>
              <a:lnSpc>
                <a:spcPct val="100000"/>
              </a:lnSpc>
              <a:spcBef>
                <a:spcPts val="0"/>
              </a:spcBef>
            </a:pPr>
            <a:endParaRPr lang="en-US" sz="2200" b="1" dirty="0"/>
          </a:p>
          <a:p>
            <a:pPr>
              <a:lnSpc>
                <a:spcPct val="100000"/>
              </a:lnSpc>
              <a:spcBef>
                <a:spcPts val="0"/>
              </a:spcBef>
            </a:pPr>
            <a:r>
              <a:rPr lang="en-US" sz="2200" b="1" dirty="0"/>
              <a:t>Code</a:t>
            </a:r>
            <a:r>
              <a:rPr lang="en-US" sz="2200" dirty="0"/>
              <a:t> = host, host is a process created per </a:t>
            </a:r>
            <a:r>
              <a:rPr lang="en-US" sz="2200" b="1" i="1" dirty="0"/>
              <a:t>node</a:t>
            </a:r>
            <a:r>
              <a:rPr lang="en-US" sz="2200" dirty="0"/>
              <a:t> per </a:t>
            </a:r>
            <a:r>
              <a:rPr lang="en-US" sz="2200" b="1" i="1" dirty="0"/>
              <a:t>Application </a:t>
            </a:r>
            <a:r>
              <a:rPr lang="en-US" sz="2200" dirty="0"/>
              <a:t>per</a:t>
            </a:r>
            <a:r>
              <a:rPr lang="en-US" sz="2200" b="1" i="1" dirty="0"/>
              <a:t> service type. </a:t>
            </a:r>
            <a:r>
              <a:rPr lang="en-US" sz="2200" dirty="0"/>
              <a:t>Optionally: can also have a Setup </a:t>
            </a:r>
            <a:r>
              <a:rPr lang="en-US" sz="2200" b="1" i="1" dirty="0"/>
              <a:t>EntryPoint</a:t>
            </a:r>
            <a:r>
              <a:rPr lang="en-US" sz="2200" dirty="0"/>
              <a:t>. </a:t>
            </a:r>
            <a:r>
              <a:rPr lang="en-US" sz="2200" b="1" dirty="0"/>
              <a:t>Replicas </a:t>
            </a:r>
            <a:r>
              <a:rPr lang="en-US" sz="2200" dirty="0"/>
              <a:t>are </a:t>
            </a:r>
            <a:r>
              <a:rPr lang="en-US" sz="2200" b="1" i="1" dirty="0"/>
              <a:t>activated</a:t>
            </a:r>
            <a:r>
              <a:rPr lang="en-US" sz="2200" dirty="0"/>
              <a:t> in host process</a:t>
            </a:r>
            <a:r>
              <a:rPr lang="en-US" sz="2200" i="1" dirty="0"/>
              <a:t>. </a:t>
            </a:r>
          </a:p>
        </p:txBody>
      </p:sp>
    </p:spTree>
    <p:extLst>
      <p:ext uri="{BB962C8B-B14F-4D97-AF65-F5344CB8AC3E}">
        <p14:creationId xmlns:p14="http://schemas.microsoft.com/office/powerpoint/2010/main" val="9975663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On Rolling Upgrades</a:t>
            </a:r>
          </a:p>
        </p:txBody>
      </p:sp>
      <p:sp>
        <p:nvSpPr>
          <p:cNvPr id="2" name="Text Placeholder 1"/>
          <p:cNvSpPr>
            <a:spLocks noGrp="1"/>
          </p:cNvSpPr>
          <p:nvPr>
            <p:ph sz="half" idx="1"/>
          </p:nvPr>
        </p:nvSpPr>
        <p:spPr/>
        <p:txBody>
          <a:bodyPr>
            <a:normAutofit fontScale="70000" lnSpcReduction="20000"/>
          </a:bodyPr>
          <a:lstStyle/>
          <a:p>
            <a:pPr>
              <a:lnSpc>
                <a:spcPct val="100000"/>
              </a:lnSpc>
              <a:spcBef>
                <a:spcPts val="0"/>
              </a:spcBef>
            </a:pPr>
            <a:r>
              <a:rPr lang="en-US" sz="2200" b="1" i="1" dirty="0"/>
              <a:t>Hosts </a:t>
            </a:r>
            <a:r>
              <a:rPr lang="en-US" sz="2200" dirty="0"/>
              <a:t>are taken down during </a:t>
            </a:r>
            <a:r>
              <a:rPr lang="en-US" sz="2200" b="1" dirty="0"/>
              <a:t>Code</a:t>
            </a:r>
            <a:r>
              <a:rPr lang="en-US" sz="2200" dirty="0"/>
              <a:t> package updates, but not during </a:t>
            </a:r>
            <a:r>
              <a:rPr lang="en-US" sz="2200" b="1" i="1" dirty="0"/>
              <a:t>Config</a:t>
            </a:r>
            <a:r>
              <a:rPr lang="en-US" sz="2200" dirty="0"/>
              <a:t> or </a:t>
            </a:r>
            <a:r>
              <a:rPr lang="en-US" sz="2200" b="1" i="1" dirty="0"/>
              <a:t>Data</a:t>
            </a:r>
            <a:r>
              <a:rPr lang="en-US" sz="2200" dirty="0"/>
              <a:t> packages upgrades. </a:t>
            </a:r>
          </a:p>
          <a:p>
            <a:pPr>
              <a:lnSpc>
                <a:spcPct val="100000"/>
              </a:lnSpc>
              <a:spcBef>
                <a:spcPts val="0"/>
              </a:spcBef>
            </a:pPr>
            <a:endParaRPr lang="en-US" sz="2200" dirty="0"/>
          </a:p>
          <a:p>
            <a:pPr>
              <a:lnSpc>
                <a:spcPct val="100000"/>
              </a:lnSpc>
              <a:spcBef>
                <a:spcPts val="0"/>
              </a:spcBef>
            </a:pPr>
            <a:r>
              <a:rPr lang="en-US" sz="2200" dirty="0"/>
              <a:t>Upgrades are performed on </a:t>
            </a:r>
            <a:r>
              <a:rPr lang="en-US" sz="2200" b="1" i="1" dirty="0"/>
              <a:t>Cluster Update Domains</a:t>
            </a:r>
            <a:r>
              <a:rPr lang="en-US" sz="2200" dirty="0"/>
              <a:t>. </a:t>
            </a:r>
          </a:p>
          <a:p>
            <a:pPr>
              <a:lnSpc>
                <a:spcPct val="100000"/>
              </a:lnSpc>
              <a:spcBef>
                <a:spcPts val="0"/>
              </a:spcBef>
            </a:pPr>
            <a:endParaRPr lang="en-US" sz="2200" b="1" dirty="0"/>
          </a:p>
          <a:p>
            <a:pPr>
              <a:lnSpc>
                <a:spcPct val="100000"/>
              </a:lnSpc>
              <a:spcBef>
                <a:spcPts val="0"/>
              </a:spcBef>
            </a:pPr>
            <a:r>
              <a:rPr lang="en-US" sz="2200" b="1" dirty="0"/>
              <a:t>Upgrades Types</a:t>
            </a:r>
            <a:endParaRPr lang="en-US" sz="2200" dirty="0"/>
          </a:p>
          <a:p>
            <a:pPr lvl="2">
              <a:lnSpc>
                <a:spcPct val="100000"/>
              </a:lnSpc>
              <a:spcBef>
                <a:spcPts val="0"/>
              </a:spcBef>
            </a:pPr>
            <a:r>
              <a:rPr lang="en-US" sz="2200" b="1" dirty="0"/>
              <a:t>Monitored Auto</a:t>
            </a:r>
            <a:r>
              <a:rPr lang="en-US" sz="2200" dirty="0"/>
              <a:t>: UD</a:t>
            </a:r>
            <a:r>
              <a:rPr lang="en-US" sz="2200" i="1" dirty="0"/>
              <a:t> </a:t>
            </a:r>
            <a:r>
              <a:rPr lang="en-US" sz="2200" dirty="0"/>
              <a:t>one by one , health checks and failure action: (can do auto roll back).</a:t>
            </a:r>
          </a:p>
          <a:p>
            <a:pPr lvl="2">
              <a:lnSpc>
                <a:spcPct val="100000"/>
              </a:lnSpc>
              <a:spcBef>
                <a:spcPts val="0"/>
              </a:spcBef>
            </a:pPr>
            <a:r>
              <a:rPr lang="en-US" sz="2200" b="1" dirty="0"/>
              <a:t>Unmonitored Auto</a:t>
            </a:r>
            <a:r>
              <a:rPr lang="en-US" sz="2200" dirty="0"/>
              <a:t>: UD one by one, no health checks.</a:t>
            </a:r>
          </a:p>
          <a:p>
            <a:pPr lvl="2">
              <a:lnSpc>
                <a:spcPct val="100000"/>
              </a:lnSpc>
              <a:spcBef>
                <a:spcPts val="0"/>
              </a:spcBef>
            </a:pPr>
            <a:r>
              <a:rPr lang="en-US" sz="2200" b="1" dirty="0"/>
              <a:t>Unmonitored Manual</a:t>
            </a:r>
            <a:r>
              <a:rPr lang="en-US" sz="2200" dirty="0"/>
              <a:t>: You manually upgrade each UD.</a:t>
            </a:r>
          </a:p>
          <a:p>
            <a:pPr>
              <a:lnSpc>
                <a:spcPct val="100000"/>
              </a:lnSpc>
              <a:spcBef>
                <a:spcPts val="0"/>
              </a:spcBef>
            </a:pPr>
            <a:endParaRPr lang="en-US" sz="2200" b="1" dirty="0"/>
          </a:p>
          <a:p>
            <a:pPr>
              <a:lnSpc>
                <a:spcPct val="100000"/>
              </a:lnSpc>
              <a:spcBef>
                <a:spcPts val="0"/>
              </a:spcBef>
            </a:pPr>
            <a:r>
              <a:rPr lang="en-US" sz="2200" b="1" dirty="0"/>
              <a:t>*</a:t>
            </a:r>
            <a:r>
              <a:rPr lang="en-US" sz="2200" dirty="0"/>
              <a:t> use Upgrade Parameters to control the upgrade process. </a:t>
            </a:r>
          </a:p>
        </p:txBody>
      </p:sp>
    </p:spTree>
    <p:extLst>
      <p:ext uri="{BB962C8B-B14F-4D97-AF65-F5344CB8AC3E}">
        <p14:creationId xmlns:p14="http://schemas.microsoft.com/office/powerpoint/2010/main" val="50528324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2" name="Group 61"/>
          <p:cNvGrpSpPr/>
          <p:nvPr/>
        </p:nvGrpSpPr>
        <p:grpSpPr>
          <a:xfrm>
            <a:off x="2966538" y="2445866"/>
            <a:ext cx="9011540" cy="4067634"/>
            <a:chOff x="304800" y="1308377"/>
            <a:chExt cx="8229600" cy="5397223"/>
          </a:xfrm>
        </p:grpSpPr>
        <p:sp>
          <p:nvSpPr>
            <p:cNvPr id="63" name="Rounded Rectangle 62"/>
            <p:cNvSpPr/>
            <p:nvPr/>
          </p:nvSpPr>
          <p:spPr>
            <a:xfrm>
              <a:off x="532679" y="1826939"/>
              <a:ext cx="2286000" cy="1858963"/>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Windows OS</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4" name="Rounded Rectangle 63"/>
            <p:cNvSpPr/>
            <p:nvPr/>
          </p:nvSpPr>
          <p:spPr>
            <a:xfrm>
              <a:off x="304800" y="48466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Windows OS</a:t>
              </a:r>
            </a:p>
          </p:txBody>
        </p:sp>
        <p:sp>
          <p:nvSpPr>
            <p:cNvPr id="65" name="Rounded Rectangle 64"/>
            <p:cNvSpPr/>
            <p:nvPr/>
          </p:nvSpPr>
          <p:spPr>
            <a:xfrm>
              <a:off x="6248400" y="47704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Windows OS</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6" name="Rounded Rectangle 65"/>
            <p:cNvSpPr/>
            <p:nvPr/>
          </p:nvSpPr>
          <p:spPr>
            <a:xfrm>
              <a:off x="3398018" y="1308377"/>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r>
                <a:rPr lang="en-US" sz="1836" kern="0" dirty="0">
                  <a:solidFill>
                    <a:srgbClr val="505050"/>
                  </a:solidFill>
                  <a:latin typeface="Segoe UI"/>
                </a:rPr>
                <a:t>Windows OS</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7" name="Rounded Rectangle 66"/>
            <p:cNvSpPr/>
            <p:nvPr/>
          </p:nvSpPr>
          <p:spPr>
            <a:xfrm>
              <a:off x="6248400" y="19510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Windows OS</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8" name="Rounded Rectangle 67"/>
            <p:cNvSpPr/>
            <p:nvPr/>
          </p:nvSpPr>
          <p:spPr>
            <a:xfrm>
              <a:off x="3352800" y="4800600"/>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Windows OS</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9" name="Oval 68"/>
            <p:cNvSpPr/>
            <p:nvPr/>
          </p:nvSpPr>
          <p:spPr bwMode="auto">
            <a:xfrm>
              <a:off x="1219200" y="2781736"/>
              <a:ext cx="6553200" cy="3352800"/>
            </a:xfrm>
            <a:prstGeom prst="ellipse">
              <a:avLst/>
            </a:prstGeom>
            <a:noFill/>
            <a:ln>
              <a:solidFill>
                <a:schemeClr val="tx1"/>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43" tIns="46621" rIns="93243" bIns="46621" numCol="1" rtlCol="0" anchor="ctr" anchorCtr="0" compatLnSpc="1">
              <a:prstTxWarp prst="textNoShape">
                <a:avLst/>
              </a:prstTxWarp>
            </a:bodyPr>
            <a:lstStyle/>
            <a:p>
              <a:pPr algn="ctr" defTabSz="932111">
                <a:defRPr/>
              </a:pPr>
              <a:endParaRPr lang="en-US" sz="2448" kern="0" dirty="0">
                <a:solidFill>
                  <a:srgbClr val="FFFFFF"/>
                </a:solidFill>
                <a:latin typeface="Segoe UI"/>
              </a:endParaRPr>
            </a:p>
          </p:txBody>
        </p:sp>
        <p:sp>
          <p:nvSpPr>
            <p:cNvPr id="70" name="Oval 69"/>
            <p:cNvSpPr/>
            <p:nvPr/>
          </p:nvSpPr>
          <p:spPr>
            <a:xfrm>
              <a:off x="1997109" y="28579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1" name="Oval 70"/>
            <p:cNvSpPr/>
            <p:nvPr/>
          </p:nvSpPr>
          <p:spPr>
            <a:xfrm>
              <a:off x="1485900" y="5059362"/>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 </a:t>
              </a:r>
            </a:p>
          </p:txBody>
        </p:sp>
        <p:sp>
          <p:nvSpPr>
            <p:cNvPr id="72" name="Oval 71"/>
            <p:cNvSpPr/>
            <p:nvPr/>
          </p:nvSpPr>
          <p:spPr>
            <a:xfrm>
              <a:off x="4114800" y="59059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3" name="Oval 72"/>
            <p:cNvSpPr/>
            <p:nvPr/>
          </p:nvSpPr>
          <p:spPr>
            <a:xfrm>
              <a:off x="4182205" y="2432342"/>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4" name="Oval 73"/>
            <p:cNvSpPr/>
            <p:nvPr/>
          </p:nvSpPr>
          <p:spPr>
            <a:xfrm>
              <a:off x="6446854" y="30103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5" name="Oval 74"/>
            <p:cNvSpPr/>
            <p:nvPr/>
          </p:nvSpPr>
          <p:spPr>
            <a:xfrm>
              <a:off x="6446854" y="52201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grpSp>
      <p:sp>
        <p:nvSpPr>
          <p:cNvPr id="4" name="TextBox 3"/>
          <p:cNvSpPr txBox="1"/>
          <p:nvPr/>
        </p:nvSpPr>
        <p:spPr>
          <a:xfrm>
            <a:off x="2734693" y="2029135"/>
            <a:ext cx="2382361" cy="382254"/>
          </a:xfrm>
          <a:prstGeom prst="rect">
            <a:avLst/>
          </a:prstGeom>
          <a:noFill/>
        </p:spPr>
        <p:txBody>
          <a:bodyPr wrap="square" rtlCol="0">
            <a:spAutoFit/>
          </a:bodyPr>
          <a:lstStyle/>
          <a:p>
            <a:pPr defTabSz="932563">
              <a:defRPr/>
            </a:pPr>
            <a:endParaRPr lang="en-US" sz="1836" kern="0" dirty="0">
              <a:solidFill>
                <a:srgbClr val="FFFFFF"/>
              </a:solidFill>
              <a:latin typeface="Segoe UI"/>
            </a:endParaRPr>
          </a:p>
        </p:txBody>
      </p:sp>
      <p:sp>
        <p:nvSpPr>
          <p:cNvPr id="23" name="Title 1"/>
          <p:cNvSpPr>
            <a:spLocks noGrp="1"/>
          </p:cNvSpPr>
          <p:nvPr>
            <p:ph type="title"/>
          </p:nvPr>
        </p:nvSpPr>
        <p:spPr/>
        <p:txBody>
          <a:bodyPr>
            <a:noAutofit/>
          </a:bodyPr>
          <a:lstStyle/>
          <a:p>
            <a:r>
              <a:rPr lang="en-US" dirty="0"/>
              <a:t>Application Upgrade</a:t>
            </a:r>
          </a:p>
        </p:txBody>
      </p:sp>
      <p:sp>
        <p:nvSpPr>
          <p:cNvPr id="25" name="Rounded Rectangle 24"/>
          <p:cNvSpPr/>
          <p:nvPr/>
        </p:nvSpPr>
        <p:spPr>
          <a:xfrm>
            <a:off x="3429603" y="3729926"/>
            <a:ext cx="1227318" cy="379168"/>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7" name="Rounded Rectangle 26"/>
          <p:cNvSpPr/>
          <p:nvPr/>
        </p:nvSpPr>
        <p:spPr>
          <a:xfrm>
            <a:off x="10670584" y="5264702"/>
            <a:ext cx="1227318" cy="33944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8" name="Rounded Rectangle 27"/>
          <p:cNvSpPr/>
          <p:nvPr/>
        </p:nvSpPr>
        <p:spPr>
          <a:xfrm>
            <a:off x="6329676" y="5365933"/>
            <a:ext cx="1227318" cy="353610"/>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9" name="Rounded Rectangle 28"/>
          <p:cNvSpPr/>
          <p:nvPr/>
        </p:nvSpPr>
        <p:spPr>
          <a:xfrm>
            <a:off x="6947152" y="2792080"/>
            <a:ext cx="1281334" cy="37334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0" name="Rounded Rectangle 29"/>
          <p:cNvSpPr/>
          <p:nvPr/>
        </p:nvSpPr>
        <p:spPr>
          <a:xfrm>
            <a:off x="3103259" y="5812993"/>
            <a:ext cx="1281334" cy="369357"/>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1" name="Rounded Rectangle 30"/>
          <p:cNvSpPr/>
          <p:nvPr/>
        </p:nvSpPr>
        <p:spPr>
          <a:xfrm>
            <a:off x="10620553" y="5708373"/>
            <a:ext cx="1281334" cy="392246"/>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5" name="Rounded Rectangle 34"/>
          <p:cNvSpPr/>
          <p:nvPr/>
        </p:nvSpPr>
        <p:spPr>
          <a:xfrm>
            <a:off x="3429603" y="3204216"/>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6" name="Rounded Rectangle 35"/>
          <p:cNvSpPr/>
          <p:nvPr/>
        </p:nvSpPr>
        <p:spPr>
          <a:xfrm>
            <a:off x="10634594" y="3836243"/>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7" name="Rounded Rectangle 36"/>
          <p:cNvSpPr/>
          <p:nvPr/>
        </p:nvSpPr>
        <p:spPr>
          <a:xfrm>
            <a:off x="7562825" y="5368924"/>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9" name="Rectangle 38"/>
          <p:cNvSpPr/>
          <p:nvPr/>
        </p:nvSpPr>
        <p:spPr bwMode="auto">
          <a:xfrm>
            <a:off x="358518" y="3034042"/>
            <a:ext cx="1917879" cy="2370735"/>
          </a:xfrm>
          <a:prstGeom prst="rect">
            <a:avLst/>
          </a:prstGeom>
          <a:noFill/>
          <a:ln w="22225">
            <a:solidFill>
              <a:schemeClr val="tx1"/>
            </a:solidFill>
            <a:prstDash val="dash"/>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43" tIns="46621" rIns="93243" bIns="46621" numCol="1" rtlCol="0" anchor="ctr" anchorCtr="0" compatLnSpc="1">
            <a:prstTxWarp prst="textNoShape">
              <a:avLst/>
            </a:prstTxWarp>
          </a:bodyPr>
          <a:lstStyle/>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p:txBody>
      </p:sp>
      <p:sp>
        <p:nvSpPr>
          <p:cNvPr id="2" name="Rectangle 1"/>
          <p:cNvSpPr/>
          <p:nvPr/>
        </p:nvSpPr>
        <p:spPr>
          <a:xfrm>
            <a:off x="405434" y="2486108"/>
            <a:ext cx="1824044" cy="382254"/>
          </a:xfrm>
          <a:prstGeom prst="rect">
            <a:avLst/>
          </a:prstGeom>
        </p:spPr>
        <p:txBody>
          <a:bodyPr wrap="none">
            <a:spAutoFit/>
          </a:bodyPr>
          <a:lstStyle/>
          <a:p>
            <a:pPr algn="ctr" defTabSz="932111" fontAlgn="base">
              <a:spcBef>
                <a:spcPct val="0"/>
              </a:spcBef>
              <a:spcAft>
                <a:spcPct val="0"/>
              </a:spcAft>
              <a:defRPr/>
            </a:pPr>
            <a:r>
              <a:rPr lang="en-US" sz="1836" kern="0" dirty="0">
                <a:solidFill>
                  <a:srgbClr val="FFFFFF"/>
                </a:solidFill>
                <a:latin typeface="Segoe UI"/>
              </a:rPr>
              <a:t>App Repository</a:t>
            </a:r>
          </a:p>
        </p:txBody>
      </p:sp>
      <p:sp>
        <p:nvSpPr>
          <p:cNvPr id="40" name="Rounded Rectangle 39"/>
          <p:cNvSpPr/>
          <p:nvPr/>
        </p:nvSpPr>
        <p:spPr>
          <a:xfrm>
            <a:off x="677655" y="3287590"/>
            <a:ext cx="1279979" cy="365708"/>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42" name="Rounded Rectangle 41"/>
          <p:cNvSpPr/>
          <p:nvPr/>
        </p:nvSpPr>
        <p:spPr>
          <a:xfrm>
            <a:off x="704663" y="4344263"/>
            <a:ext cx="1279979" cy="365708"/>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43" name="Rounded Rectangle 42"/>
          <p:cNvSpPr/>
          <p:nvPr/>
        </p:nvSpPr>
        <p:spPr>
          <a:xfrm>
            <a:off x="704663" y="3808442"/>
            <a:ext cx="1279979" cy="365708"/>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33" name="Rounded Rectangle 32"/>
          <p:cNvSpPr/>
          <p:nvPr/>
        </p:nvSpPr>
        <p:spPr>
          <a:xfrm>
            <a:off x="704663" y="4880570"/>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34" name="Rounded Rectangle 33"/>
          <p:cNvSpPr/>
          <p:nvPr/>
        </p:nvSpPr>
        <p:spPr>
          <a:xfrm>
            <a:off x="3397083" y="3191758"/>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1" name="Rounded Rectangle 40"/>
          <p:cNvSpPr/>
          <p:nvPr/>
        </p:nvSpPr>
        <p:spPr>
          <a:xfrm>
            <a:off x="7547172" y="5362868"/>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4" name="Rounded Rectangle 43"/>
          <p:cNvSpPr/>
          <p:nvPr/>
        </p:nvSpPr>
        <p:spPr>
          <a:xfrm>
            <a:off x="10621232" y="3832270"/>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5" name="Rectangle 44"/>
          <p:cNvSpPr/>
          <p:nvPr/>
        </p:nvSpPr>
        <p:spPr bwMode="auto">
          <a:xfrm>
            <a:off x="2733489" y="2161080"/>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#1</a:t>
            </a:r>
          </a:p>
        </p:txBody>
      </p:sp>
      <p:sp>
        <p:nvSpPr>
          <p:cNvPr id="46" name="Rectangle 45"/>
          <p:cNvSpPr/>
          <p:nvPr/>
        </p:nvSpPr>
        <p:spPr bwMode="auto">
          <a:xfrm>
            <a:off x="6035859" y="2161079"/>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#2</a:t>
            </a:r>
          </a:p>
        </p:txBody>
      </p:sp>
      <p:sp>
        <p:nvSpPr>
          <p:cNvPr id="47" name="Rectangle 46"/>
          <p:cNvSpPr/>
          <p:nvPr/>
        </p:nvSpPr>
        <p:spPr bwMode="auto">
          <a:xfrm>
            <a:off x="9189616" y="2150098"/>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#3</a:t>
            </a:r>
          </a:p>
        </p:txBody>
      </p:sp>
    </p:spTree>
    <p:extLst>
      <p:ext uri="{BB962C8B-B14F-4D97-AF65-F5344CB8AC3E}">
        <p14:creationId xmlns:p14="http://schemas.microsoft.com/office/powerpoint/2010/main" val="65253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35"/>
                                        </p:tgtEl>
                                      </p:cBhvr>
                                    </p:animEffect>
                                    <p:set>
                                      <p:cBhvr>
                                        <p:cTn id="11" dur="1" fill="hold">
                                          <p:stCondLst>
                                            <p:cond delay="499"/>
                                          </p:stCondLst>
                                        </p:cTn>
                                        <p:tgtEl>
                                          <p:spTgt spid="35"/>
                                        </p:tgtEl>
                                        <p:attrNameLst>
                                          <p:attrName>style.visibility</p:attrName>
                                        </p:attrNameLst>
                                      </p:cBhvr>
                                      <p:to>
                                        <p:strVal val="hidden"/>
                                      </p:to>
                                    </p:se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37"/>
                                        </p:tgtEl>
                                      </p:cBhvr>
                                    </p:animEffect>
                                    <p:set>
                                      <p:cBhvr>
                                        <p:cTn id="20" dur="1" fill="hold">
                                          <p:stCondLst>
                                            <p:cond delay="499"/>
                                          </p:stCondLst>
                                        </p:cTn>
                                        <p:tgtEl>
                                          <p:spTgt spid="37"/>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36"/>
                                        </p:tgtEl>
                                      </p:cBhvr>
                                    </p:animEffect>
                                    <p:set>
                                      <p:cBhvr>
                                        <p:cTn id="29" dur="1" fill="hold">
                                          <p:stCondLst>
                                            <p:cond delay="499"/>
                                          </p:stCondLst>
                                        </p:cTn>
                                        <p:tgtEl>
                                          <p:spTgt spid="36"/>
                                        </p:tgtEl>
                                        <p:attrNameLst>
                                          <p:attrName>style.visibility</p:attrName>
                                        </p:attrNameLst>
                                      </p:cBhvr>
                                      <p:to>
                                        <p:strVal val="hidden"/>
                                      </p:to>
                                    </p:se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3" grpId="0" animBg="1"/>
      <p:bldP spid="34" grpId="0" animBg="1"/>
      <p:bldP spid="41" grpId="0" animBg="1"/>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your Services</a:t>
            </a:r>
          </a:p>
        </p:txBody>
      </p:sp>
      <p:grpSp>
        <p:nvGrpSpPr>
          <p:cNvPr id="6" name="Group 5"/>
          <p:cNvGrpSpPr/>
          <p:nvPr/>
        </p:nvGrpSpPr>
        <p:grpSpPr>
          <a:xfrm>
            <a:off x="1045396" y="4204861"/>
            <a:ext cx="9913574" cy="1650745"/>
            <a:chOff x="350836" y="352915"/>
            <a:chExt cx="11201399" cy="1618754"/>
          </a:xfrm>
        </p:grpSpPr>
        <p:sp>
          <p:nvSpPr>
            <p:cNvPr id="7" name="Freeform 6"/>
            <p:cNvSpPr/>
            <p:nvPr/>
          </p:nvSpPr>
          <p:spPr>
            <a:xfrm>
              <a:off x="350836" y="352915"/>
              <a:ext cx="11201399" cy="1618754"/>
            </a:xfrm>
            <a:custGeom>
              <a:avLst/>
              <a:gdLst>
                <a:gd name="connsiteX0" fmla="*/ 0 w 11201399"/>
                <a:gd name="connsiteY0" fmla="*/ 161875 h 1618754"/>
                <a:gd name="connsiteX1" fmla="*/ 161875 w 11201399"/>
                <a:gd name="connsiteY1" fmla="*/ 0 h 1618754"/>
                <a:gd name="connsiteX2" fmla="*/ 11039524 w 11201399"/>
                <a:gd name="connsiteY2" fmla="*/ 0 h 1618754"/>
                <a:gd name="connsiteX3" fmla="*/ 11201399 w 11201399"/>
                <a:gd name="connsiteY3" fmla="*/ 161875 h 1618754"/>
                <a:gd name="connsiteX4" fmla="*/ 11201399 w 11201399"/>
                <a:gd name="connsiteY4" fmla="*/ 1456879 h 1618754"/>
                <a:gd name="connsiteX5" fmla="*/ 11039524 w 11201399"/>
                <a:gd name="connsiteY5" fmla="*/ 1618754 h 1618754"/>
                <a:gd name="connsiteX6" fmla="*/ 161875 w 11201399"/>
                <a:gd name="connsiteY6" fmla="*/ 1618754 h 1618754"/>
                <a:gd name="connsiteX7" fmla="*/ 0 w 11201399"/>
                <a:gd name="connsiteY7" fmla="*/ 1456879 h 1618754"/>
                <a:gd name="connsiteX8" fmla="*/ 0 w 11201399"/>
                <a:gd name="connsiteY8" fmla="*/ 161875 h 161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1618754">
                  <a:moveTo>
                    <a:pt x="0" y="161875"/>
                  </a:moveTo>
                  <a:cubicBezTo>
                    <a:pt x="0" y="72474"/>
                    <a:pt x="72474" y="0"/>
                    <a:pt x="161875" y="0"/>
                  </a:cubicBezTo>
                  <a:lnTo>
                    <a:pt x="11039524" y="0"/>
                  </a:lnTo>
                  <a:cubicBezTo>
                    <a:pt x="11128925" y="0"/>
                    <a:pt x="11201399" y="72474"/>
                    <a:pt x="11201399" y="161875"/>
                  </a:cubicBezTo>
                  <a:lnTo>
                    <a:pt x="11201399" y="1456879"/>
                  </a:lnTo>
                  <a:cubicBezTo>
                    <a:pt x="11201399" y="1546280"/>
                    <a:pt x="11128925" y="1618754"/>
                    <a:pt x="11039524" y="1618754"/>
                  </a:cubicBezTo>
                  <a:lnTo>
                    <a:pt x="161875" y="1618754"/>
                  </a:lnTo>
                  <a:cubicBezTo>
                    <a:pt x="72474" y="1618754"/>
                    <a:pt x="0" y="1546280"/>
                    <a:pt x="0" y="1456879"/>
                  </a:cubicBezTo>
                  <a:lnTo>
                    <a:pt x="0" y="161875"/>
                  </a:lnTo>
                  <a:close/>
                </a:path>
              </a:pathLst>
            </a:custGeom>
            <a:solidFill>
              <a:srgbClr val="00205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2538990" tIns="89361" rIns="89361" bIns="89361" numCol="1" spcCol="1270" anchor="t" anchorCtr="0">
              <a:noAutofit/>
            </a:bodyPr>
            <a:lstStyle/>
            <a:p>
              <a:pPr defTabSz="1042495">
                <a:lnSpc>
                  <a:spcPct val="90000"/>
                </a:lnSpc>
                <a:spcBef>
                  <a:spcPct val="0"/>
                </a:spcBef>
                <a:spcAft>
                  <a:spcPct val="35000"/>
                </a:spcAft>
                <a:defRPr/>
              </a:pPr>
              <a:r>
                <a:rPr lang="en-US" sz="2346" kern="0" dirty="0">
                  <a:solidFill>
                    <a:schemeClr val="bg1"/>
                  </a:solidFill>
                </a:rPr>
                <a:t>Performance and stress response</a:t>
              </a:r>
            </a:p>
            <a:p>
              <a:pPr marL="174828" lvl="1" indent="-174828" defTabSz="815865">
                <a:lnSpc>
                  <a:spcPct val="90000"/>
                </a:lnSpc>
                <a:spcBef>
                  <a:spcPct val="0"/>
                </a:spcBef>
                <a:spcAft>
                  <a:spcPct val="15000"/>
                </a:spcAft>
                <a:buFontTx/>
                <a:buChar char="••"/>
                <a:defRPr/>
              </a:pPr>
              <a:r>
                <a:rPr lang="en-US" sz="1836" kern="0" dirty="0">
                  <a:solidFill>
                    <a:schemeClr val="bg1"/>
                  </a:solidFill>
                </a:rPr>
                <a:t>Rich built-in metrics for Actors and Services programming models</a:t>
              </a:r>
            </a:p>
            <a:p>
              <a:pPr marL="174828" lvl="1" indent="-174828" defTabSz="815865">
                <a:lnSpc>
                  <a:spcPct val="90000"/>
                </a:lnSpc>
                <a:spcBef>
                  <a:spcPct val="0"/>
                </a:spcBef>
                <a:spcAft>
                  <a:spcPct val="15000"/>
                </a:spcAft>
                <a:buFontTx/>
                <a:buChar char="••"/>
                <a:defRPr/>
              </a:pPr>
              <a:r>
                <a:rPr lang="en-US" sz="1836" kern="0" dirty="0">
                  <a:solidFill>
                    <a:schemeClr val="bg1"/>
                  </a:solidFill>
                </a:rPr>
                <a:t>Easy to add custom application performance metrics</a:t>
              </a:r>
            </a:p>
          </p:txBody>
        </p:sp>
        <p:sp>
          <p:nvSpPr>
            <p:cNvPr id="8" name="Rounded Rectangle 7"/>
            <p:cNvSpPr/>
            <p:nvPr/>
          </p:nvSpPr>
          <p:spPr>
            <a:xfrm>
              <a:off x="821517" y="442170"/>
              <a:ext cx="1703172" cy="1295003"/>
            </a:xfrm>
            <a:prstGeom prst="roundRect">
              <a:avLst>
                <a:gd name="adj" fmla="val 10000"/>
              </a:avLst>
            </a:prstGeom>
            <a:blipFill rotWithShape="1">
              <a:blip r:embed="rId2"/>
              <a:stretch>
                <a:fillRect/>
              </a:stretch>
            </a:blipFill>
            <a:ln>
              <a:solidFill>
                <a:schemeClr val="tx1"/>
              </a:solid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9" name="Group 8"/>
          <p:cNvGrpSpPr/>
          <p:nvPr/>
        </p:nvGrpSpPr>
        <p:grpSpPr>
          <a:xfrm>
            <a:off x="1045396" y="2301676"/>
            <a:ext cx="9913574" cy="1650745"/>
            <a:chOff x="618720" y="3475962"/>
            <a:chExt cx="11201399" cy="1618754"/>
          </a:xfrm>
        </p:grpSpPr>
        <p:sp>
          <p:nvSpPr>
            <p:cNvPr id="10" name="Freeform 9"/>
            <p:cNvSpPr/>
            <p:nvPr/>
          </p:nvSpPr>
          <p:spPr>
            <a:xfrm>
              <a:off x="618720" y="3475962"/>
              <a:ext cx="11201399" cy="1618754"/>
            </a:xfrm>
            <a:custGeom>
              <a:avLst/>
              <a:gdLst>
                <a:gd name="connsiteX0" fmla="*/ 0 w 11201399"/>
                <a:gd name="connsiteY0" fmla="*/ 161875 h 1618754"/>
                <a:gd name="connsiteX1" fmla="*/ 161875 w 11201399"/>
                <a:gd name="connsiteY1" fmla="*/ 0 h 1618754"/>
                <a:gd name="connsiteX2" fmla="*/ 11039524 w 11201399"/>
                <a:gd name="connsiteY2" fmla="*/ 0 h 1618754"/>
                <a:gd name="connsiteX3" fmla="*/ 11201399 w 11201399"/>
                <a:gd name="connsiteY3" fmla="*/ 161875 h 1618754"/>
                <a:gd name="connsiteX4" fmla="*/ 11201399 w 11201399"/>
                <a:gd name="connsiteY4" fmla="*/ 1456879 h 1618754"/>
                <a:gd name="connsiteX5" fmla="*/ 11039524 w 11201399"/>
                <a:gd name="connsiteY5" fmla="*/ 1618754 h 1618754"/>
                <a:gd name="connsiteX6" fmla="*/ 161875 w 11201399"/>
                <a:gd name="connsiteY6" fmla="*/ 1618754 h 1618754"/>
                <a:gd name="connsiteX7" fmla="*/ 0 w 11201399"/>
                <a:gd name="connsiteY7" fmla="*/ 1456879 h 1618754"/>
                <a:gd name="connsiteX8" fmla="*/ 0 w 11201399"/>
                <a:gd name="connsiteY8" fmla="*/ 161875 h 161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1618754">
                  <a:moveTo>
                    <a:pt x="0" y="161875"/>
                  </a:moveTo>
                  <a:cubicBezTo>
                    <a:pt x="0" y="72474"/>
                    <a:pt x="72474" y="0"/>
                    <a:pt x="161875" y="0"/>
                  </a:cubicBezTo>
                  <a:lnTo>
                    <a:pt x="11039524" y="0"/>
                  </a:lnTo>
                  <a:cubicBezTo>
                    <a:pt x="11128925" y="0"/>
                    <a:pt x="11201399" y="72474"/>
                    <a:pt x="11201399" y="161875"/>
                  </a:cubicBezTo>
                  <a:lnTo>
                    <a:pt x="11201399" y="1456879"/>
                  </a:lnTo>
                  <a:cubicBezTo>
                    <a:pt x="11201399" y="1546280"/>
                    <a:pt x="11128925" y="1618754"/>
                    <a:pt x="11039524" y="1618754"/>
                  </a:cubicBezTo>
                  <a:lnTo>
                    <a:pt x="161875" y="1618754"/>
                  </a:lnTo>
                  <a:cubicBezTo>
                    <a:pt x="72474" y="1618754"/>
                    <a:pt x="0" y="1546280"/>
                    <a:pt x="0" y="1456879"/>
                  </a:cubicBezTo>
                  <a:lnTo>
                    <a:pt x="0" y="161875"/>
                  </a:lnTo>
                  <a:close/>
                </a:path>
              </a:pathLst>
            </a:custGeom>
            <a:solidFill>
              <a:srgbClr val="00205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2538990" tIns="89361" rIns="89361" bIns="89361" numCol="1" spcCol="1270" anchor="t" anchorCtr="0">
              <a:noAutofit/>
            </a:bodyPr>
            <a:lstStyle/>
            <a:p>
              <a:pPr defTabSz="1042495">
                <a:lnSpc>
                  <a:spcPct val="90000"/>
                </a:lnSpc>
                <a:spcBef>
                  <a:spcPct val="0"/>
                </a:spcBef>
                <a:spcAft>
                  <a:spcPct val="35000"/>
                </a:spcAft>
                <a:defRPr/>
              </a:pPr>
              <a:r>
                <a:rPr lang="en-US" sz="2346" kern="0" dirty="0">
                  <a:solidFill>
                    <a:schemeClr val="bg1"/>
                  </a:solidFill>
                </a:rPr>
                <a:t>Health status monitoring</a:t>
              </a:r>
            </a:p>
            <a:p>
              <a:pPr marL="174828" lvl="1" indent="-174828" defTabSz="815865">
                <a:lnSpc>
                  <a:spcPct val="90000"/>
                </a:lnSpc>
                <a:spcBef>
                  <a:spcPct val="0"/>
                </a:spcBef>
                <a:spcAft>
                  <a:spcPct val="15000"/>
                </a:spcAft>
                <a:buFontTx/>
                <a:buChar char="••"/>
                <a:defRPr/>
              </a:pPr>
              <a:r>
                <a:rPr lang="en-US" sz="1836" kern="0" dirty="0">
                  <a:solidFill>
                    <a:schemeClr val="bg1"/>
                  </a:solidFill>
                </a:rPr>
                <a:t>Built-in health status for cluster and services</a:t>
              </a:r>
            </a:p>
            <a:p>
              <a:pPr marL="174828" lvl="1" indent="-174828" defTabSz="815865">
                <a:lnSpc>
                  <a:spcPct val="90000"/>
                </a:lnSpc>
                <a:spcBef>
                  <a:spcPct val="0"/>
                </a:spcBef>
                <a:spcAft>
                  <a:spcPct val="15000"/>
                </a:spcAft>
                <a:buFontTx/>
                <a:buChar char="••"/>
                <a:defRPr/>
              </a:pPr>
              <a:r>
                <a:rPr lang="en-US" sz="1836" kern="0" dirty="0">
                  <a:solidFill>
                    <a:schemeClr val="bg1"/>
                  </a:solidFill>
                </a:rPr>
                <a:t>Flexible and extensible health store for custom app health reporting</a:t>
              </a:r>
            </a:p>
            <a:p>
              <a:pPr marL="174828" lvl="1" indent="-174828" defTabSz="815865">
                <a:lnSpc>
                  <a:spcPct val="90000"/>
                </a:lnSpc>
                <a:spcBef>
                  <a:spcPct val="0"/>
                </a:spcBef>
                <a:spcAft>
                  <a:spcPct val="15000"/>
                </a:spcAft>
                <a:buFontTx/>
                <a:buChar char="••"/>
                <a:defRPr/>
              </a:pPr>
              <a:r>
                <a:rPr lang="en-US" sz="1836" kern="0" dirty="0">
                  <a:solidFill>
                    <a:schemeClr val="bg1"/>
                  </a:solidFill>
                </a:rPr>
                <a:t>Allows continuous monitoring for real-time alerting on problems in production </a:t>
              </a:r>
            </a:p>
          </p:txBody>
        </p:sp>
        <p:sp>
          <p:nvSpPr>
            <p:cNvPr id="11" name="Rounded Rectangle 10"/>
            <p:cNvSpPr/>
            <p:nvPr/>
          </p:nvSpPr>
          <p:spPr>
            <a:xfrm>
              <a:off x="1089643" y="3637929"/>
              <a:ext cx="1702930" cy="1294820"/>
            </a:xfrm>
            <a:prstGeom prst="roundRect">
              <a:avLst>
                <a:gd name="adj" fmla="val 10000"/>
              </a:avLst>
            </a:prstGeom>
            <a:blipFill dpi="0" rotWithShape="1">
              <a:blip r:embed="rId3"/>
              <a:srcRect/>
              <a:stretch>
                <a:fillRect/>
              </a:stretch>
            </a:blipFill>
            <a:ln>
              <a:solidFill>
                <a:schemeClr val="tx1"/>
              </a:solid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spTree>
    <p:extLst>
      <p:ext uri="{BB962C8B-B14F-4D97-AF65-F5344CB8AC3E}">
        <p14:creationId xmlns:p14="http://schemas.microsoft.com/office/powerpoint/2010/main" val="937947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Diagnostics and Troubleshooting</a:t>
            </a:r>
          </a:p>
        </p:txBody>
      </p:sp>
      <p:sp>
        <p:nvSpPr>
          <p:cNvPr id="3" name="Content Placeholder 2"/>
          <p:cNvSpPr>
            <a:spLocks noGrp="1"/>
          </p:cNvSpPr>
          <p:nvPr>
            <p:ph sz="half" idx="1"/>
          </p:nvPr>
        </p:nvSpPr>
        <p:spPr>
          <a:xfrm>
            <a:off x="1044662" y="2331508"/>
            <a:ext cx="9914981" cy="738664"/>
          </a:xfrm>
        </p:spPr>
        <p:txBody>
          <a:bodyPr/>
          <a:lstStyle/>
          <a:p>
            <a:endParaRPr lang="en-US"/>
          </a:p>
        </p:txBody>
      </p:sp>
      <p:grpSp>
        <p:nvGrpSpPr>
          <p:cNvPr id="6" name="Group 5"/>
          <p:cNvGrpSpPr/>
          <p:nvPr/>
        </p:nvGrpSpPr>
        <p:grpSpPr>
          <a:xfrm>
            <a:off x="1045586" y="1755299"/>
            <a:ext cx="9913191" cy="1552712"/>
            <a:chOff x="287761" y="1215547"/>
            <a:chExt cx="11875309" cy="1781265"/>
          </a:xfrm>
        </p:grpSpPr>
        <p:sp>
          <p:nvSpPr>
            <p:cNvPr id="7" name="Freeform 6"/>
            <p:cNvSpPr/>
            <p:nvPr/>
          </p:nvSpPr>
          <p:spPr>
            <a:xfrm>
              <a:off x="2502120" y="1393675"/>
              <a:ext cx="9660950" cy="1425013"/>
            </a:xfrm>
            <a:custGeom>
              <a:avLst/>
              <a:gdLst>
                <a:gd name="connsiteX0" fmla="*/ 237507 w 1425012"/>
                <a:gd name="connsiteY0" fmla="*/ 0 h 9660949"/>
                <a:gd name="connsiteX1" fmla="*/ 1187505 w 1425012"/>
                <a:gd name="connsiteY1" fmla="*/ 0 h 9660949"/>
                <a:gd name="connsiteX2" fmla="*/ 1425012 w 1425012"/>
                <a:gd name="connsiteY2" fmla="*/ 237507 h 9660949"/>
                <a:gd name="connsiteX3" fmla="*/ 1425012 w 1425012"/>
                <a:gd name="connsiteY3" fmla="*/ 9660949 h 9660949"/>
                <a:gd name="connsiteX4" fmla="*/ 1425012 w 1425012"/>
                <a:gd name="connsiteY4" fmla="*/ 9660949 h 9660949"/>
                <a:gd name="connsiteX5" fmla="*/ 0 w 1425012"/>
                <a:gd name="connsiteY5" fmla="*/ 9660949 h 9660949"/>
                <a:gd name="connsiteX6" fmla="*/ 0 w 1425012"/>
                <a:gd name="connsiteY6" fmla="*/ 9660949 h 9660949"/>
                <a:gd name="connsiteX7" fmla="*/ 0 w 1425012"/>
                <a:gd name="connsiteY7" fmla="*/ 237507 h 9660949"/>
                <a:gd name="connsiteX8" fmla="*/ 237507 w 1425012"/>
                <a:gd name="connsiteY8" fmla="*/ 0 h 966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012" h="9660949">
                  <a:moveTo>
                    <a:pt x="1425012" y="1610194"/>
                  </a:moveTo>
                  <a:lnTo>
                    <a:pt x="1425012" y="8050755"/>
                  </a:lnTo>
                  <a:cubicBezTo>
                    <a:pt x="1425012" y="8940035"/>
                    <a:pt x="1409327" y="9660946"/>
                    <a:pt x="1389979" y="9660946"/>
                  </a:cubicBezTo>
                  <a:lnTo>
                    <a:pt x="0" y="9660946"/>
                  </a:lnTo>
                  <a:lnTo>
                    <a:pt x="0" y="9660946"/>
                  </a:lnTo>
                  <a:lnTo>
                    <a:pt x="0" y="3"/>
                  </a:lnTo>
                  <a:lnTo>
                    <a:pt x="0" y="3"/>
                  </a:lnTo>
                  <a:lnTo>
                    <a:pt x="1389979" y="3"/>
                  </a:lnTo>
                  <a:cubicBezTo>
                    <a:pt x="1409327" y="3"/>
                    <a:pt x="1425012" y="720914"/>
                    <a:pt x="1425012" y="1610194"/>
                  </a:cubicBezTo>
                  <a:close/>
                </a:path>
              </a:pathLst>
            </a:custGeom>
            <a:solidFill>
              <a:srgbClr val="00205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62166" tIns="102020" rIns="133102" bIns="102021" numCol="1" spcCol="1270" anchor="ctr" anchorCtr="0">
              <a:noAutofit/>
            </a:bodyPr>
            <a:lstStyle/>
            <a:p>
              <a:pPr marL="174828" lvl="1" indent="-174828" defTabSz="725214">
                <a:lnSpc>
                  <a:spcPct val="90000"/>
                </a:lnSpc>
                <a:spcBef>
                  <a:spcPct val="0"/>
                </a:spcBef>
                <a:spcAft>
                  <a:spcPct val="15000"/>
                </a:spcAft>
                <a:buFontTx/>
                <a:buChar char="••"/>
                <a:defRPr/>
              </a:pPr>
              <a:r>
                <a:rPr lang="en-US" sz="2040" kern="0" dirty="0">
                  <a:solidFill>
                    <a:schemeClr val="bg1"/>
                  </a:solidFill>
                </a:rPr>
                <a:t>Repair suggestions. Examples: Slow </a:t>
              </a:r>
              <a:r>
                <a:rPr lang="en-US" sz="2040" kern="0" dirty="0" err="1">
                  <a:solidFill>
                    <a:schemeClr val="bg1"/>
                  </a:solidFill>
                </a:rPr>
                <a:t>RunAsync</a:t>
              </a:r>
              <a:r>
                <a:rPr lang="en-US" sz="2040" kern="0" dirty="0">
                  <a:solidFill>
                    <a:schemeClr val="bg1"/>
                  </a:solidFill>
                </a:rPr>
                <a:t> cancellations, </a:t>
              </a:r>
              <a:r>
                <a:rPr lang="en-US" sz="2040" kern="0" dirty="0" err="1">
                  <a:solidFill>
                    <a:schemeClr val="bg1"/>
                  </a:solidFill>
                </a:rPr>
                <a:t>RunAsync</a:t>
              </a:r>
              <a:r>
                <a:rPr lang="en-US" sz="2040" kern="0" dirty="0">
                  <a:solidFill>
                    <a:schemeClr val="bg1"/>
                  </a:solidFill>
                </a:rPr>
                <a:t> failures</a:t>
              </a:r>
            </a:p>
            <a:p>
              <a:pPr marL="174828" lvl="1" indent="-174828" defTabSz="725214">
                <a:lnSpc>
                  <a:spcPct val="90000"/>
                </a:lnSpc>
                <a:spcBef>
                  <a:spcPct val="0"/>
                </a:spcBef>
                <a:spcAft>
                  <a:spcPct val="15000"/>
                </a:spcAft>
                <a:buFontTx/>
                <a:buChar char="••"/>
                <a:defRPr/>
              </a:pPr>
              <a:r>
                <a:rPr lang="en-US" sz="2040" kern="0" dirty="0">
                  <a:solidFill>
                    <a:schemeClr val="bg1"/>
                  </a:solidFill>
                </a:rPr>
                <a:t>All important events logged. Examples: App creation, deploy and upgrade records. All Actor method calls.</a:t>
              </a:r>
            </a:p>
          </p:txBody>
        </p:sp>
        <p:sp>
          <p:nvSpPr>
            <p:cNvPr id="8" name="Freeform 7"/>
            <p:cNvSpPr/>
            <p:nvPr/>
          </p:nvSpPr>
          <p:spPr>
            <a:xfrm>
              <a:off x="287761" y="1215547"/>
              <a:ext cx="2214359" cy="1781265"/>
            </a:xfrm>
            <a:custGeom>
              <a:avLst/>
              <a:gdLst>
                <a:gd name="connsiteX0" fmla="*/ 0 w 2214359"/>
                <a:gd name="connsiteY0" fmla="*/ 296883 h 1781265"/>
                <a:gd name="connsiteX1" fmla="*/ 296883 w 2214359"/>
                <a:gd name="connsiteY1" fmla="*/ 0 h 1781265"/>
                <a:gd name="connsiteX2" fmla="*/ 1917476 w 2214359"/>
                <a:gd name="connsiteY2" fmla="*/ 0 h 1781265"/>
                <a:gd name="connsiteX3" fmla="*/ 2214359 w 2214359"/>
                <a:gd name="connsiteY3" fmla="*/ 296883 h 1781265"/>
                <a:gd name="connsiteX4" fmla="*/ 2214359 w 2214359"/>
                <a:gd name="connsiteY4" fmla="*/ 1484382 h 1781265"/>
                <a:gd name="connsiteX5" fmla="*/ 1917476 w 2214359"/>
                <a:gd name="connsiteY5" fmla="*/ 1781265 h 1781265"/>
                <a:gd name="connsiteX6" fmla="*/ 296883 w 2214359"/>
                <a:gd name="connsiteY6" fmla="*/ 1781265 h 1781265"/>
                <a:gd name="connsiteX7" fmla="*/ 0 w 2214359"/>
                <a:gd name="connsiteY7" fmla="*/ 1484382 h 1781265"/>
                <a:gd name="connsiteX8" fmla="*/ 0 w 2214359"/>
                <a:gd name="connsiteY8" fmla="*/ 296883 h 178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4359" h="1781265">
                  <a:moveTo>
                    <a:pt x="0" y="296883"/>
                  </a:moveTo>
                  <a:cubicBezTo>
                    <a:pt x="0" y="132919"/>
                    <a:pt x="132919" y="0"/>
                    <a:pt x="296883" y="0"/>
                  </a:cubicBezTo>
                  <a:lnTo>
                    <a:pt x="1917476" y="0"/>
                  </a:lnTo>
                  <a:cubicBezTo>
                    <a:pt x="2081440" y="0"/>
                    <a:pt x="2214359" y="132919"/>
                    <a:pt x="2214359" y="296883"/>
                  </a:cubicBezTo>
                  <a:lnTo>
                    <a:pt x="2214359" y="1484382"/>
                  </a:lnTo>
                  <a:cubicBezTo>
                    <a:pt x="2214359" y="1648346"/>
                    <a:pt x="2081440" y="1781265"/>
                    <a:pt x="1917476" y="1781265"/>
                  </a:cubicBezTo>
                  <a:lnTo>
                    <a:pt x="296883" y="1781265"/>
                  </a:lnTo>
                  <a:cubicBezTo>
                    <a:pt x="132919" y="1781265"/>
                    <a:pt x="0" y="1648346"/>
                    <a:pt x="0" y="1484382"/>
                  </a:cubicBezTo>
                  <a:lnTo>
                    <a:pt x="0" y="296883"/>
                  </a:lnTo>
                  <a:close/>
                </a:path>
              </a:pathLst>
            </a:custGeom>
            <a:solidFill>
              <a:schemeClr val="accent2">
                <a:lumMod val="60000"/>
                <a:lumOff val="4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spcFirstLastPara="0" vert="horz" wrap="square" lIns="197461" tIns="143066" rIns="197461" bIns="143066" numCol="1" spcCol="1270" anchor="ctr" anchorCtr="0">
              <a:noAutofit/>
            </a:bodyPr>
            <a:lstStyle/>
            <a:p>
              <a:pPr algn="ctr" defTabSz="1269124">
                <a:lnSpc>
                  <a:spcPct val="90000"/>
                </a:lnSpc>
                <a:spcBef>
                  <a:spcPct val="0"/>
                </a:spcBef>
                <a:spcAft>
                  <a:spcPct val="35000"/>
                </a:spcAft>
                <a:defRPr/>
              </a:pPr>
              <a:r>
                <a:rPr lang="en-US" sz="2244" kern="0" dirty="0">
                  <a:solidFill>
                    <a:sysClr val="windowText" lastClr="000000"/>
                  </a:solidFill>
                </a:rPr>
                <a:t>Detailed System Optics</a:t>
              </a:r>
            </a:p>
          </p:txBody>
        </p:sp>
      </p:grpSp>
      <p:grpSp>
        <p:nvGrpSpPr>
          <p:cNvPr id="9" name="Group 8"/>
          <p:cNvGrpSpPr/>
          <p:nvPr/>
        </p:nvGrpSpPr>
        <p:grpSpPr>
          <a:xfrm>
            <a:off x="1045396" y="3353983"/>
            <a:ext cx="9908132" cy="1881381"/>
            <a:chOff x="287761" y="3085877"/>
            <a:chExt cx="11869248" cy="1781265"/>
          </a:xfrm>
        </p:grpSpPr>
        <p:sp>
          <p:nvSpPr>
            <p:cNvPr id="10" name="Freeform 9"/>
            <p:cNvSpPr/>
            <p:nvPr/>
          </p:nvSpPr>
          <p:spPr>
            <a:xfrm>
              <a:off x="2502121" y="3264004"/>
              <a:ext cx="9654888" cy="1425013"/>
            </a:xfrm>
            <a:custGeom>
              <a:avLst/>
              <a:gdLst>
                <a:gd name="connsiteX0" fmla="*/ 237507 w 1425012"/>
                <a:gd name="connsiteY0" fmla="*/ 0 h 9611249"/>
                <a:gd name="connsiteX1" fmla="*/ 1187505 w 1425012"/>
                <a:gd name="connsiteY1" fmla="*/ 0 h 9611249"/>
                <a:gd name="connsiteX2" fmla="*/ 1425012 w 1425012"/>
                <a:gd name="connsiteY2" fmla="*/ 237507 h 9611249"/>
                <a:gd name="connsiteX3" fmla="*/ 1425012 w 1425012"/>
                <a:gd name="connsiteY3" fmla="*/ 9611249 h 9611249"/>
                <a:gd name="connsiteX4" fmla="*/ 1425012 w 1425012"/>
                <a:gd name="connsiteY4" fmla="*/ 9611249 h 9611249"/>
                <a:gd name="connsiteX5" fmla="*/ 0 w 1425012"/>
                <a:gd name="connsiteY5" fmla="*/ 9611249 h 9611249"/>
                <a:gd name="connsiteX6" fmla="*/ 0 w 1425012"/>
                <a:gd name="connsiteY6" fmla="*/ 9611249 h 9611249"/>
                <a:gd name="connsiteX7" fmla="*/ 0 w 1425012"/>
                <a:gd name="connsiteY7" fmla="*/ 237507 h 9611249"/>
                <a:gd name="connsiteX8" fmla="*/ 237507 w 1425012"/>
                <a:gd name="connsiteY8" fmla="*/ 0 h 961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012" h="9611249">
                  <a:moveTo>
                    <a:pt x="1425012" y="1601911"/>
                  </a:moveTo>
                  <a:lnTo>
                    <a:pt x="1425012" y="8009338"/>
                  </a:lnTo>
                  <a:cubicBezTo>
                    <a:pt x="1425012" y="8894044"/>
                    <a:pt x="1409246" y="9611246"/>
                    <a:pt x="1389798" y="9611246"/>
                  </a:cubicBezTo>
                  <a:lnTo>
                    <a:pt x="0" y="9611246"/>
                  </a:lnTo>
                  <a:lnTo>
                    <a:pt x="0" y="9611246"/>
                  </a:lnTo>
                  <a:lnTo>
                    <a:pt x="0" y="3"/>
                  </a:lnTo>
                  <a:lnTo>
                    <a:pt x="0" y="3"/>
                  </a:lnTo>
                  <a:lnTo>
                    <a:pt x="1389798" y="3"/>
                  </a:lnTo>
                  <a:cubicBezTo>
                    <a:pt x="1409246" y="3"/>
                    <a:pt x="1425012" y="717205"/>
                    <a:pt x="1425012" y="1601911"/>
                  </a:cubicBezTo>
                  <a:close/>
                </a:path>
              </a:pathLst>
            </a:custGeom>
            <a:solidFill>
              <a:srgbClr val="00205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62166" tIns="102020" rIns="133102" bIns="102021" numCol="1" spcCol="1270" anchor="ctr" anchorCtr="0">
              <a:noAutofit/>
            </a:bodyPr>
            <a:lstStyle/>
            <a:p>
              <a:pPr marL="174828" lvl="1" indent="-174828" defTabSz="725214">
                <a:lnSpc>
                  <a:spcPct val="90000"/>
                </a:lnSpc>
                <a:spcBef>
                  <a:spcPct val="0"/>
                </a:spcBef>
                <a:spcAft>
                  <a:spcPct val="15000"/>
                </a:spcAft>
                <a:buFontTx/>
                <a:buChar char="••"/>
                <a:defRPr/>
              </a:pPr>
              <a:r>
                <a:rPr lang="en-US" sz="2040" kern="0" dirty="0">
                  <a:solidFill>
                    <a:schemeClr val="bg1"/>
                  </a:solidFill>
                </a:rPr>
                <a:t>ETW == Fast Industry Standard Logging Technology</a:t>
              </a:r>
            </a:p>
            <a:p>
              <a:pPr marL="174828" lvl="1" indent="-174828" defTabSz="725214">
                <a:lnSpc>
                  <a:spcPct val="90000"/>
                </a:lnSpc>
                <a:spcBef>
                  <a:spcPct val="0"/>
                </a:spcBef>
                <a:spcAft>
                  <a:spcPct val="15000"/>
                </a:spcAft>
                <a:buFontTx/>
                <a:buChar char="••"/>
                <a:defRPr/>
              </a:pPr>
              <a:r>
                <a:rPr lang="en-US" sz="2040" kern="0" dirty="0">
                  <a:solidFill>
                    <a:schemeClr val="bg1"/>
                  </a:solidFill>
                </a:rPr>
                <a:t>Works across environments. Same tracing code runs on </a:t>
              </a:r>
              <a:r>
                <a:rPr lang="en-US" sz="2040" kern="0" dirty="0" err="1">
                  <a:solidFill>
                    <a:schemeClr val="bg1"/>
                  </a:solidFill>
                </a:rPr>
                <a:t>devbox</a:t>
              </a:r>
              <a:r>
                <a:rPr lang="en-US" sz="2040" kern="0" dirty="0">
                  <a:solidFill>
                    <a:schemeClr val="bg1"/>
                  </a:solidFill>
                </a:rPr>
                <a:t> and also on production clusters on Azure.</a:t>
              </a:r>
            </a:p>
            <a:p>
              <a:pPr marL="174828" lvl="1" indent="-174828" defTabSz="725214">
                <a:lnSpc>
                  <a:spcPct val="90000"/>
                </a:lnSpc>
                <a:spcBef>
                  <a:spcPct val="0"/>
                </a:spcBef>
                <a:spcAft>
                  <a:spcPct val="15000"/>
                </a:spcAft>
                <a:buFontTx/>
                <a:buChar char="••"/>
                <a:defRPr/>
              </a:pPr>
              <a:r>
                <a:rPr lang="en-US" sz="2040" kern="0" dirty="0">
                  <a:solidFill>
                    <a:schemeClr val="bg1"/>
                  </a:solidFill>
                </a:rPr>
                <a:t>Easy to add and system appends all the needed metadata such as node, app, service, and partition.</a:t>
              </a:r>
            </a:p>
          </p:txBody>
        </p:sp>
        <p:sp>
          <p:nvSpPr>
            <p:cNvPr id="11" name="Freeform 10"/>
            <p:cNvSpPr/>
            <p:nvPr/>
          </p:nvSpPr>
          <p:spPr>
            <a:xfrm>
              <a:off x="287761" y="3085877"/>
              <a:ext cx="2214359" cy="1781265"/>
            </a:xfrm>
            <a:custGeom>
              <a:avLst/>
              <a:gdLst>
                <a:gd name="connsiteX0" fmla="*/ 0 w 2257996"/>
                <a:gd name="connsiteY0" fmla="*/ 296883 h 1781265"/>
                <a:gd name="connsiteX1" fmla="*/ 296883 w 2257996"/>
                <a:gd name="connsiteY1" fmla="*/ 0 h 1781265"/>
                <a:gd name="connsiteX2" fmla="*/ 1961113 w 2257996"/>
                <a:gd name="connsiteY2" fmla="*/ 0 h 1781265"/>
                <a:gd name="connsiteX3" fmla="*/ 2257996 w 2257996"/>
                <a:gd name="connsiteY3" fmla="*/ 296883 h 1781265"/>
                <a:gd name="connsiteX4" fmla="*/ 2257996 w 2257996"/>
                <a:gd name="connsiteY4" fmla="*/ 1484382 h 1781265"/>
                <a:gd name="connsiteX5" fmla="*/ 1961113 w 2257996"/>
                <a:gd name="connsiteY5" fmla="*/ 1781265 h 1781265"/>
                <a:gd name="connsiteX6" fmla="*/ 296883 w 2257996"/>
                <a:gd name="connsiteY6" fmla="*/ 1781265 h 1781265"/>
                <a:gd name="connsiteX7" fmla="*/ 0 w 2257996"/>
                <a:gd name="connsiteY7" fmla="*/ 1484382 h 1781265"/>
                <a:gd name="connsiteX8" fmla="*/ 0 w 2257996"/>
                <a:gd name="connsiteY8" fmla="*/ 296883 h 178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7996" h="1781265">
                  <a:moveTo>
                    <a:pt x="0" y="296883"/>
                  </a:moveTo>
                  <a:cubicBezTo>
                    <a:pt x="0" y="132919"/>
                    <a:pt x="132919" y="0"/>
                    <a:pt x="296883" y="0"/>
                  </a:cubicBezTo>
                  <a:lnTo>
                    <a:pt x="1961113" y="0"/>
                  </a:lnTo>
                  <a:cubicBezTo>
                    <a:pt x="2125077" y="0"/>
                    <a:pt x="2257996" y="132919"/>
                    <a:pt x="2257996" y="296883"/>
                  </a:cubicBezTo>
                  <a:lnTo>
                    <a:pt x="2257996" y="1484382"/>
                  </a:lnTo>
                  <a:cubicBezTo>
                    <a:pt x="2257996" y="1648346"/>
                    <a:pt x="2125077" y="1781265"/>
                    <a:pt x="1961113" y="1781265"/>
                  </a:cubicBezTo>
                  <a:lnTo>
                    <a:pt x="296883" y="1781265"/>
                  </a:lnTo>
                  <a:cubicBezTo>
                    <a:pt x="132919" y="1781265"/>
                    <a:pt x="0" y="1648346"/>
                    <a:pt x="0" y="1484382"/>
                  </a:cubicBezTo>
                  <a:lnTo>
                    <a:pt x="0" y="296883"/>
                  </a:lnTo>
                  <a:close/>
                </a:path>
              </a:pathLst>
            </a:custGeom>
            <a:solidFill>
              <a:schemeClr val="tx2">
                <a:lumMod val="60000"/>
                <a:lumOff val="4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spcFirstLastPara="0" vert="horz" wrap="square" lIns="197461" tIns="143066" rIns="197461" bIns="143066" numCol="1" spcCol="1270" anchor="ctr" anchorCtr="0">
              <a:noAutofit/>
            </a:bodyPr>
            <a:lstStyle/>
            <a:p>
              <a:pPr algn="ctr" defTabSz="1269124">
                <a:lnSpc>
                  <a:spcPct val="90000"/>
                </a:lnSpc>
                <a:spcBef>
                  <a:spcPct val="0"/>
                </a:spcBef>
                <a:spcAft>
                  <a:spcPct val="35000"/>
                </a:spcAft>
                <a:defRPr/>
              </a:pPr>
              <a:r>
                <a:rPr lang="en-US" sz="2244" kern="0" dirty="0">
                  <a:solidFill>
                    <a:sysClr val="windowText" lastClr="000000"/>
                  </a:solidFill>
                </a:rPr>
                <a:t>Custom Application Tracing</a:t>
              </a:r>
            </a:p>
          </p:txBody>
        </p:sp>
      </p:grpSp>
      <p:grpSp>
        <p:nvGrpSpPr>
          <p:cNvPr id="12" name="Group 11"/>
          <p:cNvGrpSpPr/>
          <p:nvPr/>
        </p:nvGrpSpPr>
        <p:grpSpPr>
          <a:xfrm>
            <a:off x="1045506" y="5272370"/>
            <a:ext cx="9908021" cy="1693678"/>
            <a:chOff x="287762" y="4956206"/>
            <a:chExt cx="11869117" cy="1781265"/>
          </a:xfrm>
        </p:grpSpPr>
        <p:sp>
          <p:nvSpPr>
            <p:cNvPr id="13" name="Freeform 12"/>
            <p:cNvSpPr/>
            <p:nvPr/>
          </p:nvSpPr>
          <p:spPr>
            <a:xfrm>
              <a:off x="2500260" y="5134335"/>
              <a:ext cx="9656619" cy="1425014"/>
            </a:xfrm>
            <a:custGeom>
              <a:avLst/>
              <a:gdLst>
                <a:gd name="connsiteX0" fmla="*/ 237507 w 1425012"/>
                <a:gd name="connsiteY0" fmla="*/ 0 h 9541766"/>
                <a:gd name="connsiteX1" fmla="*/ 1187505 w 1425012"/>
                <a:gd name="connsiteY1" fmla="*/ 0 h 9541766"/>
                <a:gd name="connsiteX2" fmla="*/ 1425012 w 1425012"/>
                <a:gd name="connsiteY2" fmla="*/ 237507 h 9541766"/>
                <a:gd name="connsiteX3" fmla="*/ 1425012 w 1425012"/>
                <a:gd name="connsiteY3" fmla="*/ 9541766 h 9541766"/>
                <a:gd name="connsiteX4" fmla="*/ 1425012 w 1425012"/>
                <a:gd name="connsiteY4" fmla="*/ 9541766 h 9541766"/>
                <a:gd name="connsiteX5" fmla="*/ 0 w 1425012"/>
                <a:gd name="connsiteY5" fmla="*/ 9541766 h 9541766"/>
                <a:gd name="connsiteX6" fmla="*/ 0 w 1425012"/>
                <a:gd name="connsiteY6" fmla="*/ 9541766 h 9541766"/>
                <a:gd name="connsiteX7" fmla="*/ 0 w 1425012"/>
                <a:gd name="connsiteY7" fmla="*/ 237507 h 9541766"/>
                <a:gd name="connsiteX8" fmla="*/ 237507 w 1425012"/>
                <a:gd name="connsiteY8" fmla="*/ 0 h 954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012" h="9541766">
                  <a:moveTo>
                    <a:pt x="1425012" y="1590330"/>
                  </a:moveTo>
                  <a:lnTo>
                    <a:pt x="1425012" y="7951436"/>
                  </a:lnTo>
                  <a:cubicBezTo>
                    <a:pt x="1425012" y="8829746"/>
                    <a:pt x="1409131" y="9541763"/>
                    <a:pt x="1389542" y="9541763"/>
                  </a:cubicBezTo>
                  <a:lnTo>
                    <a:pt x="0" y="9541763"/>
                  </a:lnTo>
                  <a:lnTo>
                    <a:pt x="0" y="9541763"/>
                  </a:lnTo>
                  <a:lnTo>
                    <a:pt x="0" y="3"/>
                  </a:lnTo>
                  <a:lnTo>
                    <a:pt x="0" y="3"/>
                  </a:lnTo>
                  <a:lnTo>
                    <a:pt x="1389542" y="3"/>
                  </a:lnTo>
                  <a:cubicBezTo>
                    <a:pt x="1409131" y="3"/>
                    <a:pt x="1425012" y="712020"/>
                    <a:pt x="1425012" y="1590330"/>
                  </a:cubicBezTo>
                  <a:close/>
                </a:path>
              </a:pathLst>
            </a:custGeom>
            <a:solidFill>
              <a:srgbClr val="00205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62166" tIns="102019" rIns="133101" bIns="102022" numCol="1" spcCol="1270" anchor="ctr" anchorCtr="0">
              <a:noAutofit/>
            </a:bodyPr>
            <a:lstStyle/>
            <a:p>
              <a:pPr marL="174828" lvl="1" indent="-174828" defTabSz="725214">
                <a:lnSpc>
                  <a:spcPct val="90000"/>
                </a:lnSpc>
                <a:spcBef>
                  <a:spcPct val="0"/>
                </a:spcBef>
                <a:spcAft>
                  <a:spcPct val="15000"/>
                </a:spcAft>
                <a:buFontTx/>
                <a:buChar char="••"/>
                <a:defRPr/>
              </a:pPr>
              <a:r>
                <a:rPr lang="en-US" sz="2040" kern="0" dirty="0">
                  <a:solidFill>
                    <a:schemeClr val="bg1"/>
                  </a:solidFill>
                </a:rPr>
                <a:t>Visual Studio Diagnostics Events Viewer</a:t>
              </a:r>
            </a:p>
            <a:p>
              <a:pPr marL="174828" lvl="1" indent="-174828" defTabSz="725214">
                <a:lnSpc>
                  <a:spcPct val="90000"/>
                </a:lnSpc>
                <a:spcBef>
                  <a:spcPct val="0"/>
                </a:spcBef>
                <a:spcAft>
                  <a:spcPct val="15000"/>
                </a:spcAft>
                <a:buFontTx/>
                <a:buChar char="••"/>
                <a:defRPr/>
              </a:pPr>
              <a:r>
                <a:rPr lang="en-US" sz="2040" kern="0" dirty="0">
                  <a:solidFill>
                    <a:schemeClr val="bg1"/>
                  </a:solidFill>
                </a:rPr>
                <a:t>Windows Event Viewer</a:t>
              </a:r>
            </a:p>
            <a:p>
              <a:pPr marL="174828" lvl="1" indent="-174828" defTabSz="725214">
                <a:lnSpc>
                  <a:spcPct val="90000"/>
                </a:lnSpc>
                <a:spcBef>
                  <a:spcPct val="0"/>
                </a:spcBef>
                <a:spcAft>
                  <a:spcPct val="15000"/>
                </a:spcAft>
                <a:buFontTx/>
                <a:buChar char="••"/>
                <a:defRPr/>
              </a:pPr>
              <a:r>
                <a:rPr lang="en-US" sz="2040" kern="0" dirty="0">
                  <a:solidFill>
                    <a:schemeClr val="bg1"/>
                  </a:solidFill>
                </a:rPr>
                <a:t>Windows Azure Diagnostics + Operational Insights</a:t>
              </a:r>
            </a:p>
            <a:p>
              <a:pPr marL="174828" lvl="1" indent="-174828" defTabSz="725214">
                <a:lnSpc>
                  <a:spcPct val="90000"/>
                </a:lnSpc>
                <a:spcBef>
                  <a:spcPct val="0"/>
                </a:spcBef>
                <a:spcAft>
                  <a:spcPct val="15000"/>
                </a:spcAft>
                <a:buFontTx/>
                <a:buChar char="••"/>
                <a:defRPr/>
              </a:pPr>
              <a:r>
                <a:rPr lang="en-US" sz="2040" kern="0" dirty="0">
                  <a:solidFill>
                    <a:schemeClr val="bg1"/>
                  </a:solidFill>
                </a:rPr>
                <a:t>Easy to plug in your preferred tools: </a:t>
              </a:r>
              <a:r>
                <a:rPr lang="en-US" sz="2040" kern="0" dirty="0" err="1">
                  <a:solidFill>
                    <a:schemeClr val="bg1"/>
                  </a:solidFill>
                </a:rPr>
                <a:t>Kibana</a:t>
              </a:r>
              <a:r>
                <a:rPr lang="en-US" sz="2040" kern="0" dirty="0">
                  <a:solidFill>
                    <a:schemeClr val="bg1"/>
                  </a:solidFill>
                </a:rPr>
                <a:t>, </a:t>
              </a:r>
              <a:r>
                <a:rPr lang="en-US" sz="2040" kern="0" dirty="0" err="1">
                  <a:solidFill>
                    <a:schemeClr val="bg1"/>
                  </a:solidFill>
                </a:rPr>
                <a:t>Elasticsearch</a:t>
              </a:r>
              <a:r>
                <a:rPr lang="en-US" sz="2040" kern="0" dirty="0">
                  <a:solidFill>
                    <a:schemeClr val="bg1"/>
                  </a:solidFill>
                </a:rPr>
                <a:t> and more </a:t>
              </a:r>
            </a:p>
          </p:txBody>
        </p:sp>
        <p:sp>
          <p:nvSpPr>
            <p:cNvPr id="14" name="Freeform 13"/>
            <p:cNvSpPr/>
            <p:nvPr/>
          </p:nvSpPr>
          <p:spPr>
            <a:xfrm>
              <a:off x="287762" y="4956206"/>
              <a:ext cx="2214357" cy="1781265"/>
            </a:xfrm>
            <a:custGeom>
              <a:avLst/>
              <a:gdLst>
                <a:gd name="connsiteX0" fmla="*/ 0 w 2329211"/>
                <a:gd name="connsiteY0" fmla="*/ 296883 h 1781265"/>
                <a:gd name="connsiteX1" fmla="*/ 296883 w 2329211"/>
                <a:gd name="connsiteY1" fmla="*/ 0 h 1781265"/>
                <a:gd name="connsiteX2" fmla="*/ 2032328 w 2329211"/>
                <a:gd name="connsiteY2" fmla="*/ 0 h 1781265"/>
                <a:gd name="connsiteX3" fmla="*/ 2329211 w 2329211"/>
                <a:gd name="connsiteY3" fmla="*/ 296883 h 1781265"/>
                <a:gd name="connsiteX4" fmla="*/ 2329211 w 2329211"/>
                <a:gd name="connsiteY4" fmla="*/ 1484382 h 1781265"/>
                <a:gd name="connsiteX5" fmla="*/ 2032328 w 2329211"/>
                <a:gd name="connsiteY5" fmla="*/ 1781265 h 1781265"/>
                <a:gd name="connsiteX6" fmla="*/ 296883 w 2329211"/>
                <a:gd name="connsiteY6" fmla="*/ 1781265 h 1781265"/>
                <a:gd name="connsiteX7" fmla="*/ 0 w 2329211"/>
                <a:gd name="connsiteY7" fmla="*/ 1484382 h 1781265"/>
                <a:gd name="connsiteX8" fmla="*/ 0 w 2329211"/>
                <a:gd name="connsiteY8" fmla="*/ 296883 h 178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9211" h="1781265">
                  <a:moveTo>
                    <a:pt x="0" y="296883"/>
                  </a:moveTo>
                  <a:cubicBezTo>
                    <a:pt x="0" y="132919"/>
                    <a:pt x="132919" y="0"/>
                    <a:pt x="296883" y="0"/>
                  </a:cubicBezTo>
                  <a:lnTo>
                    <a:pt x="2032328" y="0"/>
                  </a:lnTo>
                  <a:cubicBezTo>
                    <a:pt x="2196292" y="0"/>
                    <a:pt x="2329211" y="132919"/>
                    <a:pt x="2329211" y="296883"/>
                  </a:cubicBezTo>
                  <a:lnTo>
                    <a:pt x="2329211" y="1484382"/>
                  </a:lnTo>
                  <a:cubicBezTo>
                    <a:pt x="2329211" y="1648346"/>
                    <a:pt x="2196292" y="1781265"/>
                    <a:pt x="2032328" y="1781265"/>
                  </a:cubicBezTo>
                  <a:lnTo>
                    <a:pt x="296883" y="1781265"/>
                  </a:lnTo>
                  <a:cubicBezTo>
                    <a:pt x="132919" y="1781265"/>
                    <a:pt x="0" y="1648346"/>
                    <a:pt x="0" y="1484382"/>
                  </a:cubicBezTo>
                  <a:lnTo>
                    <a:pt x="0" y="296883"/>
                  </a:lnTo>
                  <a:close/>
                </a:path>
              </a:pathLst>
            </a:cu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197461" tIns="143066" rIns="197461" bIns="143066" numCol="1" spcCol="1270" anchor="ctr" anchorCtr="0">
              <a:noAutofit/>
            </a:bodyPr>
            <a:lstStyle/>
            <a:p>
              <a:pPr algn="ctr" defTabSz="1269124">
                <a:lnSpc>
                  <a:spcPct val="90000"/>
                </a:lnSpc>
                <a:spcBef>
                  <a:spcPct val="0"/>
                </a:spcBef>
                <a:spcAft>
                  <a:spcPct val="35000"/>
                </a:spcAft>
                <a:defRPr/>
              </a:pPr>
              <a:r>
                <a:rPr lang="en-US" sz="2244" kern="0" dirty="0">
                  <a:solidFill>
                    <a:sysClr val="windowText" lastClr="000000"/>
                  </a:solidFill>
                </a:rPr>
                <a:t>Choice of Tools</a:t>
              </a:r>
            </a:p>
          </p:txBody>
        </p:sp>
      </p:grpSp>
    </p:spTree>
    <p:extLst>
      <p:ext uri="{BB962C8B-B14F-4D97-AF65-F5344CB8AC3E}">
        <p14:creationId xmlns:p14="http://schemas.microsoft.com/office/powerpoint/2010/main" val="1158675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Interested in More?</a:t>
            </a:r>
          </a:p>
        </p:txBody>
      </p:sp>
      <p:sp>
        <p:nvSpPr>
          <p:cNvPr id="3" name="Text Placeholder 2"/>
          <p:cNvSpPr>
            <a:spLocks noGrp="1"/>
          </p:cNvSpPr>
          <p:nvPr>
            <p:ph type="body" sz="quarter" idx="10"/>
          </p:nvPr>
        </p:nvSpPr>
        <p:spPr>
          <a:xfrm>
            <a:off x="274638" y="2659062"/>
            <a:ext cx="11887200" cy="3657600"/>
          </a:xfrm>
        </p:spPr>
        <p:txBody>
          <a:bodyPr>
            <a:normAutofit/>
          </a:bodyPr>
          <a:lstStyle/>
          <a:p>
            <a:pPr algn="ctr"/>
            <a:r>
              <a:rPr lang="en-US" sz="4400" b="1" dirty="0">
                <a:latin typeface="+mn-lt"/>
              </a:rPr>
              <a:t>https://aka.ms/brent-servicefabric-intro</a:t>
            </a:r>
            <a:endParaRPr lang="en-US" sz="2448" dirty="0"/>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8933198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454" y="1212849"/>
            <a:ext cx="4246021" cy="5781676"/>
          </a:xfrm>
          <a:prstGeom prst="rect">
            <a:avLst/>
          </a:prstGeom>
        </p:spPr>
      </p:pic>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
        <p:nvSpPr>
          <p:cNvPr id="3" name="Rectangle 2"/>
          <p:cNvSpPr/>
          <p:nvPr/>
        </p:nvSpPr>
        <p:spPr>
          <a:xfrm>
            <a:off x="5345257" y="-7938"/>
            <a:ext cx="7121380" cy="523220"/>
          </a:xfrm>
          <a:prstGeom prst="rect">
            <a:avLst/>
          </a:prstGeom>
        </p:spPr>
        <p:txBody>
          <a:bodyPr wrap="square">
            <a:spAutoFit/>
          </a:bodyPr>
          <a:lstStyle/>
          <a:p>
            <a:pPr algn="ctr"/>
            <a:r>
              <a:rPr lang="en-US" sz="2800" b="1" dirty="0"/>
              <a:t>https://aka.ms/brent-servicefabric-intro</a:t>
            </a:r>
            <a:endParaRPr lang="en-US" sz="1600" dirty="0"/>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Setting Expectations</a:t>
            </a:r>
          </a:p>
        </p:txBody>
      </p:sp>
      <p:sp>
        <p:nvSpPr>
          <p:cNvPr id="6" name="Text Placeholder 5"/>
          <p:cNvSpPr>
            <a:spLocks noGrp="1"/>
          </p:cNvSpPr>
          <p:nvPr>
            <p:ph type="body" sz="quarter" idx="10"/>
          </p:nvPr>
        </p:nvSpPr>
        <p:spPr>
          <a:xfrm>
            <a:off x="263526" y="1973262"/>
            <a:ext cx="12145962" cy="4801314"/>
          </a:xfrm>
        </p:spPr>
        <p:txBody>
          <a:bodyPr/>
          <a:lstStyle/>
          <a:p>
            <a:r>
              <a:rPr lang="en-US" dirty="0"/>
              <a:t>In-</a:t>
            </a:r>
            <a:r>
              <a:rPr lang="en-US" dirty="0" err="1"/>
              <a:t>tro</a:t>
            </a:r>
            <a:r>
              <a:rPr lang="en-US" dirty="0"/>
              <a:t>-</a:t>
            </a:r>
            <a:r>
              <a:rPr lang="en-US" dirty="0" err="1"/>
              <a:t>duc-tion</a:t>
            </a:r>
            <a:endParaRPr lang="en-US" dirty="0"/>
          </a:p>
          <a:p>
            <a:r>
              <a:rPr lang="en-US" dirty="0"/>
              <a:t>	</a:t>
            </a:r>
            <a:r>
              <a:rPr lang="en-US" dirty="0">
                <a:solidFill>
                  <a:schemeClr val="tx1"/>
                </a:solidFill>
              </a:rPr>
              <a:t>Explain ‘what this is’</a:t>
            </a:r>
          </a:p>
          <a:p>
            <a:pPr lvl="1"/>
            <a:endParaRPr lang="en-US" dirty="0"/>
          </a:p>
          <a:p>
            <a:r>
              <a:rPr lang="en-US" dirty="0"/>
              <a:t>Both Code and Infrastructure</a:t>
            </a:r>
          </a:p>
          <a:p>
            <a:r>
              <a:rPr lang="en-US" dirty="0"/>
              <a:t> 	</a:t>
            </a:r>
            <a:r>
              <a:rPr lang="en-US" dirty="0">
                <a:solidFill>
                  <a:schemeClr val="tx1"/>
                </a:solidFill>
              </a:rPr>
              <a:t>Together you get a clearer picture</a:t>
            </a:r>
            <a:endParaRPr lang="en-US" dirty="0"/>
          </a:p>
          <a:p>
            <a:endParaRPr lang="en-US" sz="2000" dirty="0"/>
          </a:p>
          <a:p>
            <a:r>
              <a:rPr lang="en-US" dirty="0"/>
              <a:t>DevOps</a:t>
            </a:r>
          </a:p>
          <a:p>
            <a:r>
              <a:rPr lang="en-US" dirty="0"/>
              <a:t> 	</a:t>
            </a:r>
            <a:r>
              <a:rPr lang="en-US" dirty="0">
                <a:solidFill>
                  <a:schemeClr val="tx1"/>
                </a:solidFill>
              </a:rPr>
              <a:t>Configuration Through Code</a:t>
            </a:r>
            <a:endParaRPr lang="en-US" dirty="0"/>
          </a:p>
        </p:txBody>
      </p:sp>
      <p:pic>
        <p:nvPicPr>
          <p:cNvPr id="1026" name="Picture 2" descr="expec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295274"/>
            <a:ext cx="4464845" cy="2897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445612" y="5532500"/>
              <a:ext cx="19440" cy="19440"/>
            </p14:xfrm>
          </p:contentPart>
        </mc:Choice>
        <mc:Fallback xmlns="">
          <p:pic>
            <p:nvPicPr>
              <p:cNvPr id="3" name="Ink 2"/>
              <p:cNvPicPr/>
              <p:nvPr/>
            </p:nvPicPr>
            <p:blipFill>
              <a:blip r:embed="rId5"/>
              <a:stretch>
                <a:fillRect/>
              </a:stretch>
            </p:blipFill>
            <p:spPr>
              <a:xfrm>
                <a:off x="1442012" y="5528540"/>
                <a:ext cx="27720" cy="28080"/>
              </a:xfrm>
              <a:prstGeom prst="rect">
                <a:avLst/>
              </a:prstGeom>
            </p:spPr>
          </p:pic>
        </mc:Fallback>
      </mc:AlternateContent>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50"/>
                </a:solidFill>
              </a:rPr>
              <a:t>Traditional application </a:t>
            </a:r>
            <a:r>
              <a:rPr lang="en-US" dirty="0" err="1">
                <a:solidFill>
                  <a:srgbClr val="002050"/>
                </a:solidFill>
              </a:rPr>
              <a:t>a.k.a</a:t>
            </a:r>
            <a:r>
              <a:rPr lang="en-US" dirty="0">
                <a:solidFill>
                  <a:srgbClr val="002050"/>
                </a:solidFill>
              </a:rPr>
              <a:t> Monolith</a:t>
            </a:r>
          </a:p>
        </p:txBody>
      </p:sp>
      <p:pic>
        <p:nvPicPr>
          <p:cNvPr id="7" name="Picture 6"/>
          <p:cNvPicPr>
            <a:picLocks noChangeAspect="1"/>
          </p:cNvPicPr>
          <p:nvPr/>
        </p:nvPicPr>
        <p:blipFill>
          <a:blip r:embed="rId3"/>
          <a:stretch>
            <a:fillRect/>
          </a:stretch>
        </p:blipFill>
        <p:spPr>
          <a:xfrm>
            <a:off x="1281231" y="2308723"/>
            <a:ext cx="5422799" cy="3556910"/>
          </a:xfrm>
          <a:prstGeom prst="rect">
            <a:avLst/>
          </a:prstGeom>
        </p:spPr>
      </p:pic>
      <p:sp>
        <p:nvSpPr>
          <p:cNvPr id="9" name="TextBox 8"/>
          <p:cNvSpPr txBox="1"/>
          <p:nvPr/>
        </p:nvSpPr>
        <p:spPr>
          <a:xfrm>
            <a:off x="5943960" y="2233769"/>
            <a:ext cx="5280562" cy="1469423"/>
          </a:xfrm>
          <a:prstGeom prst="rect">
            <a:avLst/>
          </a:prstGeom>
          <a:noFill/>
        </p:spPr>
        <p:txBody>
          <a:bodyPr wrap="none" lIns="182854" tIns="146283" rIns="182854" bIns="146283" rtlCol="0">
            <a:spAutoFit/>
          </a:bodyPr>
          <a:lstStyle/>
          <a:p>
            <a:pPr marL="342834" indent="-342834" defTabSz="914224">
              <a:lnSpc>
                <a:spcPct val="90000"/>
              </a:lnSpc>
              <a:spcAft>
                <a:spcPts val="600"/>
              </a:spcAft>
              <a:buFont typeface="Arial" panose="020B0604020202020204" pitchFamily="34" charset="0"/>
              <a:buChar char="•"/>
            </a:pPr>
            <a:r>
              <a:rPr lang="en-US" sz="2400" kern="0" dirty="0">
                <a:solidFill>
                  <a:srgbClr val="0078D7"/>
                </a:solidFill>
                <a:latin typeface="Segoe UI"/>
              </a:rPr>
              <a:t>Compile-time contract validation</a:t>
            </a:r>
          </a:p>
          <a:p>
            <a:pPr marL="342834" indent="-342834" defTabSz="914224">
              <a:lnSpc>
                <a:spcPct val="90000"/>
              </a:lnSpc>
              <a:spcAft>
                <a:spcPts val="600"/>
              </a:spcAft>
              <a:buFont typeface="Arial" panose="020B0604020202020204" pitchFamily="34" charset="0"/>
              <a:buChar char="•"/>
            </a:pPr>
            <a:r>
              <a:rPr lang="en-US" sz="2400" kern="0" dirty="0">
                <a:solidFill>
                  <a:srgbClr val="0078D7"/>
                </a:solidFill>
                <a:latin typeface="Segoe UI"/>
              </a:rPr>
              <a:t>Local operations</a:t>
            </a:r>
          </a:p>
          <a:p>
            <a:pPr marL="342834" indent="-342834" defTabSz="914224">
              <a:lnSpc>
                <a:spcPct val="90000"/>
              </a:lnSpc>
              <a:spcAft>
                <a:spcPts val="600"/>
              </a:spcAft>
              <a:buFont typeface="Arial" panose="020B0604020202020204" pitchFamily="34" charset="0"/>
              <a:buChar char="•"/>
            </a:pPr>
            <a:r>
              <a:rPr lang="en-US" sz="2400" kern="0" dirty="0">
                <a:solidFill>
                  <a:srgbClr val="0078D7"/>
                </a:solidFill>
                <a:latin typeface="Segoe UI"/>
              </a:rPr>
              <a:t>Easier to reason about</a:t>
            </a:r>
          </a:p>
        </p:txBody>
      </p:sp>
      <p:sp>
        <p:nvSpPr>
          <p:cNvPr id="10" name="TextBox 9"/>
          <p:cNvSpPr txBox="1"/>
          <p:nvPr/>
        </p:nvSpPr>
        <p:spPr>
          <a:xfrm>
            <a:off x="5943959" y="3788012"/>
            <a:ext cx="4839136" cy="1469423"/>
          </a:xfrm>
          <a:prstGeom prst="rect">
            <a:avLst/>
          </a:prstGeom>
          <a:noFill/>
        </p:spPr>
        <p:txBody>
          <a:bodyPr wrap="none" lIns="182854" tIns="146283" rIns="182854" bIns="146283" rtlCol="0">
            <a:spAutoFit/>
          </a:bodyPr>
          <a:lstStyle/>
          <a:p>
            <a:pPr marL="342834" indent="-342834" defTabSz="914224">
              <a:lnSpc>
                <a:spcPct val="90000"/>
              </a:lnSpc>
              <a:spcAft>
                <a:spcPts val="600"/>
              </a:spcAft>
              <a:buFont typeface="Arial" panose="020B0604020202020204" pitchFamily="34" charset="0"/>
              <a:buChar char="•"/>
            </a:pPr>
            <a:r>
              <a:rPr lang="en-US" sz="2400" kern="0" dirty="0">
                <a:solidFill>
                  <a:srgbClr val="D83B01"/>
                </a:solidFill>
                <a:latin typeface="Segoe UI"/>
              </a:rPr>
              <a:t>Expensive to scale application</a:t>
            </a:r>
          </a:p>
          <a:p>
            <a:pPr marL="342834" indent="-342834" defTabSz="914224">
              <a:lnSpc>
                <a:spcPct val="90000"/>
              </a:lnSpc>
              <a:spcAft>
                <a:spcPts val="600"/>
              </a:spcAft>
              <a:buFont typeface="Arial" panose="020B0604020202020204" pitchFamily="34" charset="0"/>
              <a:buChar char="•"/>
            </a:pPr>
            <a:r>
              <a:rPr lang="en-US" sz="2400" kern="0" dirty="0">
                <a:solidFill>
                  <a:srgbClr val="D83B01"/>
                </a:solidFill>
                <a:latin typeface="Segoe UI"/>
              </a:rPr>
              <a:t>Hard to scale data access</a:t>
            </a:r>
          </a:p>
          <a:p>
            <a:pPr marL="342834" indent="-342834" defTabSz="914224">
              <a:lnSpc>
                <a:spcPct val="90000"/>
              </a:lnSpc>
              <a:spcAft>
                <a:spcPts val="600"/>
              </a:spcAft>
              <a:buFont typeface="Arial" panose="020B0604020202020204" pitchFamily="34" charset="0"/>
              <a:buChar char="•"/>
            </a:pPr>
            <a:r>
              <a:rPr lang="en-US" sz="2400" kern="0" dirty="0">
                <a:solidFill>
                  <a:srgbClr val="D83B01"/>
                </a:solidFill>
                <a:latin typeface="Segoe UI"/>
              </a:rPr>
              <a:t>Upgrades are a big deal</a:t>
            </a:r>
          </a:p>
        </p:txBody>
      </p:sp>
    </p:spTree>
    <p:extLst>
      <p:ext uri="{BB962C8B-B14F-4D97-AF65-F5344CB8AC3E}">
        <p14:creationId xmlns:p14="http://schemas.microsoft.com/office/powerpoint/2010/main" val="429400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50"/>
                </a:solidFill>
              </a:rPr>
              <a:t>Application composed of services</a:t>
            </a:r>
          </a:p>
        </p:txBody>
      </p:sp>
      <p:pic>
        <p:nvPicPr>
          <p:cNvPr id="6" name="Picture 5"/>
          <p:cNvPicPr>
            <a:picLocks noChangeAspect="1"/>
          </p:cNvPicPr>
          <p:nvPr/>
        </p:nvPicPr>
        <p:blipFill>
          <a:blip r:embed="rId3"/>
          <a:stretch>
            <a:fillRect/>
          </a:stretch>
        </p:blipFill>
        <p:spPr>
          <a:xfrm>
            <a:off x="1723075" y="2130618"/>
            <a:ext cx="4022745" cy="4673371"/>
          </a:xfrm>
          <a:prstGeom prst="rect">
            <a:avLst/>
          </a:prstGeom>
        </p:spPr>
      </p:pic>
      <p:sp>
        <p:nvSpPr>
          <p:cNvPr id="8" name="TextBox 7"/>
          <p:cNvSpPr txBox="1"/>
          <p:nvPr/>
        </p:nvSpPr>
        <p:spPr>
          <a:xfrm>
            <a:off x="5943959" y="3771540"/>
            <a:ext cx="4641312" cy="1469423"/>
          </a:xfrm>
          <a:prstGeom prst="rect">
            <a:avLst/>
          </a:prstGeom>
          <a:noFill/>
        </p:spPr>
        <p:txBody>
          <a:bodyPr wrap="none" lIns="182854" tIns="146283" rIns="182854" bIns="146283" rtlCol="0">
            <a:spAutoFit/>
          </a:bodyPr>
          <a:lstStyle/>
          <a:p>
            <a:pPr marL="342834" indent="-342834" defTabSz="914224">
              <a:lnSpc>
                <a:spcPct val="90000"/>
              </a:lnSpc>
              <a:spcAft>
                <a:spcPts val="600"/>
              </a:spcAft>
              <a:buFont typeface="Arial" panose="020B0604020202020204" pitchFamily="34" charset="0"/>
              <a:buChar char="•"/>
            </a:pPr>
            <a:r>
              <a:rPr lang="en-US" sz="2400" kern="0" dirty="0">
                <a:solidFill>
                  <a:srgbClr val="0078D7"/>
                </a:solidFill>
                <a:latin typeface="Segoe UI"/>
              </a:rPr>
              <a:t>Cheaper to scale application</a:t>
            </a:r>
          </a:p>
          <a:p>
            <a:pPr marL="342834" indent="-342834" defTabSz="914224">
              <a:lnSpc>
                <a:spcPct val="90000"/>
              </a:lnSpc>
              <a:spcAft>
                <a:spcPts val="600"/>
              </a:spcAft>
              <a:buFont typeface="Arial" panose="020B0604020202020204" pitchFamily="34" charset="0"/>
              <a:buChar char="•"/>
            </a:pPr>
            <a:r>
              <a:rPr lang="en-US" sz="2400" kern="0" dirty="0">
                <a:solidFill>
                  <a:srgbClr val="0078D7"/>
                </a:solidFill>
                <a:latin typeface="Segoe UI"/>
              </a:rPr>
              <a:t>Easier to scale data access</a:t>
            </a:r>
          </a:p>
          <a:p>
            <a:pPr marL="342834" indent="-342834" defTabSz="914224">
              <a:lnSpc>
                <a:spcPct val="90000"/>
              </a:lnSpc>
              <a:spcAft>
                <a:spcPts val="600"/>
              </a:spcAft>
              <a:buFont typeface="Arial" panose="020B0604020202020204" pitchFamily="34" charset="0"/>
              <a:buChar char="•"/>
            </a:pPr>
            <a:r>
              <a:rPr lang="en-US" sz="2400" kern="0" dirty="0">
                <a:solidFill>
                  <a:srgbClr val="0078D7"/>
                </a:solidFill>
                <a:latin typeface="Segoe UI"/>
              </a:rPr>
              <a:t>Upgrade continuously</a:t>
            </a:r>
          </a:p>
        </p:txBody>
      </p:sp>
      <p:sp>
        <p:nvSpPr>
          <p:cNvPr id="11" name="TextBox 10"/>
          <p:cNvSpPr txBox="1"/>
          <p:nvPr/>
        </p:nvSpPr>
        <p:spPr>
          <a:xfrm>
            <a:off x="5943960" y="2217298"/>
            <a:ext cx="4548121" cy="1469423"/>
          </a:xfrm>
          <a:prstGeom prst="rect">
            <a:avLst/>
          </a:prstGeom>
          <a:noFill/>
        </p:spPr>
        <p:txBody>
          <a:bodyPr wrap="none" lIns="182854" tIns="146283" rIns="182854" bIns="146283" rtlCol="0">
            <a:spAutoFit/>
          </a:bodyPr>
          <a:lstStyle/>
          <a:p>
            <a:pPr marL="342834" indent="-342834" defTabSz="914224">
              <a:lnSpc>
                <a:spcPct val="90000"/>
              </a:lnSpc>
              <a:spcAft>
                <a:spcPts val="600"/>
              </a:spcAft>
              <a:buFont typeface="Arial" panose="020B0604020202020204" pitchFamily="34" charset="0"/>
              <a:buChar char="•"/>
            </a:pPr>
            <a:r>
              <a:rPr lang="en-US" sz="2400" kern="0" dirty="0">
                <a:solidFill>
                  <a:srgbClr val="D83B01"/>
                </a:solidFill>
                <a:latin typeface="Segoe UI"/>
              </a:rPr>
              <a:t>Runtime contract validation</a:t>
            </a:r>
          </a:p>
          <a:p>
            <a:pPr marL="342834" indent="-342834" defTabSz="914224">
              <a:lnSpc>
                <a:spcPct val="90000"/>
              </a:lnSpc>
              <a:spcAft>
                <a:spcPts val="600"/>
              </a:spcAft>
              <a:buFont typeface="Arial" panose="020B0604020202020204" pitchFamily="34" charset="0"/>
              <a:buChar char="•"/>
            </a:pPr>
            <a:r>
              <a:rPr lang="en-US" sz="2400" kern="0" dirty="0">
                <a:solidFill>
                  <a:srgbClr val="D83B01"/>
                </a:solidFill>
                <a:latin typeface="Segoe UI"/>
              </a:rPr>
              <a:t>Network operations</a:t>
            </a:r>
          </a:p>
          <a:p>
            <a:pPr marL="342834" indent="-342834" defTabSz="914224">
              <a:lnSpc>
                <a:spcPct val="90000"/>
              </a:lnSpc>
              <a:spcAft>
                <a:spcPts val="600"/>
              </a:spcAft>
              <a:buFont typeface="Arial" panose="020B0604020202020204" pitchFamily="34" charset="0"/>
              <a:buChar char="•"/>
            </a:pPr>
            <a:r>
              <a:rPr lang="en-US" sz="2400" kern="0" dirty="0">
                <a:solidFill>
                  <a:srgbClr val="D83B01"/>
                </a:solidFill>
                <a:latin typeface="Segoe UI"/>
              </a:rPr>
              <a:t>Harder to reason about</a:t>
            </a:r>
          </a:p>
        </p:txBody>
      </p:sp>
    </p:spTree>
    <p:extLst>
      <p:ext uri="{BB962C8B-B14F-4D97-AF65-F5344CB8AC3E}">
        <p14:creationId xmlns:p14="http://schemas.microsoft.com/office/powerpoint/2010/main" val="3578744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err="1">
                <a:solidFill>
                  <a:srgbClr val="002050"/>
                </a:solidFill>
              </a:rPr>
              <a:t>Why</a:t>
            </a:r>
            <a:r>
              <a:rPr lang="fr-CA" dirty="0">
                <a:solidFill>
                  <a:srgbClr val="002050"/>
                </a:solidFill>
              </a:rPr>
              <a:t> </a:t>
            </a:r>
            <a:r>
              <a:rPr lang="fr-CA" dirty="0" err="1">
                <a:solidFill>
                  <a:srgbClr val="002050"/>
                </a:solidFill>
              </a:rPr>
              <a:t>microservices</a:t>
            </a:r>
            <a:r>
              <a:rPr lang="fr-CA" dirty="0">
                <a:solidFill>
                  <a:srgbClr val="002050"/>
                </a:solidFill>
              </a:rPr>
              <a:t>?</a:t>
            </a:r>
          </a:p>
        </p:txBody>
      </p:sp>
      <p:sp>
        <p:nvSpPr>
          <p:cNvPr id="3" name="Content Placeholder 2"/>
          <p:cNvSpPr>
            <a:spLocks noGrp="1"/>
          </p:cNvSpPr>
          <p:nvPr>
            <p:ph sz="half" idx="1"/>
          </p:nvPr>
        </p:nvSpPr>
        <p:spPr/>
        <p:txBody>
          <a:bodyPr>
            <a:normAutofit fontScale="92500" lnSpcReduction="20000"/>
          </a:bodyPr>
          <a:lstStyle/>
          <a:p>
            <a:pPr marL="0" indent="0">
              <a:buClr>
                <a:srgbClr val="002050"/>
              </a:buClr>
              <a:buNone/>
            </a:pPr>
            <a:r>
              <a:rPr lang="fr-CA" sz="3672" dirty="0" err="1"/>
              <a:t>Allows</a:t>
            </a:r>
            <a:r>
              <a:rPr lang="fr-CA" sz="3672" dirty="0"/>
              <a:t> us to </a:t>
            </a:r>
            <a:r>
              <a:rPr lang="fr-CA" sz="3672" dirty="0" err="1"/>
              <a:t>get</a:t>
            </a:r>
            <a:r>
              <a:rPr lang="fr-CA" sz="3672" dirty="0"/>
              <a:t> </a:t>
            </a:r>
            <a:r>
              <a:rPr lang="fr-CA" sz="3672" dirty="0" err="1"/>
              <a:t>closer</a:t>
            </a:r>
            <a:r>
              <a:rPr lang="fr-CA" sz="3672" dirty="0"/>
              <a:t> to the business</a:t>
            </a:r>
          </a:p>
          <a:p>
            <a:pPr marL="0" indent="0">
              <a:buClr>
                <a:srgbClr val="002050"/>
              </a:buClr>
              <a:buNone/>
            </a:pPr>
            <a:r>
              <a:rPr lang="fr-CA" sz="3672" dirty="0" err="1"/>
              <a:t>Provides</a:t>
            </a:r>
            <a:r>
              <a:rPr lang="fr-CA" sz="3672" dirty="0"/>
              <a:t> the business </a:t>
            </a:r>
            <a:r>
              <a:rPr lang="fr-CA" sz="3672" dirty="0" err="1"/>
              <a:t>with</a:t>
            </a:r>
            <a:r>
              <a:rPr lang="fr-CA" sz="3672" dirty="0"/>
              <a:t> </a:t>
            </a:r>
            <a:r>
              <a:rPr lang="fr-CA" sz="3672" dirty="0" err="1"/>
              <a:t>agility</a:t>
            </a:r>
            <a:endParaRPr lang="fr-CA" sz="3672" dirty="0"/>
          </a:p>
          <a:p>
            <a:pPr marL="0" indent="0">
              <a:buClr>
                <a:srgbClr val="002050"/>
              </a:buClr>
              <a:buNone/>
            </a:pPr>
            <a:r>
              <a:rPr lang="fr-CA" sz="3672" dirty="0"/>
              <a:t>Small </a:t>
            </a:r>
            <a:r>
              <a:rPr lang="fr-CA" sz="3672" dirty="0" err="1"/>
              <a:t>focussed</a:t>
            </a:r>
            <a:r>
              <a:rPr lang="fr-CA" sz="3672" dirty="0"/>
              <a:t> teams</a:t>
            </a:r>
          </a:p>
          <a:p>
            <a:pPr marL="0" indent="0">
              <a:buClr>
                <a:srgbClr val="002050"/>
              </a:buClr>
              <a:buNone/>
            </a:pPr>
            <a:r>
              <a:rPr lang="fr-CA" sz="3672" dirty="0" err="1"/>
              <a:t>Reduced</a:t>
            </a:r>
            <a:r>
              <a:rPr lang="fr-CA" sz="3672" dirty="0"/>
              <a:t> time-to-</a:t>
            </a:r>
            <a:r>
              <a:rPr lang="fr-CA" sz="3672" dirty="0" err="1"/>
              <a:t>customer</a:t>
            </a:r>
            <a:endParaRPr lang="fr-CA" sz="3672" dirty="0"/>
          </a:p>
          <a:p>
            <a:endParaRPr lang="fr-CA" sz="3264" dirty="0"/>
          </a:p>
        </p:txBody>
      </p:sp>
      <p:graphicFrame>
        <p:nvGraphicFramePr>
          <p:cNvPr id="118" name="Diagram 117"/>
          <p:cNvGraphicFramePr/>
          <p:nvPr>
            <p:extLst/>
          </p:nvPr>
        </p:nvGraphicFramePr>
        <p:xfrm>
          <a:off x="7555843" y="3066345"/>
          <a:ext cx="5134589" cy="36461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258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3336086" y="5099061"/>
            <a:ext cx="2363760" cy="682087"/>
          </a:xfrm>
          <a:prstGeom prst="rect">
            <a:avLst/>
          </a:prstGeom>
        </p:spPr>
        <p:txBody>
          <a:bodyPr wrap="none">
            <a:spAutoFit/>
          </a:bodyPr>
          <a:lstStyle/>
          <a:p>
            <a:pPr marL="291380" indent="-291380" defTabSz="932417">
              <a:buFont typeface="Arial" panose="020B0604020202020204" pitchFamily="34" charset="0"/>
              <a:buChar char="•"/>
              <a:defRPr/>
            </a:pPr>
            <a:r>
              <a:rPr lang="en-US" sz="1873" kern="0" dirty="0">
                <a:solidFill>
                  <a:sysClr val="windowText" lastClr="000000"/>
                </a:solidFill>
              </a:rPr>
              <a:t>Single monolithic</a:t>
            </a:r>
          </a:p>
          <a:p>
            <a:pPr marL="291380" indent="-291380" defTabSz="932417">
              <a:buFont typeface="Arial" panose="020B0604020202020204" pitchFamily="34" charset="0"/>
              <a:buChar char="•"/>
              <a:defRPr/>
            </a:pPr>
            <a:r>
              <a:rPr lang="en-US" sz="1873" kern="0" dirty="0">
                <a:solidFill>
                  <a:sysClr val="windowText" lastClr="000000"/>
                </a:solidFill>
              </a:rPr>
              <a:t>database</a:t>
            </a:r>
          </a:p>
        </p:txBody>
      </p:sp>
      <p:pic>
        <p:nvPicPr>
          <p:cNvPr id="8" name="Picture 2" descr="image0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9334" y="2178492"/>
            <a:ext cx="2048608" cy="1268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a:off x="5873204" y="-294823"/>
            <a:ext cx="0" cy="7370574"/>
          </a:xfrm>
          <a:prstGeom prst="line">
            <a:avLst/>
          </a:prstGeom>
          <a:noFill/>
          <a:ln w="15875" cap="flat" cmpd="sng" algn="ctr">
            <a:solidFill>
              <a:sysClr val="windowText" lastClr="000000"/>
            </a:solidFill>
            <a:prstDash val="solid"/>
            <a:miter lim="800000"/>
          </a:ln>
          <a:effectLst/>
        </p:spPr>
      </p:cxnSp>
      <p:sp>
        <p:nvSpPr>
          <p:cNvPr id="10" name="Flowchart: Magnetic Disk 9"/>
          <p:cNvSpPr/>
          <p:nvPr/>
        </p:nvSpPr>
        <p:spPr>
          <a:xfrm>
            <a:off x="1433253" y="4598363"/>
            <a:ext cx="2168747" cy="1532121"/>
          </a:xfrm>
          <a:prstGeom prst="flowChartMagneticDisk">
            <a:avLst/>
          </a:prstGeom>
          <a:solidFill>
            <a:srgbClr val="92D050"/>
          </a:solidFill>
          <a:ln w="15875" cap="flat" cmpd="sng" algn="ctr">
            <a:solidFill>
              <a:sysClr val="window" lastClr="FFFFFF"/>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grpSp>
        <p:nvGrpSpPr>
          <p:cNvPr id="11" name="Group 10"/>
          <p:cNvGrpSpPr/>
          <p:nvPr/>
        </p:nvGrpSpPr>
        <p:grpSpPr>
          <a:xfrm>
            <a:off x="1622285" y="5173433"/>
            <a:ext cx="274413" cy="336378"/>
            <a:chOff x="4818580" y="4212404"/>
            <a:chExt cx="441789" cy="544531"/>
          </a:xfrm>
        </p:grpSpPr>
        <p:sp>
          <p:nvSpPr>
            <p:cNvPr id="12" name="Rectangle 11"/>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3" name="Rectangle 12"/>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4" name="Group 13"/>
          <p:cNvGrpSpPr/>
          <p:nvPr/>
        </p:nvGrpSpPr>
        <p:grpSpPr>
          <a:xfrm>
            <a:off x="2073740" y="5173433"/>
            <a:ext cx="274413" cy="336378"/>
            <a:chOff x="4818580" y="4212404"/>
            <a:chExt cx="441789" cy="544531"/>
          </a:xfrm>
        </p:grpSpPr>
        <p:sp>
          <p:nvSpPr>
            <p:cNvPr id="15" name="Rectangle 14"/>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6" name="Rectangle 15"/>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7" name="Group 16"/>
          <p:cNvGrpSpPr/>
          <p:nvPr/>
        </p:nvGrpSpPr>
        <p:grpSpPr>
          <a:xfrm>
            <a:off x="2525195" y="5173433"/>
            <a:ext cx="274413" cy="336378"/>
            <a:chOff x="4818580" y="4212404"/>
            <a:chExt cx="441789" cy="544531"/>
          </a:xfrm>
        </p:grpSpPr>
        <p:sp>
          <p:nvSpPr>
            <p:cNvPr id="18" name="Rectangle 17"/>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9" name="Rectangle 18"/>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0" name="Group 19"/>
          <p:cNvGrpSpPr/>
          <p:nvPr/>
        </p:nvGrpSpPr>
        <p:grpSpPr>
          <a:xfrm>
            <a:off x="2976648" y="5173433"/>
            <a:ext cx="274413" cy="336378"/>
            <a:chOff x="4818580" y="4212404"/>
            <a:chExt cx="441789" cy="544531"/>
          </a:xfrm>
        </p:grpSpPr>
        <p:sp>
          <p:nvSpPr>
            <p:cNvPr id="21" name="Rectangle 20"/>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2" name="Rectangle 21"/>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3" name="Group 22"/>
          <p:cNvGrpSpPr/>
          <p:nvPr/>
        </p:nvGrpSpPr>
        <p:grpSpPr>
          <a:xfrm>
            <a:off x="1622285" y="5623411"/>
            <a:ext cx="274413" cy="336378"/>
            <a:chOff x="4818580" y="4212404"/>
            <a:chExt cx="441789" cy="544531"/>
          </a:xfrm>
        </p:grpSpPr>
        <p:sp>
          <p:nvSpPr>
            <p:cNvPr id="24" name="Rectangle 23"/>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5" name="Rectangle 24"/>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6" name="Group 25"/>
          <p:cNvGrpSpPr/>
          <p:nvPr/>
        </p:nvGrpSpPr>
        <p:grpSpPr>
          <a:xfrm>
            <a:off x="2073740" y="5623411"/>
            <a:ext cx="274413" cy="336378"/>
            <a:chOff x="4818580" y="4212404"/>
            <a:chExt cx="441789" cy="544531"/>
          </a:xfrm>
        </p:grpSpPr>
        <p:sp>
          <p:nvSpPr>
            <p:cNvPr id="27" name="Rectangle 26"/>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8" name="Rectangle 27"/>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9" name="Group 28"/>
          <p:cNvGrpSpPr/>
          <p:nvPr/>
        </p:nvGrpSpPr>
        <p:grpSpPr>
          <a:xfrm>
            <a:off x="2525195" y="5623411"/>
            <a:ext cx="274413" cy="336378"/>
            <a:chOff x="4818580" y="4212404"/>
            <a:chExt cx="441789" cy="544531"/>
          </a:xfrm>
        </p:grpSpPr>
        <p:sp>
          <p:nvSpPr>
            <p:cNvPr id="30" name="Rectangle 29"/>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31" name="Rectangle 30"/>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32" name="Group 31"/>
          <p:cNvGrpSpPr/>
          <p:nvPr/>
        </p:nvGrpSpPr>
        <p:grpSpPr>
          <a:xfrm>
            <a:off x="2976648" y="5623411"/>
            <a:ext cx="274413" cy="336378"/>
            <a:chOff x="4818580" y="4212404"/>
            <a:chExt cx="441789" cy="544531"/>
          </a:xfrm>
        </p:grpSpPr>
        <p:sp>
          <p:nvSpPr>
            <p:cNvPr id="33" name="Rectangle 32"/>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34" name="Rectangle 33"/>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cxnSp>
        <p:nvCxnSpPr>
          <p:cNvPr id="36" name="Straight Arrow Connector 35"/>
          <p:cNvCxnSpPr>
            <a:stCxn id="39" idx="0"/>
            <a:endCxn id="78" idx="2"/>
          </p:cNvCxnSpPr>
          <p:nvPr/>
        </p:nvCxnSpPr>
        <p:spPr>
          <a:xfrm flipV="1">
            <a:off x="2517627" y="2238746"/>
            <a:ext cx="0" cy="302281"/>
          </a:xfrm>
          <a:prstGeom prst="straightConnector1">
            <a:avLst/>
          </a:prstGeom>
          <a:noFill/>
          <a:ln w="12700" cap="flat" cmpd="sng" algn="ctr">
            <a:solidFill>
              <a:schemeClr val="tx1"/>
            </a:solidFill>
            <a:prstDash val="solid"/>
            <a:miter lim="800000"/>
            <a:tailEnd type="triangle"/>
          </a:ln>
          <a:effectLst/>
        </p:spPr>
      </p:cxnSp>
      <p:sp>
        <p:nvSpPr>
          <p:cNvPr id="39" name="Rounded Rectangle 38"/>
          <p:cNvSpPr/>
          <p:nvPr/>
        </p:nvSpPr>
        <p:spPr bwMode="auto">
          <a:xfrm>
            <a:off x="1610519" y="2541027"/>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pic>
        <p:nvPicPr>
          <p:cNvPr id="40"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728691" y="2687846"/>
            <a:ext cx="494851" cy="40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ectangle 40"/>
          <p:cNvSpPr/>
          <p:nvPr/>
        </p:nvSpPr>
        <p:spPr>
          <a:xfrm>
            <a:off x="6294648" y="761140"/>
            <a:ext cx="4951829" cy="1270002"/>
          </a:xfrm>
          <a:prstGeom prst="rect">
            <a:avLst/>
          </a:prstGeom>
        </p:spPr>
        <p:txBody>
          <a:bodyPr wrap="none">
            <a:spAutoFit/>
          </a:bodyPr>
          <a:lstStyle/>
          <a:p>
            <a:pPr marL="291380" indent="-291380" defTabSz="932417">
              <a:buFont typeface="Arial" panose="020B0604020202020204" pitchFamily="34" charset="0"/>
              <a:buChar char="•"/>
              <a:defRPr/>
            </a:pPr>
            <a:r>
              <a:rPr lang="en-US" sz="1873" kern="0" dirty="0">
                <a:solidFill>
                  <a:sysClr val="windowText" lastClr="000000"/>
                </a:solidFill>
              </a:rPr>
              <a:t>Graph of interconnected </a:t>
            </a:r>
            <a:r>
              <a:rPr lang="en-US" sz="1873" kern="0" dirty="0" err="1">
                <a:solidFill>
                  <a:sysClr val="windowText" lastClr="000000"/>
                </a:solidFill>
              </a:rPr>
              <a:t>microservices</a:t>
            </a:r>
            <a:endParaRPr lang="en-US" sz="1873" kern="0" dirty="0">
              <a:solidFill>
                <a:sysClr val="windowText" lastClr="000000"/>
              </a:solidFill>
            </a:endParaRPr>
          </a:p>
          <a:p>
            <a:pPr marL="291380" indent="-291380" defTabSz="932417">
              <a:buFont typeface="Arial" panose="020B0604020202020204" pitchFamily="34" charset="0"/>
              <a:buChar char="•"/>
              <a:defRPr/>
            </a:pPr>
            <a:r>
              <a:rPr lang="en-US" sz="1873" kern="0" dirty="0">
                <a:solidFill>
                  <a:sysClr val="windowText" lastClr="000000"/>
                </a:solidFill>
              </a:rPr>
              <a:t>State typically scoped to the </a:t>
            </a:r>
            <a:r>
              <a:rPr lang="en-US" sz="1873" kern="0" dirty="0" err="1">
                <a:solidFill>
                  <a:sysClr val="windowText" lastClr="000000"/>
                </a:solidFill>
              </a:rPr>
              <a:t>microservice</a:t>
            </a:r>
            <a:endParaRPr lang="en-US" sz="1873" kern="0" dirty="0">
              <a:solidFill>
                <a:sysClr val="windowText" lastClr="000000"/>
              </a:solidFill>
            </a:endParaRPr>
          </a:p>
          <a:p>
            <a:pPr marL="291380" indent="-291380" defTabSz="932417">
              <a:buFont typeface="Arial" panose="020B0604020202020204" pitchFamily="34" charset="0"/>
              <a:buChar char="•"/>
              <a:defRPr/>
            </a:pPr>
            <a:r>
              <a:rPr lang="en-US" sz="1873" kern="0" dirty="0">
                <a:solidFill>
                  <a:sysClr val="windowText" lastClr="000000"/>
                </a:solidFill>
              </a:rPr>
              <a:t>Variety of technologies used </a:t>
            </a:r>
          </a:p>
          <a:p>
            <a:pPr marL="291380" indent="-291380" defTabSz="932417">
              <a:buFont typeface="Arial" panose="020B0604020202020204" pitchFamily="34" charset="0"/>
              <a:buChar char="•"/>
              <a:defRPr/>
            </a:pPr>
            <a:r>
              <a:rPr lang="en-US" sz="1873" kern="0" dirty="0">
                <a:solidFill>
                  <a:sysClr val="windowText" lastClr="000000"/>
                </a:solidFill>
              </a:rPr>
              <a:t>Remote Storage for cold data</a:t>
            </a:r>
          </a:p>
        </p:txBody>
      </p:sp>
      <p:sp>
        <p:nvSpPr>
          <p:cNvPr id="78" name="Rounded Rectangle 77"/>
          <p:cNvSpPr/>
          <p:nvPr/>
        </p:nvSpPr>
        <p:spPr bwMode="auto">
          <a:xfrm>
            <a:off x="1610519" y="1515174"/>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pic>
        <p:nvPicPr>
          <p:cNvPr id="79" name="Picture 2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1746148" y="1716672"/>
            <a:ext cx="518536" cy="438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0" name="Group 79"/>
          <p:cNvGrpSpPr/>
          <p:nvPr/>
        </p:nvGrpSpPr>
        <p:grpSpPr>
          <a:xfrm>
            <a:off x="2265774" y="2654175"/>
            <a:ext cx="419794" cy="241736"/>
            <a:chOff x="2526540" y="1999422"/>
            <a:chExt cx="411600" cy="237018"/>
          </a:xfrm>
        </p:grpSpPr>
        <p:sp>
          <p:nvSpPr>
            <p:cNvPr id="81" name="Rectangle 80"/>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82" name="Rectangle 81"/>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3" name="Rectangle 82"/>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4" name="Rectangle 83"/>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85" name="Group 84"/>
          <p:cNvGrpSpPr/>
          <p:nvPr/>
        </p:nvGrpSpPr>
        <p:grpSpPr>
          <a:xfrm>
            <a:off x="2352905" y="1609213"/>
            <a:ext cx="419794" cy="241736"/>
            <a:chOff x="3116191" y="1999422"/>
            <a:chExt cx="411600" cy="237018"/>
          </a:xfrm>
        </p:grpSpPr>
        <p:sp>
          <p:nvSpPr>
            <p:cNvPr id="86" name="Rectangle 85"/>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87" name="Rectangle 86"/>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8" name="Rectangle 87"/>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9" name="Rectangle 88"/>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cxnSp>
        <p:nvCxnSpPr>
          <p:cNvPr id="90" name="Straight Arrow Connector 89"/>
          <p:cNvCxnSpPr>
            <a:stCxn id="10" idx="1"/>
            <a:endCxn id="106" idx="2"/>
          </p:cNvCxnSpPr>
          <p:nvPr/>
        </p:nvCxnSpPr>
        <p:spPr>
          <a:xfrm flipV="1">
            <a:off x="2517627" y="4334411"/>
            <a:ext cx="1" cy="263953"/>
          </a:xfrm>
          <a:prstGeom prst="straightConnector1">
            <a:avLst/>
          </a:prstGeom>
          <a:noFill/>
          <a:ln w="12700" cap="flat" cmpd="sng" algn="ctr">
            <a:solidFill>
              <a:schemeClr val="tx1"/>
            </a:solidFill>
            <a:prstDash val="solid"/>
            <a:miter lim="800000"/>
            <a:tailEnd type="triangle"/>
          </a:ln>
          <a:effectLst/>
        </p:spPr>
      </p:cxnSp>
      <p:grpSp>
        <p:nvGrpSpPr>
          <p:cNvPr id="91" name="Group 90"/>
          <p:cNvGrpSpPr/>
          <p:nvPr/>
        </p:nvGrpSpPr>
        <p:grpSpPr>
          <a:xfrm>
            <a:off x="2867048" y="1618364"/>
            <a:ext cx="419794" cy="241736"/>
            <a:chOff x="3116191" y="1999422"/>
            <a:chExt cx="411600" cy="237018"/>
          </a:xfrm>
        </p:grpSpPr>
        <p:sp>
          <p:nvSpPr>
            <p:cNvPr id="92" name="Rectangle 91"/>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93" name="Rectangle 92"/>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4" name="Rectangle 93"/>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5" name="Rectangle 94"/>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96" name="Group 95"/>
          <p:cNvGrpSpPr/>
          <p:nvPr/>
        </p:nvGrpSpPr>
        <p:grpSpPr>
          <a:xfrm>
            <a:off x="2360196" y="1910934"/>
            <a:ext cx="419794" cy="241736"/>
            <a:chOff x="3116191" y="1999422"/>
            <a:chExt cx="411600" cy="237018"/>
          </a:xfrm>
        </p:grpSpPr>
        <p:sp>
          <p:nvSpPr>
            <p:cNvPr id="97" name="Rectangle 96"/>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98" name="Rectangle 97"/>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9" name="Rectangle 98"/>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0" name="Rectangle 99"/>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01" name="Group 100"/>
          <p:cNvGrpSpPr/>
          <p:nvPr/>
        </p:nvGrpSpPr>
        <p:grpSpPr>
          <a:xfrm>
            <a:off x="2867048" y="1923168"/>
            <a:ext cx="419794" cy="241736"/>
            <a:chOff x="3116191" y="1999422"/>
            <a:chExt cx="411600" cy="237018"/>
          </a:xfrm>
        </p:grpSpPr>
        <p:sp>
          <p:nvSpPr>
            <p:cNvPr id="102" name="Rectangle 101"/>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03" name="Rectangle 102"/>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4" name="Rectangle 103"/>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5" name="Rectangle 104"/>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sp>
        <p:nvSpPr>
          <p:cNvPr id="106" name="Rounded Rectangle 105"/>
          <p:cNvSpPr/>
          <p:nvPr/>
        </p:nvSpPr>
        <p:spPr bwMode="auto">
          <a:xfrm>
            <a:off x="1610519" y="3610839"/>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cxnSp>
        <p:nvCxnSpPr>
          <p:cNvPr id="107" name="Straight Arrow Connector 106"/>
          <p:cNvCxnSpPr>
            <a:stCxn id="106" idx="0"/>
            <a:endCxn id="39" idx="2"/>
          </p:cNvCxnSpPr>
          <p:nvPr/>
        </p:nvCxnSpPr>
        <p:spPr>
          <a:xfrm flipV="1">
            <a:off x="2517627" y="3264598"/>
            <a:ext cx="0" cy="346241"/>
          </a:xfrm>
          <a:prstGeom prst="straightConnector1">
            <a:avLst/>
          </a:prstGeom>
          <a:noFill/>
          <a:ln w="12700" cap="flat" cmpd="sng" algn="ctr">
            <a:solidFill>
              <a:schemeClr val="tx1"/>
            </a:solidFill>
            <a:prstDash val="solid"/>
            <a:miter lim="800000"/>
            <a:tailEnd type="triangle"/>
          </a:ln>
          <a:effectLst/>
        </p:spPr>
      </p:cxnSp>
      <p:pic>
        <p:nvPicPr>
          <p:cNvPr id="108" name="Picture 107"/>
          <p:cNvPicPr>
            <a:picLocks noChangeAspect="1"/>
          </p:cNvPicPr>
          <p:nvPr/>
        </p:nvPicPr>
        <p:blipFill>
          <a:blip r:embed="rId6">
            <a:clrChange>
              <a:clrFrom>
                <a:srgbClr val="000000"/>
              </a:clrFrom>
              <a:clrTo>
                <a:srgbClr val="000000">
                  <a:alpha val="0"/>
                </a:srgbClr>
              </a:clrTo>
            </a:clrChange>
            <a:lum bright="70000" contrast="-70000"/>
          </a:blip>
          <a:stretch>
            <a:fillRect/>
          </a:stretch>
        </p:blipFill>
        <p:spPr>
          <a:xfrm>
            <a:off x="1759490" y="3706021"/>
            <a:ext cx="413944" cy="544040"/>
          </a:xfrm>
          <a:prstGeom prst="rect">
            <a:avLst/>
          </a:prstGeom>
        </p:spPr>
      </p:pic>
      <p:grpSp>
        <p:nvGrpSpPr>
          <p:cNvPr id="109" name="Group 108"/>
          <p:cNvGrpSpPr/>
          <p:nvPr/>
        </p:nvGrpSpPr>
        <p:grpSpPr>
          <a:xfrm>
            <a:off x="2832516" y="3988169"/>
            <a:ext cx="419794" cy="241736"/>
            <a:chOff x="2821368" y="2314683"/>
            <a:chExt cx="411600" cy="237018"/>
          </a:xfrm>
        </p:grpSpPr>
        <p:sp>
          <p:nvSpPr>
            <p:cNvPr id="110" name="Rectangle 109"/>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11" name="Rectangle 110"/>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2" name="Rectangle 111"/>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3" name="Rectangle 112"/>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14" name="Group 113"/>
          <p:cNvGrpSpPr/>
          <p:nvPr/>
        </p:nvGrpSpPr>
        <p:grpSpPr>
          <a:xfrm>
            <a:off x="2292119" y="3791582"/>
            <a:ext cx="419794" cy="241736"/>
            <a:chOff x="2821368" y="2314683"/>
            <a:chExt cx="411600" cy="237018"/>
          </a:xfrm>
        </p:grpSpPr>
        <p:sp>
          <p:nvSpPr>
            <p:cNvPr id="115" name="Rectangle 114"/>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16" name="Rectangle 115"/>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7" name="Rectangle 116"/>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8" name="Rectangle 117"/>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19" name="Group 118"/>
          <p:cNvGrpSpPr/>
          <p:nvPr/>
        </p:nvGrpSpPr>
        <p:grpSpPr>
          <a:xfrm>
            <a:off x="2502016" y="2955598"/>
            <a:ext cx="419794" cy="241736"/>
            <a:chOff x="2526540" y="1999422"/>
            <a:chExt cx="411600" cy="237018"/>
          </a:xfrm>
        </p:grpSpPr>
        <p:sp>
          <p:nvSpPr>
            <p:cNvPr id="120" name="Rectangle 119"/>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21" name="Rectangle 120"/>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2" name="Rectangle 121"/>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3" name="Rectangle 122"/>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24" name="Group 123"/>
          <p:cNvGrpSpPr/>
          <p:nvPr/>
        </p:nvGrpSpPr>
        <p:grpSpPr>
          <a:xfrm>
            <a:off x="2885530" y="2647675"/>
            <a:ext cx="419794" cy="241736"/>
            <a:chOff x="2526540" y="1999422"/>
            <a:chExt cx="411600" cy="237018"/>
          </a:xfrm>
        </p:grpSpPr>
        <p:sp>
          <p:nvSpPr>
            <p:cNvPr id="125" name="Rectangle 124"/>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26" name="Rectangle 125"/>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7" name="Rectangle 126"/>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8" name="Rectangle 127"/>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31" name="Group 130"/>
          <p:cNvGrpSpPr/>
          <p:nvPr/>
        </p:nvGrpSpPr>
        <p:grpSpPr>
          <a:xfrm>
            <a:off x="6932243" y="2152670"/>
            <a:ext cx="4938960" cy="4104203"/>
            <a:chOff x="7035757" y="1579470"/>
            <a:chExt cx="4843247" cy="4024666"/>
          </a:xfrm>
        </p:grpSpPr>
        <p:sp>
          <p:nvSpPr>
            <p:cNvPr id="132" name="Rounded Rectangle 131"/>
            <p:cNvSpPr/>
            <p:nvPr/>
          </p:nvSpPr>
          <p:spPr bwMode="auto">
            <a:xfrm>
              <a:off x="7326371" y="3385240"/>
              <a:ext cx="1278241" cy="1393591"/>
            </a:xfrm>
            <a:prstGeom prst="roundRect">
              <a:avLst/>
            </a:prstGeom>
            <a:noFill/>
            <a:ln w="10795" cap="flat" cmpd="sng" algn="ctr">
              <a:solidFill>
                <a:schemeClr val="tx1"/>
              </a:solidFill>
              <a:prstDash val="lgDash"/>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3" name="Flowchart: Magnetic Disk 132"/>
            <p:cNvSpPr/>
            <p:nvPr/>
          </p:nvSpPr>
          <p:spPr>
            <a:xfrm>
              <a:off x="7670577" y="4167031"/>
              <a:ext cx="571464" cy="573851"/>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cxnSp>
          <p:nvCxnSpPr>
            <p:cNvPr id="136" name="Straight Arrow Connector 135"/>
            <p:cNvCxnSpPr>
              <a:stCxn id="133" idx="1"/>
            </p:cNvCxnSpPr>
            <p:nvPr/>
          </p:nvCxnSpPr>
          <p:spPr>
            <a:xfrm flipV="1">
              <a:off x="7956308" y="4017928"/>
              <a:ext cx="0" cy="149103"/>
            </a:xfrm>
            <a:prstGeom prst="straightConnector1">
              <a:avLst/>
            </a:prstGeom>
            <a:noFill/>
            <a:ln w="12700" cap="flat" cmpd="sng" algn="ctr">
              <a:solidFill>
                <a:schemeClr val="tx1"/>
              </a:solidFill>
              <a:prstDash val="solid"/>
              <a:miter lim="800000"/>
              <a:tailEnd type="triangle"/>
            </a:ln>
            <a:effectLst/>
          </p:spPr>
        </p:cxnSp>
        <p:sp>
          <p:nvSpPr>
            <p:cNvPr id="137" name="Hexagon 136"/>
            <p:cNvSpPr>
              <a:spLocks noChangeAspect="1"/>
            </p:cNvSpPr>
            <p:nvPr/>
          </p:nvSpPr>
          <p:spPr bwMode="auto">
            <a:xfrm>
              <a:off x="7675672" y="3475336"/>
              <a:ext cx="579638" cy="540794"/>
            </a:xfrm>
            <a:prstGeom prst="hexagon">
              <a:avLst/>
            </a:prstGeom>
            <a:solidFill>
              <a:srgbClr val="92D05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8" name="Hexagon 137"/>
            <p:cNvSpPr>
              <a:spLocks noChangeAspect="1"/>
            </p:cNvSpPr>
            <p:nvPr/>
          </p:nvSpPr>
          <p:spPr bwMode="auto">
            <a:xfrm>
              <a:off x="8902255" y="3880641"/>
              <a:ext cx="579638" cy="540794"/>
            </a:xfrm>
            <a:prstGeom prst="hexagon">
              <a:avLst/>
            </a:prstGeom>
            <a:solidFill>
              <a:srgbClr val="FFC00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9" name="Hexagon 138"/>
            <p:cNvSpPr>
              <a:spLocks noChangeAspect="1"/>
            </p:cNvSpPr>
            <p:nvPr/>
          </p:nvSpPr>
          <p:spPr bwMode="auto">
            <a:xfrm>
              <a:off x="10017591" y="3862815"/>
              <a:ext cx="579638" cy="540794"/>
            </a:xfrm>
            <a:prstGeom prst="hexagon">
              <a:avLst/>
            </a:prstGeom>
            <a:solidFill>
              <a:srgbClr val="7030A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0" name="Flowchart: Magnetic Disk 139"/>
            <p:cNvSpPr/>
            <p:nvPr/>
          </p:nvSpPr>
          <p:spPr>
            <a:xfrm>
              <a:off x="10229563" y="4208492"/>
              <a:ext cx="157973" cy="140896"/>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1" name="Hexagon 140"/>
            <p:cNvSpPr>
              <a:spLocks noChangeAspect="1"/>
            </p:cNvSpPr>
            <p:nvPr/>
          </p:nvSpPr>
          <p:spPr bwMode="auto">
            <a:xfrm>
              <a:off x="10032798" y="4919622"/>
              <a:ext cx="579638" cy="540794"/>
            </a:xfrm>
            <a:prstGeom prst="hexagon">
              <a:avLst/>
            </a:prstGeom>
            <a:solidFill>
              <a:srgbClr val="7030A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2" name="Flowchart: Magnetic Disk 141"/>
            <p:cNvSpPr/>
            <p:nvPr/>
          </p:nvSpPr>
          <p:spPr>
            <a:xfrm>
              <a:off x="10254119" y="5251049"/>
              <a:ext cx="157973" cy="140896"/>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cxnSp>
          <p:nvCxnSpPr>
            <p:cNvPr id="143" name="Straight Arrow Connector 142"/>
            <p:cNvCxnSpPr>
              <a:stCxn id="132" idx="0"/>
              <a:endCxn id="161" idx="4"/>
            </p:cNvCxnSpPr>
            <p:nvPr/>
          </p:nvCxnSpPr>
          <p:spPr>
            <a:xfrm flipV="1">
              <a:off x="7965493" y="2582879"/>
              <a:ext cx="762478" cy="802361"/>
            </a:xfrm>
            <a:prstGeom prst="straightConnector1">
              <a:avLst/>
            </a:prstGeom>
            <a:noFill/>
            <a:ln w="12700" cap="flat" cmpd="sng" algn="ctr">
              <a:solidFill>
                <a:schemeClr val="tx1"/>
              </a:solidFill>
              <a:prstDash val="solid"/>
              <a:miter lim="800000"/>
              <a:tailEnd type="triangle"/>
            </a:ln>
            <a:effectLst/>
          </p:spPr>
        </p:cxnSp>
        <p:cxnSp>
          <p:nvCxnSpPr>
            <p:cNvPr id="144" name="Straight Arrow Connector 143"/>
            <p:cNvCxnSpPr>
              <a:endCxn id="161" idx="3"/>
            </p:cNvCxnSpPr>
            <p:nvPr/>
          </p:nvCxnSpPr>
          <p:spPr>
            <a:xfrm flipH="1" flipV="1">
              <a:off x="9011867" y="2724827"/>
              <a:ext cx="165981" cy="1155814"/>
            </a:xfrm>
            <a:prstGeom prst="straightConnector1">
              <a:avLst/>
            </a:prstGeom>
            <a:noFill/>
            <a:ln w="12700" cap="flat" cmpd="sng" algn="ctr">
              <a:solidFill>
                <a:schemeClr val="tx1"/>
              </a:solidFill>
              <a:prstDash val="solid"/>
              <a:miter lim="800000"/>
              <a:tailEnd type="triangle"/>
            </a:ln>
            <a:effectLst/>
          </p:spPr>
        </p:cxnSp>
        <p:cxnSp>
          <p:nvCxnSpPr>
            <p:cNvPr id="145" name="Straight Arrow Connector 144"/>
            <p:cNvCxnSpPr>
              <a:stCxn id="139" idx="3"/>
              <a:endCxn id="138" idx="0"/>
            </p:cNvCxnSpPr>
            <p:nvPr/>
          </p:nvCxnSpPr>
          <p:spPr>
            <a:xfrm flipH="1">
              <a:off x="9481893" y="4133212"/>
              <a:ext cx="535698" cy="17827"/>
            </a:xfrm>
            <a:prstGeom prst="straightConnector1">
              <a:avLst/>
            </a:prstGeom>
            <a:noFill/>
            <a:ln w="12700" cap="flat" cmpd="sng" algn="ctr">
              <a:solidFill>
                <a:schemeClr val="tx1"/>
              </a:solidFill>
              <a:prstDash val="solid"/>
              <a:miter lim="800000"/>
              <a:tailEnd type="triangle"/>
            </a:ln>
            <a:effectLst/>
          </p:spPr>
        </p:cxnSp>
        <p:cxnSp>
          <p:nvCxnSpPr>
            <p:cNvPr id="146" name="Straight Arrow Connector 145"/>
            <p:cNvCxnSpPr>
              <a:stCxn id="141" idx="3"/>
              <a:endCxn id="138" idx="1"/>
            </p:cNvCxnSpPr>
            <p:nvPr/>
          </p:nvCxnSpPr>
          <p:spPr>
            <a:xfrm flipH="1" flipV="1">
              <a:off x="9346694" y="4421435"/>
              <a:ext cx="686104" cy="768584"/>
            </a:xfrm>
            <a:prstGeom prst="straightConnector1">
              <a:avLst/>
            </a:prstGeom>
            <a:noFill/>
            <a:ln w="12700" cap="flat" cmpd="sng" algn="ctr">
              <a:solidFill>
                <a:schemeClr val="tx1"/>
              </a:solidFill>
              <a:prstDash val="solid"/>
              <a:miter lim="800000"/>
              <a:tailEnd type="triangle"/>
            </a:ln>
            <a:effectLst/>
          </p:spPr>
        </p:cxnSp>
        <p:sp>
          <p:nvSpPr>
            <p:cNvPr id="147" name="Rectangle 146"/>
            <p:cNvSpPr/>
            <p:nvPr/>
          </p:nvSpPr>
          <p:spPr>
            <a:xfrm>
              <a:off x="7035757" y="4805727"/>
              <a:ext cx="1958526" cy="798409"/>
            </a:xfrm>
            <a:prstGeom prst="rect">
              <a:avLst/>
            </a:prstGeom>
            <a:ln>
              <a:solidFill>
                <a:schemeClr val="bg1"/>
              </a:solidFill>
            </a:ln>
          </p:spPr>
          <p:txBody>
            <a:bodyPr wrap="square">
              <a:spAutoFit/>
            </a:bodyPr>
            <a:lstStyle/>
            <a:p>
              <a:pPr defTabSz="932417">
                <a:defRPr/>
              </a:pPr>
              <a:r>
                <a:rPr lang="en-US" sz="1529" kern="0" dirty="0">
                  <a:solidFill>
                    <a:sysClr val="windowText" lastClr="000000"/>
                  </a:solidFill>
                </a:rPr>
                <a:t>stateless services with </a:t>
              </a:r>
            </a:p>
            <a:p>
              <a:pPr defTabSz="932417">
                <a:defRPr/>
              </a:pPr>
              <a:r>
                <a:rPr lang="en-US" sz="1529" kern="0" dirty="0">
                  <a:solidFill>
                    <a:sysClr val="windowText" lastClr="000000"/>
                  </a:solidFill>
                </a:rPr>
                <a:t>separate stores</a:t>
              </a:r>
            </a:p>
          </p:txBody>
        </p:sp>
        <p:sp>
          <p:nvSpPr>
            <p:cNvPr id="148" name="Rectangle 147"/>
            <p:cNvSpPr/>
            <p:nvPr/>
          </p:nvSpPr>
          <p:spPr>
            <a:xfrm>
              <a:off x="10633412" y="4938708"/>
              <a:ext cx="1245592" cy="564845"/>
            </a:xfrm>
            <a:prstGeom prst="rect">
              <a:avLst/>
            </a:prstGeom>
            <a:ln>
              <a:solidFill>
                <a:schemeClr val="bg1"/>
              </a:solidFill>
            </a:ln>
          </p:spPr>
          <p:txBody>
            <a:bodyPr wrap="square">
              <a:spAutoFit/>
            </a:bodyPr>
            <a:lstStyle/>
            <a:p>
              <a:pPr defTabSz="932417">
                <a:defRPr/>
              </a:pPr>
              <a:r>
                <a:rPr lang="en-US" sz="1529" kern="0" dirty="0" err="1">
                  <a:solidFill>
                    <a:sysClr val="windowText" lastClr="000000"/>
                  </a:solidFill>
                </a:rPr>
                <a:t>stateful</a:t>
              </a:r>
              <a:r>
                <a:rPr lang="en-US" sz="1529" kern="0" dirty="0">
                  <a:solidFill>
                    <a:sysClr val="windowText" lastClr="000000"/>
                  </a:solidFill>
                </a:rPr>
                <a:t> services</a:t>
              </a:r>
            </a:p>
          </p:txBody>
        </p:sp>
        <p:grpSp>
          <p:nvGrpSpPr>
            <p:cNvPr id="149" name="Group 148"/>
            <p:cNvGrpSpPr>
              <a:grpSpLocks noChangeAspect="1"/>
            </p:cNvGrpSpPr>
            <p:nvPr/>
          </p:nvGrpSpPr>
          <p:grpSpPr>
            <a:xfrm>
              <a:off x="8727970" y="2090817"/>
              <a:ext cx="567793" cy="634010"/>
              <a:chOff x="5499394" y="1899253"/>
              <a:chExt cx="1132765" cy="1226322"/>
            </a:xfrm>
          </p:grpSpPr>
          <p:sp>
            <p:nvSpPr>
              <p:cNvPr id="161" name="Hexagon 160"/>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62" name="Picture 2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5780027" y="2280929"/>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sp>
          <p:nvSpPr>
            <p:cNvPr id="150" name="Rectangle 149"/>
            <p:cNvSpPr/>
            <p:nvPr/>
          </p:nvSpPr>
          <p:spPr>
            <a:xfrm>
              <a:off x="9966322" y="1937046"/>
              <a:ext cx="1606823" cy="798408"/>
            </a:xfrm>
            <a:prstGeom prst="rect">
              <a:avLst/>
            </a:prstGeom>
            <a:ln>
              <a:solidFill>
                <a:schemeClr val="bg1"/>
              </a:solidFill>
            </a:ln>
          </p:spPr>
          <p:txBody>
            <a:bodyPr wrap="square">
              <a:spAutoFit/>
            </a:bodyPr>
            <a:lstStyle/>
            <a:p>
              <a:pPr defTabSz="932417">
                <a:defRPr/>
              </a:pPr>
              <a:r>
                <a:rPr lang="en-US" sz="1529" kern="0" dirty="0">
                  <a:solidFill>
                    <a:sysClr val="windowText" lastClr="000000"/>
                  </a:solidFill>
                </a:rPr>
                <a:t>stateless presentation services</a:t>
              </a:r>
            </a:p>
          </p:txBody>
        </p:sp>
        <p:pic>
          <p:nvPicPr>
            <p:cNvPr id="151"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7842290" y="3648544"/>
              <a:ext cx="266210" cy="2192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2"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9060095" y="4050711"/>
              <a:ext cx="266210" cy="2192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3"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0212089" y="3986299"/>
              <a:ext cx="200003" cy="16474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4"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0238768" y="5024088"/>
              <a:ext cx="200003" cy="16474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nvGrpSpPr>
            <p:cNvPr id="155" name="Group 154"/>
            <p:cNvGrpSpPr>
              <a:grpSpLocks noChangeAspect="1"/>
            </p:cNvGrpSpPr>
            <p:nvPr/>
          </p:nvGrpSpPr>
          <p:grpSpPr>
            <a:xfrm>
              <a:off x="9326304" y="2098174"/>
              <a:ext cx="567793" cy="634010"/>
              <a:chOff x="5499394" y="1899253"/>
              <a:chExt cx="1132765" cy="1226322"/>
            </a:xfrm>
          </p:grpSpPr>
          <p:sp>
            <p:nvSpPr>
              <p:cNvPr id="159" name="Hexagon 158"/>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60" name="Picture 2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5780027" y="2280929"/>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156" name="Group 155"/>
            <p:cNvGrpSpPr>
              <a:grpSpLocks noChangeAspect="1"/>
            </p:cNvGrpSpPr>
            <p:nvPr/>
          </p:nvGrpSpPr>
          <p:grpSpPr>
            <a:xfrm>
              <a:off x="9031937" y="1579470"/>
              <a:ext cx="567793" cy="634010"/>
              <a:chOff x="5499394" y="1899253"/>
              <a:chExt cx="1132765" cy="1226322"/>
            </a:xfrm>
          </p:grpSpPr>
          <p:sp>
            <p:nvSpPr>
              <p:cNvPr id="157" name="Hexagon 156"/>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58" name="Picture 2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grpSp>
      <p:sp>
        <p:nvSpPr>
          <p:cNvPr id="168" name="Rectangle 167"/>
          <p:cNvSpPr/>
          <p:nvPr/>
        </p:nvSpPr>
        <p:spPr>
          <a:xfrm>
            <a:off x="3631689" y="2348384"/>
            <a:ext cx="1878844" cy="670445"/>
          </a:xfrm>
          <a:prstGeom prst="rect">
            <a:avLst/>
          </a:prstGeom>
        </p:spPr>
        <p:txBody>
          <a:bodyPr wrap="none">
            <a:spAutoFit/>
          </a:bodyPr>
          <a:lstStyle/>
          <a:p>
            <a:pPr defTabSz="932417">
              <a:defRPr/>
            </a:pPr>
            <a:r>
              <a:rPr lang="en-US" sz="1836" kern="0" dirty="0">
                <a:solidFill>
                  <a:sysClr val="windowText" lastClr="000000"/>
                </a:solidFill>
              </a:rPr>
              <a:t>Tiers of specific </a:t>
            </a:r>
            <a:br>
              <a:rPr lang="en-US" sz="1836" kern="0" dirty="0">
                <a:solidFill>
                  <a:sysClr val="windowText" lastClr="000000"/>
                </a:solidFill>
              </a:rPr>
            </a:br>
            <a:r>
              <a:rPr lang="en-US" sz="1836" kern="0" dirty="0">
                <a:solidFill>
                  <a:sysClr val="windowText" lastClr="000000"/>
                </a:solidFill>
              </a:rPr>
              <a:t>technologies</a:t>
            </a:r>
          </a:p>
        </p:txBody>
      </p:sp>
      <p:sp>
        <p:nvSpPr>
          <p:cNvPr id="169" name="Rectangle 168"/>
          <p:cNvSpPr/>
          <p:nvPr/>
        </p:nvSpPr>
        <p:spPr>
          <a:xfrm>
            <a:off x="7663641" y="5058562"/>
            <a:ext cx="156918" cy="206608"/>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0" name="Rectangle 169"/>
          <p:cNvSpPr/>
          <p:nvPr/>
        </p:nvSpPr>
        <p:spPr>
          <a:xfrm>
            <a:off x="7663641" y="5058562"/>
            <a:ext cx="156918" cy="4288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1" name="Rectangle 170"/>
          <p:cNvSpPr/>
          <p:nvPr/>
        </p:nvSpPr>
        <p:spPr>
          <a:xfrm>
            <a:off x="7905584" y="5058562"/>
            <a:ext cx="156918" cy="206608"/>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2" name="Rectangle 171"/>
          <p:cNvSpPr/>
          <p:nvPr/>
        </p:nvSpPr>
        <p:spPr>
          <a:xfrm>
            <a:off x="7905584" y="5058562"/>
            <a:ext cx="156918" cy="4288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9" name="Right Arrow 128"/>
          <p:cNvSpPr/>
          <p:nvPr/>
        </p:nvSpPr>
        <p:spPr bwMode="auto">
          <a:xfrm>
            <a:off x="5124036" y="4201097"/>
            <a:ext cx="1438106" cy="952926"/>
          </a:xfrm>
          <a:prstGeom prst="rightArrow">
            <a:avLst/>
          </a:prstGeom>
          <a:solidFill>
            <a:srgbClr val="1F88DB"/>
          </a:solidFill>
          <a:ln w="10795" cap="flat" cmpd="sng" algn="ctr">
            <a:solidFill>
              <a:srgbClr val="002050"/>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770" fontAlgn="base">
              <a:spcBef>
                <a:spcPct val="0"/>
              </a:spcBef>
              <a:spcAft>
                <a:spcPct val="0"/>
              </a:spcAft>
              <a:defRPr/>
            </a:pPr>
            <a:endParaRPr lang="en-US" sz="2040" kern="0" dirty="0">
              <a:gradFill>
                <a:gsLst>
                  <a:gs pos="16814">
                    <a:srgbClr val="FFFFFF"/>
                  </a:gs>
                  <a:gs pos="46000">
                    <a:srgbClr val="FFFFFF"/>
                  </a:gs>
                </a:gsLst>
                <a:lin ang="5400000" scaled="0"/>
              </a:gradFill>
              <a:latin typeface="Segoe UI"/>
            </a:endParaRPr>
          </a:p>
        </p:txBody>
      </p:sp>
    </p:spTree>
    <p:extLst>
      <p:ext uri="{BB962C8B-B14F-4D97-AF65-F5344CB8AC3E}">
        <p14:creationId xmlns:p14="http://schemas.microsoft.com/office/powerpoint/2010/main" val="18721313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solidFill>
                  <a:srgbClr val="002050"/>
                </a:solidFill>
              </a:rPr>
              <a:t>Microservices</a:t>
            </a:r>
            <a:endParaRPr lang="en-US" dirty="0">
              <a:solidFill>
                <a:srgbClr val="002050"/>
              </a:solidFill>
            </a:endParaRPr>
          </a:p>
        </p:txBody>
      </p:sp>
      <p:sp>
        <p:nvSpPr>
          <p:cNvPr id="65" name="Hexagon 64"/>
          <p:cNvSpPr>
            <a:spLocks noChangeAspect="1"/>
          </p:cNvSpPr>
          <p:nvPr/>
        </p:nvSpPr>
        <p:spPr bwMode="auto">
          <a:xfrm>
            <a:off x="1507741" y="3153920"/>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6" name="Hexagon 65"/>
          <p:cNvSpPr>
            <a:spLocks noChangeAspect="1"/>
          </p:cNvSpPr>
          <p:nvPr/>
        </p:nvSpPr>
        <p:spPr bwMode="auto">
          <a:xfrm>
            <a:off x="2643182" y="3153920"/>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7" name="Hexagon 66"/>
          <p:cNvSpPr>
            <a:spLocks noChangeAspect="1"/>
          </p:cNvSpPr>
          <p:nvPr/>
        </p:nvSpPr>
        <p:spPr bwMode="auto">
          <a:xfrm>
            <a:off x="3737236" y="3153920"/>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8" name="Hexagon 67"/>
          <p:cNvSpPr>
            <a:spLocks noChangeAspect="1"/>
          </p:cNvSpPr>
          <p:nvPr/>
        </p:nvSpPr>
        <p:spPr bwMode="auto">
          <a:xfrm>
            <a:off x="4860690" y="3153920"/>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9" name="Hexagon 68"/>
          <p:cNvSpPr>
            <a:spLocks noChangeAspect="1"/>
          </p:cNvSpPr>
          <p:nvPr/>
        </p:nvSpPr>
        <p:spPr bwMode="auto">
          <a:xfrm>
            <a:off x="5984143" y="3153920"/>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0" name="Hexagon 69"/>
          <p:cNvSpPr>
            <a:spLocks noChangeAspect="1"/>
          </p:cNvSpPr>
          <p:nvPr/>
        </p:nvSpPr>
        <p:spPr bwMode="auto">
          <a:xfrm>
            <a:off x="7088114" y="3153920"/>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1" name="Hexagon 70"/>
          <p:cNvSpPr>
            <a:spLocks noChangeAspect="1"/>
          </p:cNvSpPr>
          <p:nvPr/>
        </p:nvSpPr>
        <p:spPr bwMode="auto">
          <a:xfrm>
            <a:off x="8194267" y="3153920"/>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2" name="Hexagon 71"/>
          <p:cNvSpPr>
            <a:spLocks noChangeAspect="1"/>
          </p:cNvSpPr>
          <p:nvPr/>
        </p:nvSpPr>
        <p:spPr bwMode="auto">
          <a:xfrm>
            <a:off x="9314274" y="3153920"/>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3" name="Hexagon 72"/>
          <p:cNvSpPr>
            <a:spLocks noChangeAspect="1"/>
          </p:cNvSpPr>
          <p:nvPr/>
        </p:nvSpPr>
        <p:spPr bwMode="auto">
          <a:xfrm>
            <a:off x="10404134" y="3153920"/>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4" name="Pentagon 73"/>
          <p:cNvSpPr/>
          <p:nvPr/>
        </p:nvSpPr>
        <p:spPr bwMode="auto">
          <a:xfrm rot="5400000">
            <a:off x="2921532" y="3872081"/>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5" name="Pentagon 74"/>
          <p:cNvSpPr/>
          <p:nvPr/>
        </p:nvSpPr>
        <p:spPr bwMode="auto">
          <a:xfrm rot="5400000">
            <a:off x="8956739" y="3872081"/>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6" name="Pentagon 75"/>
          <p:cNvSpPr/>
          <p:nvPr/>
        </p:nvSpPr>
        <p:spPr bwMode="auto">
          <a:xfrm rot="5400000">
            <a:off x="5939135" y="3872081"/>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7" name="Rectangle 76"/>
          <p:cNvSpPr/>
          <p:nvPr/>
        </p:nvSpPr>
        <p:spPr bwMode="auto">
          <a:xfrm>
            <a:off x="954902" y="3434523"/>
            <a:ext cx="10691738" cy="950089"/>
          </a:xfrm>
          <a:prstGeom prst="rect">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78" name="Group 77"/>
          <p:cNvGrpSpPr/>
          <p:nvPr/>
        </p:nvGrpSpPr>
        <p:grpSpPr>
          <a:xfrm>
            <a:off x="954902" y="1866703"/>
            <a:ext cx="10691738" cy="1510661"/>
            <a:chOff x="880533" y="1857930"/>
            <a:chExt cx="10706923" cy="1512807"/>
          </a:xfrm>
        </p:grpSpPr>
        <p:sp>
          <p:nvSpPr>
            <p:cNvPr id="79" name="Hexagon 78"/>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0" name="Hexagon 79"/>
            <p:cNvSpPr>
              <a:spLocks noChangeAspect="1"/>
            </p:cNvSpPr>
            <p:nvPr/>
          </p:nvSpPr>
          <p:spPr bwMode="auto">
            <a:xfrm>
              <a:off x="1438686"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1" name="Hexagon 80"/>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2" name="Hexagon 81"/>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3" name="Hexagon 82"/>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Hexagon 83"/>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5" name="Hexagon 84"/>
            <p:cNvSpPr>
              <a:spLocks noChangeAspect="1"/>
            </p:cNvSpPr>
            <p:nvPr/>
          </p:nvSpPr>
          <p:spPr bwMode="auto">
            <a:xfrm>
              <a:off x="2554992"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6" name="Hexagon 85"/>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7" name="Hexagon 86"/>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8" name="Hexagon 87"/>
            <p:cNvSpPr>
              <a:spLocks noChangeAspect="1"/>
            </p:cNvSpPr>
            <p:nvPr/>
          </p:nvSpPr>
          <p:spPr bwMode="auto">
            <a:xfrm>
              <a:off x="3671298"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Hexagon 88"/>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Hexagon 89"/>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Hexagon 90"/>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2" name="Hexagon 91"/>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3" name="Hexagon 92"/>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Hexagon 93"/>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Hexagon 94"/>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Hexagon 95"/>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7" name="Hexagon 96"/>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8" name="Hexagon 97"/>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9" name="Hexagon 98"/>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0" name="Hexagon 99"/>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1" name="Hexagon 100"/>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2" name="Hexagon 101"/>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3" name="Hexagon 102"/>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4" name="Hexagon 103"/>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Hexagon 104"/>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Hexagon 105"/>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7" name="Hexagon 106"/>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Hexagon 107"/>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Hexagon 108"/>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Hexagon 109"/>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1" name="Hexagon 110"/>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Hexagon 111"/>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3" name="Hexagon 112"/>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Hexagon 113"/>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5" name="Hexagon 114"/>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6" name="Hexagon 115"/>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17" name="TextBox 116"/>
          <p:cNvSpPr txBox="1"/>
          <p:nvPr/>
        </p:nvSpPr>
        <p:spPr>
          <a:xfrm>
            <a:off x="1037373" y="3508734"/>
            <a:ext cx="10752883" cy="634062"/>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400" kern="0" dirty="0" err="1">
                <a:gradFill>
                  <a:gsLst>
                    <a:gs pos="12097">
                      <a:srgbClr val="FFFFFF"/>
                    </a:gs>
                    <a:gs pos="34000">
                      <a:srgbClr val="FFFFFF"/>
                    </a:gs>
                  </a:gsLst>
                  <a:lin ang="5400000" scaled="0"/>
                </a:gradFill>
                <a:latin typeface="Segoe UI"/>
                <a:ea typeface="MS PGothic" panose="020B0600070205080204" pitchFamily="34" charset="-128"/>
              </a:rPr>
              <a:t>Microservices</a:t>
            </a:r>
            <a:r>
              <a:rPr lang="en-US" sz="2400" kern="0" dirty="0">
                <a:gradFill>
                  <a:gsLst>
                    <a:gs pos="12097">
                      <a:srgbClr val="FFFFFF"/>
                    </a:gs>
                    <a:gs pos="34000">
                      <a:srgbClr val="FFFFFF"/>
                    </a:gs>
                  </a:gsLst>
                  <a:lin ang="5400000" scaled="0"/>
                </a:gradFill>
                <a:latin typeface="Segoe UI"/>
                <a:ea typeface="MS PGothic" panose="020B0600070205080204" pitchFamily="34" charset="-128"/>
              </a:rPr>
              <a:t> Platform</a:t>
            </a:r>
            <a:endParaRPr lang="en-US" sz="2000" kern="0" dirty="0">
              <a:gradFill>
                <a:gsLst>
                  <a:gs pos="12097">
                    <a:srgbClr val="FFFFFF"/>
                  </a:gs>
                  <a:gs pos="34000">
                    <a:srgbClr val="FFFFFF"/>
                  </a:gs>
                </a:gsLst>
                <a:lin ang="5400000" scaled="0"/>
              </a:gradFill>
              <a:latin typeface="Segoe UI"/>
              <a:ea typeface="MS PGothic" panose="020B0600070205080204" pitchFamily="34" charset="-128"/>
            </a:endParaRPr>
          </a:p>
        </p:txBody>
      </p:sp>
      <p:sp>
        <p:nvSpPr>
          <p:cNvPr id="118" name="Rectangle 117"/>
          <p:cNvSpPr/>
          <p:nvPr/>
        </p:nvSpPr>
        <p:spPr bwMode="auto">
          <a:xfrm>
            <a:off x="954901" y="1866702"/>
            <a:ext cx="10691738" cy="1570821"/>
          </a:xfrm>
          <a:prstGeom prst="rect">
            <a:avLst/>
          </a:prstGeom>
          <a:solidFill>
            <a:srgbClr val="737373"/>
          </a:solidFill>
          <a:ln w="6350" cap="flat" cmpd="sng" algn="ctr">
            <a:noFill/>
            <a:prstDash val="solid"/>
            <a:miter lim="800000"/>
            <a:headEnd type="none" w="med" len="med"/>
            <a:tailEnd type="none" w="med" len="med"/>
          </a:ln>
          <a:effectLst/>
        </p:spPr>
        <p:txBody>
          <a:bodyPr tIns="91427" rIns="34289" bIns="34289" anchor="ctr"/>
          <a:lstStyle/>
          <a:p>
            <a:pPr algn="ctr" defTabSz="932227">
              <a:defRPr/>
            </a:pPr>
            <a:r>
              <a:rPr lang="en-US" sz="24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Build Applications with many Programming Frameworks and Languages</a:t>
            </a:r>
          </a:p>
        </p:txBody>
      </p:sp>
      <p:sp>
        <p:nvSpPr>
          <p:cNvPr id="119" name="Rectangle 118"/>
          <p:cNvSpPr/>
          <p:nvPr/>
        </p:nvSpPr>
        <p:spPr bwMode="auto">
          <a:xfrm>
            <a:off x="954901" y="5256647"/>
            <a:ext cx="10691739" cy="1543129"/>
          </a:xfrm>
          <a:prstGeom prst="rect">
            <a:avLst/>
          </a:prstGeom>
          <a:solidFill>
            <a:srgbClr val="00BCF2"/>
          </a:solidFill>
          <a:ln w="6350" cap="flat" cmpd="sng" algn="ctr">
            <a:noFill/>
            <a:prstDash val="solid"/>
            <a:miter lim="800000"/>
            <a:headEnd type="none" w="med" len="med"/>
            <a:tailEnd type="none" w="med" len="med"/>
          </a:ln>
          <a:effectLst/>
        </p:spPr>
        <p:txBody>
          <a:bodyPr tIns="91427" rIns="34289" bIns="34289" anchor="ctr"/>
          <a:lstStyle/>
          <a:p>
            <a:pPr algn="ctr" defTabSz="932227">
              <a:defRPr/>
            </a:pPr>
            <a:r>
              <a:rPr lang="en-US" sz="24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Deploy and Manage Applications to many Environments</a:t>
            </a:r>
          </a:p>
        </p:txBody>
      </p:sp>
    </p:spTree>
    <p:extLst>
      <p:ext uri="{BB962C8B-B14F-4D97-AF65-F5344CB8AC3E}">
        <p14:creationId xmlns:p14="http://schemas.microsoft.com/office/powerpoint/2010/main" val="38536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76" grpId="0" animBg="1"/>
      <p:bldP spid="118" grpId="0" animBg="1"/>
      <p:bldP spid="1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a:solidFill>
                  <a:srgbClr val="002050"/>
                </a:solidFill>
              </a:rPr>
              <a:t>Service </a:t>
            </a:r>
            <a:r>
              <a:rPr lang="fr-CA" dirty="0" err="1">
                <a:solidFill>
                  <a:srgbClr val="002050"/>
                </a:solidFill>
              </a:rPr>
              <a:t>Fabric</a:t>
            </a:r>
            <a:endParaRPr lang="fr-CA" dirty="0">
              <a:solidFill>
                <a:srgbClr val="002050"/>
              </a:solidFill>
            </a:endParaRPr>
          </a:p>
        </p:txBody>
      </p:sp>
      <p:sp>
        <p:nvSpPr>
          <p:cNvPr id="10" name="Hexagon 9"/>
          <p:cNvSpPr>
            <a:spLocks noChangeAspect="1"/>
          </p:cNvSpPr>
          <p:nvPr/>
        </p:nvSpPr>
        <p:spPr bwMode="auto">
          <a:xfrm>
            <a:off x="1507741"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Hexagon 10"/>
          <p:cNvSpPr>
            <a:spLocks noChangeAspect="1"/>
          </p:cNvSpPr>
          <p:nvPr/>
        </p:nvSpPr>
        <p:spPr bwMode="auto">
          <a:xfrm>
            <a:off x="2643182"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Hexagon 11"/>
          <p:cNvSpPr>
            <a:spLocks noChangeAspect="1"/>
          </p:cNvSpPr>
          <p:nvPr/>
        </p:nvSpPr>
        <p:spPr bwMode="auto">
          <a:xfrm>
            <a:off x="3737236"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Hexagon 12"/>
          <p:cNvSpPr>
            <a:spLocks noChangeAspect="1"/>
          </p:cNvSpPr>
          <p:nvPr/>
        </p:nvSpPr>
        <p:spPr bwMode="auto">
          <a:xfrm>
            <a:off x="4860690"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Hexagon 13"/>
          <p:cNvSpPr>
            <a:spLocks noChangeAspect="1"/>
          </p:cNvSpPr>
          <p:nvPr/>
        </p:nvSpPr>
        <p:spPr bwMode="auto">
          <a:xfrm>
            <a:off x="5984143"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Hexagon 14"/>
          <p:cNvSpPr>
            <a:spLocks noChangeAspect="1"/>
          </p:cNvSpPr>
          <p:nvPr/>
        </p:nvSpPr>
        <p:spPr bwMode="auto">
          <a:xfrm>
            <a:off x="708811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Hexagon 15"/>
          <p:cNvSpPr>
            <a:spLocks noChangeAspect="1"/>
          </p:cNvSpPr>
          <p:nvPr/>
        </p:nvSpPr>
        <p:spPr bwMode="auto">
          <a:xfrm>
            <a:off x="8194267"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Hexagon 16"/>
          <p:cNvSpPr>
            <a:spLocks noChangeAspect="1"/>
          </p:cNvSpPr>
          <p:nvPr/>
        </p:nvSpPr>
        <p:spPr bwMode="auto">
          <a:xfrm>
            <a:off x="931427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Hexagon 17"/>
          <p:cNvSpPr>
            <a:spLocks noChangeAspect="1"/>
          </p:cNvSpPr>
          <p:nvPr/>
        </p:nvSpPr>
        <p:spPr bwMode="auto">
          <a:xfrm>
            <a:off x="1040413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Pentagon 18"/>
          <p:cNvSpPr/>
          <p:nvPr/>
        </p:nvSpPr>
        <p:spPr bwMode="auto">
          <a:xfrm rot="5400000">
            <a:off x="2921532"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Pentagon 19"/>
          <p:cNvSpPr/>
          <p:nvPr/>
        </p:nvSpPr>
        <p:spPr bwMode="auto">
          <a:xfrm rot="5400000">
            <a:off x="8956739"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Pentagon 20"/>
          <p:cNvSpPr/>
          <p:nvPr/>
        </p:nvSpPr>
        <p:spPr bwMode="auto">
          <a:xfrm rot="5400000">
            <a:off x="5939135"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Rectangle 21"/>
          <p:cNvSpPr/>
          <p:nvPr/>
        </p:nvSpPr>
        <p:spPr bwMode="auto">
          <a:xfrm>
            <a:off x="954902" y="3423671"/>
            <a:ext cx="10691738" cy="950089"/>
          </a:xfrm>
          <a:prstGeom prst="rect">
            <a:avLst/>
          </a:prstGeom>
          <a:solidFill>
            <a:srgbClr val="003C6C"/>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3" name="Group 22"/>
          <p:cNvGrpSpPr/>
          <p:nvPr/>
        </p:nvGrpSpPr>
        <p:grpSpPr>
          <a:xfrm>
            <a:off x="954902" y="1855851"/>
            <a:ext cx="10691738" cy="1510661"/>
            <a:chOff x="880533" y="1857930"/>
            <a:chExt cx="10706923" cy="1512807"/>
          </a:xfrm>
        </p:grpSpPr>
        <p:sp>
          <p:nvSpPr>
            <p:cNvPr id="24" name="Hexagon 23"/>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Hexagon 25"/>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exagon 26"/>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Hexagon 27"/>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Hexagon 28"/>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Hexagon 30"/>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Hexagon 31"/>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Hexagon 33"/>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Hexagon 34"/>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Hexagon 35"/>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Hexagon 36"/>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Hexagon 37"/>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Hexagon 38"/>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Hexagon 39"/>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Hexagon 40"/>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Hexagon 41"/>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3" name="Hexagon 42"/>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4" name="Hexagon 43"/>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 name="Hexagon 44"/>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 name="Hexagon 45"/>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Hexagon 46"/>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Hexagon 47"/>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Hexagon 48"/>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 name="Hexagon 49"/>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 name="Hexagon 50"/>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 name="Hexagon 51"/>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Hexagon 52"/>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 name="Hexagon 53"/>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Hexagon 54"/>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Hexagon 55"/>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 name="Hexagon 56"/>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 name="Hexagon 57"/>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 name="Hexagon 58"/>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 name="Hexagon 59"/>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1" name="Hexagon 60"/>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63" name="Freeform 62"/>
          <p:cNvSpPr>
            <a:spLocks/>
          </p:cNvSpPr>
          <p:nvPr/>
        </p:nvSpPr>
        <p:spPr bwMode="auto">
          <a:xfrm>
            <a:off x="2643184" y="5399700"/>
            <a:ext cx="1790573" cy="99114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91310" tIns="45654" rIns="91310" bIns="45654" numCol="1" anchor="t" anchorCtr="0" compatLnSpc="1">
            <a:prstTxWarp prst="textNoShape">
              <a:avLst/>
            </a:prstTxWarp>
          </a:bodyPr>
          <a:lstStyle/>
          <a:p>
            <a:pPr defTabSz="931378">
              <a:defRPr/>
            </a:pPr>
            <a:endParaRPr lang="en-US" sz="1798" kern="0">
              <a:solidFill>
                <a:srgbClr val="505050"/>
              </a:solidFill>
              <a:latin typeface="Segoe UI"/>
              <a:ea typeface="MS PGothic" panose="020B0600070205080204" pitchFamily="34" charset="-128"/>
            </a:endParaRPr>
          </a:p>
        </p:txBody>
      </p:sp>
      <p:sp>
        <p:nvSpPr>
          <p:cNvPr id="65" name="Freeform 64"/>
          <p:cNvSpPr>
            <a:spLocks/>
          </p:cNvSpPr>
          <p:nvPr/>
        </p:nvSpPr>
        <p:spPr bwMode="auto">
          <a:xfrm>
            <a:off x="8636249" y="5378812"/>
            <a:ext cx="1790573" cy="99114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91310" tIns="45654" rIns="91310" bIns="45654" numCol="1" anchor="t" anchorCtr="0" compatLnSpc="1">
            <a:prstTxWarp prst="textNoShape">
              <a:avLst/>
            </a:prstTxWarp>
          </a:bodyPr>
          <a:lstStyle/>
          <a:p>
            <a:pPr defTabSz="931378">
              <a:defRPr/>
            </a:pPr>
            <a:endParaRPr lang="en-US" sz="1798" kern="0">
              <a:solidFill>
                <a:srgbClr val="505050"/>
              </a:solidFill>
              <a:latin typeface="Segoe UI"/>
              <a:ea typeface="MS PGothic" panose="020B0600070205080204" pitchFamily="34" charset="-128"/>
            </a:endParaRPr>
          </a:p>
        </p:txBody>
      </p:sp>
      <p:sp>
        <p:nvSpPr>
          <p:cNvPr id="66" name="TextBox 65"/>
          <p:cNvSpPr txBox="1"/>
          <p:nvPr/>
        </p:nvSpPr>
        <p:spPr>
          <a:xfrm>
            <a:off x="5239396" y="6325871"/>
            <a:ext cx="2561188" cy="577560"/>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40" kern="0" dirty="0">
                <a:solidFill>
                  <a:srgbClr val="505050"/>
                </a:solidFill>
                <a:latin typeface="Segoe UI"/>
                <a:ea typeface="MS PGothic" panose="020B0600070205080204" pitchFamily="34" charset="-128"/>
              </a:rPr>
              <a:t>Private cloud</a:t>
            </a:r>
          </a:p>
        </p:txBody>
      </p:sp>
      <p:grpSp>
        <p:nvGrpSpPr>
          <p:cNvPr id="67" name="Group 8"/>
          <p:cNvGrpSpPr>
            <a:grpSpLocks noChangeAspect="1"/>
          </p:cNvGrpSpPr>
          <p:nvPr/>
        </p:nvGrpSpPr>
        <p:grpSpPr bwMode="auto">
          <a:xfrm>
            <a:off x="5610269" y="4985015"/>
            <a:ext cx="1806851" cy="1805731"/>
            <a:chOff x="4385" y="3099"/>
            <a:chExt cx="1613" cy="1612"/>
          </a:xfrm>
        </p:grpSpPr>
        <p:sp>
          <p:nvSpPr>
            <p:cNvPr id="68"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69"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0"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1"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2" name="Rectangle 71"/>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3"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4"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5"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6"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7"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8"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9"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80"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81"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grpSp>
      <p:sp>
        <p:nvSpPr>
          <p:cNvPr id="82" name="TextBox 81"/>
          <p:cNvSpPr txBox="1"/>
          <p:nvPr/>
        </p:nvSpPr>
        <p:spPr>
          <a:xfrm>
            <a:off x="1270323" y="3493374"/>
            <a:ext cx="1477078"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err="1">
                <a:gradFill>
                  <a:gsLst>
                    <a:gs pos="12097">
                      <a:srgbClr val="FFFFFF"/>
                    </a:gs>
                    <a:gs pos="34000">
                      <a:srgbClr val="FFFFFF"/>
                    </a:gs>
                  </a:gsLst>
                  <a:lin ang="5400000" scaled="0"/>
                </a:gradFill>
                <a:latin typeface="Segoe UI"/>
                <a:ea typeface="MS PGothic" panose="020B0600070205080204" pitchFamily="34" charset="-128"/>
              </a:rPr>
              <a:t>LifecycleMgmt</a:t>
            </a:r>
            <a:endParaRPr lang="en-US" sz="2000" kern="0" dirty="0">
              <a:gradFill>
                <a:gsLst>
                  <a:gs pos="12097">
                    <a:srgbClr val="FFFFFF"/>
                  </a:gs>
                  <a:gs pos="34000">
                    <a:srgbClr val="FFFFFF"/>
                  </a:gs>
                </a:gsLst>
                <a:lin ang="5400000" scaled="0"/>
              </a:gradFill>
              <a:latin typeface="Segoe UI"/>
              <a:ea typeface="MS PGothic" panose="020B0600070205080204" pitchFamily="34" charset="-128"/>
            </a:endParaRPr>
          </a:p>
        </p:txBody>
      </p:sp>
      <p:sp>
        <p:nvSpPr>
          <p:cNvPr id="83" name="TextBox 82"/>
          <p:cNvSpPr txBox="1"/>
          <p:nvPr/>
        </p:nvSpPr>
        <p:spPr>
          <a:xfrm>
            <a:off x="2769036" y="3514900"/>
            <a:ext cx="1954075"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Independent Scaling</a:t>
            </a:r>
          </a:p>
        </p:txBody>
      </p:sp>
      <p:sp>
        <p:nvSpPr>
          <p:cNvPr id="84" name="TextBox 83"/>
          <p:cNvSpPr txBox="1"/>
          <p:nvPr/>
        </p:nvSpPr>
        <p:spPr>
          <a:xfrm>
            <a:off x="4827413" y="3499107"/>
            <a:ext cx="1954075"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Independent Updates</a:t>
            </a:r>
          </a:p>
        </p:txBody>
      </p:sp>
      <p:sp>
        <p:nvSpPr>
          <p:cNvPr id="85" name="TextBox 84"/>
          <p:cNvSpPr txBox="1"/>
          <p:nvPr/>
        </p:nvSpPr>
        <p:spPr>
          <a:xfrm>
            <a:off x="6925103" y="3498666"/>
            <a:ext cx="1655915" cy="859479"/>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Always On</a:t>
            </a:r>
            <a:br>
              <a:rPr lang="en-US" sz="2000" kern="0" dirty="0">
                <a:gradFill>
                  <a:gsLst>
                    <a:gs pos="12097">
                      <a:srgbClr val="FFFFFF"/>
                    </a:gs>
                    <a:gs pos="34000">
                      <a:srgbClr val="FFFFFF"/>
                    </a:gs>
                  </a:gsLst>
                  <a:lin ang="5400000" scaled="0"/>
                </a:gradFill>
                <a:latin typeface="Segoe UI"/>
                <a:ea typeface="MS PGothic" panose="020B0600070205080204" pitchFamily="34" charset="-128"/>
              </a:rPr>
            </a:br>
            <a:r>
              <a:rPr lang="en-US" sz="2000" kern="0" dirty="0">
                <a:gradFill>
                  <a:gsLst>
                    <a:gs pos="12097">
                      <a:srgbClr val="FFFFFF"/>
                    </a:gs>
                    <a:gs pos="34000">
                      <a:srgbClr val="FFFFFF"/>
                    </a:gs>
                  </a:gsLst>
                  <a:lin ang="5400000" scaled="0"/>
                </a:gradFill>
                <a:latin typeface="Segoe UI"/>
                <a:ea typeface="MS PGothic" panose="020B0600070205080204" pitchFamily="34" charset="-128"/>
              </a:rPr>
              <a:t>Availability</a:t>
            </a:r>
          </a:p>
        </p:txBody>
      </p:sp>
      <p:sp>
        <p:nvSpPr>
          <p:cNvPr id="86" name="TextBox 85"/>
          <p:cNvSpPr txBox="1"/>
          <p:nvPr/>
        </p:nvSpPr>
        <p:spPr>
          <a:xfrm>
            <a:off x="8636249" y="3548596"/>
            <a:ext cx="1655915" cy="86007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Resource</a:t>
            </a:r>
            <a:br>
              <a:rPr lang="en-US" sz="2000" kern="0" dirty="0">
                <a:gradFill>
                  <a:gsLst>
                    <a:gs pos="12097">
                      <a:srgbClr val="FFFFFF"/>
                    </a:gs>
                    <a:gs pos="34000">
                      <a:srgbClr val="FFFFFF"/>
                    </a:gs>
                  </a:gsLst>
                  <a:lin ang="5400000" scaled="0"/>
                </a:gradFill>
                <a:latin typeface="Segoe UI"/>
                <a:ea typeface="MS PGothic" panose="020B0600070205080204" pitchFamily="34" charset="-128"/>
              </a:rPr>
            </a:br>
            <a:r>
              <a:rPr lang="en-US" sz="2000" kern="0" dirty="0">
                <a:gradFill>
                  <a:gsLst>
                    <a:gs pos="12097">
                      <a:srgbClr val="FFFFFF"/>
                    </a:gs>
                    <a:gs pos="34000">
                      <a:srgbClr val="FFFFFF"/>
                    </a:gs>
                  </a:gsLst>
                  <a:lin ang="5400000" scaled="0"/>
                </a:gradFill>
                <a:latin typeface="Segoe UI"/>
                <a:ea typeface="MS PGothic" panose="020B0600070205080204" pitchFamily="34" charset="-128"/>
              </a:rPr>
              <a:t>Efficient</a:t>
            </a:r>
          </a:p>
        </p:txBody>
      </p:sp>
      <p:sp>
        <p:nvSpPr>
          <p:cNvPr id="87" name="TextBox 86"/>
          <p:cNvSpPr txBox="1"/>
          <p:nvPr/>
        </p:nvSpPr>
        <p:spPr>
          <a:xfrm>
            <a:off x="10134341" y="3497881"/>
            <a:ext cx="1655915" cy="938549"/>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Stateless/</a:t>
            </a:r>
          </a:p>
          <a:p>
            <a:pPr algn="ctr" defTabSz="931378">
              <a:lnSpc>
                <a:spcPct val="90000"/>
              </a:lnSpc>
              <a:spcAft>
                <a:spcPts val="599"/>
              </a:spcAft>
              <a:defRPr/>
            </a:pPr>
            <a:r>
              <a:rPr lang="en-US" sz="2000" kern="0" dirty="0" err="1">
                <a:gradFill>
                  <a:gsLst>
                    <a:gs pos="12097">
                      <a:srgbClr val="FFFFFF"/>
                    </a:gs>
                    <a:gs pos="34000">
                      <a:srgbClr val="FFFFFF"/>
                    </a:gs>
                  </a:gsLst>
                  <a:lin ang="5400000" scaled="0"/>
                </a:gradFill>
                <a:latin typeface="Segoe UI"/>
                <a:ea typeface="MS PGothic" panose="020B0600070205080204" pitchFamily="34" charset="-128"/>
              </a:rPr>
              <a:t>Stateful</a:t>
            </a:r>
            <a:endParaRPr lang="en-US" sz="2000" kern="0" dirty="0">
              <a:gradFill>
                <a:gsLst>
                  <a:gs pos="12097">
                    <a:srgbClr val="FFFFFF"/>
                  </a:gs>
                  <a:gs pos="34000">
                    <a:srgbClr val="FFFFFF"/>
                  </a:gs>
                </a:gsLst>
                <a:lin ang="5400000" scaled="0"/>
              </a:gradFill>
              <a:latin typeface="Segoe UI"/>
              <a:ea typeface="MS PGothic" panose="020B0600070205080204" pitchFamily="34" charset="-128"/>
            </a:endParaRPr>
          </a:p>
        </p:txBody>
      </p:sp>
      <p:sp>
        <p:nvSpPr>
          <p:cNvPr id="62" name="TextBox 61"/>
          <p:cNvSpPr txBox="1"/>
          <p:nvPr/>
        </p:nvSpPr>
        <p:spPr>
          <a:xfrm>
            <a:off x="2605888" y="5897627"/>
            <a:ext cx="2605313" cy="577560"/>
          </a:xfrm>
          <a:prstGeom prst="rect">
            <a:avLst/>
          </a:prstGeom>
          <a:noFill/>
        </p:spPr>
        <p:txBody>
          <a:bodyPr wrap="square" lIns="182622" tIns="146097" rIns="182622" bIns="146097" rtlCol="0">
            <a:spAutoFit/>
          </a:bodyPr>
          <a:lstStyle/>
          <a:p>
            <a:pPr defTabSz="931378">
              <a:lnSpc>
                <a:spcPct val="90000"/>
              </a:lnSpc>
              <a:spcAft>
                <a:spcPts val="599"/>
              </a:spcAft>
              <a:defRPr/>
            </a:pPr>
            <a:r>
              <a:rPr lang="en-US" sz="2040" kern="0" dirty="0">
                <a:solidFill>
                  <a:srgbClr val="505050"/>
                </a:solidFill>
                <a:latin typeface="Segoe UI"/>
                <a:ea typeface="MS PGothic" panose="020B0600070205080204" pitchFamily="34" charset="-128"/>
              </a:rPr>
              <a:t>Public Cloud</a:t>
            </a:r>
            <a:endParaRPr lang="en-US" sz="2397" kern="0" dirty="0">
              <a:solidFill>
                <a:srgbClr val="505050"/>
              </a:solidFill>
              <a:latin typeface="Segoe UI"/>
              <a:ea typeface="MS PGothic" panose="020B0600070205080204" pitchFamily="34" charset="-128"/>
            </a:endParaRPr>
          </a:p>
        </p:txBody>
      </p:sp>
      <p:sp>
        <p:nvSpPr>
          <p:cNvPr id="64" name="TextBox 63"/>
          <p:cNvSpPr txBox="1"/>
          <p:nvPr/>
        </p:nvSpPr>
        <p:spPr>
          <a:xfrm>
            <a:off x="8552635" y="5887270"/>
            <a:ext cx="2897701" cy="577560"/>
          </a:xfrm>
          <a:prstGeom prst="rect">
            <a:avLst/>
          </a:prstGeom>
          <a:noFill/>
        </p:spPr>
        <p:txBody>
          <a:bodyPr wrap="square" lIns="182622" tIns="146097" rIns="182622" bIns="146097" rtlCol="0">
            <a:spAutoFit/>
          </a:bodyPr>
          <a:lstStyle/>
          <a:p>
            <a:pPr defTabSz="931378">
              <a:lnSpc>
                <a:spcPct val="90000"/>
              </a:lnSpc>
              <a:spcAft>
                <a:spcPts val="599"/>
              </a:spcAft>
              <a:defRPr/>
            </a:pPr>
            <a:r>
              <a:rPr lang="en-US" sz="2040" kern="0" dirty="0">
                <a:solidFill>
                  <a:srgbClr val="505050"/>
                </a:solidFill>
                <a:latin typeface="Segoe UI"/>
                <a:ea typeface="MS PGothic" panose="020B0600070205080204" pitchFamily="34" charset="-128"/>
              </a:rPr>
              <a:t>Other Clouds</a:t>
            </a:r>
          </a:p>
        </p:txBody>
      </p:sp>
    </p:spTree>
    <p:extLst>
      <p:ext uri="{BB962C8B-B14F-4D97-AF65-F5344CB8AC3E}">
        <p14:creationId xmlns:p14="http://schemas.microsoft.com/office/powerpoint/2010/main" val="1688240070"/>
      </p:ext>
    </p:extLst>
  </p:cSld>
  <p:clrMapOvr>
    <a:masterClrMapping/>
  </p:clrMapOvr>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sharepoint/v3"/>
    <ds:schemaRef ds:uri="230e9df3-be65-4c73-a93b-d1236ebd677e"/>
    <ds:schemaRef ds:uri="01c77077-aee4-4b5f-bd4e-9cd40a6fff29"/>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8ff673fc-3231-4e3a-893b-6d7f7cd3276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2979</TotalTime>
  <Words>2202</Words>
  <Application>Microsoft Office PowerPoint</Application>
  <PresentationFormat>Custom</PresentationFormat>
  <Paragraphs>453</Paragraphs>
  <Slides>29</Slides>
  <Notes>24</Notes>
  <HiddenSlides>2</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29</vt:i4>
      </vt:variant>
    </vt:vector>
  </HeadingPairs>
  <TitlesOfParts>
    <vt:vector size="40" baseType="lpstr">
      <vt:lpstr>MS PGothic</vt:lpstr>
      <vt:lpstr>Arial</vt:lpstr>
      <vt:lpstr>Calibri</vt:lpstr>
      <vt:lpstr>Consolas</vt:lpstr>
      <vt:lpstr>Segoe UI</vt:lpstr>
      <vt:lpstr>Segoe UI Light</vt:lpstr>
      <vt:lpstr>Tw Cen MT</vt:lpstr>
      <vt:lpstr>Tw Cen MT Condensed</vt:lpstr>
      <vt:lpstr>Wingdings</vt:lpstr>
      <vt:lpstr>5-30721_Build_2016_Template_Light</vt:lpstr>
      <vt:lpstr>5-30721_Build_2016_Template_Dark</vt:lpstr>
      <vt:lpstr>Introduction to Service Fabric</vt:lpstr>
      <vt:lpstr>I always wanted to put a sign up on the road to Yale saying, ‘Beware: Deconstruction Ahead.’</vt:lpstr>
      <vt:lpstr>Setting Expectations</vt:lpstr>
      <vt:lpstr>Traditional application a.k.a Monolith</vt:lpstr>
      <vt:lpstr>Application composed of services</vt:lpstr>
      <vt:lpstr>Why microservices?</vt:lpstr>
      <vt:lpstr>PowerPoint Presentation</vt:lpstr>
      <vt:lpstr>Microservices</vt:lpstr>
      <vt:lpstr>Service Fabric</vt:lpstr>
      <vt:lpstr>PowerPoint Presentation</vt:lpstr>
      <vt:lpstr>WHY Service fabric?</vt:lpstr>
      <vt:lpstr>Application  composition</vt:lpstr>
      <vt:lpstr>Application composition</vt:lpstr>
      <vt:lpstr>Application composition</vt:lpstr>
      <vt:lpstr>Defining applications and services</vt:lpstr>
      <vt:lpstr>Instantiating an application</vt:lpstr>
      <vt:lpstr>Reliable Services API</vt:lpstr>
      <vt:lpstr>Reliable Collections</vt:lpstr>
      <vt:lpstr>Reliable Collections</vt:lpstr>
      <vt:lpstr>Service Fabric Orchestration - Rules</vt:lpstr>
      <vt:lpstr>Service Fabric Orchestration - Optimizations</vt:lpstr>
      <vt:lpstr>Service Fabric – failover</vt:lpstr>
      <vt:lpstr>On Applications, Hosts &amp; Activation</vt:lpstr>
      <vt:lpstr>On Rolling Upgrades</vt:lpstr>
      <vt:lpstr>Application Upgrade</vt:lpstr>
      <vt:lpstr>Monitoring your Services</vt:lpstr>
      <vt:lpstr>Diagnostics and Troubleshooting</vt:lpstr>
      <vt:lpstr>Interested in More?</vt:lpstr>
      <vt:lpstr>Thank you!</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100</cp:revision>
  <dcterms:created xsi:type="dcterms:W3CDTF">2016-08-19T13:41:00Z</dcterms:created>
  <dcterms:modified xsi:type="dcterms:W3CDTF">2016-10-15T13:25:58Z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