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45"/>
  </p:notesMasterIdLst>
  <p:handoutMasterIdLst>
    <p:handoutMasterId r:id="rId46"/>
  </p:handoutMasterIdLst>
  <p:sldIdLst>
    <p:sldId id="1367" r:id="rId6"/>
    <p:sldId id="1460" r:id="rId7"/>
    <p:sldId id="1409" r:id="rId8"/>
    <p:sldId id="1471" r:id="rId9"/>
    <p:sldId id="1472" r:id="rId10"/>
    <p:sldId id="1498" r:id="rId11"/>
    <p:sldId id="1499" r:id="rId12"/>
    <p:sldId id="1500" r:id="rId13"/>
    <p:sldId id="1501" r:id="rId14"/>
    <p:sldId id="1503" r:id="rId15"/>
    <p:sldId id="1504" r:id="rId16"/>
    <p:sldId id="1474" r:id="rId17"/>
    <p:sldId id="1475" r:id="rId18"/>
    <p:sldId id="1476" r:id="rId19"/>
    <p:sldId id="1477" r:id="rId20"/>
    <p:sldId id="1481" r:id="rId21"/>
    <p:sldId id="1506" r:id="rId22"/>
    <p:sldId id="1507" r:id="rId23"/>
    <p:sldId id="1508" r:id="rId24"/>
    <p:sldId id="1509" r:id="rId25"/>
    <p:sldId id="1478" r:id="rId26"/>
    <p:sldId id="1479" r:id="rId27"/>
    <p:sldId id="1480" r:id="rId28"/>
    <p:sldId id="1484" r:id="rId29"/>
    <p:sldId id="1485" r:id="rId30"/>
    <p:sldId id="1486" r:id="rId31"/>
    <p:sldId id="1487" r:id="rId32"/>
    <p:sldId id="1488" r:id="rId33"/>
    <p:sldId id="1489" r:id="rId34"/>
    <p:sldId id="1490" r:id="rId35"/>
    <p:sldId id="1491" r:id="rId36"/>
    <p:sldId id="1492" r:id="rId37"/>
    <p:sldId id="1493" r:id="rId38"/>
    <p:sldId id="1494" r:id="rId39"/>
    <p:sldId id="1495" r:id="rId40"/>
    <p:sldId id="1496" r:id="rId41"/>
    <p:sldId id="1505" r:id="rId42"/>
    <p:sldId id="1470" r:id="rId43"/>
    <p:sldId id="1433"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472"/>
            <p14:sldId id="1498"/>
            <p14:sldId id="1499"/>
            <p14:sldId id="1500"/>
            <p14:sldId id="1501"/>
            <p14:sldId id="1503"/>
            <p14:sldId id="1504"/>
            <p14:sldId id="1474"/>
            <p14:sldId id="1475"/>
            <p14:sldId id="1476"/>
            <p14:sldId id="1477"/>
            <p14:sldId id="1481"/>
          </p14:sldIdLst>
        </p14:section>
        <p14:section name="The SvcFab Cluster" id="{8991DADA-A26F-4A57-A115-79362BA0AC15}">
          <p14:sldIdLst>
            <p14:sldId id="1506"/>
          </p14:sldIdLst>
        </p14:section>
        <p14:section name="SvcFab Application Model" id="{F2CA6F2C-EC6C-4951-8FDC-38528DF7D715}">
          <p14:sldIdLst>
            <p14:sldId id="1507"/>
            <p14:sldId id="1508"/>
            <p14:sldId id="1509"/>
            <p14:sldId id="1478"/>
            <p14:sldId id="1479"/>
            <p14:sldId id="1480"/>
            <p14:sldId id="1484"/>
            <p14:sldId id="1485"/>
            <p14:sldId id="1486"/>
            <p14:sldId id="1487"/>
            <p14:sldId id="1488"/>
          </p14:sldIdLst>
        </p14:section>
        <p14:section name="Application Lifecycle" id="{72962CD6-CB84-41D3-B723-74271855D7A4}">
          <p14:sldIdLst>
            <p14:sldId id="1489"/>
            <p14:sldId id="1490"/>
            <p14:sldId id="1491"/>
            <p14:sldId id="1492"/>
            <p14:sldId id="1493"/>
            <p14:sldId id="1494"/>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60526" autoAdjust="0"/>
  </p:normalViewPr>
  <p:slideViewPr>
    <p:cSldViewPr>
      <p:cViewPr varScale="1">
        <p:scale>
          <a:sx n="93" d="100"/>
          <a:sy n="93" d="100"/>
        </p:scale>
        <p:origin x="2526" y="90"/>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10/16/2016 6:57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10/16/2016 6:56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10/16/2016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10/16/2016 6:58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10/16/2016 6:58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a:t>
            </a:r>
            <a:r>
              <a:rPr lang="en-US" dirty="0" err="1"/>
              <a:t>Microservices</a:t>
            </a:r>
            <a:endParaRPr lang="en-US" dirty="0"/>
          </a:p>
          <a:p>
            <a:r>
              <a:rPr lang="en-US" dirty="0"/>
              <a:t>Let’s start by 3-tier</a:t>
            </a:r>
            <a:r>
              <a:rPr lang="en-US" baseline="0" dirty="0"/>
              <a:t> Monolith</a:t>
            </a:r>
          </a:p>
          <a:p>
            <a:r>
              <a:rPr lang="en-US" baseline="0" dirty="0"/>
              <a:t>Then </a:t>
            </a:r>
            <a:r>
              <a:rPr lang="en-US" baseline="0" dirty="0" err="1"/>
              <a:t>Microservices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 scale-in scale-out</a:t>
            </a:r>
            <a:r>
              <a:rPr lang="en-US" baseline="0" dirty="0"/>
              <a:t> / if needed scale up and down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Stateless services are identical to Worker roles in Cloud Services.</a:t>
            </a:r>
          </a:p>
          <a:p>
            <a:r>
              <a:rPr lang="en-US" baseline="0" dirty="0" err="1"/>
              <a:t>Stateful</a:t>
            </a:r>
            <a:r>
              <a:rPr lang="en-US" baseline="0" dirty="0"/>
              <a:t> services are about bringing HA the programming model and democratizing HA for everyone. Service Fabric is a storage layer where the “hot” data that needs to be held close to compute is managed in </a:t>
            </a:r>
            <a:r>
              <a:rPr lang="en-US" baseline="0" dirty="0" err="1"/>
              <a:t>statefull</a:t>
            </a:r>
            <a:r>
              <a:rPr lang="en-US" baseline="0" dirty="0"/>
              <a:t> services. </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10/16/2016 7:03 AM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01882A8-7401-4BD1-8A1B-5FE40FC489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0630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10/16/2016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01882A8-7401-4BD1-8A1B-5FE40FC489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86332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10/16/2016 6:56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10/16/2016 6:56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468002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10/16/2016 6:56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744207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10/16/2016 6:57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872816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10/16/2016 6:57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87A55-D883-4B33-9B49-AB3133816348}" type="slidenum">
              <a:rPr lang="en-US" smtClean="0"/>
              <a:t>31</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97215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10/16/2016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10/16/2016 6:59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on my blog along with a link to this presentation.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38</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10/16/2016 6:57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36070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10/16/2016 6:58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5714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10/16/2016 6:58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06614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10/16/2016 6:58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2728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10/16/2016 6:58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56048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theme" Target="../theme/theme2.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5.xml"/><Relationship Id="rId5" Type="http://schemas.openxmlformats.org/officeDocument/2006/relationships/image" Target="../media/image15.emf"/><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7.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274638" y="1212850"/>
            <a:ext cx="11887200" cy="4801314"/>
          </a:xfrm>
        </p:spPr>
        <p:txBody>
          <a:bodyPr/>
          <a:lstStyle/>
          <a:p>
            <a:r>
              <a:rPr lang="en-US" dirty="0"/>
              <a:t>Fragile environment</a:t>
            </a:r>
          </a:p>
          <a:p>
            <a:endParaRPr lang="en-US" dirty="0"/>
          </a:p>
          <a:p>
            <a:r>
              <a:rPr lang="en-US" dirty="0" err="1"/>
              <a:t>Webscale</a:t>
            </a:r>
            <a:endParaRPr lang="en-US" dirty="0"/>
          </a:p>
          <a:p>
            <a:endParaRPr lang="en-US" dirty="0"/>
          </a:p>
          <a:p>
            <a:r>
              <a:rPr lang="en-US" dirty="0"/>
              <a:t>Distributed teams</a:t>
            </a:r>
          </a:p>
          <a:p>
            <a:endParaRPr lang="en-US" dirty="0"/>
          </a:p>
          <a:p>
            <a:r>
              <a:rPr lang="en-US"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Microservices</a:t>
            </a:r>
            <a:endParaRPr lang="en-US" dirty="0"/>
          </a:p>
        </p:txBody>
      </p:sp>
      <p:sp>
        <p:nvSpPr>
          <p:cNvPr id="6" name="Text Placeholder 5"/>
          <p:cNvSpPr>
            <a:spLocks noGrp="1"/>
          </p:cNvSpPr>
          <p:nvPr>
            <p:ph type="body" sz="quarter" idx="10"/>
          </p:nvPr>
        </p:nvSpPr>
        <p:spPr>
          <a:xfrm>
            <a:off x="274639" y="1212849"/>
            <a:ext cx="6019798" cy="2659190"/>
          </a:xfrm>
        </p:spPr>
        <p:txBody>
          <a:bodyPr/>
          <a:lstStyle/>
          <a:p>
            <a:r>
              <a:rPr lang="en-US" dirty="0"/>
              <a:t>Definition</a:t>
            </a:r>
          </a:p>
          <a:p>
            <a:pPr lvl="1"/>
            <a:r>
              <a:rPr lang="en-US" dirty="0"/>
              <a:t>Application created by connecting small services</a:t>
            </a:r>
          </a:p>
          <a:p>
            <a:pPr lvl="1"/>
            <a:r>
              <a:rPr lang="en-US" dirty="0"/>
              <a:t>Each service does one thing well</a:t>
            </a:r>
          </a:p>
          <a:p>
            <a:pPr lvl="1"/>
            <a:r>
              <a:rPr lang="en-US" dirty="0"/>
              <a:t>Use bounded context for data</a:t>
            </a:r>
          </a:p>
          <a:p>
            <a:pPr lvl="1"/>
            <a:r>
              <a:rPr lang="en-US" dirty="0"/>
              <a:t>Use versioned interfaces for services</a:t>
            </a:r>
          </a:p>
          <a:p>
            <a:pPr lvl="1"/>
            <a:r>
              <a:rPr lang="en-US" dirty="0"/>
              <a:t>Each service is easy to understand</a:t>
            </a:r>
          </a:p>
          <a:p>
            <a:pPr lvl="1"/>
            <a:r>
              <a:rPr lang="en-US" dirty="0"/>
              <a:t>Service lifecycle owned by a small team</a:t>
            </a:r>
          </a:p>
        </p:txBody>
      </p:sp>
      <p:sp>
        <p:nvSpPr>
          <p:cNvPr id="2" name="Text Placeholder 1"/>
          <p:cNvSpPr>
            <a:spLocks noGrp="1"/>
          </p:cNvSpPr>
          <p:nvPr>
            <p:ph type="body" sz="quarter" idx="11"/>
          </p:nvPr>
        </p:nvSpPr>
        <p:spPr/>
        <p:txBody>
          <a:bodyPr/>
          <a:lstStyle/>
          <a:p>
            <a:r>
              <a:rPr lang="en-US" dirty="0"/>
              <a:t>Benefits</a:t>
            </a:r>
          </a:p>
          <a:p>
            <a:pPr lvl="1"/>
            <a:r>
              <a:rPr lang="en-US" dirty="0"/>
              <a:t>Services are loosely coupled</a:t>
            </a:r>
          </a:p>
          <a:p>
            <a:pPr lvl="1"/>
            <a:r>
              <a:rPr lang="en-US" dirty="0"/>
              <a:t>Each service is independently deployable</a:t>
            </a:r>
          </a:p>
          <a:p>
            <a:pPr lvl="1"/>
            <a:r>
              <a:rPr lang="en-US" dirty="0"/>
              <a:t>Services have short development cycles</a:t>
            </a:r>
          </a:p>
          <a:p>
            <a:pPr lvl="1"/>
            <a:r>
              <a:rPr lang="en-US" dirty="0"/>
              <a:t>Stateless services replicated for availability</a:t>
            </a:r>
          </a:p>
          <a:p>
            <a:pPr lvl="1"/>
            <a:r>
              <a:rPr lang="en-US" dirty="0" err="1"/>
              <a:t>Stateful</a:t>
            </a:r>
            <a:r>
              <a:rPr lang="en-US" dirty="0"/>
              <a:t> services partitioned for scale </a:t>
            </a:r>
          </a:p>
          <a:p>
            <a:pPr lvl="1"/>
            <a:r>
              <a:rPr lang="en-US" dirty="0" err="1"/>
              <a:t>Stateful</a:t>
            </a:r>
            <a:r>
              <a:rPr lang="en-US" dirty="0"/>
              <a:t> services replicated for availability</a:t>
            </a:r>
          </a:p>
          <a:p>
            <a:pPr lvl="1"/>
            <a:r>
              <a:rPr lang="en-US"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pic>
        <p:nvPicPr>
          <p:cNvPr id="8" name="Picture 2" descr="image0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9334" y="2178492"/>
            <a:ext cx="2048608" cy="126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0"/>
          <p:cNvSpPr/>
          <p:nvPr/>
        </p:nvSpPr>
        <p:spPr>
          <a:xfrm>
            <a:off x="6294648" y="761140"/>
            <a:ext cx="4951829" cy="1270002"/>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Graph of interconnected </a:t>
            </a:r>
            <a:r>
              <a:rPr lang="en-US" sz="1873" kern="0" dirty="0" err="1">
                <a:solidFill>
                  <a:sysClr val="windowText" lastClr="000000"/>
                </a:solidFill>
              </a:rPr>
              <a:t>microservices</a:t>
            </a:r>
            <a:endParaRPr lang="en-US" sz="1873" kern="0" dirty="0">
              <a:solidFill>
                <a:sysClr val="windowText" lastClr="000000"/>
              </a:solidFill>
            </a:endParaRPr>
          </a:p>
          <a:p>
            <a:pPr marL="291380" indent="-291380" defTabSz="932417">
              <a:buFont typeface="Arial" panose="020B0604020202020204" pitchFamily="34" charset="0"/>
              <a:buChar char="•"/>
              <a:defRPr/>
            </a:pPr>
            <a:r>
              <a:rPr lang="en-US" sz="1873" kern="0" dirty="0">
                <a:solidFill>
                  <a:sysClr val="windowText" lastClr="000000"/>
                </a:solidFill>
              </a:rPr>
              <a:t>State typically scoped to the </a:t>
            </a:r>
            <a:r>
              <a:rPr lang="en-US" sz="1873" kern="0" dirty="0" err="1">
                <a:solidFill>
                  <a:sysClr val="windowText" lastClr="000000"/>
                </a:solidFill>
              </a:rPr>
              <a:t>microservice</a:t>
            </a:r>
            <a:endParaRPr lang="en-US" sz="1873" kern="0" dirty="0">
              <a:solidFill>
                <a:sysClr val="windowText" lastClr="000000"/>
              </a:solidFill>
            </a:endParaRPr>
          </a:p>
          <a:p>
            <a:pPr marL="291380" indent="-291380" defTabSz="932417">
              <a:buFont typeface="Arial" panose="020B0604020202020204" pitchFamily="34" charset="0"/>
              <a:buChar char="•"/>
              <a:defRPr/>
            </a:pPr>
            <a:r>
              <a:rPr lang="en-US" sz="1873" kern="0" dirty="0">
                <a:solidFill>
                  <a:sysClr val="windowText" lastClr="000000"/>
                </a:solidFill>
              </a:rPr>
              <a:t>Variety of technologies used </a:t>
            </a:r>
          </a:p>
          <a:p>
            <a:pPr marL="291380" indent="-291380" defTabSz="932417">
              <a:buFont typeface="Arial" panose="020B0604020202020204" pitchFamily="34" charset="0"/>
              <a:buChar char="•"/>
              <a:defRPr/>
            </a:pPr>
            <a:r>
              <a:rPr lang="en-US" sz="1873" kern="0" dirty="0">
                <a:solidFill>
                  <a:sysClr val="windowText" lastClr="000000"/>
                </a:solidFill>
              </a:rPr>
              <a:t>Remote Storage for cold data</a:t>
            </a:r>
          </a:p>
        </p:txBody>
      </p:sp>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6">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31" name="Group 130"/>
          <p:cNvGrpSpPr/>
          <p:nvPr/>
        </p:nvGrpSpPr>
        <p:grpSpPr>
          <a:xfrm>
            <a:off x="6932243" y="2152670"/>
            <a:ext cx="4938960" cy="4104203"/>
            <a:chOff x="7035757" y="1579470"/>
            <a:chExt cx="4843247" cy="4024666"/>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919622"/>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5251049"/>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6694" y="4421435"/>
              <a:ext cx="686104" cy="768584"/>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7035757" y="4805727"/>
              <a:ext cx="1958526" cy="798409"/>
            </a:xfrm>
            <a:prstGeom prst="rect">
              <a:avLst/>
            </a:prstGeom>
            <a:ln>
              <a:solidFill>
                <a:schemeClr val="bg1"/>
              </a:solidFill>
            </a:ln>
          </p:spPr>
          <p:txBody>
            <a:bodyPr wrap="square">
              <a:spAutoFit/>
            </a:bodyPr>
            <a:lstStyle/>
            <a:p>
              <a:pPr defTabSz="932417">
                <a:defRPr/>
              </a:pPr>
              <a:r>
                <a:rPr lang="en-US" sz="1529" kern="0" dirty="0">
                  <a:solidFill>
                    <a:sysClr val="windowText" lastClr="000000"/>
                  </a:solidFill>
                </a:rPr>
                <a:t>stateless services with </a:t>
              </a:r>
            </a:p>
            <a:p>
              <a:pPr defTabSz="932417">
                <a:defRPr/>
              </a:pPr>
              <a:r>
                <a:rPr lang="en-US" sz="1529" kern="0" dirty="0">
                  <a:solidFill>
                    <a:sysClr val="windowText" lastClr="000000"/>
                  </a:solidFill>
                </a:rPr>
                <a:t>separate stores</a:t>
              </a:r>
            </a:p>
          </p:txBody>
        </p:sp>
        <p:sp>
          <p:nvSpPr>
            <p:cNvPr id="148" name="Rectangle 147"/>
            <p:cNvSpPr/>
            <p:nvPr/>
          </p:nvSpPr>
          <p:spPr>
            <a:xfrm>
              <a:off x="10633412" y="4938708"/>
              <a:ext cx="1245592" cy="564845"/>
            </a:xfrm>
            <a:prstGeom prst="rect">
              <a:avLst/>
            </a:prstGeom>
            <a:ln>
              <a:solidFill>
                <a:schemeClr val="bg1"/>
              </a:solidFill>
            </a:ln>
          </p:spPr>
          <p:txBody>
            <a:bodyPr wrap="square">
              <a:spAutoFit/>
            </a:bodyPr>
            <a:lstStyle/>
            <a:p>
              <a:pPr defTabSz="932417">
                <a:defRPr/>
              </a:pPr>
              <a:r>
                <a:rPr lang="en-US" sz="1529" kern="0" dirty="0" err="1">
                  <a:solidFill>
                    <a:sysClr val="windowText" lastClr="000000"/>
                  </a:solidFill>
                </a:rPr>
                <a:t>stateful</a:t>
              </a:r>
              <a:r>
                <a:rPr lang="en-US" sz="1529" kern="0" dirty="0">
                  <a:solidFill>
                    <a:sysClr val="windowText" lastClr="000000"/>
                  </a:solidFill>
                </a:rPr>
                <a:t> 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9966322" y="1937046"/>
              <a:ext cx="1606823" cy="798408"/>
            </a:xfrm>
            <a:prstGeom prst="rect">
              <a:avLst/>
            </a:prstGeom>
            <a:ln>
              <a:solidFill>
                <a:schemeClr val="bg1"/>
              </a:solidFill>
            </a:ln>
          </p:spPr>
          <p:txBody>
            <a:bodyPr wrap="square">
              <a:spAutoFit/>
            </a:bodyPr>
            <a:lstStyle/>
            <a:p>
              <a:pPr defTabSz="932417">
                <a:defRPr/>
              </a:pPr>
              <a:r>
                <a:rPr lang="en-US" sz="1529" kern="0" dirty="0">
                  <a:solidFill>
                    <a:sysClr val="windowText" lastClr="000000"/>
                  </a:solidFill>
                </a:rPr>
                <a:t>stateless 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5024088"/>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sp>
        <p:nvSpPr>
          <p:cNvPr id="169" name="Rectangle 168"/>
          <p:cNvSpPr/>
          <p:nvPr/>
        </p:nvSpPr>
        <p:spPr>
          <a:xfrm>
            <a:off x="7663641" y="50585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663641" y="50585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905584" y="50585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905584" y="50585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124036" y="4201097"/>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50"/>
                </a:solidFill>
              </a:rPr>
              <a:t>Microservices</a:t>
            </a:r>
            <a:endParaRPr lang="en-US" dirty="0">
              <a:solidFill>
                <a:srgbClr val="002050"/>
              </a:solidFill>
            </a:endParaRPr>
          </a:p>
        </p:txBody>
      </p:sp>
      <p:sp>
        <p:nvSpPr>
          <p:cNvPr id="65" name="Hexagon 64"/>
          <p:cNvSpPr>
            <a:spLocks noChangeAspect="1"/>
          </p:cNvSpPr>
          <p:nvPr/>
        </p:nvSpPr>
        <p:spPr bwMode="auto">
          <a:xfrm>
            <a:off x="1507741"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Hexagon 65"/>
          <p:cNvSpPr>
            <a:spLocks noChangeAspect="1"/>
          </p:cNvSpPr>
          <p:nvPr/>
        </p:nvSpPr>
        <p:spPr bwMode="auto">
          <a:xfrm>
            <a:off x="2643182"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Hexagon 66"/>
          <p:cNvSpPr>
            <a:spLocks noChangeAspect="1"/>
          </p:cNvSpPr>
          <p:nvPr/>
        </p:nvSpPr>
        <p:spPr bwMode="auto">
          <a:xfrm>
            <a:off x="3737236"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Hexagon 67"/>
          <p:cNvSpPr>
            <a:spLocks noChangeAspect="1"/>
          </p:cNvSpPr>
          <p:nvPr/>
        </p:nvSpPr>
        <p:spPr bwMode="auto">
          <a:xfrm>
            <a:off x="4860690"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Hexagon 68"/>
          <p:cNvSpPr>
            <a:spLocks noChangeAspect="1"/>
          </p:cNvSpPr>
          <p:nvPr/>
        </p:nvSpPr>
        <p:spPr bwMode="auto">
          <a:xfrm>
            <a:off x="5984143"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Hexagon 69"/>
          <p:cNvSpPr>
            <a:spLocks noChangeAspect="1"/>
          </p:cNvSpPr>
          <p:nvPr/>
        </p:nvSpPr>
        <p:spPr bwMode="auto">
          <a:xfrm>
            <a:off x="7088114"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Hexagon 70"/>
          <p:cNvSpPr>
            <a:spLocks noChangeAspect="1"/>
          </p:cNvSpPr>
          <p:nvPr/>
        </p:nvSpPr>
        <p:spPr bwMode="auto">
          <a:xfrm>
            <a:off x="8194267"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Hexagon 71"/>
          <p:cNvSpPr>
            <a:spLocks noChangeAspect="1"/>
          </p:cNvSpPr>
          <p:nvPr/>
        </p:nvSpPr>
        <p:spPr bwMode="auto">
          <a:xfrm>
            <a:off x="9314274"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Hexagon 72"/>
          <p:cNvSpPr>
            <a:spLocks noChangeAspect="1"/>
          </p:cNvSpPr>
          <p:nvPr/>
        </p:nvSpPr>
        <p:spPr bwMode="auto">
          <a:xfrm>
            <a:off x="10404134"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Pentagon 73"/>
          <p:cNvSpPr/>
          <p:nvPr/>
        </p:nvSpPr>
        <p:spPr bwMode="auto">
          <a:xfrm rot="5400000">
            <a:off x="2921532" y="3872081"/>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Pentagon 74"/>
          <p:cNvSpPr/>
          <p:nvPr/>
        </p:nvSpPr>
        <p:spPr bwMode="auto">
          <a:xfrm rot="5400000">
            <a:off x="8956739" y="3872081"/>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6" name="Pentagon 75"/>
          <p:cNvSpPr/>
          <p:nvPr/>
        </p:nvSpPr>
        <p:spPr bwMode="auto">
          <a:xfrm rot="5400000">
            <a:off x="5939135" y="3872081"/>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7" name="Rectangle 76"/>
          <p:cNvSpPr/>
          <p:nvPr/>
        </p:nvSpPr>
        <p:spPr bwMode="auto">
          <a:xfrm>
            <a:off x="954902" y="3434523"/>
            <a:ext cx="10691738" cy="950089"/>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8" name="Group 77"/>
          <p:cNvGrpSpPr/>
          <p:nvPr/>
        </p:nvGrpSpPr>
        <p:grpSpPr>
          <a:xfrm>
            <a:off x="954902" y="1866703"/>
            <a:ext cx="10691738" cy="1510661"/>
            <a:chOff x="880533" y="1857930"/>
            <a:chExt cx="10706923" cy="1512807"/>
          </a:xfrm>
        </p:grpSpPr>
        <p:sp>
          <p:nvSpPr>
            <p:cNvPr id="79" name="Hexagon 78"/>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Hexagon 79"/>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Hexagon 80"/>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Hexagon 81"/>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Hexagon 82"/>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Hexagon 92"/>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Hexagon 93"/>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Hexagon 94"/>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Hexagon 95"/>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7" name="Hexagon 96"/>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8" name="Hexagon 97"/>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17" name="TextBox 116"/>
          <p:cNvSpPr txBox="1"/>
          <p:nvPr/>
        </p:nvSpPr>
        <p:spPr>
          <a:xfrm>
            <a:off x="1037373" y="3508734"/>
            <a:ext cx="10752883" cy="634062"/>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400" kern="0" dirty="0" err="1">
                <a:gradFill>
                  <a:gsLst>
                    <a:gs pos="12097">
                      <a:srgbClr val="FFFFFF"/>
                    </a:gs>
                    <a:gs pos="34000">
                      <a:srgbClr val="FFFFFF"/>
                    </a:gs>
                  </a:gsLst>
                  <a:lin ang="5400000" scaled="0"/>
                </a:gradFill>
                <a:latin typeface="Segoe UI"/>
                <a:ea typeface="MS PGothic" panose="020B0600070205080204" pitchFamily="34" charset="-128"/>
              </a:rPr>
              <a:t>Microservices</a:t>
            </a:r>
            <a:r>
              <a:rPr lang="en-US" sz="2400" kern="0" dirty="0">
                <a:gradFill>
                  <a:gsLst>
                    <a:gs pos="12097">
                      <a:srgbClr val="FFFFFF"/>
                    </a:gs>
                    <a:gs pos="34000">
                      <a:srgbClr val="FFFFFF"/>
                    </a:gs>
                  </a:gsLst>
                  <a:lin ang="5400000" scaled="0"/>
                </a:gradFill>
                <a:latin typeface="Segoe UI"/>
                <a:ea typeface="MS PGothic" panose="020B0600070205080204" pitchFamily="34" charset="-128"/>
              </a:rPr>
              <a:t> Platform</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118" name="Rectangle 117"/>
          <p:cNvSpPr/>
          <p:nvPr/>
        </p:nvSpPr>
        <p:spPr bwMode="auto">
          <a:xfrm>
            <a:off x="954901" y="1866702"/>
            <a:ext cx="10691738" cy="1570821"/>
          </a:xfrm>
          <a:prstGeom prst="rect">
            <a:avLst/>
          </a:prstGeom>
          <a:solidFill>
            <a:srgbClr val="737373"/>
          </a:solidFill>
          <a:ln w="6350" cap="flat" cmpd="sng" algn="ctr">
            <a:noFill/>
            <a:prstDash val="solid"/>
            <a:miter lim="800000"/>
            <a:headEnd type="none" w="med" len="med"/>
            <a:tailEnd type="none" w="med" len="med"/>
          </a:ln>
          <a:effectLst/>
        </p:spPr>
        <p:txBody>
          <a:bodyPr tIns="91427" rIns="34289" bIns="34289" anchor="ctr"/>
          <a:lstStyle/>
          <a:p>
            <a:pPr algn="ctr" defTabSz="932227">
              <a:defRPr/>
            </a:pPr>
            <a:r>
              <a:rPr lang="en-US" sz="24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Build Applications with many Programming Frameworks and Languages</a:t>
            </a:r>
          </a:p>
        </p:txBody>
      </p:sp>
      <p:sp>
        <p:nvSpPr>
          <p:cNvPr id="119" name="Rectangle 118"/>
          <p:cNvSpPr/>
          <p:nvPr/>
        </p:nvSpPr>
        <p:spPr bwMode="auto">
          <a:xfrm>
            <a:off x="954901" y="5256647"/>
            <a:ext cx="10691739" cy="1543129"/>
          </a:xfrm>
          <a:prstGeom prst="rect">
            <a:avLst/>
          </a:prstGeom>
          <a:solidFill>
            <a:srgbClr val="00BCF2"/>
          </a:solidFill>
          <a:ln w="6350" cap="flat" cmpd="sng" algn="ctr">
            <a:noFill/>
            <a:prstDash val="solid"/>
            <a:miter lim="800000"/>
            <a:headEnd type="none" w="med" len="med"/>
            <a:tailEnd type="none" w="med" len="med"/>
          </a:ln>
          <a:effectLst/>
        </p:spPr>
        <p:txBody>
          <a:bodyPr tIns="91427" rIns="34289" bIns="34289" anchor="ctr"/>
          <a:lstStyle/>
          <a:p>
            <a:pPr algn="ctr" defTabSz="932227">
              <a:defRPr/>
            </a:pPr>
            <a:r>
              <a:rPr lang="en-US" sz="24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Deploy and Manage Applications to many Environments</a:t>
            </a:r>
          </a:p>
        </p:txBody>
      </p:sp>
    </p:spTree>
    <p:extLst>
      <p:ext uri="{BB962C8B-B14F-4D97-AF65-F5344CB8AC3E}">
        <p14:creationId xmlns:p14="http://schemas.microsoft.com/office/powerpoint/2010/main" val="38536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118" grpId="0" animBg="1"/>
      <p:bldP spid="1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spTree>
    <p:extLst>
      <p:ext uri="{BB962C8B-B14F-4D97-AF65-F5344CB8AC3E}">
        <p14:creationId xmlns:p14="http://schemas.microsoft.com/office/powerpoint/2010/main" val="168824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6573495" y="1628921"/>
            <a:ext cx="4606969" cy="23505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89" name="Picture 88"/>
          <p:cNvPicPr>
            <a:picLocks noChangeAspect="1"/>
          </p:cNvPicPr>
          <p:nvPr/>
        </p:nvPicPr>
        <p:blipFill>
          <a:blip r:embed="rId3"/>
          <a:stretch>
            <a:fillRect/>
          </a:stretch>
        </p:blipFill>
        <p:spPr>
          <a:xfrm>
            <a:off x="1094664" y="1431315"/>
            <a:ext cx="4743725" cy="2440294"/>
          </a:xfrm>
          <a:prstGeom prst="rect">
            <a:avLst/>
          </a:prstGeom>
        </p:spPr>
      </p:pic>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448552" y="924035"/>
            <a:ext cx="5268426" cy="4841330"/>
            <a:chOff x="447734" y="1868419"/>
            <a:chExt cx="5269172" cy="4842021"/>
          </a:xfrm>
        </p:grpSpPr>
        <p:sp>
          <p:nvSpPr>
            <p:cNvPr id="93" name="Text Placeholder 3"/>
            <p:cNvSpPr txBox="1">
              <a:spLocks/>
            </p:cNvSpPr>
            <p:nvPr/>
          </p:nvSpPr>
          <p:spPr>
            <a:xfrm>
              <a:off x="712783" y="4705930"/>
              <a:ext cx="5004123"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dirty="0"/>
                <a:t>1 instance per VM</a:t>
              </a:r>
            </a:p>
            <a:p>
              <a:pPr marL="742807" lvl="1" indent="-285695" defTabSz="932597">
                <a:buFont typeface="Arial" panose="020B0604020202020204" pitchFamily="34" charset="0"/>
                <a:buChar char="•"/>
                <a:defRPr/>
              </a:pPr>
              <a:r>
                <a:rPr lang="en-US" dirty="0"/>
                <a:t>Uneven utilization</a:t>
              </a:r>
            </a:p>
            <a:p>
              <a:pPr marL="742807" lvl="1" indent="-285695" defTabSz="932597">
                <a:buFont typeface="Arial" panose="020B0604020202020204" pitchFamily="34" charset="0"/>
                <a:buChar char="•"/>
                <a:defRPr/>
              </a:pPr>
              <a:r>
                <a:rPr lang="en-US" dirty="0"/>
                <a:t>Low density</a:t>
              </a:r>
            </a:p>
            <a:p>
              <a:pPr marL="742807" lvl="1" indent="-285695" defTabSz="932597">
                <a:buFont typeface="Arial" panose="020B0604020202020204" pitchFamily="34" charset="0"/>
                <a:buChar char="•"/>
                <a:defRPr/>
              </a:pPr>
              <a:r>
                <a:rPr lang="en-US" dirty="0"/>
                <a:t>Slow deployment &amp; upgrade (bound to VM)</a:t>
              </a:r>
            </a:p>
            <a:p>
              <a:pPr marL="742807" lvl="1" indent="-285695" defTabSz="932597">
                <a:buFont typeface="Arial" panose="020B0604020202020204" pitchFamily="34" charset="0"/>
                <a:buChar char="•"/>
                <a:defRPr/>
              </a:pPr>
              <a:r>
                <a:rPr lang="en-US" dirty="0"/>
                <a:t>Slow scaling and failure recovery</a:t>
              </a:r>
            </a:p>
            <a:p>
              <a:pPr marL="742807" lvl="1" indent="-285695" defTabSz="932597">
                <a:buFont typeface="Arial" panose="020B0604020202020204" pitchFamily="34" charset="0"/>
                <a:buChar char="•"/>
                <a:defRPr/>
              </a:pPr>
              <a:r>
                <a:rPr lang="en-US"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102990" cy="5007718"/>
            <a:chOff x="6257250" y="1431549"/>
            <a:chExt cx="5103714" cy="5008428"/>
          </a:xfrm>
        </p:grpSpPr>
        <p:sp>
          <p:nvSpPr>
            <p:cNvPr id="104" name="Text Placeholder 3"/>
            <p:cNvSpPr txBox="1">
              <a:spLocks/>
            </p:cNvSpPr>
            <p:nvPr/>
          </p:nvSpPr>
          <p:spPr>
            <a:xfrm>
              <a:off x="6257250" y="4683179"/>
              <a:ext cx="5103714"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dirty="0"/>
                <a:t>Many microservices per VM</a:t>
              </a:r>
            </a:p>
            <a:p>
              <a:pPr marL="742807" lvl="1" indent="-285695" defTabSz="932597">
                <a:buFont typeface="Arial" panose="020B0604020202020204" pitchFamily="34" charset="0"/>
                <a:buChar char="•"/>
                <a:defRPr/>
              </a:pPr>
              <a:r>
                <a:rPr lang="en-US" dirty="0"/>
                <a:t>Even Utilization (by default, customizable)</a:t>
              </a:r>
            </a:p>
            <a:p>
              <a:pPr marL="742807" lvl="1" indent="-285695" defTabSz="932597">
                <a:buFont typeface="Arial" panose="020B0604020202020204" pitchFamily="34" charset="0"/>
                <a:buChar char="•"/>
                <a:defRPr/>
              </a:pPr>
              <a:r>
                <a:rPr lang="en-US" dirty="0"/>
                <a:t>High density (customizable)</a:t>
              </a:r>
            </a:p>
            <a:p>
              <a:pPr marL="742807" lvl="1" indent="-285695" defTabSz="932597">
                <a:buFont typeface="Arial" panose="020B0604020202020204" pitchFamily="34" charset="0"/>
                <a:buChar char="•"/>
                <a:defRPr/>
              </a:pPr>
              <a:r>
                <a:rPr lang="en-US" dirty="0"/>
                <a:t>Fast deployment &amp; upgrade</a:t>
              </a:r>
            </a:p>
            <a:p>
              <a:pPr marL="742807" lvl="1" indent="-285695" defTabSz="932597">
                <a:buFont typeface="Arial" panose="020B0604020202020204" pitchFamily="34" charset="0"/>
                <a:buChar char="•"/>
                <a:defRPr/>
              </a:pPr>
              <a:r>
                <a:rPr lang="en-US" dirty="0"/>
                <a:t>Fast scaling of independent </a:t>
              </a:r>
              <a:r>
                <a:rPr lang="en-US" dirty="0" err="1"/>
                <a:t>microservices</a:t>
              </a:r>
              <a:endParaRPr lang="en-US" dirty="0"/>
            </a:p>
            <a:p>
              <a:pPr marL="742807" lvl="1" indent="-285695" defTabSz="932597">
                <a:buFont typeface="Arial" panose="020B0604020202020204" pitchFamily="34" charset="0"/>
                <a:buChar char="•"/>
                <a:defRPr/>
              </a:pPr>
              <a:r>
                <a:rPr lang="en-US" dirty="0"/>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up)">
                                      <p:cBhvr>
                                        <p:cTn id="1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WHY Service fabric?</a:t>
            </a:r>
          </a:p>
        </p:txBody>
      </p:sp>
      <p:sp>
        <p:nvSpPr>
          <p:cNvPr id="3" name="Content Placeholder 2"/>
          <p:cNvSpPr>
            <a:spLocks noGrp="1"/>
          </p:cNvSpPr>
          <p:nvPr>
            <p:ph sz="half" idx="1"/>
          </p:nvPr>
        </p:nvSpPr>
        <p:spPr/>
        <p:txBody>
          <a:bodyPr>
            <a:normAutofit fontScale="70000" lnSpcReduction="20000"/>
          </a:bodyPr>
          <a:lstStyle/>
          <a:p>
            <a:pPr marL="0" indent="0">
              <a:buNone/>
            </a:pPr>
            <a:r>
              <a:rPr lang="en-US" sz="4080" dirty="0"/>
              <a:t>Scalability – </a:t>
            </a:r>
            <a:r>
              <a:rPr lang="en-US" sz="4080" dirty="0">
                <a:solidFill>
                  <a:srgbClr val="003C6C"/>
                </a:solidFill>
              </a:rPr>
              <a:t>support variable demand</a:t>
            </a:r>
            <a:br>
              <a:rPr lang="en-US" sz="4080" dirty="0"/>
            </a:br>
            <a:r>
              <a:rPr lang="en-US" sz="4080" dirty="0"/>
              <a:t>High Availability – </a:t>
            </a:r>
            <a:r>
              <a:rPr lang="en-US" sz="4080" dirty="0">
                <a:solidFill>
                  <a:srgbClr val="003C6C"/>
                </a:solidFill>
              </a:rPr>
              <a:t>always on</a:t>
            </a:r>
            <a:br>
              <a:rPr lang="en-US" sz="4080" dirty="0"/>
            </a:br>
            <a:r>
              <a:rPr lang="en-US" sz="4080" dirty="0"/>
              <a:t>Reliability – </a:t>
            </a:r>
            <a:r>
              <a:rPr lang="en-US" sz="4080" dirty="0">
                <a:solidFill>
                  <a:srgbClr val="003C6C"/>
                </a:solidFill>
              </a:rPr>
              <a:t>predictable outcomes</a:t>
            </a:r>
            <a:br>
              <a:rPr lang="en-US" sz="4080" dirty="0"/>
            </a:br>
            <a:r>
              <a:rPr lang="en-US" sz="4080" dirty="0"/>
              <a:t>Resiliency – </a:t>
            </a:r>
            <a:r>
              <a:rPr lang="en-US" sz="4080" dirty="0">
                <a:solidFill>
                  <a:srgbClr val="003C6C"/>
                </a:solidFill>
              </a:rPr>
              <a:t>self healing (adapts to adversity) </a:t>
            </a:r>
            <a:br>
              <a:rPr lang="en-US" sz="4080" dirty="0"/>
            </a:br>
            <a:r>
              <a:rPr lang="en-US" sz="4080" dirty="0"/>
              <a:t>Durability – </a:t>
            </a:r>
            <a:r>
              <a:rPr lang="en-US" sz="4080" dirty="0">
                <a:solidFill>
                  <a:srgbClr val="003C6C"/>
                </a:solidFill>
              </a:rPr>
              <a:t>guarantees data persistence</a:t>
            </a:r>
            <a:br>
              <a:rPr lang="en-US" sz="4080" dirty="0">
                <a:solidFill>
                  <a:srgbClr val="003C6C"/>
                </a:solidFill>
              </a:rPr>
            </a:br>
            <a:r>
              <a:rPr lang="en-US" sz="4080" dirty="0"/>
              <a:t>Mobility</a:t>
            </a:r>
            <a:r>
              <a:rPr lang="en-US" sz="4080" dirty="0">
                <a:solidFill>
                  <a:srgbClr val="003C6C"/>
                </a:solidFill>
              </a:rPr>
              <a:t> – no lock-in</a:t>
            </a:r>
          </a:p>
        </p:txBody>
      </p:sp>
    </p:spTree>
    <p:extLst>
      <p:ext uri="{BB962C8B-B14F-4D97-AF65-F5344CB8AC3E}">
        <p14:creationId xmlns:p14="http://schemas.microsoft.com/office/powerpoint/2010/main" val="14448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84013" y="1276587"/>
            <a:ext cx="8724102" cy="552272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Datacenter (Azure, Amazon, On-Premises)</a:t>
            </a:r>
          </a:p>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72851" y="1300326"/>
            <a:ext cx="3295255" cy="114864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lang="en-US" sz="1632" dirty="0" err="1">
                <a:solidFill>
                  <a:srgbClr val="FFFFFF"/>
                </a:solidFill>
                <a:latin typeface="Segoe UI" panose="020B0502040204020203" pitchFamily="34" charset="0"/>
                <a:cs typeface="Segoe UI" panose="020B0502040204020203" pitchFamily="34" charset="0"/>
              </a:rPr>
              <a:t>Ckuster</a:t>
            </a:r>
            <a:r>
              <a:rPr kumimoji="0" lang="en-US" sz="1632"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supports 1,000s of nodes</a:t>
            </a:r>
          </a:p>
          <a:p>
            <a:pPr defTabSz="932597">
              <a:defRPr/>
            </a:pPr>
            <a:r>
              <a:rPr lang="en-US" dirty="0"/>
              <a:t>is self repairing, and scales-up or down</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for creating an application</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Application type</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sp>
        <p:nvSpPr>
          <p:cNvPr id="9" name="Rectangle 8"/>
          <p:cNvSpPr/>
          <p:nvPr/>
        </p:nvSpPr>
        <p:spPr bwMode="auto">
          <a:xfrm>
            <a:off x="664452" y="5518235"/>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10" name="Rectangle 9"/>
          <p:cNvSpPr/>
          <p:nvPr/>
        </p:nvSpPr>
        <p:spPr bwMode="auto">
          <a:xfrm>
            <a:off x="1773446" y="5518235"/>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2882440" y="5518318"/>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sp>
        <p:nvSpPr>
          <p:cNvPr id="12" name="Rectangle 11"/>
          <p:cNvSpPr/>
          <p:nvPr/>
        </p:nvSpPr>
        <p:spPr bwMode="auto">
          <a:xfrm>
            <a:off x="4457449" y="5518152"/>
            <a:ext cx="1032794"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13" name="Rectangle 12"/>
          <p:cNvSpPr/>
          <p:nvPr/>
        </p:nvSpPr>
        <p:spPr bwMode="auto">
          <a:xfrm>
            <a:off x="5566443" y="5518152"/>
            <a:ext cx="1032794"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6675437" y="5518235"/>
            <a:ext cx="1032794"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sp>
        <p:nvSpPr>
          <p:cNvPr id="15" name="Rectangle 14"/>
          <p:cNvSpPr/>
          <p:nvPr/>
        </p:nvSpPr>
        <p:spPr bwMode="auto">
          <a:xfrm>
            <a:off x="8250446" y="5513334"/>
            <a:ext cx="1032794"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16" name="Rectangle 15"/>
          <p:cNvSpPr/>
          <p:nvPr/>
        </p:nvSpPr>
        <p:spPr bwMode="auto">
          <a:xfrm>
            <a:off x="9359440" y="5513334"/>
            <a:ext cx="1032794"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10468434" y="5513417"/>
            <a:ext cx="1032794"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Types of </a:t>
            </a:r>
            <a:r>
              <a:rPr lang="en-US" dirty="0" err="1"/>
              <a:t>microservices</a:t>
            </a:r>
            <a:r>
              <a:rPr lang="en-US" dirty="0"/>
              <a:t> </a:t>
            </a:r>
            <a:br>
              <a:rPr lang="en-US" dirty="0"/>
            </a:br>
            <a:r>
              <a:rPr lang="en-US" sz="3200" dirty="0"/>
              <a:t>from a Service Fabric perspective</a:t>
            </a:r>
          </a:p>
        </p:txBody>
      </p:sp>
      <p:sp>
        <p:nvSpPr>
          <p:cNvPr id="5" name="Text Placeholder 1"/>
          <p:cNvSpPr>
            <a:spLocks noGrp="1"/>
          </p:cNvSpPr>
          <p:nvPr>
            <p:ph type="body" sz="quarter" idx="10"/>
          </p:nvPr>
        </p:nvSpPr>
        <p:spPr>
          <a:xfrm>
            <a:off x="198438" y="1851360"/>
            <a:ext cx="12238037" cy="4598182"/>
          </a:xfrm>
        </p:spPr>
        <p:txBody>
          <a:bodyPr/>
          <a:lstStyle/>
          <a:p>
            <a:r>
              <a:rPr lang="en-US" dirty="0"/>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r>
              <a:rPr lang="en-US" dirty="0"/>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942725"/>
            <a:ext cx="11913495" cy="1858970"/>
          </a:xfrm>
          <a:prstGeom prst="rect">
            <a:avLst/>
          </a:prstGeom>
        </p:spPr>
        <p:txBody>
          <a:bodyPr vert="horz" wrap="square" lIns="146304" tIns="91440" rIns="146304" bIns="91440" rtlCol="0">
            <a:spAutoFit/>
          </a:bodyPr>
          <a:lstStyle/>
          <a:p>
            <a:r>
              <a:rPr lang="en-US" sz="2800" dirty="0"/>
              <a:t>Services types are composed of code/</a:t>
            </a:r>
            <a:r>
              <a:rPr lang="en-US" sz="2800" dirty="0" err="1"/>
              <a:t>config</a:t>
            </a:r>
            <a:r>
              <a:rPr lang="en-US" sz="2800" dirty="0"/>
              <a:t>/data packages</a:t>
            </a:r>
          </a:p>
          <a:p>
            <a:pPr lvl="1"/>
            <a:r>
              <a:rPr lang="en-US" sz="1600" dirty="0"/>
              <a:t>Code packages define an entry point (</a:t>
            </a:r>
            <a:r>
              <a:rPr lang="en-US" sz="1600" dirty="0" err="1"/>
              <a:t>dll</a:t>
            </a:r>
            <a:r>
              <a:rPr lang="en-US" sz="1600" dirty="0"/>
              <a:t> or exe) </a:t>
            </a:r>
          </a:p>
          <a:p>
            <a:pPr lvl="1"/>
            <a:r>
              <a:rPr lang="en-US" sz="1600" dirty="0" err="1"/>
              <a:t>Config</a:t>
            </a:r>
            <a:r>
              <a:rPr lang="en-US" sz="1600" dirty="0"/>
              <a:t> packages define service specific </a:t>
            </a:r>
            <a:r>
              <a:rPr lang="en-US" sz="1600" dirty="0" err="1"/>
              <a:t>config</a:t>
            </a:r>
            <a:r>
              <a:rPr lang="en-US" sz="1600" dirty="0"/>
              <a:t> information</a:t>
            </a:r>
          </a:p>
          <a:p>
            <a:pPr lvl="1"/>
            <a:r>
              <a:rPr lang="en-US" sz="1600" dirty="0"/>
              <a:t>Data packages define static resources (</a:t>
            </a:r>
            <a:r>
              <a:rPr lang="en-US" sz="1600" dirty="0" err="1"/>
              <a:t>eg</a:t>
            </a:r>
            <a:r>
              <a:rPr lang="en-US" sz="1600" dirty="0"/>
              <a:t>. images)</a:t>
            </a:r>
          </a:p>
          <a:p>
            <a:r>
              <a:rPr lang="en-US" sz="28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Service type</a:t>
            </a:r>
          </a:p>
        </p:txBody>
      </p:sp>
      <p:sp>
        <p:nvSpPr>
          <p:cNvPr id="5" name="Rectangle 4"/>
          <p:cNvSpPr/>
          <p:nvPr/>
        </p:nvSpPr>
        <p:spPr>
          <a:xfrm>
            <a:off x="4230465" y="2801695"/>
            <a:ext cx="8011514" cy="4031873"/>
          </a:xfrm>
          <a:prstGeom prst="rect">
            <a:avLst/>
          </a:prstGeom>
          <a:solidFill>
            <a:schemeClr val="tx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Application  composition</a:t>
            </a:r>
          </a:p>
        </p:txBody>
      </p:sp>
      <p:sp>
        <p:nvSpPr>
          <p:cNvPr id="4" name="Text Placeholder 5"/>
          <p:cNvSpPr txBox="1">
            <a:spLocks/>
          </p:cNvSpPr>
          <p:nvPr/>
        </p:nvSpPr>
        <p:spPr>
          <a:xfrm>
            <a:off x="1045398" y="2126336"/>
            <a:ext cx="10971026" cy="4105467"/>
          </a:xfrm>
          <a:prstGeom prst="rect">
            <a:avLst/>
          </a:prstGeom>
        </p:spPr>
        <p:txBody>
          <a:bodyPr vert="horz" wrap="square" lIns="149217" tIns="93260" rIns="149217" bIns="93260" rtlCol="0">
            <a:spAutoFit/>
          </a:bodyPr>
          <a:lstStyle>
            <a:lvl1pPr marL="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defRPr/>
            </a:pPr>
            <a:r>
              <a:rPr lang="en-US" sz="3999">
                <a:gradFill>
                  <a:gsLst>
                    <a:gs pos="1250">
                      <a:srgbClr val="0078D7"/>
                    </a:gs>
                    <a:gs pos="99000">
                      <a:srgbClr val="0078D7"/>
                    </a:gs>
                  </a:gsLst>
                  <a:lin ang="5400000" scaled="0"/>
                </a:gradFill>
                <a:latin typeface="Segoe UI Light"/>
              </a:rPr>
              <a:t>An application:</a:t>
            </a:r>
          </a:p>
          <a:p>
            <a:pPr defTabSz="932563">
              <a:defRPr/>
            </a:pPr>
            <a:endParaRPr lang="en-US" sz="3999">
              <a:gradFill>
                <a:gsLst>
                  <a:gs pos="1250">
                    <a:srgbClr val="0078D7"/>
                  </a:gs>
                  <a:gs pos="99000">
                    <a:srgbClr val="0078D7"/>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Is a </a:t>
            </a:r>
            <a:r>
              <a:rPr lang="en-US" sz="2400" b="1" i="1">
                <a:gradFill>
                  <a:gsLst>
                    <a:gs pos="2917">
                      <a:srgbClr val="505050"/>
                    </a:gs>
                    <a:gs pos="30000">
                      <a:srgbClr val="505050"/>
                    </a:gs>
                  </a:gsLst>
                  <a:lin ang="5400000" scaled="0"/>
                </a:gradFill>
                <a:latin typeface="Segoe UI Light"/>
              </a:rPr>
              <a:t>logical</a:t>
            </a:r>
            <a:r>
              <a:rPr lang="en-US" sz="240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instances of the same type get their own processes</a:t>
            </a:r>
          </a:p>
          <a:p>
            <a:pPr defTabSz="932563">
              <a:defRPr/>
            </a:pPr>
            <a:endParaRPr lang="en-US" sz="3999" dirty="0">
              <a:gradFill>
                <a:gsLst>
                  <a:gs pos="1250">
                    <a:srgbClr val="0078D7"/>
                  </a:gs>
                  <a:gs pos="99000">
                    <a:srgbClr val="0078D7"/>
                  </a:gs>
                </a:gsLst>
                <a:lin ang="5400000" scaled="0"/>
              </a:gradFill>
              <a:latin typeface="Segoe UI Light"/>
            </a:endParaRPr>
          </a:p>
        </p:txBody>
      </p:sp>
    </p:spTree>
    <p:extLst>
      <p:ext uri="{BB962C8B-B14F-4D97-AF65-F5344CB8AC3E}">
        <p14:creationId xmlns:p14="http://schemas.microsoft.com/office/powerpoint/2010/main" val="376418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Application composition</a:t>
            </a:r>
          </a:p>
        </p:txBody>
      </p:sp>
      <p:sp>
        <p:nvSpPr>
          <p:cNvPr id="3" name="Text Placeholder 5"/>
          <p:cNvSpPr txBox="1">
            <a:spLocks/>
          </p:cNvSpPr>
          <p:nvPr/>
        </p:nvSpPr>
        <p:spPr>
          <a:xfrm>
            <a:off x="1045398" y="2126335"/>
            <a:ext cx="11013143" cy="4253132"/>
          </a:xfrm>
          <a:prstGeom prst="rect">
            <a:avLst/>
          </a:prstGeom>
        </p:spPr>
        <p:txBody>
          <a:bodyPr vert="horz" wrap="square" lIns="149217" tIns="93260" rIns="149217" bIns="93260" rtlCol="0">
            <a:spAutoFit/>
          </a:bodyPr>
          <a:lstStyle>
            <a:lvl1pPr marL="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defRPr/>
            </a:pPr>
            <a:r>
              <a:rPr lang="en-US" sz="3999" dirty="0">
                <a:gradFill>
                  <a:gsLst>
                    <a:gs pos="1250">
                      <a:srgbClr val="0078D7"/>
                    </a:gs>
                    <a:gs pos="99000">
                      <a:srgbClr val="0078D7"/>
                    </a:gs>
                  </a:gsLst>
                  <a:lin ang="5400000" scaled="0"/>
                </a:gradFill>
                <a:latin typeface="Segoe UI Light"/>
              </a:rPr>
              <a:t>A service:</a:t>
            </a:r>
          </a:p>
          <a:p>
            <a:pPr defTabSz="932563">
              <a:defRPr/>
            </a:pPr>
            <a:endParaRPr lang="en-US" sz="3999" dirty="0">
              <a:gradFill>
                <a:gsLst>
                  <a:gs pos="1250">
                    <a:srgbClr val="0078D7"/>
                  </a:gs>
                  <a:gs pos="99000">
                    <a:srgbClr val="0078D7"/>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342834" indent="-342834" defTabSz="932563">
              <a:spcAft>
                <a:spcPts val="600"/>
              </a:spcAft>
              <a:buFont typeface="Arial" panose="020B0604020202020204" pitchFamily="34" charset="0"/>
              <a:buChar char="•"/>
              <a:defRPr/>
            </a:pPr>
            <a:endParaRPr lang="en-US" sz="2400" dirty="0">
              <a:gradFill>
                <a:gsLst>
                  <a:gs pos="2917">
                    <a:srgbClr val="505050"/>
                  </a:gs>
                  <a:gs pos="30000">
                    <a:srgbClr val="505050"/>
                  </a:gs>
                </a:gsLst>
                <a:lin ang="5400000" scaled="0"/>
              </a:gradFill>
              <a:latin typeface="Segoe UI Light"/>
            </a:endParaRPr>
          </a:p>
          <a:p>
            <a:pPr lvl="1" defTabSz="932563">
              <a:spcAft>
                <a:spcPts val="600"/>
              </a:spcAft>
              <a:defRPr/>
            </a:pPr>
            <a:r>
              <a:rPr lang="en-US" sz="2000" dirty="0">
                <a:gradFill>
                  <a:gsLst>
                    <a:gs pos="2917">
                      <a:srgbClr val="505050"/>
                    </a:gs>
                    <a:gs pos="30000">
                      <a:srgbClr val="505050"/>
                    </a:gs>
                  </a:gsLst>
                  <a:lin ang="5400000" scaled="0"/>
                </a:gradFill>
                <a:latin typeface="Segoe UI"/>
              </a:rPr>
              <a:t>*(but you can choose which services to upgrade)</a:t>
            </a:r>
          </a:p>
        </p:txBody>
      </p:sp>
    </p:spTree>
    <p:extLst>
      <p:ext uri="{BB962C8B-B14F-4D97-AF65-F5344CB8AC3E}">
        <p14:creationId xmlns:p14="http://schemas.microsoft.com/office/powerpoint/2010/main" val="1561111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406" y="2421527"/>
            <a:ext cx="7999665" cy="2151470"/>
          </a:xfrm>
          <a:prstGeom prst="rect">
            <a:avLst/>
          </a:prstGeom>
        </p:spPr>
      </p:pic>
    </p:spTree>
    <p:extLst>
      <p:ext uri="{BB962C8B-B14F-4D97-AF65-F5344CB8AC3E}">
        <p14:creationId xmlns:p14="http://schemas.microsoft.com/office/powerpoint/2010/main" val="2766638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rgbClr val="FFFFFF"/>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rgbClr val="FFFFFF"/>
                  </a:solidFill>
                </a:rPr>
                <a:t>Config</a:t>
              </a:r>
              <a:endParaRPr lang="en-US" sz="2000" dirty="0">
                <a:solidFill>
                  <a:srgbClr val="FFFFFF"/>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85"/>
          <p:cNvSpPr/>
          <p:nvPr/>
        </p:nvSpPr>
        <p:spPr bwMode="auto">
          <a:xfrm>
            <a:off x="8076282" y="982662"/>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8" name="Oval 87"/>
          <p:cNvSpPr/>
          <p:nvPr/>
        </p:nvSpPr>
        <p:spPr bwMode="auto">
          <a:xfrm>
            <a:off x="7294244" y="1723079"/>
            <a:ext cx="2776237" cy="2776237"/>
          </a:xfrm>
          <a:prstGeom prst="ellipse">
            <a:avLst/>
          </a:prstGeom>
          <a:noFill/>
          <a:ln w="66675">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9" name="Rounded Rectangle 88"/>
          <p:cNvSpPr/>
          <p:nvPr/>
        </p:nvSpPr>
        <p:spPr bwMode="auto">
          <a:xfrm>
            <a:off x="6675437" y="2082868"/>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91" name="Rounded Rectangle 90"/>
          <p:cNvSpPr/>
          <p:nvPr/>
        </p:nvSpPr>
        <p:spPr bwMode="auto">
          <a:xfrm>
            <a:off x="9500560" y="2048819"/>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92" name="Rounded Rectangle 91"/>
          <p:cNvSpPr/>
          <p:nvPr/>
        </p:nvSpPr>
        <p:spPr bwMode="auto">
          <a:xfrm>
            <a:off x="7215038" y="3765990"/>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07" name="Rounded Rectangle 106"/>
          <p:cNvSpPr/>
          <p:nvPr/>
        </p:nvSpPr>
        <p:spPr bwMode="auto">
          <a:xfrm>
            <a:off x="8945762" y="3772510"/>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 name="Title 2"/>
          <p:cNvSpPr>
            <a:spLocks noGrp="1"/>
          </p:cNvSpPr>
          <p:nvPr>
            <p:ph type="title"/>
          </p:nvPr>
        </p:nvSpPr>
        <p:spPr>
          <a:xfrm>
            <a:off x="294361" y="125665"/>
            <a:ext cx="11889564" cy="917575"/>
          </a:xfrm>
        </p:spPr>
        <p:txBody>
          <a:bodyPr/>
          <a:lstStyle/>
          <a:p>
            <a:r>
              <a:rPr lang="en-US" dirty="0"/>
              <a:t>Instantiating an application</a:t>
            </a:r>
          </a:p>
        </p:txBody>
      </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239523" y="5232574"/>
            <a:ext cx="11999239" cy="17726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a:gradFill>
                  <a:gsLst>
                    <a:gs pos="1250">
                      <a:srgbClr val="FFFFFF"/>
                    </a:gs>
                    <a:gs pos="100000">
                      <a:srgbClr val="FFFFFF"/>
                    </a:gs>
                  </a:gsLst>
                  <a:lin ang="5400000" scaled="0"/>
                </a:gradFill>
              </a:rPr>
              <a:t>ServiceType</a:t>
            </a:r>
            <a:r>
              <a:rPr lang="en-US" sz="1800" dirty="0">
                <a:gradFill>
                  <a:gsLst>
                    <a:gs pos="1250">
                      <a:srgbClr val="FFFFFF"/>
                    </a:gs>
                    <a:gs pos="100000">
                      <a:srgbClr val="FFFFFF"/>
                    </a:gs>
                  </a:gsLst>
                  <a:lin ang="5400000" scaled="0"/>
                </a:gradFill>
              </a:rPr>
              <a:t> is “</a:t>
            </a:r>
            <a:r>
              <a:rPr lang="en-US" sz="1800" b="1" dirty="0">
                <a:gradFill>
                  <a:gsLst>
                    <a:gs pos="1250">
                      <a:srgbClr val="FFFFFF"/>
                    </a:gs>
                    <a:gs pos="100000">
                      <a:srgbClr val="FFFFFF"/>
                    </a:gs>
                  </a:gsLst>
                  <a:lin ang="5400000" scaled="0"/>
                </a:gradFill>
              </a:rPr>
              <a:t>like”</a:t>
            </a:r>
            <a:r>
              <a:rPr lang="en-US" sz="1800" dirty="0">
                <a:gradFill>
                  <a:gsLst>
                    <a:gs pos="1250">
                      <a:srgbClr val="FFFFFF"/>
                    </a:gs>
                    <a:gs pos="100000">
                      <a:srgbClr val="FFFFFF"/>
                    </a:gs>
                  </a:gsLst>
                  <a:lin ang="5400000" scaled="0"/>
                </a:gradFill>
              </a:rPr>
              <a:t> a class type</a:t>
            </a:r>
          </a:p>
          <a:p>
            <a:r>
              <a:rPr lang="en-US" sz="1800" dirty="0" err="1">
                <a:gradFill>
                  <a:gsLst>
                    <a:gs pos="1250">
                      <a:srgbClr val="FFFFFF"/>
                    </a:gs>
                    <a:gs pos="100000">
                      <a:srgbClr val="FFFFFF"/>
                    </a:gs>
                  </a:gsLst>
                  <a:lin ang="5400000" scaled="0"/>
                </a:gradFill>
              </a:rPr>
              <a:t>ApplicationType</a:t>
            </a:r>
            <a:r>
              <a:rPr lang="en-US" sz="1800" dirty="0">
                <a:gradFill>
                  <a:gsLst>
                    <a:gs pos="1250">
                      <a:srgbClr val="FFFFFF"/>
                    </a:gs>
                    <a:gs pos="100000">
                      <a:srgbClr val="FFFFFF"/>
                    </a:gs>
                  </a:gsLst>
                  <a:lin ang="5400000" scaled="0"/>
                </a:gradFill>
              </a:rPr>
              <a:t> is “</a:t>
            </a:r>
            <a:r>
              <a:rPr lang="en-US" sz="1800" b="1" dirty="0">
                <a:gradFill>
                  <a:gsLst>
                    <a:gs pos="1250">
                      <a:srgbClr val="FFFFFF"/>
                    </a:gs>
                    <a:gs pos="100000">
                      <a:srgbClr val="FFFFFF"/>
                    </a:gs>
                  </a:gsLst>
                  <a:lin ang="5400000" scaled="0"/>
                </a:gradFill>
              </a:rPr>
              <a:t>like”</a:t>
            </a:r>
            <a:r>
              <a:rPr lang="en-US" sz="1800" dirty="0">
                <a:gradFill>
                  <a:gsLst>
                    <a:gs pos="1250">
                      <a:srgbClr val="FFFFFF"/>
                    </a:gs>
                    <a:gs pos="100000">
                      <a:srgbClr val="FFFFFF"/>
                    </a:gs>
                  </a:gsLst>
                  <a:lin ang="5400000" scaled="0"/>
                </a:gradFill>
              </a:rPr>
              <a:t> a typed Container </a:t>
            </a:r>
          </a:p>
          <a:p>
            <a:r>
              <a:rPr lang="en-US" sz="1800" dirty="0">
                <a:gradFill>
                  <a:gsLst>
                    <a:gs pos="1250">
                      <a:srgbClr val="FFFFFF"/>
                    </a:gs>
                    <a:gs pos="100000">
                      <a:srgbClr val="FFFFFF"/>
                    </a:gs>
                  </a:gsLst>
                  <a:lin ang="5400000" scaled="0"/>
                </a:gradFill>
              </a:rPr>
              <a:t>Each service instance has a unique name in the “namespace” of the application “fabric:/</a:t>
            </a:r>
            <a:r>
              <a:rPr lang="en-US" sz="1800" dirty="0" err="1">
                <a:gradFill>
                  <a:gsLst>
                    <a:gs pos="1250">
                      <a:srgbClr val="FFFFFF"/>
                    </a:gs>
                    <a:gs pos="100000">
                      <a:srgbClr val="FFFFFF"/>
                    </a:gs>
                  </a:gsLst>
                  <a:lin ang="5400000" scaled="0"/>
                </a:gradFill>
              </a:rPr>
              <a:t>CounterApplication</a:t>
            </a:r>
            <a:r>
              <a:rPr lang="en-US" sz="1800" dirty="0">
                <a:gradFill>
                  <a:gsLst>
                    <a:gs pos="1250">
                      <a:srgbClr val="FFFFFF"/>
                    </a:gs>
                    <a:gs pos="100000">
                      <a:srgbClr val="FFFFFF"/>
                    </a:gs>
                  </a:gsLst>
                  <a:lin ang="5400000" scaled="0"/>
                </a:gradFill>
              </a:rPr>
              <a:t>/</a:t>
            </a:r>
            <a:r>
              <a:rPr lang="en-US" sz="1800" dirty="0" err="1">
                <a:gradFill>
                  <a:gsLst>
                    <a:gs pos="1250">
                      <a:srgbClr val="FFFFFF"/>
                    </a:gs>
                    <a:gs pos="100000">
                      <a:srgbClr val="FFFFFF"/>
                    </a:gs>
                  </a:gsLst>
                  <a:lin ang="5400000" scaled="0"/>
                </a:gradFill>
              </a:rPr>
              <a:t>CounterService</a:t>
            </a:r>
            <a:r>
              <a:rPr lang="en-US" sz="1800" dirty="0">
                <a:gradFill>
                  <a:gsLst>
                    <a:gs pos="1250">
                      <a:srgbClr val="FFFFFF"/>
                    </a:gs>
                    <a:gs pos="100000">
                      <a:srgbClr val="FFFFFF"/>
                    </a:gs>
                  </a:gsLst>
                  <a:lin ang="5400000" scaled="0"/>
                </a:gradFill>
              </a:rPr>
              <a:t>”</a:t>
            </a:r>
          </a:p>
          <a:p>
            <a:r>
              <a:rPr lang="en-US" sz="1800" dirty="0" err="1">
                <a:gradFill>
                  <a:gsLst>
                    <a:gs pos="1250">
                      <a:srgbClr val="FFFFFF"/>
                    </a:gs>
                    <a:gs pos="100000">
                      <a:srgbClr val="FFFFFF"/>
                    </a:gs>
                  </a:gsLst>
                  <a:lin ang="5400000" scaled="0"/>
                </a:gradFill>
              </a:rPr>
              <a:t>ApplicationInstance</a:t>
            </a:r>
            <a:r>
              <a:rPr lang="en-US" sz="1800" dirty="0">
                <a:gradFill>
                  <a:gsLst>
                    <a:gs pos="1250">
                      <a:srgbClr val="FFFFFF"/>
                    </a:gs>
                    <a:gs pos="100000">
                      <a:srgbClr val="FFFFFF"/>
                    </a:gs>
                  </a:gsLst>
                  <a:lin ang="5400000" scaled="0"/>
                </a:gradFill>
              </a:rPr>
              <a:t> is an instance of the </a:t>
            </a:r>
            <a:r>
              <a:rPr lang="en-US" sz="1800" dirty="0" err="1">
                <a:gradFill>
                  <a:gsLst>
                    <a:gs pos="1250">
                      <a:srgbClr val="FFFFFF"/>
                    </a:gs>
                    <a:gs pos="100000">
                      <a:srgbClr val="FFFFFF"/>
                    </a:gs>
                  </a:gsLst>
                  <a:lin ang="5400000" scaled="0"/>
                </a:gradFill>
              </a:rPr>
              <a:t>ApplicationType</a:t>
            </a:r>
            <a:r>
              <a:rPr lang="en-US" sz="1800" dirty="0">
                <a:gradFill>
                  <a:gsLst>
                    <a:gs pos="1250">
                      <a:srgbClr val="FFFFFF"/>
                    </a:gs>
                    <a:gs pos="100000">
                      <a:srgbClr val="FFFFFF"/>
                    </a:gs>
                  </a:gsLst>
                  <a:lin ang="5400000" scaled="0"/>
                </a:gradFill>
              </a:rPr>
              <a:t> and has an unique name “fabric:/</a:t>
            </a:r>
            <a:r>
              <a:rPr lang="en-US" sz="1800" dirty="0" err="1">
                <a:gradFill>
                  <a:gsLst>
                    <a:gs pos="1250">
                      <a:srgbClr val="FFFFFF"/>
                    </a:gs>
                    <a:gs pos="100000">
                      <a:srgbClr val="FFFFFF"/>
                    </a:gs>
                  </a:gsLst>
                  <a:lin ang="5400000" scaled="0"/>
                </a:gradFill>
              </a:rPr>
              <a:t>CounterApplication</a:t>
            </a:r>
            <a:r>
              <a:rPr lang="en-US" sz="1800" dirty="0">
                <a:gradFill>
                  <a:gsLst>
                    <a:gs pos="1250">
                      <a:srgbClr val="FFFFFF"/>
                    </a:gs>
                    <a:gs pos="100000">
                      <a:srgbClr val="FFFFFF"/>
                    </a:gs>
                  </a:gsLst>
                  <a:lin ang="5400000" scaled="0"/>
                </a:gradFill>
              </a:rPr>
              <a:t>”</a:t>
            </a:r>
          </a:p>
        </p:txBody>
      </p:sp>
      <p:grpSp>
        <p:nvGrpSpPr>
          <p:cNvPr id="110" name="Group 109"/>
          <p:cNvGrpSpPr/>
          <p:nvPr/>
        </p:nvGrpSpPr>
        <p:grpSpPr>
          <a:xfrm>
            <a:off x="600131" y="1492552"/>
            <a:ext cx="1691140" cy="1600201"/>
            <a:chOff x="600131" y="1492552"/>
            <a:chExt cx="1691140" cy="1600201"/>
          </a:xfrm>
        </p:grpSpPr>
        <p:grpSp>
          <p:nvGrpSpPr>
            <p:cNvPr id="94" name="Group 93"/>
            <p:cNvGrpSpPr/>
            <p:nvPr/>
          </p:nvGrpSpPr>
          <p:grpSpPr>
            <a:xfrm>
              <a:off x="691071" y="1492552"/>
              <a:ext cx="1600200" cy="1600201"/>
              <a:chOff x="4132596" y="0"/>
              <a:chExt cx="8305800" cy="7024999"/>
            </a:xfrm>
          </p:grpSpPr>
          <p:pic>
            <p:nvPicPr>
              <p:cNvPr id="95" name="Picture 94"/>
              <p:cNvPicPr>
                <a:picLocks noChangeAspect="1"/>
              </p:cNvPicPr>
              <p:nvPr/>
            </p:nvPicPr>
            <p:blipFill>
              <a:blip r:embed="rId3">
                <a:clrChange>
                  <a:clrFrom>
                    <a:srgbClr val="00188F"/>
                  </a:clrFrom>
                  <a:clrTo>
                    <a:srgbClr val="00188F">
                      <a:alpha val="0"/>
                    </a:srgbClr>
                  </a:clrTo>
                </a:clrChange>
              </a:blip>
              <a:stretch>
                <a:fillRect/>
              </a:stretch>
            </p:blipFill>
            <p:spPr>
              <a:xfrm>
                <a:off x="4132596" y="0"/>
                <a:ext cx="8305800" cy="7024999"/>
              </a:xfrm>
              <a:prstGeom prst="rect">
                <a:avLst/>
              </a:prstGeom>
            </p:spPr>
          </p:pic>
          <p:grpSp>
            <p:nvGrpSpPr>
              <p:cNvPr id="96" name="Group 95"/>
              <p:cNvGrpSpPr/>
              <p:nvPr/>
            </p:nvGrpSpPr>
            <p:grpSpPr>
              <a:xfrm>
                <a:off x="8047037" y="4335462"/>
                <a:ext cx="2617316" cy="2215802"/>
                <a:chOff x="123267" y="4289285"/>
                <a:chExt cx="2617316" cy="2215802"/>
              </a:xfrm>
            </p:grpSpPr>
            <p:pic>
              <p:nvPicPr>
                <p:cNvPr id="102" name="Picture 101"/>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103" name="Picture 102"/>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4" name="Picture 103"/>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5" name="Rectangle 104"/>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97" name="Group 96"/>
              <p:cNvGrpSpPr/>
              <p:nvPr/>
            </p:nvGrpSpPr>
            <p:grpSpPr>
              <a:xfrm>
                <a:off x="6912105" y="2324020"/>
                <a:ext cx="2617316" cy="2215802"/>
                <a:chOff x="123267" y="4289285"/>
                <a:chExt cx="2617316" cy="2215802"/>
              </a:xfrm>
            </p:grpSpPr>
            <p:pic>
              <p:nvPicPr>
                <p:cNvPr id="98" name="Picture 97"/>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99" name="Picture 98"/>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0" name="Picture 99"/>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1" name="Rectangle 100"/>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grpSp>
        <p:sp>
          <p:nvSpPr>
            <p:cNvPr id="3" name="TextBox 2"/>
            <p:cNvSpPr txBox="1"/>
            <p:nvPr/>
          </p:nvSpPr>
          <p:spPr>
            <a:xfrm>
              <a:off x="600131" y="1971286"/>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app1</a:t>
              </a:r>
            </a:p>
          </p:txBody>
        </p:sp>
      </p:grpSp>
      <p:grpSp>
        <p:nvGrpSpPr>
          <p:cNvPr id="112" name="Group 111"/>
          <p:cNvGrpSpPr/>
          <p:nvPr/>
        </p:nvGrpSpPr>
        <p:grpSpPr>
          <a:xfrm>
            <a:off x="2405609" y="3214921"/>
            <a:ext cx="1674136" cy="1600201"/>
            <a:chOff x="2405609" y="3214214"/>
            <a:chExt cx="1674136" cy="1600201"/>
          </a:xfrm>
        </p:grpSpPr>
        <p:pic>
          <p:nvPicPr>
            <p:cNvPr id="66" name="Picture 65"/>
            <p:cNvPicPr>
              <a:picLocks noChangeAspect="1"/>
            </p:cNvPicPr>
            <p:nvPr/>
          </p:nvPicPr>
          <p:blipFill>
            <a:blip r:embed="rId3">
              <a:clrChange>
                <a:clrFrom>
                  <a:srgbClr val="00188F"/>
                </a:clrFrom>
                <a:clrTo>
                  <a:srgbClr val="00188F">
                    <a:alpha val="0"/>
                  </a:srgbClr>
                </a:clrTo>
              </a:clrChange>
            </a:blip>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1" name="Picture 70"/>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app4</a:t>
              </a:r>
            </a:p>
          </p:txBody>
        </p:sp>
      </p:grpSp>
      <p:grpSp>
        <p:nvGrpSpPr>
          <p:cNvPr id="116" name="Group 115"/>
          <p:cNvGrpSpPr/>
          <p:nvPr/>
        </p:nvGrpSpPr>
        <p:grpSpPr>
          <a:xfrm>
            <a:off x="2394761" y="1500369"/>
            <a:ext cx="1685187" cy="1600201"/>
            <a:chOff x="2394761" y="1500369"/>
            <a:chExt cx="1685187" cy="1600201"/>
          </a:xfrm>
        </p:grpSpPr>
        <p:pic>
          <p:nvPicPr>
            <p:cNvPr id="20" name="Picture 19"/>
            <p:cNvPicPr>
              <a:picLocks noChangeAspect="1"/>
            </p:cNvPicPr>
            <p:nvPr/>
          </p:nvPicPr>
          <p:blipFill>
            <a:blip r:embed="rId3">
              <a:clrChange>
                <a:clrFrom>
                  <a:srgbClr val="00188F"/>
                </a:clrFrom>
                <a:clrTo>
                  <a:srgbClr val="00188F">
                    <a:alpha val="0"/>
                  </a:srgbClr>
                </a:clrTo>
              </a:clrChange>
            </a:blip>
            <a:stretch>
              <a:fillRect/>
            </a:stretch>
          </p:blipFill>
          <p:spPr>
            <a:xfrm>
              <a:off x="2479748" y="1500369"/>
              <a:ext cx="1600200" cy="1600201"/>
            </a:xfrm>
            <a:prstGeom prst="rect">
              <a:avLst/>
            </a:prstGeom>
          </p:spPr>
        </p:pic>
        <p:grpSp>
          <p:nvGrpSpPr>
            <p:cNvPr id="21" name="Group 20"/>
            <p:cNvGrpSpPr/>
            <p:nvPr/>
          </p:nvGrpSpPr>
          <p:grpSpPr>
            <a:xfrm>
              <a:off x="3233906" y="2487929"/>
              <a:ext cx="504254" cy="504730"/>
              <a:chOff x="123267" y="4289285"/>
              <a:chExt cx="2617316" cy="2215802"/>
            </a:xfrm>
          </p:grpSpPr>
          <p:pic>
            <p:nvPicPr>
              <p:cNvPr id="27" name="Picture 26"/>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8" name="Picture 27"/>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9" name="Picture 28"/>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0" name="Rectangle 29"/>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22" name="Group 21"/>
            <p:cNvGrpSpPr/>
            <p:nvPr/>
          </p:nvGrpSpPr>
          <p:grpSpPr>
            <a:xfrm>
              <a:off x="3015250" y="2029750"/>
              <a:ext cx="504254" cy="504730"/>
              <a:chOff x="123267" y="4289285"/>
              <a:chExt cx="2617316" cy="2215802"/>
            </a:xfrm>
          </p:grpSpPr>
          <p:pic>
            <p:nvPicPr>
              <p:cNvPr id="23" name="Picture 22"/>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4" name="Picture 23"/>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5" name="Picture 24"/>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26" name="Rectangle 25"/>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sp>
          <p:nvSpPr>
            <p:cNvPr id="113" name="TextBox 112"/>
            <p:cNvSpPr txBox="1"/>
            <p:nvPr/>
          </p:nvSpPr>
          <p:spPr>
            <a:xfrm>
              <a:off x="2394761" y="1982673"/>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app2</a:t>
              </a:r>
            </a:p>
          </p:txBody>
        </p:sp>
      </p:grpSp>
      <p:grpSp>
        <p:nvGrpSpPr>
          <p:cNvPr id="115" name="Group 114"/>
          <p:cNvGrpSpPr/>
          <p:nvPr/>
        </p:nvGrpSpPr>
        <p:grpSpPr>
          <a:xfrm>
            <a:off x="571595" y="3217083"/>
            <a:ext cx="1701300" cy="1600201"/>
            <a:chOff x="571595" y="3217083"/>
            <a:chExt cx="1701300" cy="1600201"/>
          </a:xfrm>
        </p:grpSpPr>
        <p:pic>
          <p:nvPicPr>
            <p:cNvPr id="32" name="Picture 31"/>
            <p:cNvPicPr>
              <a:picLocks noChangeAspect="1"/>
            </p:cNvPicPr>
            <p:nvPr/>
          </p:nvPicPr>
          <p:blipFill>
            <a:blip r:embed="rId3">
              <a:clrChange>
                <a:clrFrom>
                  <a:srgbClr val="00188F"/>
                </a:clrFrom>
                <a:clrTo>
                  <a:srgbClr val="00188F">
                    <a:alpha val="0"/>
                  </a:srgbClr>
                </a:clrTo>
              </a:clrChange>
            </a:blip>
            <a:stretch>
              <a:fillRect/>
            </a:stretch>
          </p:blipFill>
          <p:spPr>
            <a:xfrm>
              <a:off x="672695" y="3217083"/>
              <a:ext cx="1600200" cy="1600201"/>
            </a:xfrm>
            <a:prstGeom prst="rect">
              <a:avLst/>
            </a:prstGeom>
          </p:spPr>
        </p:pic>
        <p:grpSp>
          <p:nvGrpSpPr>
            <p:cNvPr id="33" name="Group 32"/>
            <p:cNvGrpSpPr/>
            <p:nvPr/>
          </p:nvGrpSpPr>
          <p:grpSpPr>
            <a:xfrm>
              <a:off x="1426853" y="4204643"/>
              <a:ext cx="504254" cy="504730"/>
              <a:chOff x="123267" y="4289285"/>
              <a:chExt cx="2617316" cy="2215802"/>
            </a:xfrm>
          </p:grpSpPr>
          <p:pic>
            <p:nvPicPr>
              <p:cNvPr id="39" name="Picture 38"/>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40" name="Picture 39"/>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41" name="Picture 40"/>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42" name="Rectangle 41"/>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34" name="Group 33"/>
            <p:cNvGrpSpPr/>
            <p:nvPr/>
          </p:nvGrpSpPr>
          <p:grpSpPr>
            <a:xfrm>
              <a:off x="1208197" y="3746464"/>
              <a:ext cx="504254" cy="504730"/>
              <a:chOff x="123267" y="4289285"/>
              <a:chExt cx="2617316" cy="2215802"/>
            </a:xfrm>
          </p:grpSpPr>
          <p:pic>
            <p:nvPicPr>
              <p:cNvPr id="35" name="Picture 34"/>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36" name="Picture 35"/>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37" name="Picture 36"/>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8" name="Rectangle 37"/>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sp>
          <p:nvSpPr>
            <p:cNvPr id="114" name="TextBox 113"/>
            <p:cNvSpPr txBox="1"/>
            <p:nvPr/>
          </p:nvSpPr>
          <p:spPr>
            <a:xfrm>
              <a:off x="571595" y="3730072"/>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app3</a:t>
              </a:r>
            </a:p>
          </p:txBody>
        </p:sp>
      </p:gr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52525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3.00485E-6 3.91285E-6 L 0.36456 0.05469 " pathEditMode="relative" rAng="0" ptsTypes="AA">
                                      <p:cBhvr>
                                        <p:cTn id="29" dur="2000" fill="hold"/>
                                        <p:tgtEl>
                                          <p:spTgt spid="77"/>
                                        </p:tgtEl>
                                        <p:attrNameLst>
                                          <p:attrName>ppt_x</p:attrName>
                                          <p:attrName>ppt_y</p:attrName>
                                        </p:attrNameLst>
                                      </p:cBhvr>
                                      <p:rCtr x="18228" y="2724"/>
                                    </p:animMotion>
                                  </p:childTnLst>
                                </p:cTn>
                              </p:par>
                              <p:par>
                                <p:cTn id="30" presetID="42" presetClass="path" presetSubtype="0" accel="50000" decel="50000" fill="hold" grpId="0" nodeType="withEffect">
                                  <p:stCondLst>
                                    <p:cond delay="0"/>
                                  </p:stCondLst>
                                  <p:childTnLst>
                                    <p:animMotion origin="layout" path="M 2.41001E-6 -1.36178E-8 L 0.42775 -0.34907 " pathEditMode="relative" rAng="0" ptsTypes="AA">
                                      <p:cBhvr>
                                        <p:cTn id="31" dur="2000" fill="hold"/>
                                        <p:tgtEl>
                                          <p:spTgt spid="87"/>
                                        </p:tgtEl>
                                        <p:attrNameLst>
                                          <p:attrName>ppt_x</p:attrName>
                                          <p:attrName>ppt_y</p:attrName>
                                        </p:attrNameLst>
                                      </p:cBhvr>
                                      <p:rCtr x="21381" y="-17453"/>
                                    </p:animMotion>
                                  </p:childTnLst>
                                </p:cTn>
                              </p:par>
                              <p:par>
                                <p:cTn id="32" presetID="42" presetClass="path" presetSubtype="0" accel="50000" decel="50000" fill="hold" grpId="0" nodeType="withEffect">
                                  <p:stCondLst>
                                    <p:cond delay="0"/>
                                  </p:stCondLst>
                                  <p:childTnLst>
                                    <p:animMotion origin="layout" path="M -1.69773E-6 -2.16069E-6 L 0.319 -0.18838 " pathEditMode="relative" rAng="0" ptsTypes="AA">
                                      <p:cBhvr>
                                        <p:cTn id="33" dur="2000" fill="hold"/>
                                        <p:tgtEl>
                                          <p:spTgt spid="108"/>
                                        </p:tgtEl>
                                        <p:attrNameLst>
                                          <p:attrName>ppt_x</p:attrName>
                                          <p:attrName>ppt_y</p:attrName>
                                        </p:attrNameLst>
                                      </p:cBhvr>
                                      <p:rCtr x="15943" y="-9419"/>
                                    </p:animMotion>
                                  </p:childTnLst>
                                </p:cTn>
                              </p:par>
                              <p:par>
                                <p:cTn id="34" presetID="42" presetClass="path" presetSubtype="0" accel="50000" decel="50000" fill="hold" grpId="0" nodeType="withEffect">
                                  <p:stCondLst>
                                    <p:cond delay="0"/>
                                  </p:stCondLst>
                                  <p:childTnLst>
                                    <p:animMotion origin="layout" path="M -2.51723E-6 2.06083E-6 L 0.48417 -0.00568 " pathEditMode="relative" rAng="0" ptsTypes="AA">
                                      <p:cBhvr>
                                        <p:cTn id="35" dur="2000" fill="hold"/>
                                        <p:tgtEl>
                                          <p:spTgt spid="90"/>
                                        </p:tgtEl>
                                        <p:attrNameLst>
                                          <p:attrName>ppt_x</p:attrName>
                                          <p:attrName>ppt_y</p:attrName>
                                        </p:attrNameLst>
                                      </p:cBhvr>
                                      <p:rCtr x="24202" y="-295"/>
                                    </p:animMotion>
                                  </p:childTnLst>
                                </p:cTn>
                              </p:par>
                              <p:par>
                                <p:cTn id="36" presetID="42" presetClass="path" presetSubtype="0" accel="50000" decel="50000" fill="hold" grpId="0" nodeType="withEffect">
                                  <p:stCondLst>
                                    <p:cond delay="0"/>
                                  </p:stCondLst>
                                  <p:childTnLst>
                                    <p:animMotion origin="layout" path="M -2.51723E-6 8.0345E-7 L 0.52962 -0.25874 " pathEditMode="relative" rAng="0" ptsTypes="AA">
                                      <p:cBhvr>
                                        <p:cTn id="37" dur="2000" fill="hold"/>
                                        <p:tgtEl>
                                          <p:spTgt spid="93"/>
                                        </p:tgtEl>
                                        <p:attrNameLst>
                                          <p:attrName>ppt_x</p:attrName>
                                          <p:attrName>ppt_y</p:attrName>
                                        </p:attrNameLst>
                                      </p:cBhvr>
                                      <p:rCtr x="26474" y="-129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Reliable Services API</a:t>
            </a:r>
          </a:p>
        </p:txBody>
      </p:sp>
      <p:sp>
        <p:nvSpPr>
          <p:cNvPr id="5" name="Text Placeholder 1"/>
          <p:cNvSpPr txBox="1">
            <a:spLocks/>
          </p:cNvSpPr>
          <p:nvPr/>
        </p:nvSpPr>
        <p:spPr>
          <a:xfrm>
            <a:off x="503236" y="1439862"/>
            <a:ext cx="11506201" cy="50292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ctr">
              <a:buFont typeface="Arial" pitchFamily="34" charset="0"/>
              <a:buNone/>
            </a:pPr>
            <a:r>
              <a:rPr lang="en-US" dirty="0">
                <a:solidFill>
                  <a:srgbClr val="47D8FF"/>
                </a:solidFill>
              </a:rPr>
              <a:t>Build stateless services using existing technologies such as ASP.NET.</a:t>
            </a:r>
          </a:p>
          <a:p>
            <a:pPr fontAlgn="ctr"/>
            <a:endParaRPr lang="en-US" dirty="0">
              <a:solidFill>
                <a:srgbClr val="47D8FF"/>
              </a:solidFill>
            </a:endParaRPr>
          </a:p>
          <a:p>
            <a:pPr marL="0" indent="0" fontAlgn="ctr">
              <a:buFont typeface="Arial" pitchFamily="34" charset="0"/>
              <a:buNone/>
            </a:pPr>
            <a:r>
              <a:rPr lang="en-US" dirty="0">
                <a:solidFill>
                  <a:srgbClr val="47D8FF"/>
                </a:solidFill>
              </a:rPr>
              <a:t>Manage concurrency and granularity of state changes with transactions in stateful services.</a:t>
            </a:r>
          </a:p>
          <a:p>
            <a:pPr fontAlgn="ctr"/>
            <a:endParaRPr lang="en-US" dirty="0">
              <a:solidFill>
                <a:srgbClr val="47D8FF"/>
              </a:solidFill>
            </a:endParaRPr>
          </a:p>
          <a:p>
            <a:pPr marL="0" indent="0" fontAlgn="ctr">
              <a:buFont typeface="Arial" pitchFamily="34" charset="0"/>
              <a:buNone/>
            </a:pPr>
            <a:r>
              <a:rPr lang="en-US" dirty="0">
                <a:solidFill>
                  <a:srgbClr val="47D8FF"/>
                </a:solidFill>
              </a:rPr>
              <a:t>Communicate with services using the technology of your choice (</a:t>
            </a:r>
            <a:r>
              <a:rPr lang="en-US" dirty="0" err="1">
                <a:solidFill>
                  <a:srgbClr val="47D8FF"/>
                </a:solidFill>
              </a:rPr>
              <a:t>e.g</a:t>
            </a:r>
            <a:r>
              <a:rPr lang="en-US" dirty="0">
                <a:solidFill>
                  <a:srgbClr val="47D8FF"/>
                </a:solidFill>
              </a:rPr>
              <a:t> Web API, WCF, [web]sockets, </a:t>
            </a:r>
            <a:r>
              <a:rPr lang="en-US" dirty="0" err="1">
                <a:solidFill>
                  <a:srgbClr val="47D8FF"/>
                </a:solidFill>
              </a:rPr>
              <a:t>etc</a:t>
            </a:r>
            <a:r>
              <a:rPr lang="en-US" dirty="0">
                <a:solidFill>
                  <a:srgbClr val="47D8FF"/>
                </a:solidFill>
              </a:rPr>
              <a:t>).</a:t>
            </a:r>
          </a:p>
          <a:p>
            <a:pPr marL="0" indent="0">
              <a:buFont typeface="Arial" pitchFamily="34" charset="0"/>
              <a:buNone/>
            </a:pPr>
            <a:endParaRPr lang="en-US" sz="32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8061657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85549" y="1505430"/>
            <a:ext cx="12238037" cy="13086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rgbClr val="47D8FF"/>
                </a:solidFill>
              </a:rPr>
              <a:t>Reliable collections make it easy to build stateful services.	</a:t>
            </a:r>
          </a:p>
          <a:p>
            <a:pPr marL="0" indent="0">
              <a:buFont typeface="Arial" pitchFamily="34" charset="0"/>
              <a:buNone/>
            </a:pPr>
            <a:r>
              <a:rPr lang="en-US" sz="3200" dirty="0">
                <a:solidFill>
                  <a:srgbClr val="47D8FF"/>
                </a:solidFill>
              </a:rPr>
              <a:t>An </a:t>
            </a:r>
            <a:r>
              <a:rPr lang="en-US" sz="3200" dirty="0">
                <a:solidFill>
                  <a:srgbClr val="FFFFFF"/>
                </a:solidFill>
              </a:rPr>
              <a:t>evolution</a:t>
            </a:r>
            <a:r>
              <a:rPr lang="en-US" sz="3200" dirty="0">
                <a:solidFill>
                  <a:srgbClr val="47D8FF"/>
                </a:solidFill>
              </a:rPr>
              <a:t> of .NET collections for the cloud.</a:t>
            </a:r>
          </a:p>
          <a:p>
            <a:pPr marL="0" indent="0">
              <a:buFont typeface="Arial" pitchFamily="34" charset="0"/>
              <a:buNone/>
            </a:pPr>
            <a:endParaRPr lang="en-US" sz="3200" dirty="0">
              <a:solidFill>
                <a:srgbClr val="47D8FF"/>
              </a:solidFill>
            </a:endParaRPr>
          </a:p>
        </p:txBody>
      </p:sp>
      <p:sp>
        <p:nvSpPr>
          <p:cNvPr id="15" name="Title 2"/>
          <p:cNvSpPr>
            <a:spLocks noGrp="1"/>
          </p:cNvSpPr>
          <p:nvPr>
            <p:ph type="title"/>
          </p:nvPr>
        </p:nvSpPr>
        <p:spPr>
          <a:xfrm>
            <a:off x="274639" y="295274"/>
            <a:ext cx="11889564" cy="917575"/>
          </a:xfrm>
        </p:spPr>
        <p:txBody>
          <a:bodyPr/>
          <a:lstStyle/>
          <a:p>
            <a:r>
              <a:rPr lang="en-US" dirty="0"/>
              <a:t>Reliable Collections</a:t>
            </a:r>
          </a:p>
        </p:txBody>
      </p:sp>
      <p:grpSp>
        <p:nvGrpSpPr>
          <p:cNvPr id="41" name="Group 40"/>
          <p:cNvGrpSpPr/>
          <p:nvPr/>
        </p:nvGrpSpPr>
        <p:grpSpPr>
          <a:xfrm>
            <a:off x="1189037" y="3116262"/>
            <a:ext cx="9296400" cy="3066416"/>
            <a:chOff x="2211187" y="3497262"/>
            <a:chExt cx="5962179" cy="2237767"/>
          </a:xfrm>
        </p:grpSpPr>
        <p:sp>
          <p:nvSpPr>
            <p:cNvPr id="42" name="Right Arrow 41"/>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2211187" y="3878231"/>
              <a:ext cx="1882651" cy="1426879"/>
              <a:chOff x="7111" y="1180245"/>
              <a:chExt cx="2876117" cy="1573660"/>
            </a:xfrm>
          </p:grpSpPr>
          <p:sp>
            <p:nvSpPr>
              <p:cNvPr id="53" name="Rounded Rectangle 52"/>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Single threaded</a:t>
                </a:r>
              </a:p>
            </p:txBody>
          </p:sp>
        </p:grpSp>
        <p:grpSp>
          <p:nvGrpSpPr>
            <p:cNvPr id="44" name="Group 43"/>
            <p:cNvGrpSpPr/>
            <p:nvPr/>
          </p:nvGrpSpPr>
          <p:grpSpPr>
            <a:xfrm>
              <a:off x="4173301" y="3878231"/>
              <a:ext cx="2014339" cy="1375887"/>
              <a:chOff x="2980090" y="757624"/>
              <a:chExt cx="3077296" cy="2418906"/>
            </a:xfrm>
          </p:grpSpPr>
          <p:sp>
            <p:nvSpPr>
              <p:cNvPr id="50" name="Rounded Rectangle 49"/>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Concurrent </a:t>
                </a:r>
              </a:p>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Multi threaded</a:t>
                </a:r>
              </a:p>
            </p:txBody>
          </p:sp>
        </p:grpSp>
        <p:grpSp>
          <p:nvGrpSpPr>
            <p:cNvPr id="45" name="Group 44"/>
            <p:cNvGrpSpPr/>
            <p:nvPr/>
          </p:nvGrpSpPr>
          <p:grpSpPr>
            <a:xfrm>
              <a:off x="6240434" y="3625922"/>
              <a:ext cx="1932932" cy="1949859"/>
              <a:chOff x="5651140" y="319814"/>
              <a:chExt cx="2952934" cy="3673677"/>
            </a:xfrm>
            <a:effectLst>
              <a:reflection endPos="0" dist="50800" dir="5400000" sy="-100000" algn="bl" rotWithShape="0"/>
            </a:effectLst>
          </p:grpSpPr>
          <p:sp>
            <p:nvSpPr>
              <p:cNvPr id="48" name="Rounded Rectangle 47"/>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b="1" dirty="0">
                    <a:solidFill>
                      <a:srgbClr val="505050"/>
                    </a:solidFill>
                  </a:rPr>
                  <a:t>Reliable Collections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Multi machine</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Replicated (HA)</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Persistence (durable)</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Asynchronous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Transactional</a:t>
                </a:r>
              </a:p>
            </p:txBody>
          </p:sp>
        </p:grpSp>
      </p:grpSp>
    </p:spTree>
    <p:extLst>
      <p:ext uri="{BB962C8B-B14F-4D97-AF65-F5344CB8AC3E}">
        <p14:creationId xmlns:p14="http://schemas.microsoft.com/office/powerpoint/2010/main" val="8105036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74640" y="3224519"/>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rgbClr val="47D8FF"/>
                </a:solidFill>
              </a:rPr>
              <a:t>Data is replicated and durably stored on multiple replicas.</a:t>
            </a:r>
          </a:p>
          <a:p>
            <a:pPr marL="0" indent="0">
              <a:buFont typeface="Arial" pitchFamily="34" charset="0"/>
              <a:buNone/>
            </a:pPr>
            <a:r>
              <a:rPr lang="en-US" sz="3200" dirty="0">
                <a:solidFill>
                  <a:srgbClr val="47D8FF"/>
                </a:solidFill>
              </a:rPr>
              <a:t>Atomically update one or more collections using transactions.</a:t>
            </a:r>
          </a:p>
          <a:p>
            <a:pPr marL="0" indent="0">
              <a:buFont typeface="Arial" pitchFamily="34" charset="0"/>
              <a:buNone/>
            </a:pPr>
            <a:r>
              <a:rPr lang="en-US" sz="3200" dirty="0">
                <a:solidFill>
                  <a:srgbClr val="47D8FF"/>
                </a:solidFill>
              </a:rPr>
              <a:t>Reads are repeatable within the transaction.</a:t>
            </a:r>
          </a:p>
          <a:p>
            <a:pPr marL="0" indent="0">
              <a:buFont typeface="Arial" pitchFamily="34" charset="0"/>
              <a:buNone/>
            </a:pPr>
            <a:r>
              <a:rPr lang="en-US" sz="3200" dirty="0">
                <a:solidFill>
                  <a:srgbClr val="47D8FF"/>
                </a:solidFill>
              </a:rPr>
              <a:t>Enumerations are snapshot based.</a:t>
            </a:r>
          </a:p>
          <a:p>
            <a:pPr marL="0" indent="0">
              <a:buFont typeface="Arial" pitchFamily="34" charset="0"/>
              <a:buNone/>
            </a:pPr>
            <a:r>
              <a:rPr lang="en-US" sz="3200" dirty="0">
                <a:solidFill>
                  <a:srgbClr val="47D8FF"/>
                </a:solidFill>
              </a:rPr>
              <a:t>Supports LINQ.</a:t>
            </a:r>
          </a:p>
          <a:p>
            <a:pPr marL="0" indent="0">
              <a:buFont typeface="Arial" pitchFamily="34" charset="0"/>
              <a:buNone/>
            </a:pPr>
            <a:endParaRPr lang="en-US" sz="3200" dirty="0">
              <a:solidFill>
                <a:srgbClr val="47D8FF"/>
              </a:solidFill>
            </a:endParaRPr>
          </a:p>
        </p:txBody>
      </p:sp>
      <p:sp>
        <p:nvSpPr>
          <p:cNvPr id="15" name="Title 2"/>
          <p:cNvSpPr>
            <a:spLocks noGrp="1"/>
          </p:cNvSpPr>
          <p:nvPr>
            <p:ph type="title"/>
          </p:nvPr>
        </p:nvSpPr>
        <p:spPr>
          <a:xfrm>
            <a:off x="274639" y="295274"/>
            <a:ext cx="11889564" cy="917575"/>
          </a:xfrm>
        </p:spPr>
        <p:txBody>
          <a:bodyPr/>
          <a:lstStyle/>
          <a:p>
            <a:r>
              <a:rPr lang="en-US" dirty="0"/>
              <a:t>Reliable Collections</a:t>
            </a:r>
          </a:p>
        </p:txBody>
      </p:sp>
      <p:sp>
        <p:nvSpPr>
          <p:cNvPr id="32" name="Text Placeholder 1"/>
          <p:cNvSpPr txBox="1">
            <a:spLocks/>
          </p:cNvSpPr>
          <p:nvPr/>
        </p:nvSpPr>
        <p:spPr>
          <a:xfrm>
            <a:off x="8834676" y="18487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6335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8487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12128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4"/>
            <a:ext cx="11885514" cy="4936036"/>
          </a:xfrm>
        </p:spPr>
        <p:txBody>
          <a:bodyPr/>
          <a:lstStyle/>
          <a:p>
            <a:r>
              <a:rPr lang="en-US" u="sng"/>
              <a:t>Fault </a:t>
            </a:r>
            <a:r>
              <a:rPr lang="en-US" u="sng" dirty="0"/>
              <a:t>and Upgrade Domains </a:t>
            </a:r>
            <a:r>
              <a:rPr lang="en-US" dirty="0"/>
              <a:t>(topology awareness)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r>
              <a:rPr lang="en-US" u="sng" dirty="0"/>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r>
              <a:rPr lang="en-US" u="sng"/>
              <a:t>Node </a:t>
            </a:r>
            <a:r>
              <a:rPr lang="en-US" u="sng" dirty="0"/>
              <a:t>Capacity</a:t>
            </a:r>
          </a:p>
          <a:p>
            <a:pPr lvl="1"/>
            <a:r>
              <a:rPr lang="en-US" dirty="0"/>
              <a:t>Don’t overload nodes</a:t>
            </a:r>
          </a:p>
          <a:p>
            <a:pPr lvl="1"/>
            <a:r>
              <a:rPr lang="en-US" dirty="0"/>
              <a:t>React to changes in resource </a:t>
            </a:r>
            <a:r>
              <a:rPr lang="en-US"/>
              <a:t>consumption </a:t>
            </a:r>
            <a:endParaRPr lang="en-US" dirty="0"/>
          </a:p>
          <a:p>
            <a:pPr lvl="1"/>
            <a:r>
              <a:rPr lang="en-US"/>
              <a:t>React </a:t>
            </a:r>
            <a:r>
              <a:rPr lang="en-US" dirty="0"/>
              <a:t>to overloaded nodes </a:t>
            </a:r>
            <a:r>
              <a:rPr lang="en-US"/>
              <a:t>quickly</a:t>
            </a:r>
            <a:endParaRPr lang="en-US" dirty="0"/>
          </a:p>
        </p:txBody>
      </p:sp>
      <p:sp>
        <p:nvSpPr>
          <p:cNvPr id="3" name="Title 2"/>
          <p:cNvSpPr>
            <a:spLocks noGrp="1"/>
          </p:cNvSpPr>
          <p:nvPr>
            <p:ph type="title"/>
          </p:nvPr>
        </p:nvSpPr>
        <p:spPr/>
        <p:txBody>
          <a:bodyPr/>
          <a:lstStyle/>
          <a:p>
            <a:r>
              <a:rPr lang="en-US" dirty="0"/>
              <a:t>Service Fabric Orchestration - Rules</a:t>
            </a:r>
          </a:p>
        </p:txBody>
      </p:sp>
    </p:spTree>
    <p:extLst>
      <p:ext uri="{BB962C8B-B14F-4D97-AF65-F5344CB8AC3E}">
        <p14:creationId xmlns:p14="http://schemas.microsoft.com/office/powerpoint/2010/main" val="206693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63526" y="19732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5"/>
            <a:ext cx="11885514" cy="5977640"/>
          </a:xfrm>
        </p:spPr>
        <p:txBody>
          <a:bodyPr/>
          <a:lstStyle/>
          <a:p>
            <a:r>
              <a:rPr lang="en-US" sz="3099" u="sng"/>
              <a:t>Default Metrics</a:t>
            </a:r>
            <a:endParaRPr lang="en-US" sz="3099" dirty="0"/>
          </a:p>
          <a:p>
            <a:pPr lvl="1"/>
            <a:r>
              <a:rPr lang="en-US" sz="2200"/>
              <a:t>Prevent </a:t>
            </a:r>
            <a:r>
              <a:rPr lang="en-US" sz="2200" dirty="0"/>
              <a:t>basic workloads from clumping up in the cluster</a:t>
            </a:r>
          </a:p>
          <a:p>
            <a:r>
              <a:rPr lang="en-US" sz="3099" u="sng"/>
              <a:t>Custom Metrics</a:t>
            </a:r>
            <a:endParaRPr lang="en-US" sz="3099" dirty="0"/>
          </a:p>
          <a:p>
            <a:pPr lvl="1"/>
            <a:r>
              <a:rPr lang="en-US" sz="2200"/>
              <a:t>Allow </a:t>
            </a:r>
            <a:r>
              <a:rPr lang="en-US" sz="2200" dirty="0"/>
              <a:t>applications to define resources they care about, balance them in the cluster to prevent hot/cold nodes</a:t>
            </a:r>
          </a:p>
          <a:p>
            <a:r>
              <a:rPr lang="en-US" sz="3099" u="sng"/>
              <a:t>Metric Weights</a:t>
            </a:r>
            <a:endParaRPr lang="en-US" sz="3099" u="sng" dirty="0"/>
          </a:p>
          <a:p>
            <a:pPr lvl="1"/>
            <a:r>
              <a:rPr lang="en-US" sz="2200"/>
              <a:t>Preferences </a:t>
            </a:r>
            <a:r>
              <a:rPr lang="en-US" sz="2200" dirty="0"/>
              <a:t>for fixing one metric vs. another, ex: “Memory is More Important than Disk for this Service”</a:t>
            </a:r>
          </a:p>
          <a:p>
            <a:r>
              <a:rPr lang="en-US" sz="3099" u="sng" dirty="0"/>
              <a:t>Proactive Rebalancing w/ Triggers</a:t>
            </a:r>
          </a:p>
          <a:p>
            <a:pPr lvl="1"/>
            <a:r>
              <a:rPr lang="en-US" sz="2200" dirty="0"/>
              <a:t>“The cluster may be only so imbalanced before Service Fabric should react”</a:t>
            </a:r>
          </a:p>
          <a:p>
            <a:r>
              <a:rPr lang="en-US" sz="3099" u="sng"/>
              <a:t>Movement Cost</a:t>
            </a:r>
            <a:endParaRPr lang="en-US" sz="3099" dirty="0"/>
          </a:p>
          <a:p>
            <a:pPr lvl="1"/>
            <a:r>
              <a:rPr lang="en-US" sz="2200"/>
              <a:t>Some </a:t>
            </a:r>
            <a:r>
              <a:rPr lang="en-US" sz="2200" dirty="0"/>
              <a:t>Services are smaller and easier to move</a:t>
            </a:r>
          </a:p>
          <a:p>
            <a:pPr lvl="1"/>
            <a:r>
              <a:rPr lang="en-US" sz="2200" dirty="0"/>
              <a:t>If we can fix issues in the cluster without moving the “big” workloads, prefer these solutions</a:t>
            </a:r>
          </a:p>
        </p:txBody>
      </p:sp>
      <p:sp>
        <p:nvSpPr>
          <p:cNvPr id="3" name="Title 2"/>
          <p:cNvSpPr>
            <a:spLocks noGrp="1"/>
          </p:cNvSpPr>
          <p:nvPr>
            <p:ph type="title"/>
          </p:nvPr>
        </p:nvSpPr>
        <p:spPr/>
        <p:txBody>
          <a:bodyPr/>
          <a:lstStyle/>
          <a:p>
            <a:r>
              <a:rPr lang="en-US" dirty="0"/>
              <a:t>Service Fabric Orchestration - Optimizations</a:t>
            </a:r>
          </a:p>
        </p:txBody>
      </p:sp>
    </p:spTree>
    <p:extLst>
      <p:ext uri="{BB962C8B-B14F-4D97-AF65-F5344CB8AC3E}">
        <p14:creationId xmlns:p14="http://schemas.microsoft.com/office/powerpoint/2010/main" val="16530572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 failover</a:t>
            </a:r>
          </a:p>
        </p:txBody>
      </p:sp>
      <p:sp>
        <p:nvSpPr>
          <p:cNvPr id="7" name="Rectangle 5"/>
          <p:cNvSpPr>
            <a:spLocks noGrp="1" noChangeArrowheads="1"/>
          </p:cNvSpPr>
          <p:nvPr>
            <p:ph sz="half" idx="1"/>
          </p:nvPr>
        </p:nvSpPr>
        <p:spPr/>
        <p:txBody>
          <a:bodyPr>
            <a:noAutofit/>
          </a:bodyPr>
          <a:lstStyle/>
          <a:p>
            <a:pPr>
              <a:lnSpc>
                <a:spcPct val="90000"/>
              </a:lnSpc>
            </a:pPr>
            <a:r>
              <a:rPr lang="en-US" dirty="0"/>
              <a:t>Types of reconfiguration</a:t>
            </a:r>
          </a:p>
          <a:p>
            <a:pPr marL="856897" lvl="1" indent="-382042">
              <a:buClr>
                <a:srgbClr val="002050"/>
              </a:buClr>
            </a:pPr>
            <a:r>
              <a:rPr lang="en-US" sz="2244" dirty="0"/>
              <a:t>Primary failover</a:t>
            </a:r>
          </a:p>
          <a:p>
            <a:pPr marL="856897" lvl="1" indent="-382042">
              <a:buClr>
                <a:srgbClr val="002050"/>
              </a:buClr>
            </a:pPr>
            <a:r>
              <a:rPr lang="en-US" sz="2244" dirty="0"/>
              <a:t>Removing a failed secondary </a:t>
            </a:r>
          </a:p>
          <a:p>
            <a:pPr marL="856897" lvl="1" indent="-382042">
              <a:buClr>
                <a:srgbClr val="002050"/>
              </a:buClr>
            </a:pPr>
            <a:r>
              <a:rPr lang="en-US" sz="2244" dirty="0"/>
              <a:t>Adding recovered replica</a:t>
            </a:r>
          </a:p>
          <a:p>
            <a:pPr marL="856897" lvl="1" indent="-382042">
              <a:buClr>
                <a:srgbClr val="002050"/>
              </a:buClr>
            </a:pPr>
            <a:r>
              <a:rPr lang="en-US" sz="2244" dirty="0"/>
              <a:t>Building a new secondary</a:t>
            </a:r>
          </a:p>
          <a:p>
            <a:pPr marL="856897" lvl="1" indent="-382042"/>
            <a:endParaRPr lang="en-US" sz="2244" dirty="0"/>
          </a:p>
          <a:p>
            <a:pPr>
              <a:lnSpc>
                <a:spcPct val="90000"/>
              </a:lnSpc>
            </a:pPr>
            <a:r>
              <a:rPr lang="en-US" dirty="0"/>
              <a:t>Replica States</a:t>
            </a:r>
          </a:p>
          <a:p>
            <a:pPr marL="856897" lvl="1" indent="-382042">
              <a:buClr>
                <a:srgbClr val="002050"/>
              </a:buClr>
            </a:pPr>
            <a:r>
              <a:rPr lang="en-US" sz="2244" dirty="0"/>
              <a:t>None</a:t>
            </a:r>
          </a:p>
          <a:p>
            <a:pPr marL="856897" lvl="1" indent="-382042">
              <a:buClr>
                <a:srgbClr val="002050"/>
              </a:buClr>
            </a:pPr>
            <a:r>
              <a:rPr lang="en-US" sz="2244" dirty="0"/>
              <a:t>Idle Secondary </a:t>
            </a:r>
          </a:p>
          <a:p>
            <a:pPr marL="856897" lvl="1" indent="-382042">
              <a:buClr>
                <a:srgbClr val="002050"/>
              </a:buClr>
            </a:pPr>
            <a:r>
              <a:rPr lang="en-US" sz="2244" dirty="0"/>
              <a:t>Active Secondary</a:t>
            </a:r>
          </a:p>
          <a:p>
            <a:pPr marL="856897" lvl="1" indent="-382042">
              <a:buClr>
                <a:srgbClr val="002050"/>
              </a:buClr>
            </a:pPr>
            <a:r>
              <a:rPr lang="en-US" sz="2244" dirty="0"/>
              <a:t>Primary</a:t>
            </a:r>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5" name="TextBox 14"/>
          <p:cNvSpPr txBox="1"/>
          <p:nvPr/>
        </p:nvSpPr>
        <p:spPr>
          <a:xfrm>
            <a:off x="6570504" y="5632623"/>
            <a:ext cx="4247924" cy="785805"/>
          </a:xfrm>
          <a:prstGeom prst="rect">
            <a:avLst/>
          </a:prstGeom>
          <a:noFill/>
        </p:spPr>
        <p:txBody>
          <a:bodyPr wrap="square" rtlCol="0">
            <a:spAutoFit/>
          </a:bodyPr>
          <a:lstStyle/>
          <a:p>
            <a:pPr indent="-248652" defTabSz="932597">
              <a:lnSpc>
                <a:spcPct val="90000"/>
              </a:lnSpc>
              <a:defRPr/>
            </a:pPr>
            <a:r>
              <a:rPr lang="en-US" sz="2448" kern="0" dirty="0">
                <a:solidFill>
                  <a:srgbClr val="FFFFFF"/>
                </a:solidFill>
              </a:rPr>
              <a:t>Must be safe in the presence of cascading failures </a:t>
            </a:r>
          </a:p>
        </p:txBody>
      </p:sp>
      <p:sp>
        <p:nvSpPr>
          <p:cNvPr id="16" name="Oval 15"/>
          <p:cNvSpPr>
            <a:spLocks noChangeArrowheads="1"/>
          </p:cNvSpPr>
          <p:nvPr/>
        </p:nvSpPr>
        <p:spPr bwMode="auto">
          <a:xfrm>
            <a:off x="3317217" y="3730380"/>
            <a:ext cx="1243295" cy="932471"/>
          </a:xfrm>
          <a:prstGeom prst="ellipse">
            <a:avLst/>
          </a:prstGeom>
          <a:solidFill>
            <a:schemeClr val="accent2">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B</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4" name="Freeform 23"/>
          <p:cNvSpPr/>
          <p:nvPr/>
        </p:nvSpPr>
        <p:spPr>
          <a:xfrm>
            <a:off x="4456903" y="3228983"/>
            <a:ext cx="3108237" cy="695664"/>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9"/>
                                        </p:tgtEl>
                                      </p:cBhvr>
                                    </p:animEffect>
                                    <p:set>
                                      <p:cBhvr>
                                        <p:cTn id="31" dur="1" fill="hold">
                                          <p:stCondLst>
                                            <p:cond delay="19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18"/>
                                        </p:tgtEl>
                                      </p:cBhvr>
                                    </p:animEffect>
                                    <p:set>
                                      <p:cBhvr>
                                        <p:cTn id="34" dur="1" fill="hold">
                                          <p:stCondLst>
                                            <p:cond delay="1999"/>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10"/>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25"/>
                                        </p:tgtEl>
                                      </p:cBhvr>
                                    </p:animEffect>
                                    <p:animScale>
                                      <p:cBhvr>
                                        <p:cTn id="74" dur="500" autoRev="1" fill="hold"/>
                                        <p:tgtEl>
                                          <p:spTgt spid="25"/>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7"/>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7"/>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24"/>
                                        </p:tgtEl>
                                      </p:cBhvr>
                                    </p:animEffect>
                                    <p:animScale>
                                      <p:cBhvr>
                                        <p:cTn id="103" dur="1500" autoRev="1" fill="hold"/>
                                        <p:tgtEl>
                                          <p:spTgt spid="24"/>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2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1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7">
                                            <p:txEl>
                                              <p:pRg st="7" end="7"/>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7">
                                            <p:txEl>
                                              <p:pRg st="8" end="8"/>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7">
                                            <p:txEl>
                                              <p:pRg st="9" end="9"/>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3" grpId="2" animBg="1"/>
      <p:bldP spid="14" grpId="0" animBg="1"/>
      <p:bldP spid="15" grpId="0"/>
      <p:bldP spid="16" grpId="0" animBg="1"/>
      <p:bldP spid="16" grpId="1" animBg="1"/>
      <p:bldP spid="16" grpId="2" animBg="1"/>
      <p:bldP spid="17" grpId="0" animBg="1"/>
      <p:bldP spid="17" grpId="1" animBg="1"/>
      <p:bldP spid="17" grpId="2" animBg="1"/>
      <p:bldP spid="24" grpId="0" animBg="1"/>
      <p:bldP spid="24" grpId="1" animBg="1"/>
      <p:bldP spid="24" grpId="2" animBg="1"/>
      <p:bldP spid="25" grpId="0" animBg="1"/>
      <p:bldP spid="25" grpId="1" animBg="1"/>
      <p:bldP spid="25" grpId="2"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Applications, Hosts &amp; Activation</a:t>
            </a:r>
          </a:p>
        </p:txBody>
      </p:sp>
      <p:sp>
        <p:nvSpPr>
          <p:cNvPr id="5" name="Text Placeholder 4"/>
          <p:cNvSpPr>
            <a:spLocks noGrp="1"/>
          </p:cNvSpPr>
          <p:nvPr>
            <p:ph sz="half" idx="1"/>
          </p:nvPr>
        </p:nvSpPr>
        <p:spPr/>
        <p:txBody>
          <a:bodyPr>
            <a:normAutofit fontScale="47500" lnSpcReduction="20000"/>
          </a:bodyPr>
          <a:lstStyle/>
          <a:p>
            <a:pPr>
              <a:lnSpc>
                <a:spcPct val="100000"/>
              </a:lnSpc>
              <a:spcBef>
                <a:spcPts val="0"/>
              </a:spcBef>
            </a:pPr>
            <a:r>
              <a:rPr lang="en-US" sz="2200" dirty="0"/>
              <a:t>Applications are packages, </a:t>
            </a:r>
            <a:r>
              <a:rPr lang="en-US" sz="2200" b="1" i="1" dirty="0"/>
              <a:t>copied</a:t>
            </a:r>
            <a:r>
              <a:rPr lang="en-US" sz="2200" dirty="0"/>
              <a:t> to the cluster (System:Image Store Service), then </a:t>
            </a:r>
            <a:r>
              <a:rPr lang="en-US" sz="2200" b="1" i="1" dirty="0"/>
              <a:t>registered</a:t>
            </a:r>
            <a:r>
              <a:rPr lang="en-US" sz="2200" dirty="0"/>
              <a:t> as </a:t>
            </a:r>
            <a:r>
              <a:rPr lang="en-US" sz="2200" b="1" i="1" dirty="0"/>
              <a:t>ApplicationType </a:t>
            </a:r>
            <a:r>
              <a:rPr lang="en-US" sz="2200" dirty="0"/>
              <a:t>and</a:t>
            </a:r>
            <a:r>
              <a:rPr lang="en-US" sz="2200" b="1" i="1" dirty="0"/>
              <a:t> ApplicationTypeVersion</a:t>
            </a:r>
            <a:r>
              <a:rPr lang="en-US" sz="2200" dirty="0"/>
              <a:t> with Service Fabric. </a:t>
            </a:r>
          </a:p>
          <a:p>
            <a:pPr>
              <a:lnSpc>
                <a:spcPct val="100000"/>
              </a:lnSpc>
              <a:spcBef>
                <a:spcPts val="0"/>
              </a:spcBef>
            </a:pPr>
            <a:endParaRPr lang="en-US" sz="2200" dirty="0"/>
          </a:p>
          <a:p>
            <a:pPr>
              <a:lnSpc>
                <a:spcPct val="100000"/>
              </a:lnSpc>
              <a:spcBef>
                <a:spcPts val="0"/>
              </a:spcBef>
            </a:pPr>
            <a:r>
              <a:rPr lang="en-US" sz="2200" dirty="0"/>
              <a:t>Application </a:t>
            </a:r>
            <a:r>
              <a:rPr lang="en-US" sz="2200" b="1" i="1" dirty="0"/>
              <a:t>instance</a:t>
            </a:r>
            <a:r>
              <a:rPr lang="en-US" sz="2200" dirty="0"/>
              <a:t> is based on </a:t>
            </a:r>
            <a:r>
              <a:rPr lang="en-US" sz="2200" b="1" i="1" dirty="0"/>
              <a:t>ApplicationType &amp; ApplicationTypeVersion</a:t>
            </a:r>
            <a:r>
              <a:rPr lang="en-US" sz="2200" dirty="0"/>
              <a:t> defines process isolation boundaries, while </a:t>
            </a:r>
            <a:r>
              <a:rPr lang="en-US" sz="2200" b="1" i="1" dirty="0"/>
              <a:t>partition</a:t>
            </a:r>
            <a:r>
              <a:rPr lang="en-US" sz="2200" dirty="0"/>
              <a:t> defines data isolation boundaries.</a:t>
            </a:r>
          </a:p>
          <a:p>
            <a:pPr>
              <a:lnSpc>
                <a:spcPct val="100000"/>
              </a:lnSpc>
              <a:spcBef>
                <a:spcPts val="0"/>
              </a:spcBef>
            </a:pPr>
            <a:endParaRPr lang="en-US" sz="2200" dirty="0"/>
          </a:p>
          <a:p>
            <a:pPr>
              <a:lnSpc>
                <a:spcPct val="100000"/>
              </a:lnSpc>
              <a:spcBef>
                <a:spcPts val="0"/>
              </a:spcBef>
            </a:pPr>
            <a:r>
              <a:rPr lang="en-US" sz="2200" dirty="0"/>
              <a:t>ApplicationManifest’s </a:t>
            </a:r>
            <a:r>
              <a:rPr lang="en-US" sz="2200" b="1" i="1" dirty="0"/>
              <a:t>DefaultServices </a:t>
            </a:r>
            <a:r>
              <a:rPr lang="en-US" sz="2200" dirty="0"/>
              <a:t>are activated with every app instance.</a:t>
            </a:r>
          </a:p>
          <a:p>
            <a:pPr>
              <a:lnSpc>
                <a:spcPct val="100000"/>
              </a:lnSpc>
              <a:spcBef>
                <a:spcPts val="0"/>
              </a:spcBef>
            </a:pPr>
            <a:endParaRPr lang="en-US" sz="2200" dirty="0"/>
          </a:p>
          <a:p>
            <a:pPr>
              <a:lnSpc>
                <a:spcPct val="100000"/>
              </a:lnSpc>
              <a:spcBef>
                <a:spcPts val="0"/>
              </a:spcBef>
            </a:pPr>
            <a:r>
              <a:rPr lang="en-US" sz="2200" dirty="0"/>
              <a:t>VS.NET tooling creates </a:t>
            </a:r>
            <a:r>
              <a:rPr lang="en-US" sz="2200" b="1" i="1" dirty="0"/>
              <a:t>1</a:t>
            </a:r>
            <a:r>
              <a:rPr lang="en-US" sz="2200" dirty="0"/>
              <a:t> App Instance when you </a:t>
            </a:r>
            <a:r>
              <a:rPr lang="en-US" sz="2200" b="1" i="1" dirty="0"/>
              <a:t>F5</a:t>
            </a:r>
            <a:r>
              <a:rPr lang="en-US" sz="2200" dirty="0"/>
              <a:t> or </a:t>
            </a:r>
            <a:r>
              <a:rPr lang="en-US" sz="2200" b="1" i="1" dirty="0"/>
              <a:t>Publish</a:t>
            </a:r>
            <a:r>
              <a:rPr lang="en-US" sz="2200" dirty="0"/>
              <a:t>.</a:t>
            </a:r>
          </a:p>
          <a:p>
            <a:pPr>
              <a:lnSpc>
                <a:spcPct val="100000"/>
              </a:lnSpc>
              <a:spcBef>
                <a:spcPts val="0"/>
              </a:spcBef>
            </a:pPr>
            <a:endParaRPr lang="en-US" sz="2200" dirty="0"/>
          </a:p>
          <a:p>
            <a:pPr>
              <a:lnSpc>
                <a:spcPct val="100000"/>
              </a:lnSpc>
              <a:spcBef>
                <a:spcPts val="0"/>
              </a:spcBef>
            </a:pPr>
            <a:r>
              <a:rPr lang="en-US" sz="2200" dirty="0"/>
              <a:t>Services are defined as a </a:t>
            </a:r>
            <a:r>
              <a:rPr lang="en-US" sz="2200" b="1" i="1" dirty="0"/>
              <a:t>ServiceType</a:t>
            </a:r>
            <a:r>
              <a:rPr lang="en-US" sz="2200" dirty="0"/>
              <a:t> with </a:t>
            </a:r>
            <a:r>
              <a:rPr lang="en-US" sz="2200" b="1" i="1" dirty="0"/>
              <a:t>ServiceTypeVersion</a:t>
            </a:r>
            <a:r>
              <a:rPr lang="en-US" sz="2200" dirty="0"/>
              <a:t> in a </a:t>
            </a:r>
            <a:r>
              <a:rPr lang="en-US" sz="2200" b="1" i="1" dirty="0"/>
              <a:t>Service Package</a:t>
            </a:r>
            <a:r>
              <a:rPr lang="en-US" sz="2200" dirty="0"/>
              <a:t> that also has </a:t>
            </a:r>
            <a:r>
              <a:rPr lang="en-US" sz="2200" b="1" i="1" dirty="0"/>
              <a:t>Code</a:t>
            </a:r>
            <a:r>
              <a:rPr lang="en-US" sz="2200" dirty="0"/>
              <a:t>, </a:t>
            </a:r>
            <a:r>
              <a:rPr lang="en-US" sz="2200" b="1" i="1" dirty="0"/>
              <a:t>Config </a:t>
            </a:r>
            <a:r>
              <a:rPr lang="en-US" sz="2200" dirty="0"/>
              <a:t>&amp; </a:t>
            </a:r>
            <a:r>
              <a:rPr lang="en-US" sz="2200" b="1" i="1" dirty="0"/>
              <a:t>Data</a:t>
            </a:r>
            <a:r>
              <a:rPr lang="en-US" sz="2200" dirty="0"/>
              <a:t> packages (</a:t>
            </a:r>
            <a:r>
              <a:rPr lang="en-US" sz="2200" b="1" i="1" dirty="0"/>
              <a:t>each package is versioned</a:t>
            </a:r>
            <a:r>
              <a:rPr lang="en-US" sz="2200" dirty="0"/>
              <a:t>).</a:t>
            </a:r>
            <a:endParaRPr lang="en-US" sz="2200" b="1" dirty="0"/>
          </a:p>
          <a:p>
            <a:pPr>
              <a:lnSpc>
                <a:spcPct val="100000"/>
              </a:lnSpc>
              <a:spcBef>
                <a:spcPts val="0"/>
              </a:spcBef>
            </a:pPr>
            <a:endParaRPr lang="en-US" sz="2200" b="1" dirty="0"/>
          </a:p>
          <a:p>
            <a:pPr>
              <a:lnSpc>
                <a:spcPct val="100000"/>
              </a:lnSpc>
              <a:spcBef>
                <a:spcPts val="0"/>
              </a:spcBef>
            </a:pPr>
            <a:r>
              <a:rPr lang="en-US" sz="2200" b="1" dirty="0"/>
              <a:t>Code</a:t>
            </a:r>
            <a:r>
              <a:rPr lang="en-US" sz="2200" dirty="0"/>
              <a:t> = host, host is a process created per </a:t>
            </a:r>
            <a:r>
              <a:rPr lang="en-US" sz="2200" b="1" i="1" dirty="0"/>
              <a:t>node</a:t>
            </a:r>
            <a:r>
              <a:rPr lang="en-US" sz="2200" dirty="0"/>
              <a:t> per </a:t>
            </a:r>
            <a:r>
              <a:rPr lang="en-US" sz="2200" b="1" i="1" dirty="0"/>
              <a:t>Application </a:t>
            </a:r>
            <a:r>
              <a:rPr lang="en-US" sz="2200" dirty="0"/>
              <a:t>per</a:t>
            </a:r>
            <a:r>
              <a:rPr lang="en-US" sz="2200" b="1" i="1" dirty="0"/>
              <a:t> service type. </a:t>
            </a:r>
            <a:r>
              <a:rPr lang="en-US" sz="2200" dirty="0"/>
              <a:t>Optionally: can also have a Setup </a:t>
            </a:r>
            <a:r>
              <a:rPr lang="en-US" sz="2200" b="1" i="1" dirty="0"/>
              <a:t>EntryPoint</a:t>
            </a:r>
            <a:r>
              <a:rPr lang="en-US" sz="2200" dirty="0"/>
              <a:t>. </a:t>
            </a:r>
            <a:r>
              <a:rPr lang="en-US" sz="2200" b="1" dirty="0"/>
              <a:t>Replicas </a:t>
            </a:r>
            <a:r>
              <a:rPr lang="en-US" sz="2200" dirty="0"/>
              <a:t>are </a:t>
            </a:r>
            <a:r>
              <a:rPr lang="en-US" sz="2200" b="1" i="1" dirty="0"/>
              <a:t>activated</a:t>
            </a:r>
            <a:r>
              <a:rPr lang="en-US" sz="2200" dirty="0"/>
              <a:t> in host process</a:t>
            </a:r>
            <a:r>
              <a:rPr lang="en-US" sz="2200" i="1" dirty="0"/>
              <a:t>. </a:t>
            </a:r>
          </a:p>
        </p:txBody>
      </p:sp>
    </p:spTree>
    <p:extLst>
      <p:ext uri="{BB962C8B-B14F-4D97-AF65-F5344CB8AC3E}">
        <p14:creationId xmlns:p14="http://schemas.microsoft.com/office/powerpoint/2010/main" val="997566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 Rolling Upgrades</a:t>
            </a:r>
          </a:p>
        </p:txBody>
      </p:sp>
      <p:sp>
        <p:nvSpPr>
          <p:cNvPr id="2" name="Text Placeholder 1"/>
          <p:cNvSpPr>
            <a:spLocks noGrp="1"/>
          </p:cNvSpPr>
          <p:nvPr>
            <p:ph sz="half" idx="1"/>
          </p:nvPr>
        </p:nvSpPr>
        <p:spPr/>
        <p:txBody>
          <a:bodyPr>
            <a:normAutofit fontScale="70000" lnSpcReduction="20000"/>
          </a:bodyPr>
          <a:lstStyle/>
          <a:p>
            <a:pPr>
              <a:lnSpc>
                <a:spcPct val="100000"/>
              </a:lnSpc>
              <a:spcBef>
                <a:spcPts val="0"/>
              </a:spcBef>
            </a:pPr>
            <a:r>
              <a:rPr lang="en-US" sz="2200" b="1" i="1" dirty="0"/>
              <a:t>Hosts </a:t>
            </a:r>
            <a:r>
              <a:rPr lang="en-US" sz="2200" dirty="0"/>
              <a:t>are taken down during </a:t>
            </a:r>
            <a:r>
              <a:rPr lang="en-US" sz="2200" b="1" dirty="0"/>
              <a:t>Code</a:t>
            </a:r>
            <a:r>
              <a:rPr lang="en-US" sz="2200" dirty="0"/>
              <a:t> package updates, but not during </a:t>
            </a:r>
            <a:r>
              <a:rPr lang="en-US" sz="2200" b="1" i="1" dirty="0"/>
              <a:t>Config</a:t>
            </a:r>
            <a:r>
              <a:rPr lang="en-US" sz="2200" dirty="0"/>
              <a:t> or </a:t>
            </a:r>
            <a:r>
              <a:rPr lang="en-US" sz="2200" b="1" i="1" dirty="0"/>
              <a:t>Data</a:t>
            </a:r>
            <a:r>
              <a:rPr lang="en-US" sz="2200" dirty="0"/>
              <a:t> packages upgrades. </a:t>
            </a:r>
          </a:p>
          <a:p>
            <a:pPr>
              <a:lnSpc>
                <a:spcPct val="100000"/>
              </a:lnSpc>
              <a:spcBef>
                <a:spcPts val="0"/>
              </a:spcBef>
            </a:pPr>
            <a:endParaRPr lang="en-US" sz="2200" dirty="0"/>
          </a:p>
          <a:p>
            <a:pPr>
              <a:lnSpc>
                <a:spcPct val="100000"/>
              </a:lnSpc>
              <a:spcBef>
                <a:spcPts val="0"/>
              </a:spcBef>
            </a:pPr>
            <a:r>
              <a:rPr lang="en-US" sz="2200" dirty="0"/>
              <a:t>Upgrades are performed on </a:t>
            </a:r>
            <a:r>
              <a:rPr lang="en-US" sz="2200" b="1" i="1" dirty="0"/>
              <a:t>Cluster Update Domains</a:t>
            </a:r>
            <a:r>
              <a:rPr lang="en-US" sz="2200" dirty="0"/>
              <a:t>. </a:t>
            </a:r>
          </a:p>
          <a:p>
            <a:pPr>
              <a:lnSpc>
                <a:spcPct val="100000"/>
              </a:lnSpc>
              <a:spcBef>
                <a:spcPts val="0"/>
              </a:spcBef>
            </a:pPr>
            <a:endParaRPr lang="en-US" sz="2200" b="1" dirty="0"/>
          </a:p>
          <a:p>
            <a:pPr>
              <a:lnSpc>
                <a:spcPct val="100000"/>
              </a:lnSpc>
              <a:spcBef>
                <a:spcPts val="0"/>
              </a:spcBef>
            </a:pPr>
            <a:r>
              <a:rPr lang="en-US" sz="2200" b="1" dirty="0"/>
              <a:t>Upgrades Types</a:t>
            </a:r>
            <a:endParaRPr lang="en-US" sz="2200" dirty="0"/>
          </a:p>
          <a:p>
            <a:pPr lvl="2">
              <a:lnSpc>
                <a:spcPct val="100000"/>
              </a:lnSpc>
              <a:spcBef>
                <a:spcPts val="0"/>
              </a:spcBef>
            </a:pPr>
            <a:r>
              <a:rPr lang="en-US" sz="2200" b="1" dirty="0"/>
              <a:t>Monitored Auto</a:t>
            </a:r>
            <a:r>
              <a:rPr lang="en-US" sz="2200" dirty="0"/>
              <a:t>: UD</a:t>
            </a:r>
            <a:r>
              <a:rPr lang="en-US" sz="2200" i="1" dirty="0"/>
              <a:t> </a:t>
            </a:r>
            <a:r>
              <a:rPr lang="en-US" sz="2200" dirty="0"/>
              <a:t>one by one , health checks and failure action: (can do auto roll back).</a:t>
            </a:r>
          </a:p>
          <a:p>
            <a:pPr lvl="2">
              <a:lnSpc>
                <a:spcPct val="100000"/>
              </a:lnSpc>
              <a:spcBef>
                <a:spcPts val="0"/>
              </a:spcBef>
            </a:pPr>
            <a:r>
              <a:rPr lang="en-US" sz="2200" b="1" dirty="0"/>
              <a:t>Unmonitored Auto</a:t>
            </a:r>
            <a:r>
              <a:rPr lang="en-US" sz="2200" dirty="0"/>
              <a:t>: UD one by one, no health checks.</a:t>
            </a:r>
          </a:p>
          <a:p>
            <a:pPr lvl="2">
              <a:lnSpc>
                <a:spcPct val="100000"/>
              </a:lnSpc>
              <a:spcBef>
                <a:spcPts val="0"/>
              </a:spcBef>
            </a:pPr>
            <a:r>
              <a:rPr lang="en-US" sz="2200" b="1" dirty="0"/>
              <a:t>Unmonitored Manual</a:t>
            </a:r>
            <a:r>
              <a:rPr lang="en-US" sz="2200" dirty="0"/>
              <a:t>: You manually upgrade each UD.</a:t>
            </a:r>
          </a:p>
          <a:p>
            <a:pPr>
              <a:lnSpc>
                <a:spcPct val="100000"/>
              </a:lnSpc>
              <a:spcBef>
                <a:spcPts val="0"/>
              </a:spcBef>
            </a:pPr>
            <a:endParaRPr lang="en-US" sz="2200" b="1" dirty="0"/>
          </a:p>
          <a:p>
            <a:pPr>
              <a:lnSpc>
                <a:spcPct val="100000"/>
              </a:lnSpc>
              <a:spcBef>
                <a:spcPts val="0"/>
              </a:spcBef>
            </a:pPr>
            <a:r>
              <a:rPr lang="en-US" sz="2200" b="1" dirty="0"/>
              <a:t>*</a:t>
            </a:r>
            <a:r>
              <a:rPr lang="en-US" sz="2200" dirty="0"/>
              <a:t> use Upgrade Parameters to control the upgrade process. </a:t>
            </a:r>
          </a:p>
        </p:txBody>
      </p:sp>
    </p:spTree>
    <p:extLst>
      <p:ext uri="{BB962C8B-B14F-4D97-AF65-F5344CB8AC3E}">
        <p14:creationId xmlns:p14="http://schemas.microsoft.com/office/powerpoint/2010/main" val="5052832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2" name="Group 61"/>
          <p:cNvGrpSpPr/>
          <p:nvPr/>
        </p:nvGrpSpPr>
        <p:grpSpPr>
          <a:xfrm>
            <a:off x="2966538" y="2445866"/>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734693" y="2029135"/>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p:nvPr>
        </p:nvSpPr>
        <p:spPr/>
        <p:txBody>
          <a:bodyPr>
            <a:noAutofit/>
          </a:bodyPr>
          <a:lstStyle/>
          <a:p>
            <a:r>
              <a:rPr lang="en-US" dirty="0"/>
              <a:t>Application Upgrade</a:t>
            </a:r>
          </a:p>
        </p:txBody>
      </p:sp>
      <p:sp>
        <p:nvSpPr>
          <p:cNvPr id="25" name="Rounded Rectangle 24"/>
          <p:cNvSpPr/>
          <p:nvPr/>
        </p:nvSpPr>
        <p:spPr>
          <a:xfrm>
            <a:off x="3429603" y="3729926"/>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670584" y="5264702"/>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329676" y="5365933"/>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947152" y="2792080"/>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103259" y="5812993"/>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620553" y="5708373"/>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429603" y="3204216"/>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634594" y="38362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562825" y="5368924"/>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358518" y="3034042"/>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405434" y="2486108"/>
            <a:ext cx="1824044" cy="382254"/>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 Repository</a:t>
            </a:r>
          </a:p>
        </p:txBody>
      </p:sp>
      <p:sp>
        <p:nvSpPr>
          <p:cNvPr id="40" name="Rounded Rectangle 39"/>
          <p:cNvSpPr/>
          <p:nvPr/>
        </p:nvSpPr>
        <p:spPr>
          <a:xfrm>
            <a:off x="677655" y="3287590"/>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704663" y="4344263"/>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704663" y="3808442"/>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704663" y="48805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97083" y="319175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547172" y="536286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621232" y="38322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733489" y="2161080"/>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6035859" y="2161079"/>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89616" y="2150098"/>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your Services</a:t>
            </a:r>
          </a:p>
        </p:txBody>
      </p:sp>
      <p:grpSp>
        <p:nvGrpSpPr>
          <p:cNvPr id="6" name="Group 5"/>
          <p:cNvGrpSpPr/>
          <p:nvPr/>
        </p:nvGrpSpPr>
        <p:grpSpPr>
          <a:xfrm>
            <a:off x="1045396" y="4204861"/>
            <a:ext cx="9913574" cy="1650745"/>
            <a:chOff x="350836" y="352915"/>
            <a:chExt cx="11201399" cy="1618754"/>
          </a:xfrm>
        </p:grpSpPr>
        <p:sp>
          <p:nvSpPr>
            <p:cNvPr id="7" name="Freeform 6"/>
            <p:cNvSpPr/>
            <p:nvPr/>
          </p:nvSpPr>
          <p:spPr>
            <a:xfrm>
              <a:off x="350836" y="352915"/>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Performance and stress response</a:t>
              </a:r>
            </a:p>
            <a:p>
              <a:pPr marL="174828" lvl="1" indent="-174828" defTabSz="815865">
                <a:lnSpc>
                  <a:spcPct val="90000"/>
                </a:lnSpc>
                <a:spcBef>
                  <a:spcPct val="0"/>
                </a:spcBef>
                <a:spcAft>
                  <a:spcPct val="15000"/>
                </a:spcAft>
                <a:buFontTx/>
                <a:buChar char="••"/>
                <a:defRPr/>
              </a:pPr>
              <a:r>
                <a:rPr lang="en-US" sz="1836" kern="0" dirty="0">
                  <a:solidFill>
                    <a:schemeClr val="bg1"/>
                  </a:solidFill>
                </a:rPr>
                <a:t>Rich built-in metrics for Actors and Services programming models</a:t>
              </a:r>
            </a:p>
            <a:p>
              <a:pPr marL="174828" lvl="1" indent="-174828" defTabSz="815865">
                <a:lnSpc>
                  <a:spcPct val="90000"/>
                </a:lnSpc>
                <a:spcBef>
                  <a:spcPct val="0"/>
                </a:spcBef>
                <a:spcAft>
                  <a:spcPct val="15000"/>
                </a:spcAft>
                <a:buFontTx/>
                <a:buChar char="••"/>
                <a:defRPr/>
              </a:pPr>
              <a:r>
                <a:rPr lang="en-US" sz="1836" kern="0" dirty="0">
                  <a:solidFill>
                    <a:schemeClr val="bg1"/>
                  </a:solidFill>
                </a:rPr>
                <a:t>Easy to add custom application performance metrics</a:t>
              </a:r>
            </a:p>
          </p:txBody>
        </p:sp>
        <p:sp>
          <p:nvSpPr>
            <p:cNvPr id="8" name="Rounded Rectangle 7"/>
            <p:cNvSpPr/>
            <p:nvPr/>
          </p:nvSpPr>
          <p:spPr>
            <a:xfrm>
              <a:off x="821517" y="442170"/>
              <a:ext cx="1703172" cy="1295003"/>
            </a:xfrm>
            <a:prstGeom prst="roundRect">
              <a:avLst>
                <a:gd name="adj" fmla="val 10000"/>
              </a:avLst>
            </a:prstGeom>
            <a:blipFill rotWithShape="1">
              <a:blip r:embed="rId2"/>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9" name="Group 8"/>
          <p:cNvGrpSpPr/>
          <p:nvPr/>
        </p:nvGrpSpPr>
        <p:grpSpPr>
          <a:xfrm>
            <a:off x="1045396" y="2301676"/>
            <a:ext cx="9913574" cy="1650745"/>
            <a:chOff x="618720" y="3475962"/>
            <a:chExt cx="11201399" cy="1618754"/>
          </a:xfrm>
        </p:grpSpPr>
        <p:sp>
          <p:nvSpPr>
            <p:cNvPr id="10" name="Freeform 9"/>
            <p:cNvSpPr/>
            <p:nvPr/>
          </p:nvSpPr>
          <p:spPr>
            <a:xfrm>
              <a:off x="618720" y="34759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Health status monitoring</a:t>
              </a:r>
            </a:p>
            <a:p>
              <a:pPr marL="174828" lvl="1" indent="-174828" defTabSz="815865">
                <a:lnSpc>
                  <a:spcPct val="90000"/>
                </a:lnSpc>
                <a:spcBef>
                  <a:spcPct val="0"/>
                </a:spcBef>
                <a:spcAft>
                  <a:spcPct val="15000"/>
                </a:spcAft>
                <a:buFontTx/>
                <a:buChar char="••"/>
                <a:defRPr/>
              </a:pPr>
              <a:r>
                <a:rPr lang="en-US" sz="1836" kern="0" dirty="0">
                  <a:solidFill>
                    <a:schemeClr val="bg1"/>
                  </a:solidFill>
                </a:rPr>
                <a:t>Built-in health status for cluster and services</a:t>
              </a:r>
            </a:p>
            <a:p>
              <a:pPr marL="174828" lvl="1" indent="-174828" defTabSz="815865">
                <a:lnSpc>
                  <a:spcPct val="90000"/>
                </a:lnSpc>
                <a:spcBef>
                  <a:spcPct val="0"/>
                </a:spcBef>
                <a:spcAft>
                  <a:spcPct val="15000"/>
                </a:spcAft>
                <a:buFontTx/>
                <a:buChar char="••"/>
                <a:defRPr/>
              </a:pPr>
              <a:r>
                <a:rPr lang="en-US" sz="1836" kern="0" dirty="0">
                  <a:solidFill>
                    <a:schemeClr val="bg1"/>
                  </a:solidFill>
                </a:rPr>
                <a:t>Flexible and extensible health store for custom app health reporting</a:t>
              </a:r>
            </a:p>
            <a:p>
              <a:pPr marL="174828" lvl="1" indent="-174828" defTabSz="815865">
                <a:lnSpc>
                  <a:spcPct val="90000"/>
                </a:lnSpc>
                <a:spcBef>
                  <a:spcPct val="0"/>
                </a:spcBef>
                <a:spcAft>
                  <a:spcPct val="15000"/>
                </a:spcAft>
                <a:buFontTx/>
                <a:buChar char="••"/>
                <a:defRPr/>
              </a:pPr>
              <a:r>
                <a:rPr lang="en-US" sz="1836" kern="0" dirty="0">
                  <a:solidFill>
                    <a:schemeClr val="bg1"/>
                  </a:solidFill>
                </a:rPr>
                <a:t>Allows continuous monitoring for real-time alerting on problems in production </a:t>
              </a:r>
            </a:p>
          </p:txBody>
        </p:sp>
        <p:sp>
          <p:nvSpPr>
            <p:cNvPr id="11" name="Rounded Rectangle 10"/>
            <p:cNvSpPr/>
            <p:nvPr/>
          </p:nvSpPr>
          <p:spPr>
            <a:xfrm>
              <a:off x="1089643" y="3637929"/>
              <a:ext cx="1702930" cy="1294820"/>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937947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and Troubleshooting</a:t>
            </a:r>
          </a:p>
        </p:txBody>
      </p:sp>
      <p:sp>
        <p:nvSpPr>
          <p:cNvPr id="3" name="Content Placeholder 2"/>
          <p:cNvSpPr>
            <a:spLocks noGrp="1"/>
          </p:cNvSpPr>
          <p:nvPr>
            <p:ph sz="half" idx="1"/>
          </p:nvPr>
        </p:nvSpPr>
        <p:spPr>
          <a:xfrm>
            <a:off x="1044662" y="2331508"/>
            <a:ext cx="9914981" cy="738664"/>
          </a:xfrm>
        </p:spPr>
        <p:txBody>
          <a:bodyPr/>
          <a:lstStyle/>
          <a:p>
            <a:endParaRPr lang="en-US"/>
          </a:p>
        </p:txBody>
      </p:sp>
      <p:grpSp>
        <p:nvGrpSpPr>
          <p:cNvPr id="6" name="Group 5"/>
          <p:cNvGrpSpPr/>
          <p:nvPr/>
        </p:nvGrpSpPr>
        <p:grpSpPr>
          <a:xfrm>
            <a:off x="1045586" y="1755299"/>
            <a:ext cx="9913191" cy="1552712"/>
            <a:chOff x="287761" y="1215547"/>
            <a:chExt cx="11875309" cy="1781265"/>
          </a:xfrm>
        </p:grpSpPr>
        <p:sp>
          <p:nvSpPr>
            <p:cNvPr id="7" name="Freeform 6"/>
            <p:cNvSpPr/>
            <p:nvPr/>
          </p:nvSpPr>
          <p:spPr>
            <a:xfrm>
              <a:off x="2502120" y="1393675"/>
              <a:ext cx="9660950"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Repair suggestions. Examples: Slow </a:t>
              </a:r>
              <a:r>
                <a:rPr lang="en-US" sz="2040" kern="0" dirty="0" err="1">
                  <a:solidFill>
                    <a:schemeClr val="bg1"/>
                  </a:solidFill>
                </a:rPr>
                <a:t>RunAsync</a:t>
              </a:r>
              <a:r>
                <a:rPr lang="en-US" sz="2040" kern="0" dirty="0">
                  <a:solidFill>
                    <a:schemeClr val="bg1"/>
                  </a:solidFill>
                </a:rPr>
                <a:t> cancellations, </a:t>
              </a:r>
              <a:r>
                <a:rPr lang="en-US" sz="2040" kern="0" dirty="0" err="1">
                  <a:solidFill>
                    <a:schemeClr val="bg1"/>
                  </a:solidFill>
                </a:rPr>
                <a:t>RunAsync</a:t>
              </a:r>
              <a:r>
                <a:rPr lang="en-US" sz="2040" kern="0" dirty="0">
                  <a:solidFill>
                    <a:schemeClr val="bg1"/>
                  </a:solidFill>
                </a:rPr>
                <a:t> failures</a:t>
              </a:r>
            </a:p>
            <a:p>
              <a:pPr marL="174828" lvl="1" indent="-174828" defTabSz="725214">
                <a:lnSpc>
                  <a:spcPct val="90000"/>
                </a:lnSpc>
                <a:spcBef>
                  <a:spcPct val="0"/>
                </a:spcBef>
                <a:spcAft>
                  <a:spcPct val="15000"/>
                </a:spcAft>
                <a:buFontTx/>
                <a:buChar char="••"/>
                <a:defRPr/>
              </a:pPr>
              <a:r>
                <a:rPr lang="en-US" sz="2040" kern="0" dirty="0">
                  <a:solidFill>
                    <a:schemeClr val="bg1"/>
                  </a:solidFill>
                </a:rPr>
                <a:t>All important events logged. Examples: App creation, deploy and upgrade records. All Actor method calls.</a:t>
              </a:r>
            </a:p>
          </p:txBody>
        </p:sp>
        <p:sp>
          <p:nvSpPr>
            <p:cNvPr id="8" name="Freeform 7"/>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a:solidFill>
              <a:schemeClr val="accent2">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Detailed System Optics</a:t>
              </a:r>
            </a:p>
          </p:txBody>
        </p:sp>
      </p:grpSp>
      <p:grpSp>
        <p:nvGrpSpPr>
          <p:cNvPr id="9" name="Group 8"/>
          <p:cNvGrpSpPr/>
          <p:nvPr/>
        </p:nvGrpSpPr>
        <p:grpSpPr>
          <a:xfrm>
            <a:off x="1045396" y="3353983"/>
            <a:ext cx="9908132" cy="1881381"/>
            <a:chOff x="287761" y="3085877"/>
            <a:chExt cx="11869248" cy="1781265"/>
          </a:xfrm>
        </p:grpSpPr>
        <p:sp>
          <p:nvSpPr>
            <p:cNvPr id="10" name="Freeform 9"/>
            <p:cNvSpPr/>
            <p:nvPr/>
          </p:nvSpPr>
          <p:spPr>
            <a:xfrm>
              <a:off x="2502121" y="3264004"/>
              <a:ext cx="9654888"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ETW == Fast Industry Standard Logging Technology</a:t>
              </a:r>
            </a:p>
            <a:p>
              <a:pPr marL="174828" lvl="1" indent="-174828" defTabSz="725214">
                <a:lnSpc>
                  <a:spcPct val="90000"/>
                </a:lnSpc>
                <a:spcBef>
                  <a:spcPct val="0"/>
                </a:spcBef>
                <a:spcAft>
                  <a:spcPct val="15000"/>
                </a:spcAft>
                <a:buFontTx/>
                <a:buChar char="••"/>
                <a:defRPr/>
              </a:pPr>
              <a:r>
                <a:rPr lang="en-US" sz="2040" kern="0" dirty="0">
                  <a:solidFill>
                    <a:schemeClr val="bg1"/>
                  </a:solidFill>
                </a:rPr>
                <a:t>Works across environments. Same tracing code runs on </a:t>
              </a:r>
              <a:r>
                <a:rPr lang="en-US" sz="2040" kern="0" dirty="0" err="1">
                  <a:solidFill>
                    <a:schemeClr val="bg1"/>
                  </a:solidFill>
                </a:rPr>
                <a:t>devbox</a:t>
              </a:r>
              <a:r>
                <a:rPr lang="en-US" sz="2040" kern="0" dirty="0">
                  <a:solidFill>
                    <a:schemeClr val="bg1"/>
                  </a:solidFill>
                </a:rPr>
                <a:t> and also on production clusters on Azure.</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add and system appends all the needed metadata such as node, app, service, and partition.</a:t>
              </a:r>
            </a:p>
          </p:txBody>
        </p:sp>
        <p:sp>
          <p:nvSpPr>
            <p:cNvPr id="11" name="Freeform 10"/>
            <p:cNvSpPr/>
            <p:nvPr/>
          </p:nvSpPr>
          <p:spPr>
            <a:xfrm>
              <a:off x="287761" y="3085877"/>
              <a:ext cx="2214359"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a:solidFill>
              <a:schemeClr val="tx2">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Custom Application Tracing</a:t>
              </a:r>
            </a:p>
          </p:txBody>
        </p:sp>
      </p:grpSp>
      <p:grpSp>
        <p:nvGrpSpPr>
          <p:cNvPr id="12" name="Group 11"/>
          <p:cNvGrpSpPr/>
          <p:nvPr/>
        </p:nvGrpSpPr>
        <p:grpSpPr>
          <a:xfrm>
            <a:off x="1045506" y="5272370"/>
            <a:ext cx="9908021" cy="1693678"/>
            <a:chOff x="287762" y="4956206"/>
            <a:chExt cx="11869117" cy="1781265"/>
          </a:xfrm>
        </p:grpSpPr>
        <p:sp>
          <p:nvSpPr>
            <p:cNvPr id="13" name="Freeform 12"/>
            <p:cNvSpPr/>
            <p:nvPr/>
          </p:nvSpPr>
          <p:spPr>
            <a:xfrm>
              <a:off x="2500260" y="5134335"/>
              <a:ext cx="9656619" cy="1425014"/>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19" rIns="133101" bIns="102022"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Visual Studio Diagnostics Events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Event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Azure Diagnostics + Operational Insights</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plug in your preferred tools: </a:t>
              </a:r>
              <a:r>
                <a:rPr lang="en-US" sz="2040" kern="0" dirty="0" err="1">
                  <a:solidFill>
                    <a:schemeClr val="bg1"/>
                  </a:solidFill>
                </a:rPr>
                <a:t>Kibana</a:t>
              </a:r>
              <a:r>
                <a:rPr lang="en-US" sz="2040" kern="0" dirty="0">
                  <a:solidFill>
                    <a:schemeClr val="bg1"/>
                  </a:solidFill>
                </a:rPr>
                <a:t>, </a:t>
              </a:r>
              <a:r>
                <a:rPr lang="en-US" sz="2040" kern="0" dirty="0" err="1">
                  <a:solidFill>
                    <a:schemeClr val="bg1"/>
                  </a:solidFill>
                </a:rPr>
                <a:t>Elasticsearch</a:t>
              </a:r>
              <a:r>
                <a:rPr lang="en-US" sz="2040" kern="0" dirty="0">
                  <a:solidFill>
                    <a:schemeClr val="bg1"/>
                  </a:solidFill>
                </a:rPr>
                <a:t> and more </a:t>
              </a:r>
            </a:p>
          </p:txBody>
        </p:sp>
        <p:sp>
          <p:nvSpPr>
            <p:cNvPr id="14" name="Freeform 13"/>
            <p:cNvSpPr/>
            <p:nvPr/>
          </p:nvSpPr>
          <p:spPr>
            <a:xfrm>
              <a:off x="287762" y="4956206"/>
              <a:ext cx="2214357"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Choice of Tools</a:t>
              </a:r>
            </a:p>
          </p:txBody>
        </p:sp>
      </p:grpSp>
    </p:spTree>
    <p:extLst>
      <p:ext uri="{BB962C8B-B14F-4D97-AF65-F5344CB8AC3E}">
        <p14:creationId xmlns:p14="http://schemas.microsoft.com/office/powerpoint/2010/main" val="1158675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1281231" y="2308723"/>
            <a:ext cx="5422799" cy="3556910"/>
          </a:xfrm>
          <a:prstGeom prst="rect">
            <a:avLst/>
          </a:prstGeom>
        </p:spPr>
      </p:pic>
      <p:sp>
        <p:nvSpPr>
          <p:cNvPr id="9" name="TextBox 8"/>
          <p:cNvSpPr txBox="1"/>
          <p:nvPr/>
        </p:nvSpPr>
        <p:spPr>
          <a:xfrm>
            <a:off x="5943960" y="2233769"/>
            <a:ext cx="5280562" cy="1469423"/>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Easier to reason about</a:t>
            </a:r>
          </a:p>
        </p:txBody>
      </p:sp>
      <p:sp>
        <p:nvSpPr>
          <p:cNvPr id="10" name="TextBox 9"/>
          <p:cNvSpPr txBox="1"/>
          <p:nvPr/>
        </p:nvSpPr>
        <p:spPr>
          <a:xfrm>
            <a:off x="5943959" y="3788012"/>
            <a:ext cx="4839136" cy="1469423"/>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Application composed of services</a:t>
            </a:r>
          </a:p>
        </p:txBody>
      </p:sp>
      <p:pic>
        <p:nvPicPr>
          <p:cNvPr id="6" name="Picture 5"/>
          <p:cNvPicPr>
            <a:picLocks noChangeAspect="1"/>
          </p:cNvPicPr>
          <p:nvPr/>
        </p:nvPicPr>
        <p:blipFill>
          <a:blip r:embed="rId3"/>
          <a:stretch>
            <a:fillRect/>
          </a:stretch>
        </p:blipFill>
        <p:spPr>
          <a:xfrm>
            <a:off x="1723075" y="2130618"/>
            <a:ext cx="4022745" cy="4673371"/>
          </a:xfrm>
          <a:prstGeom prst="rect">
            <a:avLst/>
          </a:prstGeom>
        </p:spPr>
      </p:pic>
      <p:sp>
        <p:nvSpPr>
          <p:cNvPr id="8" name="TextBox 7"/>
          <p:cNvSpPr txBox="1"/>
          <p:nvPr/>
        </p:nvSpPr>
        <p:spPr>
          <a:xfrm>
            <a:off x="5943959" y="3771540"/>
            <a:ext cx="4641312" cy="1469423"/>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Cheaper to scale application</a:t>
            </a:r>
          </a:p>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Easier to scale data access</a:t>
            </a:r>
          </a:p>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Upgrade continuously</a:t>
            </a:r>
          </a:p>
        </p:txBody>
      </p:sp>
      <p:sp>
        <p:nvSpPr>
          <p:cNvPr id="11" name="TextBox 10"/>
          <p:cNvSpPr txBox="1"/>
          <p:nvPr/>
        </p:nvSpPr>
        <p:spPr>
          <a:xfrm>
            <a:off x="5943960" y="2217298"/>
            <a:ext cx="4548121" cy="1469423"/>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Runtime contract validation</a:t>
            </a:r>
          </a:p>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Network operations</a:t>
            </a:r>
          </a:p>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Harder to reason about</a:t>
            </a:r>
          </a:p>
        </p:txBody>
      </p:sp>
    </p:spTree>
    <p:extLst>
      <p:ext uri="{BB962C8B-B14F-4D97-AF65-F5344CB8AC3E}">
        <p14:creationId xmlns:p14="http://schemas.microsoft.com/office/powerpoint/2010/main" val="357874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Scalability</a:t>
            </a:r>
          </a:p>
        </p:txBody>
      </p:sp>
      <p:sp>
        <p:nvSpPr>
          <p:cNvPr id="6" name="Text Placeholder 5"/>
          <p:cNvSpPr>
            <a:spLocks noGrp="1"/>
          </p:cNvSpPr>
          <p:nvPr>
            <p:ph type="body" sz="quarter" idx="10"/>
          </p:nvPr>
        </p:nvSpPr>
        <p:spPr>
          <a:xfrm>
            <a:off x="274638" y="1212850"/>
            <a:ext cx="11887200" cy="5546134"/>
          </a:xfrm>
        </p:spPr>
        <p:txBody>
          <a:bodyPr/>
          <a:lstStyle/>
          <a:p>
            <a:r>
              <a:rPr lang="en-US" dirty="0"/>
              <a:t>Enterprise scale </a:t>
            </a:r>
          </a:p>
          <a:p>
            <a:pPr lvl="1"/>
            <a:r>
              <a:rPr lang="en-US" sz="2800" dirty="0"/>
              <a:t>Large organizations</a:t>
            </a:r>
          </a:p>
          <a:p>
            <a:pPr lvl="1"/>
            <a:r>
              <a:rPr lang="en-US" sz="2800" dirty="0"/>
              <a:t>Employee-focused applications</a:t>
            </a:r>
          </a:p>
          <a:p>
            <a:pPr lvl="1"/>
            <a:r>
              <a:rPr lang="en-US" sz="2800" dirty="0"/>
              <a:t>Vertically-scaled applications on expensive hardware</a:t>
            </a:r>
          </a:p>
          <a:p>
            <a:pPr lvl="1"/>
            <a:r>
              <a:rPr lang="en-US" sz="2800" dirty="0"/>
              <a:t>Long upgrade cycles</a:t>
            </a:r>
          </a:p>
          <a:p>
            <a:pPr lvl="1"/>
            <a:endParaRPr lang="en-US" dirty="0"/>
          </a:p>
          <a:p>
            <a:r>
              <a:rPr lang="en-US" dirty="0"/>
              <a:t>Webscale</a:t>
            </a:r>
          </a:p>
          <a:p>
            <a:pPr lvl="1"/>
            <a:r>
              <a:rPr lang="en-US" sz="2800" dirty="0"/>
              <a:t>Small organizations</a:t>
            </a:r>
          </a:p>
          <a:p>
            <a:pPr lvl="1"/>
            <a:r>
              <a:rPr lang="en-US" sz="2800" dirty="0"/>
              <a:t>Externally-focused applications</a:t>
            </a:r>
          </a:p>
          <a:p>
            <a:pPr lvl="1"/>
            <a:r>
              <a:rPr lang="en-US" sz="2800" dirty="0"/>
              <a:t>Horizontally-scaled applications on commodity hardware</a:t>
            </a:r>
          </a:p>
          <a:p>
            <a:pPr lvl="1"/>
            <a:r>
              <a:rPr lang="en-US" sz="2800" dirty="0"/>
              <a:t>Short upgrade cycles</a:t>
            </a:r>
          </a:p>
        </p:txBody>
      </p:sp>
      <p:pic>
        <p:nvPicPr>
          <p:cNvPr id="4" name="Picture 3"/>
          <p:cNvPicPr>
            <a:picLocks noChangeAspect="1"/>
          </p:cNvPicPr>
          <p:nvPr/>
        </p:nvPicPr>
        <p:blipFill>
          <a:blip r:embed="rId3"/>
          <a:stretch>
            <a:fillRect/>
          </a:stretch>
        </p:blipFill>
        <p:spPr>
          <a:xfrm>
            <a:off x="8275320" y="2752344"/>
            <a:ext cx="4160520" cy="4160520"/>
          </a:xfrm>
          <a:prstGeom prst="rect">
            <a:avLst/>
          </a:prstGeom>
        </p:spPr>
      </p:pic>
    </p:spTree>
    <p:extLst>
      <p:ext uri="{BB962C8B-B14F-4D97-AF65-F5344CB8AC3E}">
        <p14:creationId xmlns:p14="http://schemas.microsoft.com/office/powerpoint/2010/main" val="29149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Fragility</a:t>
            </a:r>
          </a:p>
        </p:txBody>
      </p:sp>
      <p:sp>
        <p:nvSpPr>
          <p:cNvPr id="6" name="Text Placeholder 5"/>
          <p:cNvSpPr>
            <a:spLocks noGrp="1"/>
          </p:cNvSpPr>
          <p:nvPr>
            <p:ph type="body" sz="quarter" idx="10"/>
          </p:nvPr>
        </p:nvSpPr>
        <p:spPr>
          <a:xfrm>
            <a:off x="274638" y="1212850"/>
            <a:ext cx="11887200" cy="5410712"/>
          </a:xfrm>
        </p:spPr>
        <p:txBody>
          <a:bodyPr/>
          <a:lstStyle/>
          <a:p>
            <a:r>
              <a:rPr lang="en-US" dirty="0"/>
              <a:t>Design for failure</a:t>
            </a:r>
          </a:p>
          <a:p>
            <a:pPr lvl="1"/>
            <a:r>
              <a:rPr lang="en-US" sz="2800" dirty="0"/>
              <a:t>Resilience</a:t>
            </a:r>
          </a:p>
          <a:p>
            <a:pPr lvl="1"/>
            <a:r>
              <a:rPr lang="en-US" sz="2800" dirty="0"/>
              <a:t>SLA</a:t>
            </a:r>
            <a:endParaRPr lang="en-US" dirty="0"/>
          </a:p>
          <a:p>
            <a:r>
              <a:rPr lang="en-US" dirty="0"/>
              <a:t>System</a:t>
            </a:r>
          </a:p>
          <a:p>
            <a:pPr lvl="1"/>
            <a:r>
              <a:rPr lang="en-US" sz="2800" dirty="0"/>
              <a:t>Automated deployment</a:t>
            </a:r>
          </a:p>
          <a:p>
            <a:pPr lvl="1"/>
            <a:r>
              <a:rPr lang="en-US" sz="2800" dirty="0"/>
              <a:t>Health monitoring</a:t>
            </a:r>
            <a:endParaRPr lang="en-US" dirty="0"/>
          </a:p>
          <a:p>
            <a:r>
              <a:rPr lang="en-US" dirty="0"/>
              <a:t>Application</a:t>
            </a:r>
          </a:p>
          <a:p>
            <a:pPr lvl="1"/>
            <a:r>
              <a:rPr lang="en-US" sz="2800" dirty="0"/>
              <a:t>Loosely-coupled services</a:t>
            </a:r>
          </a:p>
          <a:p>
            <a:pPr lvl="1"/>
            <a:r>
              <a:rPr lang="en-US" sz="2800" dirty="0"/>
              <a:t>Limit surface area</a:t>
            </a:r>
          </a:p>
          <a:p>
            <a:pPr lvl="1"/>
            <a:r>
              <a:rPr lang="en-US" sz="2800" dirty="0"/>
              <a:t>Fault isolation</a:t>
            </a:r>
          </a:p>
        </p:txBody>
      </p:sp>
      <p:pic>
        <p:nvPicPr>
          <p:cNvPr id="4" name="Picture 3"/>
          <p:cNvPicPr>
            <a:picLocks noChangeAspect="1"/>
          </p:cNvPicPr>
          <p:nvPr/>
        </p:nvPicPr>
        <p:blipFill>
          <a:blip r:embed="rId3"/>
          <a:stretch>
            <a:fillRect/>
          </a:stretch>
        </p:blipFill>
        <p:spPr>
          <a:xfrm>
            <a:off x="8275320" y="2834640"/>
            <a:ext cx="4160520" cy="4160520"/>
          </a:xfrm>
          <a:prstGeom prst="rect">
            <a:avLst/>
          </a:prstGeom>
        </p:spPr>
      </p:pic>
    </p:spTree>
    <p:extLst>
      <p:ext uri="{BB962C8B-B14F-4D97-AF65-F5344CB8AC3E}">
        <p14:creationId xmlns:p14="http://schemas.microsoft.com/office/powerpoint/2010/main" val="203245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State</a:t>
            </a:r>
          </a:p>
        </p:txBody>
      </p:sp>
      <p:sp>
        <p:nvSpPr>
          <p:cNvPr id="6" name="Text Placeholder 5"/>
          <p:cNvSpPr>
            <a:spLocks noGrp="1"/>
          </p:cNvSpPr>
          <p:nvPr>
            <p:ph type="body" sz="quarter" idx="10"/>
          </p:nvPr>
        </p:nvSpPr>
        <p:spPr>
          <a:xfrm>
            <a:off x="274638" y="1212850"/>
            <a:ext cx="9448799" cy="4124206"/>
          </a:xfrm>
        </p:spPr>
        <p:txBody>
          <a:bodyPr/>
          <a:lstStyle/>
          <a:p>
            <a:r>
              <a:rPr lang="en-US" dirty="0"/>
              <a:t>Stateless systems</a:t>
            </a:r>
          </a:p>
          <a:p>
            <a:pPr lvl="1"/>
            <a:r>
              <a:rPr lang="en-US" sz="2800" dirty="0"/>
              <a:t>Horizontal scaleout for performance</a:t>
            </a:r>
          </a:p>
          <a:p>
            <a:pPr lvl="1"/>
            <a:r>
              <a:rPr lang="en-US" sz="2800" dirty="0"/>
              <a:t>Load balanced</a:t>
            </a:r>
          </a:p>
          <a:p>
            <a:pPr lvl="1"/>
            <a:endParaRPr lang="en-US" dirty="0"/>
          </a:p>
          <a:p>
            <a:r>
              <a:rPr lang="en-US" dirty="0"/>
              <a:t>Stateful systems</a:t>
            </a:r>
          </a:p>
          <a:p>
            <a:pPr lvl="1"/>
            <a:r>
              <a:rPr lang="en-US" sz="2800" dirty="0"/>
              <a:t>Partition the data across compute nodes for scale</a:t>
            </a:r>
          </a:p>
          <a:p>
            <a:pPr lvl="1"/>
            <a:r>
              <a:rPr lang="en-US" sz="2800" dirty="0"/>
              <a:t>Create multiple replicas of each partition for availability</a:t>
            </a:r>
          </a:p>
          <a:p>
            <a:pPr lvl="1"/>
            <a:r>
              <a:rPr lang="en-US" sz="2800" dirty="0"/>
              <a:t>Understand the implications of the CAP theorem</a:t>
            </a:r>
          </a:p>
        </p:txBody>
      </p:sp>
      <p:pic>
        <p:nvPicPr>
          <p:cNvPr id="4" name="Picture 3"/>
          <p:cNvPicPr>
            <a:picLocks noChangeAspect="1"/>
          </p:cNvPicPr>
          <p:nvPr/>
        </p:nvPicPr>
        <p:blipFill>
          <a:blip r:embed="rId3"/>
          <a:stretch>
            <a:fillRect/>
          </a:stretch>
        </p:blipFill>
        <p:spPr>
          <a:xfrm>
            <a:off x="8275320" y="2834640"/>
            <a:ext cx="4160520" cy="4160520"/>
          </a:xfrm>
          <a:prstGeom prst="rect">
            <a:avLst/>
          </a:prstGeom>
        </p:spPr>
      </p:pic>
      <p:sp>
        <p:nvSpPr>
          <p:cNvPr id="2" name="TextBox 1"/>
          <p:cNvSpPr txBox="1"/>
          <p:nvPr/>
        </p:nvSpPr>
        <p:spPr>
          <a:xfrm>
            <a:off x="274637" y="5173662"/>
            <a:ext cx="8305800" cy="5724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1" u="none" strike="noStrike" kern="0" cap="none" spc="0" normalizeH="0" baseline="0" noProof="0" dirty="0">
                <a:ln>
                  <a:noFill/>
                </a:ln>
                <a:gradFill>
                  <a:gsLst>
                    <a:gs pos="2917">
                      <a:schemeClr val="tx1"/>
                    </a:gs>
                    <a:gs pos="30000">
                      <a:schemeClr val="tx1"/>
                    </a:gs>
                  </a:gsLst>
                  <a:lin ang="5400000" scaled="0"/>
                </a:gradFill>
                <a:effectLst/>
                <a:uLnTx/>
                <a:uFillTx/>
              </a:rPr>
              <a:t>*</a:t>
            </a:r>
            <a:r>
              <a:rPr kumimoji="0" lang="en-US" sz="2000" b="0" i="1" u="none" strike="noStrike" kern="0" cap="none" spc="0" normalizeH="0" baseline="0" noProof="0" dirty="0">
                <a:ln>
                  <a:noFill/>
                </a:ln>
                <a:solidFill>
                  <a:sysClr val="windowText" lastClr="000000"/>
                </a:solidFill>
                <a:effectLst/>
                <a:uLnTx/>
                <a:uFillTx/>
              </a:rPr>
              <a:t> (</a:t>
            </a:r>
            <a:r>
              <a:rPr kumimoji="0" lang="en-US" sz="2000" b="1" i="1" u="none" strike="noStrike" kern="0" cap="none" spc="0" normalizeH="0" baseline="0" noProof="0" dirty="0">
                <a:ln>
                  <a:noFill/>
                </a:ln>
                <a:solidFill>
                  <a:sysClr val="windowText" lastClr="000000"/>
                </a:solidFill>
                <a:effectLst/>
                <a:uLnTx/>
                <a:uFillTx/>
              </a:rPr>
              <a:t>C</a:t>
            </a:r>
            <a:r>
              <a:rPr kumimoji="0" lang="en-US" sz="2000" b="0" i="1" u="none" strike="noStrike" kern="0" cap="none" spc="0" normalizeH="0" baseline="0" noProof="0" dirty="0">
                <a:ln>
                  <a:noFill/>
                </a:ln>
                <a:solidFill>
                  <a:sysClr val="windowText" lastClr="000000"/>
                </a:solidFill>
                <a:effectLst/>
                <a:uLnTx/>
                <a:uFillTx/>
              </a:rPr>
              <a:t>onsistency, </a:t>
            </a:r>
            <a:r>
              <a:rPr kumimoji="0" lang="en-US" sz="2000" b="1" i="1" u="none" strike="noStrike" kern="0" cap="none" spc="0" normalizeH="0" baseline="0" noProof="0" dirty="0">
                <a:ln>
                  <a:noFill/>
                </a:ln>
                <a:solidFill>
                  <a:sysClr val="windowText" lastClr="000000"/>
                </a:solidFill>
                <a:effectLst/>
                <a:uLnTx/>
                <a:uFillTx/>
              </a:rPr>
              <a:t>A</a:t>
            </a:r>
            <a:r>
              <a:rPr kumimoji="0" lang="en-US" sz="2000" b="0" i="1" u="none" strike="noStrike" kern="0" cap="none" spc="0" normalizeH="0" baseline="0" noProof="0" dirty="0">
                <a:ln>
                  <a:noFill/>
                </a:ln>
                <a:solidFill>
                  <a:sysClr val="windowText" lastClr="000000"/>
                </a:solidFill>
                <a:effectLst/>
                <a:uLnTx/>
                <a:uFillTx/>
              </a:rPr>
              <a:t>vailability, </a:t>
            </a:r>
            <a:r>
              <a:rPr kumimoji="0" lang="en-US" sz="2000" b="1" i="1" u="none" strike="noStrike" kern="0" cap="none" spc="0" normalizeH="0" baseline="0" noProof="0" dirty="0">
                <a:ln>
                  <a:noFill/>
                </a:ln>
                <a:solidFill>
                  <a:sysClr val="windowText" lastClr="000000"/>
                </a:solidFill>
                <a:effectLst/>
                <a:uLnTx/>
                <a:uFillTx/>
              </a:rPr>
              <a:t>P</a:t>
            </a:r>
            <a:r>
              <a:rPr kumimoji="0" lang="en-US" sz="2000" b="0" i="1" u="none" strike="noStrike" kern="0" cap="none" spc="0" normalizeH="0" baseline="0" noProof="0" dirty="0">
                <a:ln>
                  <a:noFill/>
                </a:ln>
                <a:solidFill>
                  <a:sysClr val="windowText" lastClr="000000"/>
                </a:solidFill>
                <a:effectLst/>
                <a:uLnTx/>
                <a:uFillTx/>
              </a:rPr>
              <a:t>artition Tolerance)</a:t>
            </a:r>
            <a:endParaRPr kumimoji="0" lang="en-US" sz="2000" b="0" i="1" u="none" strike="noStrike" kern="0" cap="none" spc="0" normalizeH="0" baseline="0" noProof="0" dirty="0">
              <a:ln>
                <a:noFill/>
              </a:ln>
              <a:gradFill>
                <a:gsLst>
                  <a:gs pos="2917">
                    <a:schemeClr val="tx1"/>
                  </a:gs>
                  <a:gs pos="30000">
                    <a:schemeClr val="tx1"/>
                  </a:gs>
                </a:gsLst>
                <a:lin ang="5400000" scaled="0"/>
              </a:gradFill>
              <a:effectLst/>
              <a:uLnTx/>
              <a:uFillTx/>
            </a:endParaRPr>
          </a:p>
        </p:txBody>
      </p:sp>
    </p:spTree>
    <p:extLst>
      <p:ext uri="{BB962C8B-B14F-4D97-AF65-F5344CB8AC3E}">
        <p14:creationId xmlns:p14="http://schemas.microsoft.com/office/powerpoint/2010/main" val="29639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Organizational challenge</a:t>
            </a:r>
          </a:p>
        </p:txBody>
      </p:sp>
      <p:sp>
        <p:nvSpPr>
          <p:cNvPr id="6" name="Text Placeholder 5"/>
          <p:cNvSpPr>
            <a:spLocks noGrp="1"/>
          </p:cNvSpPr>
          <p:nvPr>
            <p:ph type="body" sz="quarter" idx="10"/>
          </p:nvPr>
        </p:nvSpPr>
        <p:spPr>
          <a:xfrm>
            <a:off x="274638" y="1212850"/>
            <a:ext cx="11887200" cy="5072158"/>
          </a:xfrm>
        </p:spPr>
        <p:txBody>
          <a:bodyPr/>
          <a:lstStyle/>
          <a:p>
            <a:r>
              <a:rPr lang="en-US" dirty="0"/>
              <a:t>Traditional</a:t>
            </a:r>
          </a:p>
          <a:p>
            <a:pPr lvl="1"/>
            <a:r>
              <a:rPr lang="en-US" sz="2800" dirty="0"/>
              <a:t>Large teams</a:t>
            </a:r>
          </a:p>
          <a:p>
            <a:pPr lvl="1"/>
            <a:r>
              <a:rPr lang="en-US" sz="2800" dirty="0"/>
              <a:t>Independent developer and operations teams</a:t>
            </a:r>
          </a:p>
          <a:p>
            <a:pPr lvl="1"/>
            <a:r>
              <a:rPr lang="en-US" sz="2800" dirty="0"/>
              <a:t>Strong dependencies</a:t>
            </a:r>
          </a:p>
          <a:p>
            <a:pPr lvl="1"/>
            <a:r>
              <a:rPr lang="en-US" sz="2800" dirty="0"/>
              <a:t>Lots of meetings</a:t>
            </a:r>
          </a:p>
          <a:p>
            <a:pPr lvl="1"/>
            <a:endParaRPr lang="en-US" dirty="0"/>
          </a:p>
          <a:p>
            <a:r>
              <a:rPr lang="en-US" dirty="0"/>
              <a:t>Modern</a:t>
            </a:r>
          </a:p>
          <a:p>
            <a:pPr lvl="1"/>
            <a:r>
              <a:rPr lang="en-US" sz="2800" dirty="0"/>
              <a:t>Small teams</a:t>
            </a:r>
          </a:p>
          <a:p>
            <a:pPr lvl="1"/>
            <a:r>
              <a:rPr lang="en-US" sz="2800" dirty="0"/>
              <a:t>Devops</a:t>
            </a:r>
          </a:p>
          <a:p>
            <a:pPr lvl="1"/>
            <a:r>
              <a:rPr lang="en-US" sz="2800" dirty="0"/>
              <a:t>Slack</a:t>
            </a:r>
            <a:endParaRPr lang="en-US" dirty="0"/>
          </a:p>
        </p:txBody>
      </p:sp>
      <p:pic>
        <p:nvPicPr>
          <p:cNvPr id="4" name="Picture 3"/>
          <p:cNvPicPr>
            <a:picLocks noChangeAspect="1"/>
          </p:cNvPicPr>
          <p:nvPr/>
        </p:nvPicPr>
        <p:blipFill>
          <a:blip r:embed="rId3"/>
          <a:stretch>
            <a:fillRect/>
          </a:stretch>
        </p:blipFill>
        <p:spPr>
          <a:xfrm>
            <a:off x="8275320" y="2752344"/>
            <a:ext cx="4160520" cy="4160520"/>
          </a:xfrm>
          <a:prstGeom prst="rect">
            <a:avLst/>
          </a:prstGeom>
        </p:spPr>
      </p:pic>
    </p:spTree>
    <p:extLst>
      <p:ext uri="{BB962C8B-B14F-4D97-AF65-F5344CB8AC3E}">
        <p14:creationId xmlns:p14="http://schemas.microsoft.com/office/powerpoint/2010/main" val="68251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2992</TotalTime>
  <Words>4670</Words>
  <Application>Microsoft Office PowerPoint</Application>
  <PresentationFormat>Custom</PresentationFormat>
  <Paragraphs>808</Paragraphs>
  <Slides>39</Slides>
  <Notes>33</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MS PGothic</vt:lpstr>
      <vt:lpstr>Arial</vt:lpstr>
      <vt:lpstr>Calibri</vt:lpstr>
      <vt:lpstr>Consolas</vt:lpstr>
      <vt:lpstr>Segoe UI</vt:lpstr>
      <vt:lpstr>Segoe UI Light</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Application composed of services</vt:lpstr>
      <vt:lpstr>Scalability</vt:lpstr>
      <vt:lpstr>Fragility</vt:lpstr>
      <vt:lpstr>State</vt:lpstr>
      <vt:lpstr>Organizational challenge</vt:lpstr>
      <vt:lpstr>Challenges of creating applications</vt:lpstr>
      <vt:lpstr>Microservices</vt:lpstr>
      <vt:lpstr>PowerPoint Presentation</vt:lpstr>
      <vt:lpstr>Microservices</vt:lpstr>
      <vt:lpstr>Service Fabric</vt:lpstr>
      <vt:lpstr>PowerPoint Presentation</vt:lpstr>
      <vt:lpstr>WHY Service fabric?</vt:lpstr>
      <vt:lpstr>Service Fabric Cluster </vt:lpstr>
      <vt:lpstr>Application type</vt:lpstr>
      <vt:lpstr>Types of microservices  from a Service Fabric perspective</vt:lpstr>
      <vt:lpstr>Service type</vt:lpstr>
      <vt:lpstr>Application  composition</vt:lpstr>
      <vt:lpstr>Application composition</vt:lpstr>
      <vt:lpstr>Application composition</vt:lpstr>
      <vt:lpstr>Defining applications and services</vt:lpstr>
      <vt:lpstr>Instantiating an application</vt:lpstr>
      <vt:lpstr>Reliable Services API</vt:lpstr>
      <vt:lpstr>Reliable Collections</vt:lpstr>
      <vt:lpstr>Reliable Collections</vt:lpstr>
      <vt:lpstr>Service Fabric Orchestration - Rules</vt:lpstr>
      <vt:lpstr>Service Fabric Orchestration - Optimizations</vt:lpstr>
      <vt:lpstr>Service Fabric – failover</vt:lpstr>
      <vt:lpstr>On Applications, Hosts &amp; Activation</vt:lpstr>
      <vt:lpstr>On Rolling Upgrades</vt:lpstr>
      <vt:lpstr>Application Upgrade</vt:lpstr>
      <vt:lpstr>Monitoring your Services</vt:lpstr>
      <vt:lpstr>Diagnostics and Troubleshooting</vt:lpstr>
      <vt:lpstr>A Platform for Microservices is not Free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102</cp:revision>
  <dcterms:created xsi:type="dcterms:W3CDTF">2016-08-19T13:41:00Z</dcterms:created>
  <dcterms:modified xsi:type="dcterms:W3CDTF">2016-10-16T12:10:23Z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