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8"/>
  </p:notesMasterIdLst>
  <p:handoutMasterIdLst>
    <p:handoutMasterId r:id="rId29"/>
  </p:handoutMasterIdLst>
  <p:sldIdLst>
    <p:sldId id="1367" r:id="rId6"/>
    <p:sldId id="1460" r:id="rId7"/>
    <p:sldId id="1409" r:id="rId8"/>
    <p:sldId id="1519" r:id="rId9"/>
    <p:sldId id="1530" r:id="rId10"/>
    <p:sldId id="1521" r:id="rId11"/>
    <p:sldId id="1531" r:id="rId12"/>
    <p:sldId id="1532" r:id="rId13"/>
    <p:sldId id="1522" r:id="rId14"/>
    <p:sldId id="1537" r:id="rId15"/>
    <p:sldId id="1545" r:id="rId16"/>
    <p:sldId id="1546" r:id="rId17"/>
    <p:sldId id="1525" r:id="rId18"/>
    <p:sldId id="1534" r:id="rId19"/>
    <p:sldId id="1533" r:id="rId20"/>
    <p:sldId id="1540" r:id="rId21"/>
    <p:sldId id="1542" r:id="rId22"/>
    <p:sldId id="1544" r:id="rId23"/>
    <p:sldId id="1539" r:id="rId24"/>
    <p:sldId id="1541" r:id="rId25"/>
    <p:sldId id="1543" r:id="rId26"/>
    <p:sldId id="1433" r:id="rId2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67"/>
            <p14:sldId id="1460"/>
            <p14:sldId id="1409"/>
            <p14:sldId id="1519"/>
          </p14:sldIdLst>
        </p14:section>
        <p14:section name="Leveraging Node Types" id="{509BFEB0-0A5E-4F8C-A142-792FAB6DF680}">
          <p14:sldIdLst>
            <p14:sldId id="1530"/>
            <p14:sldId id="1521"/>
            <p14:sldId id="1531"/>
            <p14:sldId id="1532"/>
            <p14:sldId id="1522"/>
            <p14:sldId id="1537"/>
            <p14:sldId id="1545"/>
            <p14:sldId id="1546"/>
            <p14:sldId id="1525"/>
            <p14:sldId id="1534"/>
            <p14:sldId id="1533"/>
          </p14:sldIdLst>
        </p14:section>
        <p14:section name="Addressability, Upgrades, and Security" id="{72962CD6-CB84-41D3-B723-74271855D7A4}">
          <p14:sldIdLst>
            <p14:sldId id="1540"/>
            <p14:sldId id="1542"/>
            <p14:sldId id="1544"/>
            <p14:sldId id="1539"/>
            <p14:sldId id="1541"/>
            <p14:sldId id="1543"/>
          </p14:sldIdLst>
        </p14:section>
        <p14:section name="Review" id="{B184F2BD-D940-4028-9DD8-16FAFCEC26E5}">
          <p14:sldIdLst/>
        </p14:section>
        <p14:section name="Learning Materials" id="{21B3198B-573B-4F42-852C-50B67AABFFFE}">
          <p14:sldIdLst>
            <p14:sldId id="143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8" autoAdjust="0"/>
    <p:restoredTop sz="54720" autoAdjust="0"/>
  </p:normalViewPr>
  <p:slideViewPr>
    <p:cSldViewPr>
      <p:cViewPr varScale="1">
        <p:scale>
          <a:sx n="84" d="100"/>
          <a:sy n="84" d="100"/>
        </p:scale>
        <p:origin x="2358" y="90"/>
      </p:cViewPr>
      <p:guideLst/>
    </p:cSldViewPr>
  </p:slideViewPr>
  <p:outlineViewPr>
    <p:cViewPr>
      <p:scale>
        <a:sx n="33" d="100"/>
        <a:sy n="33" d="100"/>
      </p:scale>
      <p:origin x="0" y="-14442"/>
    </p:cViewPr>
  </p:outlineViewPr>
  <p:notesTextViewPr>
    <p:cViewPr>
      <p:scale>
        <a:sx n="150" d="100"/>
        <a:sy n="15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3/23/2017 10:49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32:37.111"/>
    </inkml:context>
    <inkml:brush xml:id="br0">
      <inkml:brushProperty name="width" value="0.06667" units="cm"/>
      <inkml:brushProperty name="height" value="0.06667" units="cm"/>
    </inkml:brush>
  </inkml:definitions>
  <inkml:traceGroup>
    <inkml:annotationXML>
      <emma:emma xmlns:emma="http://www.w3.org/2003/04/emma" version="1.0">
        <emma:interpretation id="{B208323E-13BD-489D-AD29-AA8B09E3E5D2}" emma:medium="tactile" emma:mode="ink">
          <msink:context xmlns:msink="http://schemas.microsoft.com/ink/2010/main" type="writingRegion" rotatedBoundingBox="4015,15368 4068,15368 4068,15421 4015,15421"/>
        </emma:interpretation>
      </emma:emma>
    </inkml:annotationXML>
    <inkml:traceGroup>
      <inkml:annotationXML>
        <emma:emma xmlns:emma="http://www.w3.org/2003/04/emma" version="1.0">
          <emma:interpretation id="{D0D6E4F3-8B0E-4F37-AC44-711489ED8803}" emma:medium="tactile" emma:mode="ink">
            <msink:context xmlns:msink="http://schemas.microsoft.com/ink/2010/main" type="paragraph" rotatedBoundingBox="4015,15368 4068,15368 4068,15421 4015,15421" alignmentLevel="1"/>
          </emma:interpretation>
        </emma:emma>
      </inkml:annotationXML>
      <inkml:traceGroup>
        <inkml:annotationXML>
          <emma:emma xmlns:emma="http://www.w3.org/2003/04/emma" version="1.0">
            <emma:interpretation id="{77C9744F-568D-4069-B37E-8797CF06387E}" emma:medium="tactile" emma:mode="ink">
              <msink:context xmlns:msink="http://schemas.microsoft.com/ink/2010/main" type="line" rotatedBoundingBox="4015,15368 4068,15368 4068,15421 4015,15421"/>
            </emma:interpretation>
          </emma:emma>
        </inkml:annotationXML>
        <inkml:traceGroup>
          <inkml:annotationXML>
            <emma:emma xmlns:emma="http://www.w3.org/2003/04/emma" version="1.0">
              <emma:interpretation id="{F1A2385F-4197-4BF5-9CDA-478332D63DF0}" emma:medium="tactile" emma:mode="ink">
                <msink:context xmlns:msink="http://schemas.microsoft.com/ink/2010/main" type="inkWord" rotatedBoundingBox="4015,15368 4068,15368 4068,15421 4015,15421"/>
              </emma:interpretation>
            </emma:emma>
          </inkml:annotationXML>
          <inkml:trace contextRef="#ctx0" brushRef="#br0">8324 7859 1152,'7'0'512,"4"23"0,-4-16 640,-7 4-1152,10-5 0,-10 0 0,0-6 0,18-12-384,-18 12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3/23/2017 10:48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azure/service-fabric/service-fabric-cluster-capacity"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introduction</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261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3/23/2017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75560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there will be situations where for various reasons, you’re</a:t>
            </a:r>
            <a:r>
              <a:rPr lang="en-US" baseline="0" dirty="0"/>
              <a:t> going to need to create network isolation between services. This could be regulatory, it could be due to organization network requirements/standards. Whatever the reason, we can leverage the VM Scale Sets to help achieve this. We configure each VM Scale Set to be placed into a different subnet. Furthermore, we can then start leveraging a mix of public and private load balancers to help with directing traffic appropriately. </a:t>
            </a:r>
          </a:p>
          <a:p>
            <a:endParaRPr lang="en-US" baseline="0" dirty="0"/>
          </a:p>
          <a:p>
            <a:r>
              <a:rPr lang="en-US" baseline="0" dirty="0"/>
              <a:t>In this example, we’re also going to segregate the service fabric services from the other services. In the “management” subnet we’ll place our “primary” nodes. This technique is used in situations where you want to help restrict access (at a network level) and to help reduce the risk of service </a:t>
            </a:r>
            <a:r>
              <a:rPr lang="en-US" baseline="0"/>
              <a:t>resource congestion. </a:t>
            </a:r>
            <a:endParaRPr lang="en-US" baseline="0" dirty="0"/>
          </a:p>
          <a:p>
            <a:endParaRPr lang="en-US" baseline="0" dirty="0"/>
          </a:p>
          <a:p>
            <a:r>
              <a:rPr lang="en-US" baseline="0" dirty="0"/>
              <a:t>Lastly, to ensure that the services deployed to the cluster land in the correct locations, we’ll leverage the node types, and specifically their placement properties. </a:t>
            </a:r>
          </a:p>
          <a:p>
            <a:endParaRPr lang="en-US" baseline="0" dirty="0"/>
          </a:p>
          <a:p>
            <a:r>
              <a:rPr lang="en-US" baseline="0" dirty="0"/>
              <a:t>Capacity: </a:t>
            </a:r>
            <a:r>
              <a:rPr lang="en-US" sz="900" u="sng" kern="1200" dirty="0">
                <a:solidFill>
                  <a:schemeClr val="tx1"/>
                </a:solidFill>
                <a:effectLst/>
                <a:latin typeface="Segoe UI Light" pitchFamily="34" charset="0"/>
                <a:ea typeface="+mn-ea"/>
                <a:cs typeface="+mn-cs"/>
                <a:hlinkClick r:id="rId3"/>
              </a:rPr>
              <a:t>https://docs.microsoft.com/en-us/azure/service-fabric/service-fabric-cluster-capacity</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88838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you start creating more complex clusters like this, you’ll also need to be aware of which ports are required between the nodes. Its important to note that most of these can be adjusted via the cluster manifest, so what we’re showing you here is the “default” ports. </a:t>
            </a:r>
          </a:p>
          <a:p>
            <a:endParaRPr lang="en-US" baseline="0" dirty="0"/>
          </a:p>
          <a:p>
            <a:r>
              <a:rPr lang="en-US" baseline="0" dirty="0"/>
              <a:t>Cluster Management is the “explorer” web portal and TCP management (used by things like </a:t>
            </a:r>
            <a:r>
              <a:rPr lang="en-US" baseline="0" dirty="0" err="1"/>
              <a:t>powershell</a:t>
            </a:r>
            <a:r>
              <a:rPr lang="en-US" baseline="0" dirty="0"/>
              <a:t> and cli). </a:t>
            </a:r>
          </a:p>
          <a:p>
            <a:endParaRPr lang="en-US" baseline="0" dirty="0"/>
          </a:p>
          <a:p>
            <a:r>
              <a:rPr lang="en-US" baseline="0" dirty="0"/>
              <a:t>*if* you’ve enabled the reverse proxy, you’ll need to allow 19008. But most of the time you’ll be accessing this via local host, so you can scope this based on your usage. </a:t>
            </a:r>
          </a:p>
          <a:p>
            <a:endParaRPr lang="en-US" baseline="0" dirty="0"/>
          </a:p>
          <a:p>
            <a:r>
              <a:rPr lang="en-US" baseline="0" dirty="0"/>
              <a:t>The SMB port of 445 is used by service fabric to move the application packages between nodes. So this needs to be open of publishing will fail. </a:t>
            </a:r>
          </a:p>
          <a:p>
            <a:endParaRPr lang="en-US" baseline="0" dirty="0"/>
          </a:p>
          <a:p>
            <a:r>
              <a:rPr lang="en-US" baseline="0" dirty="0"/>
              <a:t>The “fabric” services require ports 1025-1027 for connections between the clusters and their “fabric” system services. (cluster connection, service connection, lease driver). </a:t>
            </a:r>
          </a:p>
          <a:p>
            <a:endParaRPr lang="en-US" baseline="0" dirty="0"/>
          </a:p>
          <a:p>
            <a:r>
              <a:rPr lang="en-US" baseline="0" dirty="0"/>
              <a:t>The Ephemeral and Application ports are assigned for dynamic application ports and used for replication operations of </a:t>
            </a:r>
            <a:r>
              <a:rPr lang="en-US" baseline="0" dirty="0" err="1"/>
              <a:t>stateful</a:t>
            </a:r>
            <a:r>
              <a:rPr lang="en-US" baseline="0" dirty="0"/>
              <a:t> services. </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260373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over the solution in Visual Studio, highlight</a:t>
            </a:r>
            <a:r>
              <a:rPr lang="en-US" baseline="0" dirty="0"/>
              <a:t> the placement constraints and parameter files. Show deployed the local “dev” cluster, and to a remote cluster. Explore the remote cluster with all its different properties. </a:t>
            </a:r>
          </a:p>
        </p:txBody>
      </p:sp>
      <p:sp>
        <p:nvSpPr>
          <p:cNvPr id="4" name="Slide Number Placeholder 3"/>
          <p:cNvSpPr>
            <a:spLocks noGrp="1"/>
          </p:cNvSpPr>
          <p:nvPr>
            <p:ph type="sldNum" sz="quarter" idx="10"/>
          </p:nvPr>
        </p:nvSpPr>
        <p:spPr/>
        <p:txBody>
          <a:bodyPr/>
          <a:lstStyle/>
          <a:p>
            <a:fld id="{EF64FA26-052C-4EE5-A78C-762B03CD0F2A}" type="slidenum">
              <a:rPr lang="en-US" smtClean="0"/>
              <a:t>15</a:t>
            </a:fld>
            <a:endParaRPr lang="en-US"/>
          </a:p>
        </p:txBody>
      </p:sp>
    </p:spTree>
    <p:extLst>
      <p:ext uri="{BB962C8B-B14F-4D97-AF65-F5344CB8AC3E}">
        <p14:creationId xmlns:p14="http://schemas.microsoft.com/office/powerpoint/2010/main" val="857844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hopefully the cluster seems a bit less magical now. So lets move on to the services in the cluster. </a:t>
            </a:r>
          </a:p>
          <a:p>
            <a:endParaRPr lang="en-US" dirty="0"/>
          </a:p>
          <a:p>
            <a:r>
              <a:rPr lang="en-US" dirty="0"/>
              <a:t>When</a:t>
            </a:r>
            <a:r>
              <a:rPr lang="en-US" baseline="0" dirty="0"/>
              <a:t> you deploy a service to a cluster, if its going to be listening for inbound requests, you need to declare one or more endpoints. This declaration is typically done in the service manifest and used when the service is “registered” with the cluster’s application store. When declaring the endpoint, you have to give a protocol (http or </a:t>
            </a:r>
            <a:r>
              <a:rPr lang="en-US" baseline="0" dirty="0" err="1"/>
              <a:t>tcp</a:t>
            </a:r>
            <a:r>
              <a:rPr lang="en-US" baseline="0" dirty="0"/>
              <a:t>) and the type (input or output). Optionally, you can also specify a port that the service will be listening on. </a:t>
            </a:r>
          </a:p>
          <a:p>
            <a:endParaRPr lang="en-US" baseline="0" dirty="0"/>
          </a:p>
          <a:p>
            <a:r>
              <a:rPr lang="en-US" baseline="0" dirty="0"/>
              <a:t>Its this “optional” port I want to talk about for a moment. You certainly leverage this. In fact, if you’re accepting requests from outside of the cluster, you’re likely going to want to do this because you’re also probably using a load balancer of some time to direct external traffic to the cluster. And that port is something that load balancers usually need to know when directing traffic. So what happens if you don’t specify a port? Service Fabric will assign one to each instance of the service. </a:t>
            </a:r>
          </a:p>
          <a:p>
            <a:endParaRPr lang="en-US" baseline="0" dirty="0"/>
          </a:p>
          <a:p>
            <a:r>
              <a:rPr lang="en-US" baseline="0" dirty="0"/>
              <a:t>This usually leads to two questions… the fist is “what is the benefit” and the second is “how do I address the service”? </a:t>
            </a:r>
          </a:p>
          <a:p>
            <a:endParaRPr lang="en-US" baseline="0" dirty="0"/>
          </a:p>
          <a:p>
            <a:r>
              <a:rPr lang="en-US" b="1" baseline="0" dirty="0"/>
              <a:t>*click*</a:t>
            </a:r>
          </a:p>
          <a:p>
            <a:r>
              <a:rPr lang="en-US" baseline="0" dirty="0"/>
              <a:t>If you don’t specific a fixed port, service fabric will allocate a port from the “application port range” defined in its manifest. This allows service fabric to help avoid any port collisions. So two services, or even two instances of the same service, can both live on the same node within the cluster in (hopefully) perfect harmony. Something we couldn’t do if we used a fixed port of say ’80’. How many times have you tried to deploy something only to find there was already something running on your designated port? Well service fabric can help us avoid that altogether. </a:t>
            </a:r>
          </a:p>
          <a:p>
            <a:endParaRPr lang="en-US" baseline="0" dirty="0"/>
          </a:p>
          <a:p>
            <a:r>
              <a:rPr lang="en-US" baseline="0" dirty="0"/>
              <a:t>When the question comes about how to resolve an endpoint. </a:t>
            </a:r>
          </a:p>
          <a:p>
            <a:endParaRPr lang="en-US" b="1" baseline="0" dirty="0"/>
          </a:p>
          <a:p>
            <a:r>
              <a:rPr lang="en-US" b="1" baseline="0" dirty="0"/>
              <a:t>*click*</a:t>
            </a:r>
            <a:r>
              <a:rPr lang="en-US" baseline="0" dirty="0"/>
              <a:t> This is the another feature of the naming service. </a:t>
            </a:r>
          </a:p>
          <a:p>
            <a:r>
              <a:rPr lang="en-US" baseline="0" dirty="0"/>
              <a:t>What you see here is a custom class that implements the </a:t>
            </a:r>
            <a:r>
              <a:rPr lang="en-US" baseline="0" dirty="0" err="1"/>
              <a:t>ServicePartionClient</a:t>
            </a:r>
            <a:r>
              <a:rPr lang="en-US" baseline="0" dirty="0"/>
              <a:t> and </a:t>
            </a:r>
            <a:r>
              <a:rPr lang="en-US" baseline="0" dirty="0" err="1"/>
              <a:t>ClientFactoryBase</a:t>
            </a:r>
            <a:r>
              <a:rPr lang="en-US" baseline="0" dirty="0"/>
              <a:t> classes. These classes interface with the naming service to resolve the endpoint of a service (in this case “fabric:/</a:t>
            </a:r>
            <a:r>
              <a:rPr lang="en-US" baseline="0" dirty="0" err="1"/>
              <a:t>CalculatorApp</a:t>
            </a:r>
            <a:r>
              <a:rPr lang="en-US" baseline="0" dirty="0"/>
              <a:t>/</a:t>
            </a:r>
            <a:r>
              <a:rPr lang="en-US" baseline="0" dirty="0" err="1"/>
              <a:t>CalculatorService</a:t>
            </a:r>
            <a:r>
              <a:rPr lang="en-US" baseline="0" dirty="0"/>
              <a:t>”), as well as handle common communication challenges like transient fault handling and retry. If you like, you can go even deeper, and not use these classes and instead get right to the heart of the naming service, but lets not get that deep into the weeds. At least for this session. </a:t>
            </a:r>
          </a:p>
          <a:p>
            <a:endParaRPr lang="en-US" baseline="0" dirty="0"/>
          </a:p>
          <a:p>
            <a:r>
              <a:rPr lang="en-US" i="1" baseline="0" dirty="0"/>
              <a:t>Useful links:</a:t>
            </a:r>
          </a:p>
          <a:p>
            <a:r>
              <a:rPr lang="en-US" dirty="0"/>
              <a:t>https://docs.microsoft.com/en-us/azure/service-fabric/service-fabric-connect-and-communicate-with-services#service-discovery-and-resolution</a:t>
            </a:r>
          </a:p>
          <a:p>
            <a:r>
              <a:rPr lang="en-US" dirty="0"/>
              <a:t>https://docs.microsoft.com/en-us/azure/service-fabric/service-fabric-service-manifest-resources</a:t>
            </a:r>
          </a:p>
          <a:p>
            <a:r>
              <a:rPr lang="en-US" dirty="0"/>
              <a:t>https://docs.microsoft.com/en-us/azure/service-fabric/service-fabric-reliable-services-communication#communicating-with-a-service</a:t>
            </a:r>
          </a:p>
          <a:p>
            <a:endParaRPr lang="en-US" dirty="0"/>
          </a:p>
          <a:p>
            <a:r>
              <a:rPr lang="en-US" i="1" dirty="0"/>
              <a:t>Sample:</a:t>
            </a:r>
          </a:p>
          <a:p>
            <a:r>
              <a:rPr lang="en-US" dirty="0"/>
              <a:t>https://github.com/Azure-Samples/service-fabric-dotnet-getting-started/tree/master/Services/WcfService/Calculator.Client</a:t>
            </a: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65546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If that isn’t enough, there’s another route to reaching services. Service Fabric includes a built in reverse proxy which you can choose to deploy if you so desire.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0"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baseline="0" dirty="0"/>
              <a:t>*click*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Addressing a service via the reverse proxy is as simply as directing traffic to localhost on the port you specified when the cluster was set up (19008 by default) with the application, service, and application. In this example we’re talking to </a:t>
            </a:r>
            <a:r>
              <a:rPr lang="en-US" b="1" i="0" baseline="0" dirty="0"/>
              <a:t>*click* </a:t>
            </a:r>
            <a:r>
              <a:rPr lang="en-US" i="0" baseline="0" dirty="0"/>
              <a:t>localhost:19008/app1/service3/my/</a:t>
            </a:r>
            <a:r>
              <a:rPr lang="en-US" i="0" baseline="0" dirty="0" err="1"/>
              <a:t>api</a:t>
            </a:r>
            <a:r>
              <a:rPr lang="en-US" i="0" baseline="0" dirty="0"/>
              <a:t>. “app1” is the application, “service3” is the service. “my/</a:t>
            </a:r>
            <a:r>
              <a:rPr lang="en-US" i="0" baseline="0" dirty="0" err="1"/>
              <a:t>api</a:t>
            </a:r>
            <a:r>
              <a:rPr lang="en-US" i="0" baseline="0" dirty="0"/>
              <a:t>” is the route for the endpoint.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0"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Requests can be either </a:t>
            </a:r>
            <a:r>
              <a:rPr lang="en-US" i="0" baseline="0" dirty="0" err="1"/>
              <a:t>tcp</a:t>
            </a:r>
            <a:r>
              <a:rPr lang="en-US" i="0" baseline="0" dirty="0"/>
              <a:t> or http and are simply forwarded to an instance of the service as determined by the naming service.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0"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Now there are a couple things you need to know about using the reverse proxy *click*</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there’s no way to add the proxy to a cluster once its been set up. Adding the reverse proxy is a “setup” time decision</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The proxy exposes all the services on the cluster via port 19008. And it provides zero access control. So I wouldn’t recommend putting it on the other end of a public load balancer. </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Lastly, the reverse proxy, does not take into account the load on a given service instance. Its only going to due the most basic round robin routing. With most load balancers you can specify a probe that can be used to help a service tell the LB not to direct traffic when its under stress (by responding appropriately). The reverse proxy does not have this capability. </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Lastly, when using SSL for a service, the reverse proxy does SSL termination. There’s no way to address “https” on the back end currently. Additionally, the proxy will use a single certificate.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1"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https://docs.microsoft.com/en-us/azure/service-fabric/service-fabric-reverseproxy</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3/23/2017 11:31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708546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Speaking of certificates… how</a:t>
            </a:r>
            <a:r>
              <a:rPr lang="en-US" baseline="0" dirty="0"/>
              <a:t> do we do application certificates? I’m going to discuss this in terms of an Azure managed cluster. In part because its slightly more complex, but also because if you can get it in Azure, doing it with a self-managed cluster should prove easy. </a:t>
            </a:r>
          </a:p>
          <a:p>
            <a:endParaRPr lang="en-US" baseline="0" dirty="0"/>
          </a:p>
          <a:p>
            <a:r>
              <a:rPr lang="en-US" b="1" dirty="0"/>
              <a:t>*click* </a:t>
            </a:r>
            <a:r>
              <a:rPr lang="en-US" dirty="0"/>
              <a:t>Because</a:t>
            </a:r>
            <a:r>
              <a:rPr lang="en-US" baseline="0" dirty="0"/>
              <a:t> the cluster is really just a collection of VM’s. We’ll start with getting the certificates into them. There’s a bit of detail here, and there’s a link to a detailed version of this in the presenter notes of this deck. So we’ll go over this quickly. We start by adding our certificates to an Azure Key Vault’s that has “azure deployment” enabled. This gives us a safe, online storage location for the certificates that can be referenced by Azure when we create/update our VMSS. </a:t>
            </a:r>
            <a:r>
              <a:rPr lang="en-US" b="1" baseline="0" dirty="0"/>
              <a:t>*click*</a:t>
            </a:r>
            <a:r>
              <a:rPr lang="en-US" baseline="0" dirty="0"/>
              <a:t> </a:t>
            </a:r>
            <a:r>
              <a:rPr lang="en-US" baseline="0" dirty="0"/>
              <a:t>This is considered a secret for the VMSS. </a:t>
            </a:r>
          </a:p>
          <a:p>
            <a:endParaRPr lang="en-US" baseline="0" dirty="0"/>
          </a:p>
          <a:p>
            <a:r>
              <a:rPr lang="en-US" baseline="0" dirty="0"/>
              <a:t>What we have here is a snippet of an Azure Resource Manager (ARM) declaration for VMSS. It takes a reference to the Key Vault where the certificates are stored, and we then specify the individual certificates within that store we want, and where they should be placed on the VMSS instance. If you are doing this to a self-managed VM, you would simply install the certificate yourself using whatever approach you are most comfortable with. Be it an orchestrator like Chef or </a:t>
            </a:r>
            <a:r>
              <a:rPr lang="en-US" baseline="0" dirty="0" err="1"/>
              <a:t>Pupper</a:t>
            </a:r>
            <a:r>
              <a:rPr lang="en-US" baseline="0" dirty="0"/>
              <a:t>, remote </a:t>
            </a:r>
            <a:r>
              <a:rPr lang="en-US" baseline="0" dirty="0" err="1"/>
              <a:t>powershell</a:t>
            </a:r>
            <a:r>
              <a:rPr lang="en-US" baseline="0" dirty="0"/>
              <a:t>, or even manual setup by an operator. But because we’re dealing with Azure’s VMSS, we need to use this approach to ensure that any new VMs that are added, or ones that have to be “rebuilt” stick to our pre-defined configuration. </a:t>
            </a:r>
          </a:p>
          <a:p>
            <a:endParaRPr lang="en-US" baseline="0" dirty="0"/>
          </a:p>
          <a:p>
            <a:r>
              <a:rPr lang="en-US" baseline="0" dirty="0"/>
              <a:t>Azure Resource Manager and VMSS are again topics we could spend significant time on. So feel free to catch me afterwards to talk about this more. </a:t>
            </a:r>
            <a:r>
              <a:rPr lang="en-US" baseline="0" dirty="0">
                <a:sym typeface="Wingdings" panose="05000000000000000000" pitchFamily="2" charset="2"/>
              </a:rPr>
              <a:t> </a:t>
            </a:r>
            <a:endParaRPr lang="en-US" baseline="0" dirty="0"/>
          </a:p>
          <a:p>
            <a:endParaRPr lang="en-US" dirty="0"/>
          </a:p>
          <a:p>
            <a:r>
              <a:rPr lang="en-US" b="1" dirty="0"/>
              <a:t>*click*</a:t>
            </a:r>
            <a:r>
              <a:rPr lang="en-US" b="1" baseline="0" dirty="0"/>
              <a:t> </a:t>
            </a:r>
            <a:r>
              <a:rPr lang="en-US" baseline="0" dirty="0"/>
              <a:t>Now for the application, we will start by declaring the service as having an ‘https’ endpoint. This is the same types of declarations we saw earlier when discussing ports. So I won’t show that again. But if we declared the endpoint as ‘https’, we’ll now want to leverage the application manifest to “bind” that endpoint to our certificate. </a:t>
            </a:r>
          </a:p>
          <a:p>
            <a:endParaRPr lang="en-US" baseline="0" dirty="0"/>
          </a:p>
          <a:p>
            <a:r>
              <a:rPr lang="en-US" b="1" baseline="0" dirty="0"/>
              <a:t>*click* </a:t>
            </a:r>
            <a:r>
              <a:rPr lang="en-US" baseline="0" dirty="0"/>
              <a:t>we start by adding the certificate to the manifest. We’ll use the thumbprint for the certificate in question, and the store where its at. </a:t>
            </a:r>
          </a:p>
          <a:p>
            <a:endParaRPr lang="en-US" baseline="0" dirty="0"/>
          </a:p>
          <a:p>
            <a:r>
              <a:rPr lang="en-US" b="1" baseline="0" dirty="0"/>
              <a:t>*click* </a:t>
            </a:r>
            <a:r>
              <a:rPr lang="en-US" baseline="0" dirty="0"/>
              <a:t>with that in place, we’ll then bind the certificate to the endpoint. The two “ref” properties here must match what we declared for the endpoint certificate, and the service endpoint. </a:t>
            </a:r>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https://docs.microsoft.com/en-us/azure/virtual-machine-scale-sets/virtual-machine-scale-sets-faq#certificates</a:t>
            </a:r>
            <a:endParaRPr lang="en-US" dirty="0"/>
          </a:p>
          <a:p>
            <a:r>
              <a:rPr lang="en-US" dirty="0"/>
              <a:t>https://docs.microsoft.com/en-us/azure/service-fabric/service-fabric-service-manifest-resources#example-specifying-an-https-endpoint-for-your-servicehttps://docs.microsoft.com/en-us/azure/service-fabric/service-fabric-cluster-security-update-certs-azure#adding-or-removing-client-certificates</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3/23/2017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30875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watched various videos about service fabric, as some</a:t>
            </a:r>
            <a:r>
              <a:rPr lang="en-US" baseline="0" dirty="0"/>
              <a:t> point you’ve likely see a demo of a “live upgrade” of an application. There’s nothing especially “magically” about this process. But I do want to spend a few moments to cover some of the basics. </a:t>
            </a:r>
          </a:p>
          <a:p>
            <a:endParaRPr lang="en-US" baseline="0" dirty="0"/>
          </a:p>
          <a:p>
            <a:r>
              <a:rPr lang="en-US" b="1" baseline="0" dirty="0"/>
              <a:t>*click* </a:t>
            </a:r>
            <a:r>
              <a:rPr lang="en-US" baseline="0" dirty="0"/>
              <a:t>Upgrade Domains</a:t>
            </a:r>
          </a:p>
          <a:p>
            <a:r>
              <a:rPr lang="en-US" baseline="0" dirty="0"/>
              <a:t>When performing upgrades to service fabric applications/services/partitions, service fabric will leverage the defined upgrade domains. These were set at the time the cluster was created (in the cluster manifest). These are the same upgrade domains are also used when the cluster determines the placement of service partitions and replicas. However, we need to keep in mind that when we’re updating code, the host process is also impacted. And this in turn could impact other services within that same application. But service fabric knows this as well, and therefore takes this into account when placing all the services for a single application.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baseline="0" dirty="0"/>
              <a:t>*click* </a:t>
            </a:r>
            <a:r>
              <a:rPr lang="en-US" baseline="0" dirty="0"/>
              <a:t>Health Checks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When an the application service/partitions in an upgrade domain have been updated, an optional health check can be performed. Based on the policies defined in the application manifest, service fabric will make sure that the minimum percentage of the instances/partitions in that domain are “healthy” before it moves on to the next domain.  These limits are defined in optional policy section of the application manifest as both defaults, and service specific values.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Its important to note that service fabric won’t really know what “healthy” means for your individual service. So its important that you instrument your services with custom health events. </a:t>
            </a:r>
            <a:endParaRPr lang="en-US" dirty="0"/>
          </a:p>
          <a:p>
            <a:endParaRPr lang="en-US" dirty="0"/>
          </a:p>
          <a:p>
            <a:r>
              <a:rPr lang="en-US" b="1" dirty="0"/>
              <a:t>*click* </a:t>
            </a:r>
            <a:r>
              <a:rPr lang="en-US" dirty="0"/>
              <a:t>Multiple</a:t>
            </a:r>
            <a:r>
              <a:rPr lang="en-US" baseline="0" dirty="0"/>
              <a:t> Upgrade Types</a:t>
            </a:r>
          </a:p>
          <a:p>
            <a:r>
              <a:rPr lang="en-US" baseline="0" dirty="0"/>
              <a:t>When doing an upgrade, you have three different types to choose from. </a:t>
            </a:r>
          </a:p>
          <a:p>
            <a:r>
              <a:rPr lang="en-US" baseline="0" dirty="0"/>
              <a:t>Monitored (the default and recommended approach), will do one upgrade domain at a time, and verify the health checks pass before proceeding on.</a:t>
            </a:r>
          </a:p>
          <a:p>
            <a:r>
              <a:rPr lang="en-US" baseline="0" dirty="0"/>
              <a:t>Unmonitored “Auto” does them an upgrade domain at a time, but doesn’t bother with waiting for the health checks.</a:t>
            </a:r>
          </a:p>
          <a:p>
            <a:r>
              <a:rPr lang="en-US" baseline="0" dirty="0"/>
              <a:t>Unmonitored “Manual” is administrator controlled, allowing for an operator to determine when to do each upgrade domain. </a:t>
            </a:r>
          </a:p>
          <a:p>
            <a:r>
              <a:rPr lang="en-US" baseline="0" dirty="0"/>
              <a:t>There’s technical a fourth option of “upgrade everything right now”. But that’s not something we would ever recommend for a production service. </a:t>
            </a:r>
            <a:r>
              <a:rPr lang="en-US" baseline="0" dirty="0">
                <a:sym typeface="Wingdings" panose="05000000000000000000" pitchFamily="2" charset="2"/>
              </a:rPr>
              <a:t> </a:t>
            </a:r>
          </a:p>
          <a:p>
            <a:endParaRPr lang="en-US" baseline="0" dirty="0">
              <a:sym typeface="Wingdings" panose="05000000000000000000" pitchFamily="2" charset="2"/>
            </a:endParaRPr>
          </a:p>
          <a:p>
            <a:r>
              <a:rPr lang="en-US" baseline="0" dirty="0">
                <a:sym typeface="Wingdings" panose="05000000000000000000" pitchFamily="2" charset="2"/>
              </a:rPr>
              <a:t>Now admittedly, you could easily do an hour long presentation on just what’s discussed in this one slide. But we don’t have time for that, so I would encourage you to explore this topic at your leisure using the links that are included in this slide’s presenter’s notes. But there’s one last item I want to touch on here…. </a:t>
            </a:r>
          </a:p>
          <a:p>
            <a:endParaRPr lang="en-US" baseline="0" dirty="0">
              <a:sym typeface="Wingdings" panose="05000000000000000000" pitchFamily="2" charset="2"/>
            </a:endParaRPr>
          </a:p>
          <a:p>
            <a:r>
              <a:rPr lang="en-US" b="1" baseline="0" dirty="0">
                <a:sym typeface="Wingdings" panose="05000000000000000000" pitchFamily="2" charset="2"/>
              </a:rPr>
              <a:t>*click* </a:t>
            </a:r>
            <a:r>
              <a:rPr lang="en-US" baseline="0" dirty="0">
                <a:sym typeface="Wingdings" panose="05000000000000000000" pitchFamily="2" charset="2"/>
              </a:rPr>
              <a:t>Breaking Changes</a:t>
            </a:r>
          </a:p>
          <a:p>
            <a:r>
              <a:rPr lang="en-US" baseline="0" dirty="0"/>
              <a:t>For any of this to work with zero downtime, we need to be sensitive to breaking changes. At any point during an upgrade, a remote client could be connecting to either the new version of the service or an older one. You could make the argument that it’s the client that needs to be compatible, but right now we’re talking about upgrading our service. And as such, I want to call out that if its your service, its also your responsibility not to break clients that depend on you. Be they internal or external.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https://docs.microsoft.com/en-us/azure/service-fabric/service-fabric-application-upgrade</a:t>
            </a:r>
          </a:p>
          <a:p>
            <a:r>
              <a:rPr lang="en-US" dirty="0"/>
              <a:t>https://docs.microsoft.com/en-us/azure/service-fabric/service-fabric-application-upgrade-tutorial</a:t>
            </a:r>
          </a:p>
          <a:p>
            <a:r>
              <a:rPr lang="en-US" dirty="0"/>
              <a:t>https://docs.microsoft.com/en-us/azure/service-fabric/service-fabric-application-upgrade-parameters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https://docs.microsoft.com/en-us/azure/service-fabric/service-fabric-health-introduction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https://docs.microsoft.com/en-us/azure/service-fabric/service-fabric-diagnostics-how-to-report-and-check-service-health</a:t>
            </a:r>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3/23/2017 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216369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we’ve covered certificates,</a:t>
            </a:r>
            <a:r>
              <a:rPr lang="en-US" baseline="0" dirty="0"/>
              <a:t> as well as application upgrades. So lets combine those two topics to update a certificate. </a:t>
            </a:r>
          </a:p>
          <a:p>
            <a:endParaRPr lang="en-US" baseline="0" dirty="0"/>
          </a:p>
          <a:p>
            <a:r>
              <a:rPr lang="en-US" b="1" baseline="0" dirty="0"/>
              <a:t>*click*</a:t>
            </a:r>
            <a:r>
              <a:rPr lang="en-US" baseline="0" dirty="0"/>
              <a:t> we start by adding the certificate to our nodes. </a:t>
            </a:r>
          </a:p>
          <a:p>
            <a:r>
              <a:rPr lang="en-US" baseline="0" dirty="0"/>
              <a:t>Just like we did before, we start by adding the certificate to the Azure Key Vault. With the certificate in place, we then update the VMSS configuration to add the new certificate. </a:t>
            </a:r>
            <a:r>
              <a:rPr lang="en-US" b="1" baseline="0" dirty="0"/>
              <a:t>*click*</a:t>
            </a:r>
          </a:p>
          <a:p>
            <a:endParaRPr lang="en-US" baseline="0" dirty="0"/>
          </a:p>
          <a:p>
            <a:r>
              <a:rPr lang="en-US" baseline="0" dirty="0"/>
              <a:t>If you’ve done any java coding, you’ll notice that in ARM we use JSON notation to describe the resources we’re creating. In this case “</a:t>
            </a:r>
            <a:r>
              <a:rPr lang="en-US" baseline="0" dirty="0" err="1"/>
              <a:t>valutCertificates</a:t>
            </a:r>
            <a:r>
              <a:rPr lang="en-US" baseline="0" dirty="0"/>
              <a:t>” is an array. And all we’ve done is add a second object to that array that describes the new certificate. We add a second certificate because this update will be completed before we update the application’s bindings. So its important that the we don’t remove the old certificate until we know its not in use any longer. </a:t>
            </a:r>
          </a:p>
          <a:p>
            <a:endParaRPr lang="en-US" dirty="0"/>
          </a:p>
          <a:p>
            <a:r>
              <a:rPr lang="en-US" b="1" dirty="0"/>
              <a:t>*click* </a:t>
            </a:r>
            <a:r>
              <a:rPr lang="en-US" dirty="0"/>
              <a:t>with the new certificate now in place, we’ll update the service. </a:t>
            </a:r>
          </a:p>
          <a:p>
            <a:r>
              <a:rPr lang="en-US" dirty="0"/>
              <a:t>We update the</a:t>
            </a:r>
            <a:r>
              <a:rPr lang="en-US" baseline="0" dirty="0"/>
              <a:t> application manifest, changing the thumbprint that’s associated with our binding to the new value and optionally the new certificate store. </a:t>
            </a:r>
            <a:r>
              <a:rPr lang="en-US" b="1" baseline="0" dirty="0"/>
              <a:t>*click* </a:t>
            </a:r>
            <a:r>
              <a:rPr lang="en-US" baseline="0" dirty="0"/>
              <a:t>Next, we increment the version of the application and/or service. With these changes complete, we then publish the updated application and deploy it to the cluster much like we did before. </a:t>
            </a:r>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https://docs.microsoft.com/en-us/azure/service-fabric/service-fabric-cluster-security-update-certs-azure</a:t>
            </a:r>
          </a:p>
          <a:p>
            <a:endParaRPr lang="en-US" dirty="0"/>
          </a:p>
          <a:p>
            <a:r>
              <a:rPr lang="en-US" i="1" dirty="0"/>
              <a:t>Image</a:t>
            </a:r>
            <a:r>
              <a:rPr lang="en-US" i="1" baseline="0" dirty="0"/>
              <a:t> from:</a:t>
            </a:r>
            <a:r>
              <a:rPr lang="en-US" baseline="0" dirty="0"/>
              <a:t> </a:t>
            </a:r>
            <a:r>
              <a:rPr lang="en-US" baseline="0" dirty="0"/>
              <a:t>https://docs.microsoft.com/en-us/azure/service-fabric/service-fabric-application-upgrade-tutorial</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3/23/2017 3:42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299133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certificate</a:t>
            </a:r>
            <a:r>
              <a:rPr lang="en-US" baseline="0" dirty="0"/>
              <a:t> rotation for an application certificate on the cluster. Show running upgrade.</a:t>
            </a:r>
          </a:p>
        </p:txBody>
      </p:sp>
      <p:sp>
        <p:nvSpPr>
          <p:cNvPr id="4" name="Slide Number Placeholder 3"/>
          <p:cNvSpPr>
            <a:spLocks noGrp="1"/>
          </p:cNvSpPr>
          <p:nvPr>
            <p:ph type="sldNum" sz="quarter" idx="10"/>
          </p:nvPr>
        </p:nvSpPr>
        <p:spPr/>
        <p:txBody>
          <a:bodyPr/>
          <a:lstStyle/>
          <a:p>
            <a:fld id="{EF64FA26-052C-4EE5-A78C-762B03CD0F2A}" type="slidenum">
              <a:rPr lang="en-US" smtClean="0"/>
              <a:t>21</a:t>
            </a:fld>
            <a:endParaRPr lang="en-US"/>
          </a:p>
        </p:txBody>
      </p:sp>
    </p:spTree>
    <p:extLst>
      <p:ext uri="{BB962C8B-B14F-4D97-AF65-F5344CB8AC3E}">
        <p14:creationId xmlns:p14="http://schemas.microsoft.com/office/powerpoint/2010/main" val="215466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8586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Brent.</a:t>
            </a:r>
            <a:r>
              <a:rPr lang="en-US" baseline="0" dirty="0"/>
              <a:t> </a:t>
            </a:r>
          </a:p>
          <a:p>
            <a:r>
              <a:rPr lang="en-US" baseline="0" dirty="0"/>
              <a:t>Purple dye all over his face is courtesy of his daughter</a:t>
            </a:r>
          </a:p>
          <a:p>
            <a:endParaRPr lang="en-US" baseline="0" dirty="0"/>
          </a:p>
          <a:p>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3/23/2017 10:48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a:p>
            <a:pPr lvl="1"/>
            <a:r>
              <a:rPr lang="en-US" dirty="0"/>
              <a:t>We’re not here to help you install the service</a:t>
            </a:r>
            <a:r>
              <a:rPr lang="en-US" baseline="0" dirty="0"/>
              <a:t> fabric SDK. Hopefully you’ve done this, and deployed a simple application. If you haven’t, start doing so now.</a:t>
            </a:r>
            <a:endParaRPr lang="en-US" dirty="0"/>
          </a:p>
          <a:p>
            <a:pPr lvl="1"/>
            <a:endParaRPr lang="en-US" dirty="0"/>
          </a:p>
          <a:p>
            <a:r>
              <a:rPr lang="en-US" dirty="0"/>
              <a:t>Real World Scenarios</a:t>
            </a:r>
          </a:p>
          <a:p>
            <a:pPr lvl="1"/>
            <a:r>
              <a:rPr lang="en-US" dirty="0"/>
              <a:t>We’re going</a:t>
            </a:r>
            <a:r>
              <a:rPr lang="en-US" baseline="0" dirty="0"/>
              <a:t> to explore some topics in this workshop that aren’t easily found in the getting started documentation. But these represent topics you are likely going to have to explore at some point if you do anything “of worth” with service fabric. The goal of this workshop is to help arm you with the knowledge that will allow you to take these concepts and flesh them out as you continue your journey. </a:t>
            </a:r>
            <a:endParaRPr lang="en-US" dirty="0"/>
          </a:p>
          <a:p>
            <a:endParaRPr lang="en-US" sz="2000" dirty="0"/>
          </a:p>
          <a:p>
            <a:r>
              <a:rPr lang="en-US" dirty="0"/>
              <a:t>Windows</a:t>
            </a:r>
          </a:p>
          <a:p>
            <a:pPr lvl="1"/>
            <a:r>
              <a:rPr lang="en-US" dirty="0">
                <a:sym typeface="Wingdings" panose="05000000000000000000" pitchFamily="2" charset="2"/>
              </a:rPr>
              <a:t>Yes,</a:t>
            </a:r>
            <a:r>
              <a:rPr lang="en-US" baseline="0" dirty="0">
                <a:sym typeface="Wingdings" panose="05000000000000000000" pitchFamily="2" charset="2"/>
              </a:rPr>
              <a:t> Service Fabric is available on Linux using Java. If this is where your passion it at, then please by all means explore it. However, for today we’ve set up a Windows Server cluster to use for this workshop. Additionally, our ability to help your out in this scenario will be largely academic. </a:t>
            </a:r>
            <a:endParaRPr lang="en-US" dirty="0">
              <a:sym typeface="Wingdings" panose="05000000000000000000" pitchFamily="2" charset="2"/>
            </a:endParaRP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3/23/2017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breaking today’s workshop into three sections. </a:t>
            </a:r>
          </a:p>
          <a:p>
            <a:endParaRPr lang="en-US" dirty="0"/>
          </a:p>
          <a:p>
            <a:r>
              <a:rPr lang="en-US" dirty="0"/>
              <a:t>Application Deployment: for the first</a:t>
            </a:r>
            <a:r>
              <a:rPr lang="en-US" baseline="0" dirty="0"/>
              <a:t> section, we’re going to work on deploying to simple applications to a service fabric cluster hosted in Azure. However, for section we’re going to explore using placement </a:t>
            </a:r>
            <a:r>
              <a:rPr lang="en-US" baseline="0" dirty="0" err="1"/>
              <a:t>contraints</a:t>
            </a:r>
            <a:r>
              <a:rPr lang="en-US" baseline="0" dirty="0"/>
              <a:t> to put the services in specific zones, and using Service Fabric’s reverse proxy in stead of a load balancer to locate a service endpoint to call. </a:t>
            </a:r>
          </a:p>
          <a:p>
            <a:endParaRPr lang="en-US" baseline="0" dirty="0"/>
          </a:p>
          <a:p>
            <a:r>
              <a:rPr lang="en-US" baseline="0" dirty="0" err="1"/>
              <a:t>Stateful</a:t>
            </a:r>
            <a:r>
              <a:rPr lang="en-US" baseline="0" dirty="0"/>
              <a:t> Services and Upgrades: For the next section, we’re going to implement a </a:t>
            </a:r>
            <a:r>
              <a:rPr lang="en-US" baseline="0" dirty="0" err="1"/>
              <a:t>stateful</a:t>
            </a:r>
            <a:r>
              <a:rPr lang="en-US" baseline="0" dirty="0"/>
              <a:t> service and look at doing upgrades to our services. Controlling the methods we do these upgrades and how to juggle multiple versions of the same service. </a:t>
            </a:r>
          </a:p>
          <a:p>
            <a:endParaRPr lang="en-US" baseline="0" dirty="0"/>
          </a:p>
          <a:p>
            <a:r>
              <a:rPr lang="en-US" baseline="0" dirty="0"/>
              <a:t>Actors and Diagnostics: And finally, we’re going to look at the Service Fabric Actor framework and using its diagnostic capabilities. </a:t>
            </a:r>
          </a:p>
          <a:p>
            <a:endParaRPr lang="en-US" baseline="0" dirty="0"/>
          </a:p>
          <a:p>
            <a:r>
              <a:rPr lang="en-US" baseline="0" dirty="0"/>
              <a:t>Each section will comprise about 10-15 minutes of presentation, followed by a period of “doing”. We have some sample applications already deployed to the cluster with the code available online. But the goal here is for you to start from scratch and build up these scenarios.</a:t>
            </a:r>
          </a:p>
          <a:p>
            <a:endParaRPr lang="en-US" baseline="0" dirty="0"/>
          </a:p>
          <a:p>
            <a:r>
              <a:rPr lang="en-US" baseline="0" dirty="0"/>
              <a:t>Expect to encounter issues. Mistakes are part of the learning process. Expect that some of you may complete each section before time runs out, and that others won’t get a section finished.</a:t>
            </a:r>
          </a:p>
          <a:p>
            <a:endParaRPr lang="en-US" baseline="0" dirty="0"/>
          </a:p>
          <a:p>
            <a:r>
              <a:rPr lang="en-US" baseline="0" dirty="0"/>
              <a:t>And this is a community affair. Don’t be afraid to work with the people around you. While the presenters are here to help, there are fewer of them then there are of you. So working together will help us all learn and progress that much faster. </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3/23/2017 11:08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94959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Fabric isn’t magic. It’s a series of components working together to provide some functionality. Lets</a:t>
            </a:r>
            <a:r>
              <a:rPr lang="en-US" baseline="0" dirty="0"/>
              <a:t> take a closer look at what comprises a cluster. </a:t>
            </a:r>
          </a:p>
          <a:p>
            <a:endParaRPr lang="en-US" baseline="0" dirty="0"/>
          </a:p>
          <a:p>
            <a:r>
              <a:rPr lang="en-US" baseline="0" dirty="0"/>
              <a:t>*click* (1)</a:t>
            </a:r>
          </a:p>
          <a:p>
            <a:r>
              <a:rPr lang="en-US" baseline="0" dirty="0"/>
              <a:t>We start with a series of physical servers or virtual machines. Usually inside of a virtual network defined subnet. These will become the nodes in our cluster. In Azure, this is usually represented by a VM Scale Set. </a:t>
            </a:r>
          </a:p>
          <a:p>
            <a:endParaRPr lang="en-US" baseline="0" dirty="0"/>
          </a:p>
          <a:p>
            <a:r>
              <a:rPr lang="en-US" baseline="0" dirty="0"/>
              <a:t>*click* (2)</a:t>
            </a:r>
          </a:p>
          <a:p>
            <a:r>
              <a:rPr lang="en-US" baseline="0" dirty="0"/>
              <a:t>To each of these we add the service fabric ‘bits’. The bits are the various command line utilities, executables, and configuration metadata (like our cluster manifest). An Azure virtual machine can leverage an existing VM extension to handle this installation for you. This gives you the benefit of being able to “inject” some of the service fabric configuration into each of the nodes. </a:t>
            </a:r>
          </a:p>
          <a:p>
            <a:endParaRPr lang="en-US" baseline="0" dirty="0"/>
          </a:p>
          <a:p>
            <a:r>
              <a:rPr lang="en-US" baseline="0" dirty="0"/>
              <a:t>*click* (3)</a:t>
            </a:r>
          </a:p>
          <a:p>
            <a:r>
              <a:rPr lang="en-US" baseline="0" dirty="0"/>
              <a:t>With the ‘bits’ installed, they start trying to connect with each other. This stitches the individual nodes together into a cluster. During this stage, the services that comprise the fabric cluster </a:t>
            </a:r>
            <a:r>
              <a:rPr lang="en-US" baseline="0" dirty="0" err="1"/>
              <a:t>bootstramp</a:t>
            </a:r>
            <a:r>
              <a:rPr lang="en-US" baseline="0" dirty="0"/>
              <a:t> and begin to perform their assigned duties. </a:t>
            </a:r>
          </a:p>
          <a:p>
            <a:endParaRPr lang="en-US" baseline="0" dirty="0"/>
          </a:p>
          <a:p>
            <a:r>
              <a:rPr lang="en-US" baseline="0" dirty="0"/>
              <a:t>*click* (4)</a:t>
            </a:r>
          </a:p>
          <a:p>
            <a:r>
              <a:rPr lang="en-US" dirty="0"/>
              <a:t>With</a:t>
            </a:r>
            <a:r>
              <a:rPr lang="en-US" baseline="0" dirty="0"/>
              <a:t> the cluster now operational, we’re likely going to want to be able to route client traffic to its services. So you’ll usually put some type of load balancer in front of the cluster. </a:t>
            </a:r>
          </a:p>
          <a:p>
            <a:endParaRPr lang="en-US" baseline="0" dirty="0"/>
          </a:p>
          <a:p>
            <a:r>
              <a:rPr lang="en-US" baseline="0" dirty="0"/>
              <a:t>*click* (5)</a:t>
            </a:r>
          </a:p>
          <a:p>
            <a:r>
              <a:rPr lang="en-US" baseline="0" dirty="0"/>
              <a:t>External clients sit on the other side of the load balancer to use it to talk to the cluster. </a:t>
            </a:r>
          </a:p>
          <a:p>
            <a:endParaRPr lang="en-US" baseline="0" dirty="0"/>
          </a:p>
          <a:p>
            <a:r>
              <a:rPr lang="en-US" baseline="0" dirty="0"/>
              <a:t>*click* (6)</a:t>
            </a:r>
          </a:p>
          <a:p>
            <a:r>
              <a:rPr lang="en-US" baseline="0" dirty="0"/>
              <a:t>If they want to reach a service (say the Service Fabric Explorer), on a port (19080 by default)</a:t>
            </a:r>
          </a:p>
          <a:p>
            <a:endParaRPr lang="en-US" baseline="0" dirty="0"/>
          </a:p>
          <a:p>
            <a:r>
              <a:rPr lang="en-US" baseline="0" dirty="0"/>
              <a:t>*click* (7)</a:t>
            </a:r>
          </a:p>
          <a:p>
            <a:r>
              <a:rPr lang="en-US" baseline="0" dirty="0"/>
              <a:t>Requests will come in via the load balancer and be routed to the service fabric service which is listening on that port. </a:t>
            </a:r>
          </a:p>
          <a:p>
            <a:endParaRPr lang="en-US" baseline="0" dirty="0"/>
          </a:p>
          <a:p>
            <a:r>
              <a:rPr lang="en-US" baseline="0" dirty="0"/>
              <a:t>*click* (8)</a:t>
            </a:r>
          </a:p>
          <a:p>
            <a:r>
              <a:rPr lang="en-US" baseline="0" dirty="0"/>
              <a:t>If its one of your own services, running on say port 80 or 443, then you would deploy the application that contains those services to the cluster and again use a load balancer to route the traffic. </a:t>
            </a:r>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1882A8-7401-4BD1-8A1B-5FE40FC489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2264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pause for just a moment and look at what</a:t>
            </a:r>
            <a:r>
              <a:rPr lang="en-US" baseline="0" dirty="0"/>
              <a:t> is a “node” in the cluster. </a:t>
            </a:r>
          </a:p>
          <a:p>
            <a:endParaRPr lang="en-US" baseline="0" dirty="0"/>
          </a:p>
          <a:p>
            <a:r>
              <a:rPr lang="en-US" baseline="0" dirty="0"/>
              <a:t>Simply put, a node is a single server/compute instance that acts as a host for service fabric managed application processes. The node contains the code, configuration, and sometimes data related to the services that are published to the cluster. </a:t>
            </a:r>
          </a:p>
          <a:p>
            <a:endParaRPr lang="en-US" baseline="0" dirty="0"/>
          </a:p>
          <a:p>
            <a:r>
              <a:rPr lang="en-US" baseline="0" dirty="0"/>
              <a:t>*click* (1) But most importantly, each node belongs to a defined “node type”. </a:t>
            </a:r>
          </a:p>
          <a:p>
            <a:endParaRPr lang="en-US" baseline="0" dirty="0"/>
          </a:p>
          <a:p>
            <a:r>
              <a:rPr lang="en-US" baseline="0" dirty="0"/>
              <a:t>*click* (2)</a:t>
            </a:r>
          </a:p>
          <a:p>
            <a:r>
              <a:rPr lang="en-US" baseline="0" dirty="0"/>
              <a:t>Node types are defined in the cluster’s manifest file. This definition includes items like the ports that the cluster should be aware of, placement properties (more on those in a bit), and optionally the capacity (memory, disk, </a:t>
            </a:r>
            <a:r>
              <a:rPr lang="en-US" baseline="0" dirty="0" err="1"/>
              <a:t>etc</a:t>
            </a:r>
            <a:r>
              <a:rPr lang="en-US" baseline="0" dirty="0"/>
              <a:t>…) of the nodes of this type. These values are used by the cluster help determine where to place the instances of the various services. </a:t>
            </a:r>
          </a:p>
          <a:p>
            <a:endParaRPr lang="en-US" baseline="0" dirty="0"/>
          </a:p>
          <a:p>
            <a:endParaRPr lang="en-US" baseline="0" dirty="0"/>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13647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Azure, we use VM Scale Sets. This specialized type of VM resource allows us to manage the group instead of the individuals. When using VMSS, there’s a one to one relationship between the VMSS and the Node Types. You can see this defined in the VMSS’s Service Fabric Extension configuration properties. </a:t>
            </a:r>
          </a:p>
          <a:p>
            <a:endParaRPr lang="en-US" baseline="0" dirty="0"/>
          </a:p>
          <a:p>
            <a:r>
              <a:rPr lang="en-US" b="1" baseline="0" dirty="0"/>
              <a:t>*click* (1) </a:t>
            </a:r>
            <a:r>
              <a:rPr lang="en-US" baseline="0" dirty="0"/>
              <a:t>highlight node type</a:t>
            </a:r>
          </a:p>
          <a:p>
            <a:endParaRPr lang="en-US" baseline="0" dirty="0"/>
          </a:p>
          <a:p>
            <a:r>
              <a:rPr lang="en-US" baseline="0" dirty="0"/>
              <a:t>Now this node type needs to be a value that was </a:t>
            </a:r>
            <a:r>
              <a:rPr lang="en-US" baseline="0" dirty="0" err="1"/>
              <a:t>delared</a:t>
            </a:r>
            <a:r>
              <a:rPr lang="en-US" baseline="0" dirty="0"/>
              <a:t> as a node type in the cluster’s manifest. In example we saw on the previous slide, its here </a:t>
            </a:r>
            <a:r>
              <a:rPr lang="en-US" b="1" baseline="0" dirty="0">
                <a:solidFill>
                  <a:srgbClr val="FF0000"/>
                </a:solidFill>
              </a:rPr>
              <a:t>*click* (3)</a:t>
            </a:r>
          </a:p>
          <a:p>
            <a:endParaRPr lang="en-US" baseline="0" dirty="0"/>
          </a:p>
          <a:p>
            <a:r>
              <a:rPr lang="en-US" baseline="0" dirty="0"/>
              <a:t>But because the VMSS is just “managed VMs”, they still have to be placed inside of a network and subnet. So if we look at the earlier example, in Azure it could be represented like this. </a:t>
            </a:r>
          </a:p>
          <a:p>
            <a:r>
              <a:rPr lang="en-US" b="1" baseline="0" dirty="0"/>
              <a:t>*click* (2)</a:t>
            </a:r>
          </a:p>
          <a:p>
            <a:r>
              <a:rPr lang="en-US" dirty="0"/>
              <a:t>This is still a set of nodes, behind</a:t>
            </a:r>
            <a:r>
              <a:rPr lang="en-US" baseline="0" dirty="0"/>
              <a:t> a load balancer, that is accessed from an external client. We’ll just use a VMSS so we’re not worried about individual nodes. We’ll use VM extensions to install the service fabric bits, and tie the nodes to the cluster via their defined “node types”.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09047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a:t>
            </a:r>
            <a:r>
              <a:rPr lang="en-US" baseline="0" dirty="0"/>
              <a:t> used to store the layout for the previous slide (which contains a resizable image of this)</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78745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a:t>
            </a:r>
            <a:r>
              <a:rPr lang="en-US" baseline="0" dirty="0"/>
              <a:t> types may represent different network zones, but they can also mean different node properties such as “high memory” or “GPU enabled”…. Regardless of what they represent, you need to be able to tell service fabric how to use them determining where services should be placed. We do this by defining Placement Constraints in the service and/or application manifest. </a:t>
            </a:r>
          </a:p>
          <a:p>
            <a:endParaRPr lang="en-US" baseline="0" dirty="0"/>
          </a:p>
          <a:p>
            <a:r>
              <a:rPr lang="en-US" baseline="0" dirty="0"/>
              <a:t>We start on the left by defining the placement properties for a given node type. There’s one default property, “</a:t>
            </a:r>
            <a:r>
              <a:rPr lang="en-US" baseline="0" dirty="0" err="1"/>
              <a:t>NodeTypeName</a:t>
            </a:r>
            <a:r>
              <a:rPr lang="en-US" baseline="0" dirty="0"/>
              <a:t>” which corresponds, as you’d expect, with the name of the node type. But you can add any other key-value you pair you like.</a:t>
            </a:r>
          </a:p>
          <a:p>
            <a:endParaRPr lang="en-US" baseline="0" dirty="0"/>
          </a:p>
          <a:p>
            <a:r>
              <a:rPr lang="en-US" baseline="0" dirty="0"/>
              <a:t>Then, in the right we describe the placement constraints for the services. This example shows it being done in the application manifest. While you can define them in the service manifest, I prefer the application manifest as this allows us to leverage environment specific parameter settings so we can change the value at the time of deployment. Making it very useful when deploying to clusters with different node types and property settings. Say for example your local development environment and a production cluster.</a:t>
            </a:r>
          </a:p>
          <a:p>
            <a:endParaRPr lang="en-US" baseline="0" dirty="0"/>
          </a:p>
          <a:p>
            <a:r>
              <a:rPr lang="en-US" baseline="0" dirty="0"/>
              <a:t>More Info: https://brentdacodemonkey.wordpress.com/2016/09/11/placement-constraints-with-service-fabric/</a:t>
            </a:r>
          </a:p>
          <a:p>
            <a:endParaRPr lang="en-US" baseline="0" dirty="0"/>
          </a:p>
          <a:p>
            <a:r>
              <a:rPr lang="en-US" baseline="0" dirty="0"/>
              <a:t>There’s also one special node type, and there can be only one of these per cluster. And that’s the “primary” node type. This node type is where the Service Fabric specific services live. </a:t>
            </a:r>
          </a:p>
          <a:p>
            <a:r>
              <a:rPr lang="en-US" baseline="0" dirty="0"/>
              <a:t>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543034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114546129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 id="2147484349"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7.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1.x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image" Target="../media/image12.pn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7.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7.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7.xml"/><Relationship Id="rId5" Type="http://schemas.openxmlformats.org/officeDocument/2006/relationships/image" Target="../media/image26.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0.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8.xml"/><Relationship Id="rId5" Type="http://schemas.openxmlformats.org/officeDocument/2006/relationships/image" Target="../media/image70.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1.xml"/><Relationship Id="rId5" Type="http://schemas.openxmlformats.org/officeDocument/2006/relationships/image" Target="../media/image9.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Service Fabric – The Real World</a:t>
            </a:r>
            <a:endParaRPr lang="en-US" sz="4400" dirty="0"/>
          </a:p>
        </p:txBody>
      </p:sp>
      <p:sp>
        <p:nvSpPr>
          <p:cNvPr id="5" name="Text Placeholder 4"/>
          <p:cNvSpPr>
            <a:spLocks noGrp="1"/>
          </p:cNvSpPr>
          <p:nvPr>
            <p:ph type="body" sz="quarter" idx="12"/>
          </p:nvPr>
        </p:nvSpPr>
        <p:spPr>
          <a:xfrm>
            <a:off x="274701" y="4806855"/>
            <a:ext cx="10058337" cy="1828007"/>
          </a:xfrm>
        </p:spPr>
        <p:txBody>
          <a:bodyPr/>
          <a:lstStyle/>
          <a:p>
            <a:r>
              <a:rPr lang="en-US" dirty="0"/>
              <a:t>Presented By: someone that still plays with cars</a:t>
            </a:r>
          </a:p>
        </p:txBody>
      </p:sp>
      <p:pic>
        <p:nvPicPr>
          <p:cNvPr id="2" name="Picture 1"/>
          <p:cNvPicPr>
            <a:picLocks noChangeAspect="1"/>
          </p:cNvPicPr>
          <p:nvPr/>
        </p:nvPicPr>
        <p:blipFill>
          <a:blip r:embed="rId3"/>
          <a:stretch>
            <a:fillRect/>
          </a:stretch>
        </p:blipFill>
        <p:spPr>
          <a:xfrm>
            <a:off x="198437" y="5554662"/>
            <a:ext cx="4067175" cy="1066800"/>
          </a:xfrm>
          <a:prstGeom prst="rect">
            <a:avLst/>
          </a:prstGeom>
        </p:spPr>
      </p:pic>
      <p:sp>
        <p:nvSpPr>
          <p:cNvPr id="3" name="Text Placeholder 2"/>
          <p:cNvSpPr>
            <a:spLocks noGrp="1"/>
          </p:cNvSpPr>
          <p:nvPr>
            <p:ph type="body" sz="quarter" idx="13"/>
          </p:nvPr>
        </p:nvSpPr>
        <p:spPr/>
        <p:txBody>
          <a:bodyPr/>
          <a:lstStyle/>
          <a:p>
            <a:r>
              <a:rPr lang="en-US" dirty="0"/>
              <a:t>Microservice Ascend</a:t>
            </a:r>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Bring Your Own OS</a:t>
            </a:r>
          </a:p>
        </p:txBody>
      </p:sp>
      <p:sp>
        <p:nvSpPr>
          <p:cNvPr id="3" name="Text Placeholder 2"/>
          <p:cNvSpPr>
            <a:spLocks noGrp="1"/>
          </p:cNvSpPr>
          <p:nvPr>
            <p:ph type="body" sz="quarter" idx="10"/>
          </p:nvPr>
        </p:nvSpPr>
        <p:spPr/>
        <p:txBody>
          <a:bodyPr/>
          <a:lstStyle/>
          <a:p>
            <a:pPr marL="571500" indent="-571500">
              <a:buFontTx/>
              <a:buChar char="-"/>
            </a:pPr>
            <a:r>
              <a:rPr lang="en-US" dirty="0">
                <a:latin typeface="+mn-lt"/>
              </a:rPr>
              <a:t>Simplifies startup of the VM</a:t>
            </a:r>
          </a:p>
          <a:p>
            <a:pPr marL="571500" indent="-571500">
              <a:buFontTx/>
              <a:buChar char="-"/>
            </a:pPr>
            <a:r>
              <a:rPr lang="en-US" dirty="0">
                <a:latin typeface="+mn-lt"/>
              </a:rPr>
              <a:t>Pre-install necessary components/resources</a:t>
            </a:r>
          </a:p>
          <a:p>
            <a:pPr marL="571500" indent="-571500">
              <a:buFontTx/>
              <a:buChar char="-"/>
            </a:pPr>
            <a:r>
              <a:rPr lang="en-US" dirty="0">
                <a:latin typeface="+mn-lt"/>
              </a:rPr>
              <a:t>Reduce complexity</a:t>
            </a:r>
          </a:p>
        </p:txBody>
      </p:sp>
      <p:pic>
        <p:nvPicPr>
          <p:cNvPr id="4" name="Picture 3"/>
          <p:cNvPicPr>
            <a:picLocks noChangeAspect="1"/>
          </p:cNvPicPr>
          <p:nvPr/>
        </p:nvPicPr>
        <p:blipFill>
          <a:blip r:embed="rId2"/>
          <a:stretch>
            <a:fillRect/>
          </a:stretch>
        </p:blipFill>
        <p:spPr>
          <a:xfrm>
            <a:off x="6174397" y="2811462"/>
            <a:ext cx="6096718" cy="3938588"/>
          </a:xfrm>
          <a:prstGeom prst="rect">
            <a:avLst/>
          </a:prstGeom>
        </p:spPr>
      </p:pic>
    </p:spTree>
    <p:extLst>
      <p:ext uri="{BB962C8B-B14F-4D97-AF65-F5344CB8AC3E}">
        <p14:creationId xmlns:p14="http://schemas.microsoft.com/office/powerpoint/2010/main" val="426592259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Bring your own VNET</a:t>
            </a:r>
          </a:p>
        </p:txBody>
      </p:sp>
      <p:sp>
        <p:nvSpPr>
          <p:cNvPr id="3" name="Text Placeholder 2"/>
          <p:cNvSpPr>
            <a:spLocks noGrp="1"/>
          </p:cNvSpPr>
          <p:nvPr>
            <p:ph type="body" sz="quarter" idx="10"/>
          </p:nvPr>
        </p:nvSpPr>
        <p:spPr/>
        <p:txBody>
          <a:bodyPr/>
          <a:lstStyle/>
          <a:p>
            <a:r>
              <a:rPr lang="en-US" b="1" dirty="0">
                <a:solidFill>
                  <a:schemeClr val="tx1"/>
                </a:solidFill>
              </a:rPr>
              <a:t>If you have an existing infrastructure, don’t be afraid to use it</a:t>
            </a:r>
          </a:p>
          <a:p>
            <a:r>
              <a:rPr lang="en-US" b="1" dirty="0">
                <a:solidFill>
                  <a:schemeClr val="tx1"/>
                </a:solidFill>
              </a:rPr>
              <a:t>- a cluster can be placed in an existing </a:t>
            </a:r>
            <a:r>
              <a:rPr lang="en-US" b="1" dirty="0" err="1">
                <a:solidFill>
                  <a:schemeClr val="tx1"/>
                </a:solidFill>
              </a:rPr>
              <a:t>vnet</a:t>
            </a:r>
            <a:endParaRPr lang="en-US" b="1" dirty="0">
              <a:solidFill>
                <a:schemeClr val="tx1"/>
              </a:solidFill>
            </a:endParaRPr>
          </a:p>
        </p:txBody>
      </p:sp>
      <p:pic>
        <p:nvPicPr>
          <p:cNvPr id="4" name="Picture 3"/>
          <p:cNvPicPr>
            <a:picLocks noChangeAspect="1"/>
          </p:cNvPicPr>
          <p:nvPr/>
        </p:nvPicPr>
        <p:blipFill>
          <a:blip r:embed="rId3"/>
          <a:stretch>
            <a:fillRect/>
          </a:stretch>
        </p:blipFill>
        <p:spPr>
          <a:xfrm>
            <a:off x="427037" y="3150414"/>
            <a:ext cx="5070499" cy="3699647"/>
          </a:xfrm>
          <a:prstGeom prst="rect">
            <a:avLst/>
          </a:prstGeom>
        </p:spPr>
      </p:pic>
      <p:grpSp>
        <p:nvGrpSpPr>
          <p:cNvPr id="7" name="Group 6"/>
          <p:cNvGrpSpPr/>
          <p:nvPr/>
        </p:nvGrpSpPr>
        <p:grpSpPr>
          <a:xfrm>
            <a:off x="1951037" y="3725862"/>
            <a:ext cx="9099108" cy="2123658"/>
            <a:chOff x="1951037" y="3725862"/>
            <a:chExt cx="9099108" cy="2123658"/>
          </a:xfrm>
        </p:grpSpPr>
        <p:sp>
          <p:nvSpPr>
            <p:cNvPr id="5" name="Rectangle 4"/>
            <p:cNvSpPr/>
            <p:nvPr/>
          </p:nvSpPr>
          <p:spPr bwMode="auto">
            <a:xfrm>
              <a:off x="1951037" y="4564062"/>
              <a:ext cx="2895600" cy="533400"/>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6859145" y="3725862"/>
              <a:ext cx="4191000" cy="2123658"/>
            </a:xfrm>
            <a:prstGeom prst="rect">
              <a:avLst/>
            </a:prstGeom>
            <a:noFill/>
          </p:spPr>
          <p:txBody>
            <a:bodyPr wrap="square" lIns="182880" tIns="146304" rIns="182880" bIns="146304" rtlCol="0">
              <a:spAutoFit/>
            </a:bodyPr>
            <a:lstStyle/>
            <a:p>
              <a:pPr>
                <a:lnSpc>
                  <a:spcPct val="90000"/>
                </a:lnSpc>
                <a:spcAft>
                  <a:spcPts val="600"/>
                </a:spcAft>
              </a:pPr>
              <a:r>
                <a:rPr lang="en-US" sz="4400" dirty="0">
                  <a:gradFill>
                    <a:gsLst>
                      <a:gs pos="2917">
                        <a:schemeClr val="tx1"/>
                      </a:gs>
                      <a:gs pos="30000">
                        <a:schemeClr val="tx1"/>
                      </a:gs>
                    </a:gsLst>
                    <a:lin ang="5400000" scaled="0"/>
                  </a:gradFill>
                </a:rPr>
                <a:t>A node is just a VM, configure it appropriately</a:t>
              </a:r>
            </a:p>
          </p:txBody>
        </p:sp>
      </p:grpSp>
    </p:spTree>
    <p:extLst>
      <p:ext uri="{BB962C8B-B14F-4D97-AF65-F5344CB8AC3E}">
        <p14:creationId xmlns:p14="http://schemas.microsoft.com/office/powerpoint/2010/main" val="2006841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your own </a:t>
            </a:r>
            <a:r>
              <a:rPr lang="en-US" dirty="0" err="1"/>
              <a:t>vnet</a:t>
            </a:r>
            <a:r>
              <a:rPr lang="en-US" dirty="0"/>
              <a:t> to…</a:t>
            </a:r>
          </a:p>
        </p:txBody>
      </p:sp>
      <p:sp>
        <p:nvSpPr>
          <p:cNvPr id="3" name="Text Placeholder 2"/>
          <p:cNvSpPr>
            <a:spLocks noGrp="1"/>
          </p:cNvSpPr>
          <p:nvPr>
            <p:ph type="body" sz="quarter" idx="10"/>
          </p:nvPr>
        </p:nvSpPr>
        <p:spPr/>
        <p:txBody>
          <a:bodyPr/>
          <a:lstStyle/>
          <a:p>
            <a:r>
              <a:rPr lang="en-US" dirty="0"/>
              <a:t>Connect to on-</a:t>
            </a:r>
            <a:r>
              <a:rPr lang="en-US" dirty="0" err="1"/>
              <a:t>prem</a:t>
            </a:r>
            <a:r>
              <a:rPr lang="en-US" dirty="0"/>
              <a:t> via a VPN Gateway</a:t>
            </a:r>
          </a:p>
          <a:p>
            <a:r>
              <a:rPr lang="en-US" dirty="0"/>
              <a:t>- Access resources</a:t>
            </a:r>
          </a:p>
          <a:p>
            <a:endParaRPr lang="en-US" dirty="0"/>
          </a:p>
          <a:p>
            <a:r>
              <a:rPr lang="en-US" dirty="0"/>
              <a:t>Keep the cluster “private”</a:t>
            </a:r>
          </a:p>
          <a:p>
            <a:pPr marL="571500" indent="-571500">
              <a:buFontTx/>
              <a:buChar char="-"/>
            </a:pPr>
            <a:r>
              <a:rPr lang="en-US" dirty="0"/>
              <a:t>No external visibility</a:t>
            </a:r>
          </a:p>
          <a:p>
            <a:pPr marL="571500" indent="-571500">
              <a:buFontTx/>
              <a:buChar char="-"/>
            </a:pPr>
            <a:r>
              <a:rPr lang="en-US" dirty="0"/>
              <a:t>All access only done from within your network</a:t>
            </a:r>
          </a:p>
        </p:txBody>
      </p:sp>
    </p:spTree>
    <p:extLst>
      <p:ext uri="{BB962C8B-B14F-4D97-AF65-F5344CB8AC3E}">
        <p14:creationId xmlns:p14="http://schemas.microsoft.com/office/powerpoint/2010/main" val="12701939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295274"/>
            <a:ext cx="5677026" cy="917575"/>
          </a:xfrm>
        </p:spPr>
        <p:txBody>
          <a:bodyPr/>
          <a:lstStyle/>
          <a:p>
            <a:r>
              <a:rPr lang="en-US" dirty="0"/>
              <a:t>A “DMZ” Cluster</a:t>
            </a:r>
          </a:p>
        </p:txBody>
      </p:sp>
      <p:sp>
        <p:nvSpPr>
          <p:cNvPr id="68" name="Text Placeholder 67"/>
          <p:cNvSpPr>
            <a:spLocks noGrp="1"/>
          </p:cNvSpPr>
          <p:nvPr>
            <p:ph type="body" sz="quarter" idx="10"/>
          </p:nvPr>
        </p:nvSpPr>
        <p:spPr>
          <a:xfrm>
            <a:off x="274639" y="1221157"/>
            <a:ext cx="4994452" cy="1477328"/>
          </a:xfrm>
        </p:spPr>
        <p:txBody>
          <a:bodyPr/>
          <a:lstStyle/>
          <a:p>
            <a:pPr marL="571500" indent="-571500">
              <a:buFont typeface="Arial" panose="020B0604020202020204" pitchFamily="34" charset="0"/>
              <a:buChar char="•"/>
            </a:pPr>
            <a:r>
              <a:rPr lang="en-US" sz="2000" dirty="0">
                <a:latin typeface="+mn-lt"/>
                <a:cs typeface="Arial" panose="020B0604020202020204" pitchFamily="34" charset="0"/>
              </a:rPr>
              <a:t>Three node types</a:t>
            </a:r>
          </a:p>
          <a:p>
            <a:pPr marL="571500" indent="-571500">
              <a:buFont typeface="Arial" panose="020B0604020202020204" pitchFamily="34" charset="0"/>
              <a:buChar char="•"/>
            </a:pPr>
            <a:r>
              <a:rPr lang="en-US" sz="2000" dirty="0">
                <a:latin typeface="+mn-lt"/>
                <a:cs typeface="Arial" panose="020B0604020202020204" pitchFamily="34" charset="0"/>
              </a:rPr>
              <a:t>Three Subnets</a:t>
            </a:r>
          </a:p>
          <a:p>
            <a:pPr marL="571500" indent="-571500">
              <a:buFont typeface="Arial" panose="020B0604020202020204" pitchFamily="34" charset="0"/>
              <a:buChar char="•"/>
            </a:pPr>
            <a:r>
              <a:rPr lang="en-US" sz="2000" dirty="0">
                <a:latin typeface="+mn-lt"/>
                <a:cs typeface="Arial" panose="020B0604020202020204" pitchFamily="34" charset="0"/>
              </a:rPr>
              <a:t>Public IP w/ Load Balancer</a:t>
            </a:r>
          </a:p>
          <a:p>
            <a:pPr marL="571500" indent="-571500">
              <a:buFont typeface="Arial" panose="020B0604020202020204" pitchFamily="34" charset="0"/>
              <a:buChar char="•"/>
            </a:pPr>
            <a:r>
              <a:rPr lang="en-US" sz="2000" dirty="0">
                <a:latin typeface="+mn-lt"/>
                <a:cs typeface="Arial" panose="020B0604020202020204" pitchFamily="34" charset="0"/>
              </a:rPr>
              <a:t>Private IP w/ Load balancer</a:t>
            </a:r>
          </a:p>
        </p:txBody>
      </p:sp>
      <p:grpSp>
        <p:nvGrpSpPr>
          <p:cNvPr id="67" name="Group 66"/>
          <p:cNvGrpSpPr/>
          <p:nvPr/>
        </p:nvGrpSpPr>
        <p:grpSpPr>
          <a:xfrm>
            <a:off x="5151437" y="296862"/>
            <a:ext cx="7010401" cy="5486400"/>
            <a:chOff x="1339211" y="780851"/>
            <a:chExt cx="6443057" cy="5150345"/>
          </a:xfrm>
        </p:grpSpPr>
        <p:sp>
          <p:nvSpPr>
            <p:cNvPr id="6" name="Rectangle 5"/>
            <p:cNvSpPr/>
            <p:nvPr/>
          </p:nvSpPr>
          <p:spPr>
            <a:xfrm>
              <a:off x="2132339" y="780851"/>
              <a:ext cx="5649929" cy="467395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          </a:t>
              </a:r>
            </a:p>
          </p:txBody>
        </p:sp>
        <p:grpSp>
          <p:nvGrpSpPr>
            <p:cNvPr id="7" name="Group 6"/>
            <p:cNvGrpSpPr/>
            <p:nvPr/>
          </p:nvGrpSpPr>
          <p:grpSpPr>
            <a:xfrm>
              <a:off x="2160526" y="780852"/>
              <a:ext cx="3382901" cy="369332"/>
              <a:chOff x="593050" y="620973"/>
              <a:chExt cx="3382901" cy="369332"/>
            </a:xfrm>
          </p:grpSpPr>
          <p:pic>
            <p:nvPicPr>
              <p:cNvPr id="8" name="Picture 7"/>
              <p:cNvPicPr>
                <a:picLocks noChangeAspect="1"/>
              </p:cNvPicPr>
              <p:nvPr/>
            </p:nvPicPr>
            <p:blipFill>
              <a:blip r:embed="rId3"/>
              <a:stretch>
                <a:fillRect/>
              </a:stretch>
            </p:blipFill>
            <p:spPr>
              <a:xfrm>
                <a:off x="593050" y="667917"/>
                <a:ext cx="495300" cy="285750"/>
              </a:xfrm>
              <a:prstGeom prst="rect">
                <a:avLst/>
              </a:prstGeom>
            </p:spPr>
          </p:pic>
          <p:sp>
            <p:nvSpPr>
              <p:cNvPr id="9" name="TextBox 8"/>
              <p:cNvSpPr txBox="1"/>
              <p:nvPr/>
            </p:nvSpPr>
            <p:spPr>
              <a:xfrm>
                <a:off x="1026233" y="620973"/>
                <a:ext cx="2949718" cy="369332"/>
              </a:xfrm>
              <a:prstGeom prst="rect">
                <a:avLst/>
              </a:prstGeom>
              <a:noFill/>
            </p:spPr>
            <p:txBody>
              <a:bodyPr wrap="none" rtlCol="0">
                <a:spAutoFit/>
              </a:bodyPr>
              <a:lstStyle/>
              <a:p>
                <a:r>
                  <a:rPr lang="en-US" dirty="0"/>
                  <a:t>Virtual Network (10.0.0.0/16)</a:t>
                </a:r>
              </a:p>
            </p:txBody>
          </p:sp>
        </p:grpSp>
        <p:sp>
          <p:nvSpPr>
            <p:cNvPr id="10" name="Rectangle 9"/>
            <p:cNvSpPr/>
            <p:nvPr/>
          </p:nvSpPr>
          <p:spPr>
            <a:xfrm>
              <a:off x="2294405" y="1416360"/>
              <a:ext cx="2549136" cy="153522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2264791" y="1120228"/>
              <a:ext cx="2719549" cy="307777"/>
              <a:chOff x="2264791" y="1120228"/>
              <a:chExt cx="2719549" cy="307777"/>
            </a:xfrm>
          </p:grpSpPr>
          <p:pic>
            <p:nvPicPr>
              <p:cNvPr id="12" name="Picture 11"/>
              <p:cNvPicPr>
                <a:picLocks noChangeAspect="1"/>
              </p:cNvPicPr>
              <p:nvPr/>
            </p:nvPicPr>
            <p:blipFill>
              <a:blip r:embed="rId4"/>
              <a:stretch>
                <a:fillRect/>
              </a:stretch>
            </p:blipFill>
            <p:spPr>
              <a:xfrm>
                <a:off x="2264791" y="1170172"/>
                <a:ext cx="361950" cy="209550"/>
              </a:xfrm>
              <a:prstGeom prst="rect">
                <a:avLst/>
              </a:prstGeom>
            </p:spPr>
          </p:pic>
          <p:sp>
            <p:nvSpPr>
              <p:cNvPr id="13" name="Rectangle 12"/>
              <p:cNvSpPr/>
              <p:nvPr/>
            </p:nvSpPr>
            <p:spPr>
              <a:xfrm>
                <a:off x="2544954" y="1120228"/>
                <a:ext cx="2439386" cy="307777"/>
              </a:xfrm>
              <a:prstGeom prst="rect">
                <a:avLst/>
              </a:prstGeom>
            </p:spPr>
            <p:txBody>
              <a:bodyPr wrap="none">
                <a:spAutoFit/>
              </a:bodyPr>
              <a:lstStyle/>
              <a:p>
                <a:pPr algn="ctr"/>
                <a:r>
                  <a:rPr lang="en-US" sz="1400" dirty="0"/>
                  <a:t>Front End Subnet (10.0.1.0/24)</a:t>
                </a:r>
              </a:p>
            </p:txBody>
          </p:sp>
        </p:grpSp>
        <p:sp>
          <p:nvSpPr>
            <p:cNvPr id="14" name="Rectangle 13"/>
            <p:cNvSpPr/>
            <p:nvPr/>
          </p:nvSpPr>
          <p:spPr>
            <a:xfrm>
              <a:off x="5080870" y="1376957"/>
              <a:ext cx="2549136" cy="1574632"/>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5042001" y="1062634"/>
              <a:ext cx="2675067" cy="307777"/>
              <a:chOff x="2264791" y="1126251"/>
              <a:chExt cx="2675067" cy="307777"/>
            </a:xfrm>
          </p:grpSpPr>
          <p:pic>
            <p:nvPicPr>
              <p:cNvPr id="16" name="Picture 15"/>
              <p:cNvPicPr>
                <a:picLocks noChangeAspect="1"/>
              </p:cNvPicPr>
              <p:nvPr/>
            </p:nvPicPr>
            <p:blipFill>
              <a:blip r:embed="rId4"/>
              <a:stretch>
                <a:fillRect/>
              </a:stretch>
            </p:blipFill>
            <p:spPr>
              <a:xfrm>
                <a:off x="2264791" y="1170172"/>
                <a:ext cx="361950" cy="209550"/>
              </a:xfrm>
              <a:prstGeom prst="rect">
                <a:avLst/>
              </a:prstGeom>
            </p:spPr>
          </p:pic>
          <p:sp>
            <p:nvSpPr>
              <p:cNvPr id="17" name="Rectangle 16"/>
              <p:cNvSpPr/>
              <p:nvPr/>
            </p:nvSpPr>
            <p:spPr>
              <a:xfrm>
                <a:off x="2548819" y="1126251"/>
                <a:ext cx="2391039" cy="307777"/>
              </a:xfrm>
              <a:prstGeom prst="rect">
                <a:avLst/>
              </a:prstGeom>
            </p:spPr>
            <p:txBody>
              <a:bodyPr wrap="none">
                <a:spAutoFit/>
              </a:bodyPr>
              <a:lstStyle/>
              <a:p>
                <a:pPr algn="ctr"/>
                <a:r>
                  <a:rPr lang="en-US" sz="1400" dirty="0"/>
                  <a:t>Back End Subnet (10.0.2.0/24)</a:t>
                </a:r>
              </a:p>
            </p:txBody>
          </p:sp>
        </p:grpSp>
        <p:sp>
          <p:nvSpPr>
            <p:cNvPr id="18" name="Rectangle 17"/>
            <p:cNvSpPr/>
            <p:nvPr/>
          </p:nvSpPr>
          <p:spPr>
            <a:xfrm>
              <a:off x="3288342" y="3339126"/>
              <a:ext cx="3092242" cy="189799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3288342" y="3006785"/>
              <a:ext cx="3013353" cy="307777"/>
              <a:chOff x="2264791" y="1115251"/>
              <a:chExt cx="3013353" cy="307777"/>
            </a:xfrm>
          </p:grpSpPr>
          <p:pic>
            <p:nvPicPr>
              <p:cNvPr id="20" name="Picture 19"/>
              <p:cNvPicPr>
                <a:picLocks noChangeAspect="1"/>
              </p:cNvPicPr>
              <p:nvPr/>
            </p:nvPicPr>
            <p:blipFill>
              <a:blip r:embed="rId4"/>
              <a:stretch>
                <a:fillRect/>
              </a:stretch>
            </p:blipFill>
            <p:spPr>
              <a:xfrm>
                <a:off x="2264791" y="1170172"/>
                <a:ext cx="361950" cy="209550"/>
              </a:xfrm>
              <a:prstGeom prst="rect">
                <a:avLst/>
              </a:prstGeom>
            </p:spPr>
          </p:pic>
          <p:sp>
            <p:nvSpPr>
              <p:cNvPr id="21" name="Rectangle 20"/>
              <p:cNvSpPr/>
              <p:nvPr/>
            </p:nvSpPr>
            <p:spPr>
              <a:xfrm>
                <a:off x="2564837" y="1115251"/>
                <a:ext cx="2713307" cy="307777"/>
              </a:xfrm>
              <a:prstGeom prst="rect">
                <a:avLst/>
              </a:prstGeom>
            </p:spPr>
            <p:txBody>
              <a:bodyPr wrap="none">
                <a:spAutoFit/>
              </a:bodyPr>
              <a:lstStyle/>
              <a:p>
                <a:pPr algn="ctr"/>
                <a:r>
                  <a:rPr lang="en-US" sz="1400" dirty="0"/>
                  <a:t>Management Subnet (10.0.3.0/24)</a:t>
                </a:r>
              </a:p>
            </p:txBody>
          </p:sp>
        </p:grpSp>
        <p:grpSp>
          <p:nvGrpSpPr>
            <p:cNvPr id="22" name="Group 21"/>
            <p:cNvGrpSpPr/>
            <p:nvPr/>
          </p:nvGrpSpPr>
          <p:grpSpPr>
            <a:xfrm>
              <a:off x="4398589" y="1416360"/>
              <a:ext cx="444952" cy="704226"/>
              <a:chOff x="4806441" y="1416360"/>
              <a:chExt cx="444952" cy="704226"/>
            </a:xfrm>
          </p:grpSpPr>
          <p:pic>
            <p:nvPicPr>
              <p:cNvPr id="23" name="Picture 22"/>
              <p:cNvPicPr>
                <a:picLocks noChangeAspect="1"/>
              </p:cNvPicPr>
              <p:nvPr/>
            </p:nvPicPr>
            <p:blipFill>
              <a:blip r:embed="rId5"/>
              <a:stretch>
                <a:fillRect/>
              </a:stretch>
            </p:blipFill>
            <p:spPr>
              <a:xfrm>
                <a:off x="4806441" y="1416360"/>
                <a:ext cx="444952" cy="554400"/>
              </a:xfrm>
              <a:prstGeom prst="rect">
                <a:avLst/>
              </a:prstGeom>
            </p:spPr>
          </p:pic>
          <p:sp>
            <p:nvSpPr>
              <p:cNvPr id="24" name="TextBox 23"/>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25" name="Group 24"/>
            <p:cNvGrpSpPr/>
            <p:nvPr/>
          </p:nvGrpSpPr>
          <p:grpSpPr>
            <a:xfrm>
              <a:off x="5944063" y="3383848"/>
              <a:ext cx="444952" cy="704226"/>
              <a:chOff x="4806441" y="1416360"/>
              <a:chExt cx="444952" cy="704226"/>
            </a:xfrm>
          </p:grpSpPr>
          <p:pic>
            <p:nvPicPr>
              <p:cNvPr id="26" name="Picture 25"/>
              <p:cNvPicPr>
                <a:picLocks noChangeAspect="1"/>
              </p:cNvPicPr>
              <p:nvPr/>
            </p:nvPicPr>
            <p:blipFill>
              <a:blip r:embed="rId5"/>
              <a:stretch>
                <a:fillRect/>
              </a:stretch>
            </p:blipFill>
            <p:spPr>
              <a:xfrm>
                <a:off x="4806441" y="1416360"/>
                <a:ext cx="444952" cy="554400"/>
              </a:xfrm>
              <a:prstGeom prst="rect">
                <a:avLst/>
              </a:prstGeom>
            </p:spPr>
          </p:pic>
          <p:sp>
            <p:nvSpPr>
              <p:cNvPr id="27" name="TextBox 26"/>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28" name="Group 27"/>
            <p:cNvGrpSpPr/>
            <p:nvPr/>
          </p:nvGrpSpPr>
          <p:grpSpPr>
            <a:xfrm>
              <a:off x="7173729" y="1389778"/>
              <a:ext cx="444952" cy="704226"/>
              <a:chOff x="4806441" y="1416360"/>
              <a:chExt cx="444952" cy="704226"/>
            </a:xfrm>
          </p:grpSpPr>
          <p:pic>
            <p:nvPicPr>
              <p:cNvPr id="29" name="Picture 28"/>
              <p:cNvPicPr>
                <a:picLocks noChangeAspect="1"/>
              </p:cNvPicPr>
              <p:nvPr/>
            </p:nvPicPr>
            <p:blipFill>
              <a:blip r:embed="rId5"/>
              <a:stretch>
                <a:fillRect/>
              </a:stretch>
            </p:blipFill>
            <p:spPr>
              <a:xfrm>
                <a:off x="4806441" y="1416360"/>
                <a:ext cx="444952" cy="554400"/>
              </a:xfrm>
              <a:prstGeom prst="rect">
                <a:avLst/>
              </a:prstGeom>
            </p:spPr>
          </p:pic>
          <p:sp>
            <p:nvSpPr>
              <p:cNvPr id="30" name="TextBox 29"/>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31" name="Group 30"/>
            <p:cNvGrpSpPr/>
            <p:nvPr/>
          </p:nvGrpSpPr>
          <p:grpSpPr>
            <a:xfrm>
              <a:off x="2944087" y="1506894"/>
              <a:ext cx="1389591" cy="889876"/>
              <a:chOff x="3305893" y="1506894"/>
              <a:chExt cx="1389591" cy="889876"/>
            </a:xfrm>
          </p:grpSpPr>
          <p:pic>
            <p:nvPicPr>
              <p:cNvPr id="32" name="Picture 31"/>
              <p:cNvPicPr>
                <a:picLocks noChangeAspect="1"/>
              </p:cNvPicPr>
              <p:nvPr/>
            </p:nvPicPr>
            <p:blipFill>
              <a:blip r:embed="rId6"/>
              <a:stretch>
                <a:fillRect/>
              </a:stretch>
            </p:blipFill>
            <p:spPr>
              <a:xfrm>
                <a:off x="3764647" y="1901470"/>
                <a:ext cx="504825" cy="495300"/>
              </a:xfrm>
              <a:prstGeom prst="rect">
                <a:avLst/>
              </a:prstGeom>
            </p:spPr>
          </p:pic>
          <p:sp>
            <p:nvSpPr>
              <p:cNvPr id="33" name="TextBox 32"/>
              <p:cNvSpPr txBox="1"/>
              <p:nvPr/>
            </p:nvSpPr>
            <p:spPr>
              <a:xfrm>
                <a:off x="3305893" y="1506894"/>
                <a:ext cx="1389591" cy="404494"/>
              </a:xfrm>
              <a:prstGeom prst="rect">
                <a:avLst/>
              </a:prstGeom>
              <a:noFill/>
            </p:spPr>
            <p:txBody>
              <a:bodyPr wrap="none" rtlCol="0">
                <a:spAutoFit/>
              </a:bodyPr>
              <a:lstStyle/>
              <a:p>
                <a:r>
                  <a:rPr lang="en-US" sz="1100" dirty="0"/>
                  <a:t>Front End Node Type</a:t>
                </a:r>
              </a:p>
              <a:p>
                <a:pPr algn="ctr"/>
                <a:r>
                  <a:rPr lang="en-US" sz="1100" dirty="0"/>
                  <a:t>(VM Scale Set)</a:t>
                </a:r>
              </a:p>
            </p:txBody>
          </p:sp>
        </p:grpSp>
        <p:grpSp>
          <p:nvGrpSpPr>
            <p:cNvPr id="34" name="Group 33"/>
            <p:cNvGrpSpPr/>
            <p:nvPr/>
          </p:nvGrpSpPr>
          <p:grpSpPr>
            <a:xfrm>
              <a:off x="2340451" y="1900044"/>
              <a:ext cx="987771" cy="913966"/>
              <a:chOff x="2702257" y="1900044"/>
              <a:chExt cx="987771" cy="913966"/>
            </a:xfrm>
          </p:grpSpPr>
          <p:pic>
            <p:nvPicPr>
              <p:cNvPr id="35" name="Picture 34"/>
              <p:cNvPicPr>
                <a:picLocks noChangeAspect="1"/>
              </p:cNvPicPr>
              <p:nvPr/>
            </p:nvPicPr>
            <p:blipFill>
              <a:blip r:embed="rId7"/>
              <a:stretch>
                <a:fillRect/>
              </a:stretch>
            </p:blipFill>
            <p:spPr>
              <a:xfrm>
                <a:off x="2944115" y="1900044"/>
                <a:ext cx="485775" cy="485775"/>
              </a:xfrm>
              <a:prstGeom prst="rect">
                <a:avLst/>
              </a:prstGeom>
            </p:spPr>
          </p:pic>
          <p:sp>
            <p:nvSpPr>
              <p:cNvPr id="36" name="TextBox 35"/>
              <p:cNvSpPr txBox="1"/>
              <p:nvPr/>
            </p:nvSpPr>
            <p:spPr>
              <a:xfrm>
                <a:off x="2702257" y="2383123"/>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37" name="Group 36"/>
            <p:cNvGrpSpPr/>
            <p:nvPr/>
          </p:nvGrpSpPr>
          <p:grpSpPr>
            <a:xfrm>
              <a:off x="2838713" y="5540650"/>
              <a:ext cx="1902266" cy="390525"/>
              <a:chOff x="-440827" y="1722483"/>
              <a:chExt cx="1902266" cy="390525"/>
            </a:xfrm>
          </p:grpSpPr>
          <p:pic>
            <p:nvPicPr>
              <p:cNvPr id="38" name="Picture 37"/>
              <p:cNvPicPr>
                <a:picLocks noChangeAspect="1"/>
              </p:cNvPicPr>
              <p:nvPr/>
            </p:nvPicPr>
            <p:blipFill>
              <a:blip r:embed="rId8"/>
              <a:stretch>
                <a:fillRect/>
              </a:stretch>
            </p:blipFill>
            <p:spPr>
              <a:xfrm>
                <a:off x="1004239" y="1722483"/>
                <a:ext cx="457200" cy="390525"/>
              </a:xfrm>
              <a:prstGeom prst="rect">
                <a:avLst/>
              </a:prstGeom>
            </p:spPr>
          </p:pic>
          <p:sp>
            <p:nvSpPr>
              <p:cNvPr id="39" name="TextBox 38"/>
              <p:cNvSpPr txBox="1"/>
              <p:nvPr/>
            </p:nvSpPr>
            <p:spPr>
              <a:xfrm>
                <a:off x="-440827" y="1786940"/>
                <a:ext cx="1467068" cy="261610"/>
              </a:xfrm>
              <a:prstGeom prst="rect">
                <a:avLst/>
              </a:prstGeom>
              <a:noFill/>
            </p:spPr>
            <p:txBody>
              <a:bodyPr wrap="none" rtlCol="0">
                <a:spAutoFit/>
              </a:bodyPr>
              <a:lstStyle/>
              <a:p>
                <a:pPr algn="ctr"/>
                <a:r>
                  <a:rPr lang="en-US" sz="1100" dirty="0"/>
                  <a:t>Management Public IP</a:t>
                </a:r>
              </a:p>
            </p:txBody>
          </p:sp>
        </p:grpSp>
        <p:grpSp>
          <p:nvGrpSpPr>
            <p:cNvPr id="40" name="Group 39"/>
            <p:cNvGrpSpPr/>
            <p:nvPr/>
          </p:nvGrpSpPr>
          <p:grpSpPr>
            <a:xfrm>
              <a:off x="1339211" y="1513846"/>
              <a:ext cx="740908" cy="821558"/>
              <a:chOff x="862385" y="1291450"/>
              <a:chExt cx="740908" cy="821558"/>
            </a:xfrm>
          </p:grpSpPr>
          <p:pic>
            <p:nvPicPr>
              <p:cNvPr id="41" name="Picture 40"/>
              <p:cNvPicPr>
                <a:picLocks noChangeAspect="1"/>
              </p:cNvPicPr>
              <p:nvPr/>
            </p:nvPicPr>
            <p:blipFill>
              <a:blip r:embed="rId8"/>
              <a:stretch>
                <a:fillRect/>
              </a:stretch>
            </p:blipFill>
            <p:spPr>
              <a:xfrm>
                <a:off x="1004239" y="1722483"/>
                <a:ext cx="457200" cy="390525"/>
              </a:xfrm>
              <a:prstGeom prst="rect">
                <a:avLst/>
              </a:prstGeom>
            </p:spPr>
          </p:pic>
          <p:sp>
            <p:nvSpPr>
              <p:cNvPr id="42" name="TextBox 41"/>
              <p:cNvSpPr txBox="1"/>
              <p:nvPr/>
            </p:nvSpPr>
            <p:spPr>
              <a:xfrm>
                <a:off x="862385" y="1291450"/>
                <a:ext cx="740908" cy="430887"/>
              </a:xfrm>
              <a:prstGeom prst="rect">
                <a:avLst/>
              </a:prstGeom>
              <a:noFill/>
            </p:spPr>
            <p:txBody>
              <a:bodyPr wrap="none" rtlCol="0">
                <a:spAutoFit/>
              </a:bodyPr>
              <a:lstStyle/>
              <a:p>
                <a:pPr algn="ctr"/>
                <a:r>
                  <a:rPr lang="en-US" sz="1100" dirty="0"/>
                  <a:t>Front End</a:t>
                </a:r>
              </a:p>
              <a:p>
                <a:pPr algn="ctr"/>
                <a:r>
                  <a:rPr lang="en-US" sz="1100" dirty="0"/>
                  <a:t>Public IP</a:t>
                </a:r>
              </a:p>
            </p:txBody>
          </p:sp>
        </p:grpSp>
        <p:grpSp>
          <p:nvGrpSpPr>
            <p:cNvPr id="43" name="Group 42"/>
            <p:cNvGrpSpPr/>
            <p:nvPr/>
          </p:nvGrpSpPr>
          <p:grpSpPr>
            <a:xfrm>
              <a:off x="5282527" y="5540671"/>
              <a:ext cx="1999950" cy="390525"/>
              <a:chOff x="1004239" y="1722483"/>
              <a:chExt cx="1999950" cy="390525"/>
            </a:xfrm>
          </p:grpSpPr>
          <p:pic>
            <p:nvPicPr>
              <p:cNvPr id="44" name="Picture 43"/>
              <p:cNvPicPr>
                <a:picLocks noChangeAspect="1"/>
              </p:cNvPicPr>
              <p:nvPr/>
            </p:nvPicPr>
            <p:blipFill>
              <a:blip r:embed="rId8"/>
              <a:stretch>
                <a:fillRect/>
              </a:stretch>
            </p:blipFill>
            <p:spPr>
              <a:xfrm>
                <a:off x="1004239" y="1722483"/>
                <a:ext cx="457200" cy="390525"/>
              </a:xfrm>
              <a:prstGeom prst="rect">
                <a:avLst/>
              </a:prstGeom>
            </p:spPr>
          </p:pic>
          <p:sp>
            <p:nvSpPr>
              <p:cNvPr id="45" name="TextBox 44"/>
              <p:cNvSpPr txBox="1"/>
              <p:nvPr/>
            </p:nvSpPr>
            <p:spPr>
              <a:xfrm>
                <a:off x="1489031" y="1802435"/>
                <a:ext cx="1515158" cy="261610"/>
              </a:xfrm>
              <a:prstGeom prst="rect">
                <a:avLst/>
              </a:prstGeom>
              <a:noFill/>
            </p:spPr>
            <p:txBody>
              <a:bodyPr wrap="none" rtlCol="0">
                <a:spAutoFit/>
              </a:bodyPr>
              <a:lstStyle/>
              <a:p>
                <a:pPr algn="ctr"/>
                <a:r>
                  <a:rPr lang="en-US" sz="1100" dirty="0"/>
                  <a:t>RDP Jump Box Public IP</a:t>
                </a:r>
              </a:p>
            </p:txBody>
          </p:sp>
        </p:grpSp>
        <p:grpSp>
          <p:nvGrpSpPr>
            <p:cNvPr id="46" name="Group 45"/>
            <p:cNvGrpSpPr/>
            <p:nvPr/>
          </p:nvGrpSpPr>
          <p:grpSpPr>
            <a:xfrm>
              <a:off x="5767319" y="2015506"/>
              <a:ext cx="1351286" cy="909690"/>
              <a:chOff x="8293421" y="1890519"/>
              <a:chExt cx="1351286" cy="909690"/>
            </a:xfrm>
          </p:grpSpPr>
          <p:pic>
            <p:nvPicPr>
              <p:cNvPr id="47" name="Picture 46"/>
              <p:cNvPicPr>
                <a:picLocks noChangeAspect="1"/>
              </p:cNvPicPr>
              <p:nvPr/>
            </p:nvPicPr>
            <p:blipFill>
              <a:blip r:embed="rId6"/>
              <a:stretch>
                <a:fillRect/>
              </a:stretch>
            </p:blipFill>
            <p:spPr>
              <a:xfrm>
                <a:off x="8764124" y="1890519"/>
                <a:ext cx="504825" cy="495300"/>
              </a:xfrm>
              <a:prstGeom prst="rect">
                <a:avLst/>
              </a:prstGeom>
            </p:spPr>
          </p:pic>
          <p:sp>
            <p:nvSpPr>
              <p:cNvPr id="48" name="TextBox 47"/>
              <p:cNvSpPr txBox="1"/>
              <p:nvPr/>
            </p:nvSpPr>
            <p:spPr>
              <a:xfrm>
                <a:off x="8293421" y="2395715"/>
                <a:ext cx="1351286" cy="404494"/>
              </a:xfrm>
              <a:prstGeom prst="rect">
                <a:avLst/>
              </a:prstGeom>
              <a:noFill/>
            </p:spPr>
            <p:txBody>
              <a:bodyPr wrap="none" rtlCol="0">
                <a:spAutoFit/>
              </a:bodyPr>
              <a:lstStyle/>
              <a:p>
                <a:r>
                  <a:rPr lang="en-US" sz="1100" dirty="0"/>
                  <a:t>Back End Node Type</a:t>
                </a:r>
              </a:p>
              <a:p>
                <a:pPr algn="ctr"/>
                <a:r>
                  <a:rPr lang="en-US" sz="1100" dirty="0"/>
                  <a:t>(VM Scale Set)</a:t>
                </a:r>
              </a:p>
            </p:txBody>
          </p:sp>
        </p:grpSp>
        <p:grpSp>
          <p:nvGrpSpPr>
            <p:cNvPr id="49" name="Group 48"/>
            <p:cNvGrpSpPr/>
            <p:nvPr/>
          </p:nvGrpSpPr>
          <p:grpSpPr>
            <a:xfrm>
              <a:off x="5088186" y="1418859"/>
              <a:ext cx="987770" cy="1094485"/>
              <a:chOff x="7614288" y="1418859"/>
              <a:chExt cx="987770" cy="1094485"/>
            </a:xfrm>
          </p:grpSpPr>
          <p:pic>
            <p:nvPicPr>
              <p:cNvPr id="50" name="Picture 49"/>
              <p:cNvPicPr>
                <a:picLocks noChangeAspect="1"/>
              </p:cNvPicPr>
              <p:nvPr/>
            </p:nvPicPr>
            <p:blipFill>
              <a:blip r:embed="rId7"/>
              <a:stretch>
                <a:fillRect/>
              </a:stretch>
            </p:blipFill>
            <p:spPr>
              <a:xfrm>
                <a:off x="7865285" y="2027569"/>
                <a:ext cx="485775" cy="485775"/>
              </a:xfrm>
              <a:prstGeom prst="rect">
                <a:avLst/>
              </a:prstGeom>
            </p:spPr>
          </p:pic>
          <p:sp>
            <p:nvSpPr>
              <p:cNvPr id="51" name="TextBox 50"/>
              <p:cNvSpPr txBox="1"/>
              <p:nvPr/>
            </p:nvSpPr>
            <p:spPr>
              <a:xfrm>
                <a:off x="7614288" y="1418859"/>
                <a:ext cx="987770" cy="600164"/>
              </a:xfrm>
              <a:prstGeom prst="rect">
                <a:avLst/>
              </a:prstGeom>
              <a:noFill/>
            </p:spPr>
            <p:txBody>
              <a:bodyPr wrap="none" rtlCol="0">
                <a:spAutoFit/>
              </a:bodyPr>
              <a:lstStyle/>
              <a:p>
                <a:pPr algn="ctr"/>
                <a:r>
                  <a:rPr lang="en-US" sz="1100" dirty="0"/>
                  <a:t>Private</a:t>
                </a:r>
              </a:p>
              <a:p>
                <a:pPr algn="ctr"/>
                <a:r>
                  <a:rPr lang="en-US" sz="1100" dirty="0"/>
                  <a:t>Load Balancer</a:t>
                </a:r>
              </a:p>
              <a:p>
                <a:pPr algn="ctr"/>
                <a:r>
                  <a:rPr lang="en-US" sz="1100" dirty="0"/>
                  <a:t>(10.0.2.4)</a:t>
                </a:r>
              </a:p>
            </p:txBody>
          </p:sp>
        </p:grpSp>
        <p:grpSp>
          <p:nvGrpSpPr>
            <p:cNvPr id="52" name="Group 51"/>
            <p:cNvGrpSpPr/>
            <p:nvPr/>
          </p:nvGrpSpPr>
          <p:grpSpPr>
            <a:xfrm>
              <a:off x="3297480" y="4520957"/>
              <a:ext cx="1461447" cy="485775"/>
              <a:chOff x="3738632" y="5043259"/>
              <a:chExt cx="1461447" cy="485775"/>
            </a:xfrm>
          </p:grpSpPr>
          <p:pic>
            <p:nvPicPr>
              <p:cNvPr id="53" name="Picture 52"/>
              <p:cNvPicPr>
                <a:picLocks noChangeAspect="1"/>
              </p:cNvPicPr>
              <p:nvPr/>
            </p:nvPicPr>
            <p:blipFill>
              <a:blip r:embed="rId7"/>
              <a:stretch>
                <a:fillRect/>
              </a:stretch>
            </p:blipFill>
            <p:spPr>
              <a:xfrm>
                <a:off x="4714304" y="5043259"/>
                <a:ext cx="485775" cy="485775"/>
              </a:xfrm>
              <a:prstGeom prst="rect">
                <a:avLst/>
              </a:prstGeom>
            </p:spPr>
          </p:pic>
          <p:sp>
            <p:nvSpPr>
              <p:cNvPr id="54" name="TextBox 53"/>
              <p:cNvSpPr txBox="1"/>
              <p:nvPr/>
            </p:nvSpPr>
            <p:spPr>
              <a:xfrm>
                <a:off x="3738632" y="5070702"/>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55" name="Group 54"/>
            <p:cNvGrpSpPr/>
            <p:nvPr/>
          </p:nvGrpSpPr>
          <p:grpSpPr>
            <a:xfrm>
              <a:off x="3690500" y="3365049"/>
              <a:ext cx="1788849" cy="938882"/>
              <a:chOff x="4401822" y="4094939"/>
              <a:chExt cx="1788849" cy="938882"/>
            </a:xfrm>
          </p:grpSpPr>
          <p:pic>
            <p:nvPicPr>
              <p:cNvPr id="56" name="Picture 55"/>
              <p:cNvPicPr>
                <a:picLocks noChangeAspect="1"/>
              </p:cNvPicPr>
              <p:nvPr/>
            </p:nvPicPr>
            <p:blipFill>
              <a:blip r:embed="rId6"/>
              <a:stretch>
                <a:fillRect/>
              </a:stretch>
            </p:blipFill>
            <p:spPr>
              <a:xfrm>
                <a:off x="4976763" y="4538521"/>
                <a:ext cx="504825" cy="495300"/>
              </a:xfrm>
              <a:prstGeom prst="rect">
                <a:avLst/>
              </a:prstGeom>
            </p:spPr>
          </p:pic>
          <p:sp>
            <p:nvSpPr>
              <p:cNvPr id="57" name="TextBox 56"/>
              <p:cNvSpPr txBox="1"/>
              <p:nvPr/>
            </p:nvSpPr>
            <p:spPr>
              <a:xfrm>
                <a:off x="4401822" y="4094939"/>
                <a:ext cx="1788849" cy="404494"/>
              </a:xfrm>
              <a:prstGeom prst="rect">
                <a:avLst/>
              </a:prstGeom>
              <a:noFill/>
            </p:spPr>
            <p:txBody>
              <a:bodyPr wrap="none" rtlCol="0">
                <a:spAutoFit/>
              </a:bodyPr>
              <a:lstStyle/>
              <a:p>
                <a:r>
                  <a:rPr lang="en-US" sz="1100" dirty="0"/>
                  <a:t>Management Node Type</a:t>
                </a:r>
              </a:p>
              <a:p>
                <a:pPr algn="ctr"/>
                <a:r>
                  <a:rPr lang="en-US" sz="1100" dirty="0"/>
                  <a:t>(VM Scale Set) </a:t>
                </a:r>
                <a:r>
                  <a:rPr lang="en-US" sz="1100" dirty="0">
                    <a:solidFill>
                      <a:srgbClr val="FF0000"/>
                    </a:solidFill>
                  </a:rPr>
                  <a:t>primary=true</a:t>
                </a:r>
              </a:p>
            </p:txBody>
          </p:sp>
        </p:grpSp>
        <p:grpSp>
          <p:nvGrpSpPr>
            <p:cNvPr id="58" name="Group 57"/>
            <p:cNvGrpSpPr/>
            <p:nvPr/>
          </p:nvGrpSpPr>
          <p:grpSpPr>
            <a:xfrm>
              <a:off x="5005177" y="4365679"/>
              <a:ext cx="1000595" cy="700977"/>
              <a:chOff x="5724503" y="4968442"/>
              <a:chExt cx="1000595" cy="700977"/>
            </a:xfrm>
          </p:grpSpPr>
          <p:pic>
            <p:nvPicPr>
              <p:cNvPr id="59" name="Picture 58"/>
              <p:cNvPicPr>
                <a:picLocks noChangeAspect="1"/>
              </p:cNvPicPr>
              <p:nvPr/>
            </p:nvPicPr>
            <p:blipFill>
              <a:blip r:embed="rId9"/>
              <a:stretch>
                <a:fillRect/>
              </a:stretch>
            </p:blipFill>
            <p:spPr>
              <a:xfrm>
                <a:off x="5977151" y="5202694"/>
                <a:ext cx="495300" cy="466725"/>
              </a:xfrm>
              <a:prstGeom prst="rect">
                <a:avLst/>
              </a:prstGeom>
            </p:spPr>
          </p:pic>
          <p:sp>
            <p:nvSpPr>
              <p:cNvPr id="60" name="TextBox 59"/>
              <p:cNvSpPr txBox="1"/>
              <p:nvPr/>
            </p:nvSpPr>
            <p:spPr>
              <a:xfrm>
                <a:off x="5724503" y="4968442"/>
                <a:ext cx="1000595" cy="261610"/>
              </a:xfrm>
              <a:prstGeom prst="rect">
                <a:avLst/>
              </a:prstGeom>
              <a:noFill/>
            </p:spPr>
            <p:txBody>
              <a:bodyPr wrap="none" rtlCol="0">
                <a:spAutoFit/>
              </a:bodyPr>
              <a:lstStyle/>
              <a:p>
                <a:r>
                  <a:rPr lang="en-US" sz="1100" dirty="0"/>
                  <a:t>RDP Jump Box</a:t>
                </a:r>
              </a:p>
            </p:txBody>
          </p:sp>
        </p:grpSp>
        <p:cxnSp>
          <p:nvCxnSpPr>
            <p:cNvPr id="61" name="Straight Connector 60"/>
            <p:cNvCxnSpPr>
              <a:stCxn id="35" idx="3"/>
              <a:endCxn id="32" idx="1"/>
            </p:cNvCxnSpPr>
            <p:nvPr/>
          </p:nvCxnSpPr>
          <p:spPr>
            <a:xfrm>
              <a:off x="3068084" y="2142932"/>
              <a:ext cx="334757" cy="61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1" idx="3"/>
              <a:endCxn id="35" idx="1"/>
            </p:cNvCxnSpPr>
            <p:nvPr/>
          </p:nvCxnSpPr>
          <p:spPr>
            <a:xfrm>
              <a:off x="1938265" y="2140142"/>
              <a:ext cx="644044" cy="27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0" idx="3"/>
              <a:endCxn id="47" idx="1"/>
            </p:cNvCxnSpPr>
            <p:nvPr/>
          </p:nvCxnSpPr>
          <p:spPr>
            <a:xfrm flipV="1">
              <a:off x="5824958" y="2263156"/>
              <a:ext cx="413064" cy="73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3" idx="2"/>
              <a:endCxn id="38" idx="0"/>
            </p:cNvCxnSpPr>
            <p:nvPr/>
          </p:nvCxnSpPr>
          <p:spPr>
            <a:xfrm flipH="1">
              <a:off x="4512379" y="5006732"/>
              <a:ext cx="3661" cy="5339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4" idx="0"/>
              <a:endCxn id="59" idx="2"/>
            </p:cNvCxnSpPr>
            <p:nvPr/>
          </p:nvCxnSpPr>
          <p:spPr>
            <a:xfrm flipH="1" flipV="1">
              <a:off x="5505475" y="5066656"/>
              <a:ext cx="5652" cy="4740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6" idx="2"/>
              <a:endCxn id="53" idx="0"/>
            </p:cNvCxnSpPr>
            <p:nvPr/>
          </p:nvCxnSpPr>
          <p:spPr>
            <a:xfrm flipH="1">
              <a:off x="4516040" y="4303931"/>
              <a:ext cx="1814" cy="217026"/>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58554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Ports Required (by default)</a:t>
            </a:r>
          </a:p>
        </p:txBody>
      </p:sp>
      <p:sp>
        <p:nvSpPr>
          <p:cNvPr id="3" name="Text Placeholder 2"/>
          <p:cNvSpPr>
            <a:spLocks noGrp="1"/>
          </p:cNvSpPr>
          <p:nvPr>
            <p:ph type="body" sz="quarter" idx="10"/>
          </p:nvPr>
        </p:nvSpPr>
        <p:spPr/>
        <p:txBody>
          <a:bodyPr/>
          <a:lstStyle/>
          <a:p>
            <a:r>
              <a:rPr lang="en-US" sz="3600" dirty="0">
                <a:solidFill>
                  <a:schemeClr val="accent2">
                    <a:lumMod val="50000"/>
                    <a:lumOff val="50000"/>
                  </a:schemeClr>
                </a:solidFill>
                <a:latin typeface="+mn-lt"/>
              </a:rPr>
              <a:t>Service Fabric Ports</a:t>
            </a:r>
          </a:p>
          <a:p>
            <a:pPr marL="571500" indent="-571500">
              <a:buFont typeface="Arial" panose="020B0604020202020204" pitchFamily="34" charset="0"/>
              <a:buChar char="•"/>
            </a:pPr>
            <a:r>
              <a:rPr lang="en-US" sz="3600" dirty="0">
                <a:latin typeface="+mn-lt"/>
              </a:rPr>
              <a:t>Cluster Management: 19000, 19080</a:t>
            </a:r>
          </a:p>
          <a:p>
            <a:pPr marL="571500" indent="-571500">
              <a:buFont typeface="Arial" panose="020B0604020202020204" pitchFamily="34" charset="0"/>
              <a:buChar char="•"/>
            </a:pPr>
            <a:r>
              <a:rPr lang="en-US" sz="3600" dirty="0">
                <a:latin typeface="+mn-lt"/>
              </a:rPr>
              <a:t>Reverse Proxy: 19008 (if enabled)</a:t>
            </a:r>
          </a:p>
          <a:p>
            <a:pPr marL="571500" indent="-571500">
              <a:buFont typeface="Arial" panose="020B0604020202020204" pitchFamily="34" charset="0"/>
              <a:buChar char="•"/>
            </a:pPr>
            <a:r>
              <a:rPr lang="en-US" sz="3600" dirty="0">
                <a:latin typeface="+mn-lt"/>
              </a:rPr>
              <a:t>SMB: 445 (used by the application store)</a:t>
            </a:r>
          </a:p>
          <a:p>
            <a:pPr marL="571500" indent="-571500">
              <a:buFont typeface="Arial" panose="020B0604020202020204" pitchFamily="34" charset="0"/>
              <a:buChar char="•"/>
            </a:pPr>
            <a:r>
              <a:rPr lang="en-US" sz="3600" dirty="0">
                <a:latin typeface="+mn-lt"/>
              </a:rPr>
              <a:t>“Fabric” services: 1025-1027</a:t>
            </a:r>
          </a:p>
          <a:p>
            <a:endParaRPr lang="en-US" sz="3600" dirty="0">
              <a:latin typeface="+mn-lt"/>
            </a:endParaRPr>
          </a:p>
          <a:p>
            <a:r>
              <a:rPr lang="en-US" sz="3600" dirty="0">
                <a:solidFill>
                  <a:schemeClr val="accent2">
                    <a:lumMod val="50000"/>
                    <a:lumOff val="50000"/>
                  </a:schemeClr>
                </a:solidFill>
                <a:latin typeface="+mn-lt"/>
              </a:rPr>
              <a:t>Service Fabric Ports</a:t>
            </a:r>
          </a:p>
          <a:p>
            <a:pPr marL="571500" indent="-571500">
              <a:buFont typeface="Arial" panose="020B0604020202020204" pitchFamily="34" charset="0"/>
              <a:buChar char="•"/>
            </a:pPr>
            <a:r>
              <a:rPr lang="en-US" sz="3600" dirty="0">
                <a:latin typeface="+mn-lt"/>
              </a:rPr>
              <a:t>Ephemeral: 49152-65534</a:t>
            </a:r>
          </a:p>
          <a:p>
            <a:pPr marL="571500" indent="-571500">
              <a:buFont typeface="Arial" panose="020B0604020202020204" pitchFamily="34" charset="0"/>
              <a:buChar char="•"/>
            </a:pPr>
            <a:r>
              <a:rPr lang="en-US" sz="3600" dirty="0">
                <a:latin typeface="+mn-lt"/>
              </a:rPr>
              <a:t>Application: 20000-30000</a:t>
            </a:r>
          </a:p>
        </p:txBody>
      </p:sp>
    </p:spTree>
    <p:extLst>
      <p:ext uri="{BB962C8B-B14F-4D97-AF65-F5344CB8AC3E}">
        <p14:creationId xmlns:p14="http://schemas.microsoft.com/office/powerpoint/2010/main" val="161280510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6" name="Picture Placeholder 5"/>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274638" y="4183062"/>
            <a:ext cx="5486399" cy="1098762"/>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Placement</a:t>
            </a:r>
          </a:p>
        </p:txBody>
      </p:sp>
    </p:spTree>
    <p:extLst>
      <p:ext uri="{BB962C8B-B14F-4D97-AF65-F5344CB8AC3E}">
        <p14:creationId xmlns:p14="http://schemas.microsoft.com/office/powerpoint/2010/main" val="259280818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Port Assignment</a:t>
            </a:r>
          </a:p>
        </p:txBody>
      </p:sp>
      <p:sp>
        <p:nvSpPr>
          <p:cNvPr id="3" name="Text Placeholder 2"/>
          <p:cNvSpPr>
            <a:spLocks noGrp="1"/>
          </p:cNvSpPr>
          <p:nvPr>
            <p:ph type="body" sz="quarter" idx="10"/>
          </p:nvPr>
        </p:nvSpPr>
        <p:spPr>
          <a:xfrm>
            <a:off x="274638" y="1212850"/>
            <a:ext cx="11887200" cy="1415772"/>
          </a:xfrm>
        </p:spPr>
        <p:txBody>
          <a:bodyPr/>
          <a:lstStyle/>
          <a:p>
            <a:pPr marL="571500" indent="-571500">
              <a:buFont typeface="Arial" panose="020B0604020202020204" pitchFamily="34" charset="0"/>
              <a:buChar char="•"/>
            </a:pPr>
            <a:r>
              <a:rPr lang="en-US" dirty="0"/>
              <a:t>Endpoint are declared in the service manifest</a:t>
            </a:r>
          </a:p>
          <a:p>
            <a:pPr marL="571500" indent="-571500">
              <a:buFont typeface="Arial" panose="020B0604020202020204" pitchFamily="34" charset="0"/>
              <a:buChar char="•"/>
            </a:pPr>
            <a:r>
              <a:rPr lang="en-US" dirty="0"/>
              <a:t>The “Port” is optional</a:t>
            </a:r>
          </a:p>
        </p:txBody>
      </p:sp>
      <p:pic>
        <p:nvPicPr>
          <p:cNvPr id="4" name="Picture 3"/>
          <p:cNvPicPr>
            <a:picLocks noChangeAspect="1"/>
          </p:cNvPicPr>
          <p:nvPr/>
        </p:nvPicPr>
        <p:blipFill>
          <a:blip r:embed="rId3"/>
          <a:stretch>
            <a:fillRect/>
          </a:stretch>
        </p:blipFill>
        <p:spPr>
          <a:xfrm>
            <a:off x="274638" y="2651164"/>
            <a:ext cx="7394729" cy="2996811"/>
          </a:xfrm>
          <a:prstGeom prst="rect">
            <a:avLst/>
          </a:prstGeom>
        </p:spPr>
      </p:pic>
      <p:sp>
        <p:nvSpPr>
          <p:cNvPr id="5" name="TextBox 4"/>
          <p:cNvSpPr txBox="1"/>
          <p:nvPr/>
        </p:nvSpPr>
        <p:spPr>
          <a:xfrm>
            <a:off x="7774544" y="2651164"/>
            <a:ext cx="4681298" cy="2806922"/>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Benefits of Fabric Assigned Port</a:t>
            </a:r>
          </a:p>
          <a:p>
            <a:pPr marL="342900" indent="-342900">
              <a:lnSpc>
                <a:spcPct val="90000"/>
              </a:lnSpc>
              <a:spcAft>
                <a:spcPts val="600"/>
              </a:spcAft>
              <a:buFontTx/>
              <a:buChar char="-"/>
            </a:pPr>
            <a:r>
              <a:rPr lang="en-US" sz="2000" dirty="0">
                <a:gradFill>
                  <a:gsLst>
                    <a:gs pos="2917">
                      <a:schemeClr val="tx1"/>
                    </a:gs>
                    <a:gs pos="30000">
                      <a:schemeClr val="tx1"/>
                    </a:gs>
                  </a:gsLst>
                  <a:lin ang="5400000" scaled="0"/>
                </a:gradFill>
              </a:rPr>
              <a:t>Use cluster’s application range</a:t>
            </a:r>
          </a:p>
          <a:p>
            <a:pPr marL="342900" indent="-342900">
              <a:lnSpc>
                <a:spcPct val="90000"/>
              </a:lnSpc>
              <a:spcAft>
                <a:spcPts val="600"/>
              </a:spcAft>
              <a:buFontTx/>
              <a:buChar char="-"/>
            </a:pPr>
            <a:r>
              <a:rPr lang="en-US" sz="2000" dirty="0">
                <a:gradFill>
                  <a:gsLst>
                    <a:gs pos="2917">
                      <a:schemeClr val="tx1"/>
                    </a:gs>
                    <a:gs pos="30000">
                      <a:schemeClr val="tx1"/>
                    </a:gs>
                  </a:gsLst>
                  <a:lin ang="5400000" scaled="0"/>
                </a:gradFill>
              </a:rPr>
              <a:t>Avoids port collisions</a:t>
            </a:r>
          </a:p>
          <a:p>
            <a:pPr marL="342900" indent="-342900">
              <a:lnSpc>
                <a:spcPct val="90000"/>
              </a:lnSpc>
              <a:spcAft>
                <a:spcPts val="600"/>
              </a:spcAft>
              <a:buFontTx/>
              <a:buChar char="-"/>
            </a:pPr>
            <a:endParaRPr lang="en-US" sz="2000" dirty="0">
              <a:gradFill>
                <a:gsLst>
                  <a:gs pos="2917">
                    <a:schemeClr val="tx1"/>
                  </a:gs>
                  <a:gs pos="30000">
                    <a:schemeClr val="tx1"/>
                  </a:gs>
                </a:gsLst>
                <a:lin ang="5400000" scaled="0"/>
              </a:gradFill>
            </a:endParaRPr>
          </a:p>
          <a:p>
            <a:pPr>
              <a:lnSpc>
                <a:spcPct val="90000"/>
              </a:lnSpc>
              <a:spcAft>
                <a:spcPts val="600"/>
              </a:spcAft>
            </a:pPr>
            <a:r>
              <a:rPr lang="en-US" sz="2000" dirty="0">
                <a:gradFill>
                  <a:gsLst>
                    <a:gs pos="2917">
                      <a:schemeClr val="tx1"/>
                    </a:gs>
                    <a:gs pos="30000">
                      <a:schemeClr val="tx1"/>
                    </a:gs>
                  </a:gsLst>
                  <a:lin ang="5400000" scaled="0"/>
                </a:gradFill>
              </a:rPr>
              <a:t>Resolve via the naming service</a:t>
            </a:r>
          </a:p>
          <a:p>
            <a:pPr marL="342900" indent="-342900">
              <a:lnSpc>
                <a:spcPct val="90000"/>
              </a:lnSpc>
              <a:spcAft>
                <a:spcPts val="600"/>
              </a:spcAft>
              <a:buFontTx/>
              <a:buChar char="-"/>
            </a:pPr>
            <a:endParaRPr lang="en-US" sz="2000" dirty="0">
              <a:gradFill>
                <a:gsLst>
                  <a:gs pos="2917">
                    <a:schemeClr val="tx1"/>
                  </a:gs>
                  <a:gs pos="30000">
                    <a:schemeClr val="tx1"/>
                  </a:gs>
                </a:gsLst>
                <a:lin ang="5400000" scaled="0"/>
              </a:gradFill>
            </a:endParaRPr>
          </a:p>
          <a:p>
            <a:pPr marL="342900" indent="-342900">
              <a:lnSpc>
                <a:spcPct val="90000"/>
              </a:lnSpc>
              <a:spcAft>
                <a:spcPts val="600"/>
              </a:spcAft>
              <a:buFontTx/>
              <a:buChar char="-"/>
            </a:pPr>
            <a:endParaRPr lang="en-US" sz="2400" dirty="0">
              <a:gradFill>
                <a:gsLst>
                  <a:gs pos="2917">
                    <a:schemeClr val="tx1"/>
                  </a:gs>
                  <a:gs pos="30000">
                    <a:schemeClr val="tx1"/>
                  </a:gs>
                </a:gsLst>
                <a:lin ang="5400000" scaled="0"/>
              </a:gradFill>
            </a:endParaRPr>
          </a:p>
        </p:txBody>
      </p:sp>
      <p:grpSp>
        <p:nvGrpSpPr>
          <p:cNvPr id="8" name="Group 7"/>
          <p:cNvGrpSpPr/>
          <p:nvPr/>
        </p:nvGrpSpPr>
        <p:grpSpPr>
          <a:xfrm>
            <a:off x="5595620" y="5097462"/>
            <a:ext cx="6543675" cy="1495425"/>
            <a:chOff x="5595620" y="5097462"/>
            <a:chExt cx="6543675" cy="1495425"/>
          </a:xfrm>
        </p:grpSpPr>
        <p:pic>
          <p:nvPicPr>
            <p:cNvPr id="6" name="Picture 5"/>
            <p:cNvPicPr>
              <a:picLocks noChangeAspect="1"/>
            </p:cNvPicPr>
            <p:nvPr/>
          </p:nvPicPr>
          <p:blipFill>
            <a:blip r:embed="rId4"/>
            <a:stretch>
              <a:fillRect/>
            </a:stretch>
          </p:blipFill>
          <p:spPr>
            <a:xfrm>
              <a:off x="5595620" y="5097462"/>
              <a:ext cx="6543675" cy="1495425"/>
            </a:xfrm>
            <a:prstGeom prst="rect">
              <a:avLst/>
            </a:prstGeom>
            <a:ln w="60325">
              <a:solidFill>
                <a:schemeClr val="accent2">
                  <a:lumMod val="60000"/>
                  <a:lumOff val="40000"/>
                </a:schemeClr>
              </a:solidFill>
            </a:ln>
          </p:spPr>
        </p:pic>
        <p:sp>
          <p:nvSpPr>
            <p:cNvPr id="7" name="Rectangle 6"/>
            <p:cNvSpPr/>
            <p:nvPr/>
          </p:nvSpPr>
          <p:spPr bwMode="auto">
            <a:xfrm>
              <a:off x="6675437" y="5326062"/>
              <a:ext cx="5410200" cy="321913"/>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35179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Proxy</a:t>
            </a:r>
          </a:p>
        </p:txBody>
      </p:sp>
      <p:sp>
        <p:nvSpPr>
          <p:cNvPr id="3" name="Text Placeholder 2"/>
          <p:cNvSpPr>
            <a:spLocks noGrp="1"/>
          </p:cNvSpPr>
          <p:nvPr>
            <p:ph type="body" sz="quarter" idx="10"/>
          </p:nvPr>
        </p:nvSpPr>
        <p:spPr>
          <a:xfrm>
            <a:off x="252096" y="4049893"/>
            <a:ext cx="11819310" cy="2905411"/>
          </a:xfrm>
        </p:spPr>
        <p:txBody>
          <a:bodyPr/>
          <a:lstStyle/>
          <a:p>
            <a:r>
              <a:rPr lang="en-US" dirty="0">
                <a:solidFill>
                  <a:schemeClr val="accent2">
                    <a:lumMod val="60000"/>
                    <a:lumOff val="40000"/>
                  </a:schemeClr>
                </a:solidFill>
                <a:latin typeface="+mn-lt"/>
              </a:rPr>
              <a:t>Things to Know:</a:t>
            </a:r>
          </a:p>
          <a:p>
            <a:pPr marL="457200" indent="-457200">
              <a:buFontTx/>
              <a:buChar char="-"/>
            </a:pPr>
            <a:r>
              <a:rPr lang="en-US" sz="3200" dirty="0">
                <a:latin typeface="+mn-lt"/>
              </a:rPr>
              <a:t>Must be set up on the cluster in advance</a:t>
            </a:r>
          </a:p>
          <a:p>
            <a:pPr marL="457200" indent="-457200">
              <a:buFontTx/>
              <a:buChar char="-"/>
            </a:pPr>
            <a:r>
              <a:rPr lang="en-US" sz="3200" dirty="0">
                <a:latin typeface="+mn-lt"/>
              </a:rPr>
              <a:t>Exposes </a:t>
            </a:r>
            <a:r>
              <a:rPr lang="en-US" sz="3200" b="1" u="sng" dirty="0">
                <a:latin typeface="+mn-lt"/>
              </a:rPr>
              <a:t>ALL</a:t>
            </a:r>
            <a:r>
              <a:rPr lang="en-US" sz="3200" dirty="0">
                <a:latin typeface="+mn-lt"/>
              </a:rPr>
              <a:t> services on the cluster</a:t>
            </a:r>
          </a:p>
          <a:p>
            <a:pPr marL="457200" indent="-457200">
              <a:buFontTx/>
              <a:buChar char="-"/>
            </a:pPr>
            <a:r>
              <a:rPr lang="en-US" sz="3200" dirty="0">
                <a:latin typeface="+mn-lt"/>
              </a:rPr>
              <a:t>Only does basic “round robin” routing</a:t>
            </a:r>
          </a:p>
          <a:p>
            <a:pPr marL="457200" indent="-457200">
              <a:buFontTx/>
              <a:buChar char="-"/>
            </a:pPr>
            <a:r>
              <a:rPr lang="en-US" sz="3200" dirty="0">
                <a:latin typeface="+mn-lt"/>
              </a:rPr>
              <a:t>Does SSL termination (no HTTPs on the “back end” currently) </a:t>
            </a:r>
          </a:p>
        </p:txBody>
      </p:sp>
      <p:pic>
        <p:nvPicPr>
          <p:cNvPr id="1026" name="Picture 2" descr="Internal commun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837" y="144462"/>
            <a:ext cx="7000875" cy="44373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456237" y="4030662"/>
            <a:ext cx="6745693" cy="523220"/>
          </a:xfrm>
          <a:prstGeom prst="rect">
            <a:avLst/>
          </a:prstGeom>
        </p:spPr>
        <p:txBody>
          <a:bodyPr wrap="none">
            <a:spAutoFit/>
          </a:bodyPr>
          <a:lstStyle/>
          <a:p>
            <a:r>
              <a:rPr lang="en-US" sz="2800" b="1" dirty="0">
                <a:solidFill>
                  <a:schemeClr val="bg1"/>
                </a:solidFill>
              </a:rPr>
              <a:t>localhost:19008/app1/service3/my/</a:t>
            </a:r>
            <a:r>
              <a:rPr lang="en-US" sz="2800" b="1" dirty="0" err="1">
                <a:solidFill>
                  <a:schemeClr val="bg1"/>
                </a:solidFill>
              </a:rPr>
              <a:t>api</a:t>
            </a:r>
            <a:endParaRPr lang="en-US" sz="2800" b="1" dirty="0">
              <a:solidFill>
                <a:schemeClr val="bg1"/>
              </a:solidFill>
            </a:endParaRPr>
          </a:p>
        </p:txBody>
      </p:sp>
    </p:spTree>
    <p:extLst>
      <p:ext uri="{BB962C8B-B14F-4D97-AF65-F5344CB8AC3E}">
        <p14:creationId xmlns:p14="http://schemas.microsoft.com/office/powerpoint/2010/main" val="3022652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Certificates</a:t>
            </a:r>
          </a:p>
        </p:txBody>
      </p:sp>
      <p:sp>
        <p:nvSpPr>
          <p:cNvPr id="3" name="Text Placeholder 2"/>
          <p:cNvSpPr>
            <a:spLocks noGrp="1"/>
          </p:cNvSpPr>
          <p:nvPr>
            <p:ph type="body" sz="quarter" idx="10"/>
          </p:nvPr>
        </p:nvSpPr>
        <p:spPr>
          <a:xfrm>
            <a:off x="274638" y="1211262"/>
            <a:ext cx="11887200" cy="1686616"/>
          </a:xfrm>
        </p:spPr>
        <p:txBody>
          <a:bodyPr/>
          <a:lstStyle/>
          <a:p>
            <a:r>
              <a:rPr lang="en-US" dirty="0">
                <a:solidFill>
                  <a:schemeClr val="accent2">
                    <a:lumMod val="60000"/>
                    <a:lumOff val="40000"/>
                  </a:schemeClr>
                </a:solidFill>
                <a:latin typeface="+mn-lt"/>
              </a:rPr>
              <a:t>The Cluster (VM Scale Set)</a:t>
            </a:r>
          </a:p>
          <a:p>
            <a:pPr marL="571500" indent="-571500">
              <a:buFontTx/>
              <a:buChar char="-"/>
            </a:pPr>
            <a:r>
              <a:rPr lang="en-US" sz="2800" dirty="0">
                <a:latin typeface="+mn-lt"/>
              </a:rPr>
              <a:t>Add the certificate to Azure’s Key Vault </a:t>
            </a:r>
          </a:p>
          <a:p>
            <a:pPr marL="571500" indent="-571500">
              <a:buFontTx/>
              <a:buChar char="-"/>
            </a:pPr>
            <a:r>
              <a:rPr lang="en-US" sz="2800" dirty="0">
                <a:latin typeface="+mn-lt"/>
              </a:rPr>
              <a:t>Declare to the VMSS (including where to put it)</a:t>
            </a:r>
          </a:p>
        </p:txBody>
      </p:sp>
      <p:sp>
        <p:nvSpPr>
          <p:cNvPr id="4" name="Text Placeholder 2"/>
          <p:cNvSpPr txBox="1">
            <a:spLocks/>
          </p:cNvSpPr>
          <p:nvPr/>
        </p:nvSpPr>
        <p:spPr>
          <a:xfrm>
            <a:off x="198437" y="3040062"/>
            <a:ext cx="11887200" cy="168661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lang="en-US" sz="2400" kern="1200" spc="0" baseline="0">
                <a:gradFill>
                  <a:gsLst>
                    <a:gs pos="1250">
                      <a:schemeClr val="tx1"/>
                    </a:gs>
                    <a:gs pos="100000">
                      <a:schemeClr val="tx1"/>
                    </a:gs>
                  </a:gsLst>
                  <a:lin ang="5400000" scaled="0"/>
                </a:gradFill>
                <a:latin typeface="+mn-lt"/>
                <a:ea typeface="+mn-ea"/>
                <a:cs typeface="Segoe UI" panose="020B0502040204020203" pitchFamily="34" charset="0"/>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2">
                    <a:lumMod val="60000"/>
                    <a:lumOff val="40000"/>
                  </a:schemeClr>
                </a:solidFill>
                <a:latin typeface="+mn-lt"/>
              </a:rPr>
              <a:t>For the service, its declared in the application</a:t>
            </a:r>
          </a:p>
          <a:p>
            <a:pPr marL="571500" indent="-571500">
              <a:buFontTx/>
              <a:buChar char="-"/>
            </a:pPr>
            <a:r>
              <a:rPr lang="en-US" sz="2800" dirty="0">
                <a:latin typeface="+mn-lt"/>
              </a:rPr>
              <a:t>Certificate is declared with its thumbprint and the store name</a:t>
            </a:r>
          </a:p>
          <a:p>
            <a:pPr marL="571500" indent="-571500">
              <a:buFontTx/>
              <a:buChar char="-"/>
            </a:pPr>
            <a:r>
              <a:rPr lang="en-US" sz="2800" dirty="0">
                <a:latin typeface="+mn-lt"/>
              </a:rPr>
              <a:t>Bind the endpoint to the certificate</a:t>
            </a:r>
          </a:p>
        </p:txBody>
      </p:sp>
      <p:pic>
        <p:nvPicPr>
          <p:cNvPr id="5" name="Picture 4"/>
          <p:cNvPicPr>
            <a:picLocks noChangeAspect="1"/>
          </p:cNvPicPr>
          <p:nvPr/>
        </p:nvPicPr>
        <p:blipFill>
          <a:blip r:embed="rId3"/>
          <a:stretch>
            <a:fillRect/>
          </a:stretch>
        </p:blipFill>
        <p:spPr>
          <a:xfrm>
            <a:off x="1112837" y="4697409"/>
            <a:ext cx="10643410" cy="1960939"/>
          </a:xfrm>
          <a:prstGeom prst="rect">
            <a:avLst/>
          </a:prstGeom>
        </p:spPr>
      </p:pic>
      <p:sp>
        <p:nvSpPr>
          <p:cNvPr id="7" name="Rectangle 6"/>
          <p:cNvSpPr/>
          <p:nvPr/>
        </p:nvSpPr>
        <p:spPr bwMode="auto">
          <a:xfrm>
            <a:off x="1348192" y="5393459"/>
            <a:ext cx="6394045" cy="321913"/>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1265237" y="6099489"/>
            <a:ext cx="10287000" cy="321913"/>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4"/>
          <a:stretch>
            <a:fillRect/>
          </a:stretch>
        </p:blipFill>
        <p:spPr>
          <a:xfrm>
            <a:off x="1646237" y="2796329"/>
            <a:ext cx="8771909" cy="3802159"/>
          </a:xfrm>
          <a:prstGeom prst="rect">
            <a:avLst/>
          </a:prstGeom>
        </p:spPr>
      </p:pic>
    </p:spTree>
    <p:extLst>
      <p:ext uri="{BB962C8B-B14F-4D97-AF65-F5344CB8AC3E}">
        <p14:creationId xmlns:p14="http://schemas.microsoft.com/office/powerpoint/2010/main" val="10504515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and Service Upgrades</a:t>
            </a:r>
          </a:p>
        </p:txBody>
      </p:sp>
      <p:sp>
        <p:nvSpPr>
          <p:cNvPr id="4" name="Rectangle 3"/>
          <p:cNvSpPr/>
          <p:nvPr/>
        </p:nvSpPr>
        <p:spPr>
          <a:xfrm>
            <a:off x="350837" y="2731452"/>
            <a:ext cx="12085638" cy="1815882"/>
          </a:xfrm>
          <a:prstGeom prst="rect">
            <a:avLst/>
          </a:prstGeom>
        </p:spPr>
        <p:txBody>
          <a:bodyPr wrap="square">
            <a:spAutoFit/>
          </a:bodyPr>
          <a:lstStyle/>
          <a:p>
            <a:pPr>
              <a:lnSpc>
                <a:spcPct val="100000"/>
              </a:lnSpc>
              <a:spcBef>
                <a:spcPts val="0"/>
              </a:spcBef>
            </a:pPr>
            <a:r>
              <a:rPr lang="en-US" sz="4000" dirty="0">
                <a:solidFill>
                  <a:schemeClr val="accent2">
                    <a:lumMod val="60000"/>
                    <a:lumOff val="40000"/>
                  </a:schemeClr>
                </a:solidFill>
              </a:rPr>
              <a:t>Health Checks</a:t>
            </a:r>
            <a:endParaRPr lang="en-US" sz="4000" dirty="0">
              <a:solidFill>
                <a:schemeClr val="accent2">
                  <a:lumMod val="50000"/>
                  <a:lumOff val="50000"/>
                </a:schemeClr>
              </a:solidFill>
            </a:endParaRPr>
          </a:p>
          <a:p>
            <a:pPr marL="342900" indent="-342900">
              <a:buFont typeface="Arial" panose="020B0604020202020204" pitchFamily="34" charset="0"/>
              <a:buChar char="•"/>
            </a:pPr>
            <a:r>
              <a:rPr lang="en-US" sz="2400" dirty="0"/>
              <a:t>Specified in the optional “policies” section of the application manifest</a:t>
            </a:r>
          </a:p>
          <a:p>
            <a:pPr marL="342900" indent="-342900">
              <a:buFont typeface="Arial" panose="020B0604020202020204" pitchFamily="34" charset="0"/>
              <a:buChar char="•"/>
            </a:pPr>
            <a:r>
              <a:rPr lang="en-US" sz="2400" dirty="0"/>
              <a:t>Describes both “default” and service specific settings</a:t>
            </a:r>
          </a:p>
          <a:p>
            <a:pPr marL="342900" indent="-342900">
              <a:buFont typeface="Arial" panose="020B0604020202020204" pitchFamily="34" charset="0"/>
              <a:buChar char="•"/>
            </a:pPr>
            <a:r>
              <a:rPr lang="en-US" sz="2400" dirty="0"/>
              <a:t>Sets thresholds for maximum percentage of unhealthy: partitions, replicas, or services</a:t>
            </a:r>
          </a:p>
        </p:txBody>
      </p:sp>
      <p:sp>
        <p:nvSpPr>
          <p:cNvPr id="5" name="Rectangle 4"/>
          <p:cNvSpPr/>
          <p:nvPr/>
        </p:nvSpPr>
        <p:spPr>
          <a:xfrm>
            <a:off x="350837" y="4980840"/>
            <a:ext cx="11806874" cy="1815882"/>
          </a:xfrm>
          <a:prstGeom prst="rect">
            <a:avLst/>
          </a:prstGeom>
        </p:spPr>
        <p:txBody>
          <a:bodyPr wrap="square">
            <a:spAutoFit/>
          </a:bodyPr>
          <a:lstStyle/>
          <a:p>
            <a:pPr>
              <a:lnSpc>
                <a:spcPct val="100000"/>
              </a:lnSpc>
              <a:spcBef>
                <a:spcPts val="0"/>
              </a:spcBef>
            </a:pPr>
            <a:r>
              <a:rPr lang="en-US" sz="4000" dirty="0">
                <a:solidFill>
                  <a:schemeClr val="accent2">
                    <a:lumMod val="50000"/>
                    <a:lumOff val="50000"/>
                  </a:schemeClr>
                </a:solidFill>
              </a:rPr>
              <a:t>Multiple Upgrade Types</a:t>
            </a:r>
          </a:p>
          <a:p>
            <a:pPr marL="342900" indent="-342900">
              <a:buFont typeface="Arial" panose="020B0604020202020204" pitchFamily="34" charset="0"/>
              <a:buChar char="•"/>
            </a:pPr>
            <a:r>
              <a:rPr lang="en-US" sz="2400" dirty="0"/>
              <a:t>Monitored: health of each upgrade domain checked before proceeding</a:t>
            </a:r>
          </a:p>
          <a:p>
            <a:pPr marL="342900" indent="-342900">
              <a:buFont typeface="Arial" panose="020B0604020202020204" pitchFamily="34" charset="0"/>
              <a:buChar char="•"/>
            </a:pPr>
            <a:r>
              <a:rPr lang="en-US" sz="2400" dirty="0"/>
              <a:t>Unmonitored Auto: on upgrade domain at a time, no health check</a:t>
            </a:r>
          </a:p>
          <a:p>
            <a:pPr marL="342900" indent="-342900">
              <a:buFont typeface="Arial" panose="020B0604020202020204" pitchFamily="34" charset="0"/>
              <a:buChar char="•"/>
            </a:pPr>
            <a:r>
              <a:rPr lang="en-US" sz="2400" dirty="0"/>
              <a:t>Unmonitored Manual: lets administrator upgrade one domain at a time</a:t>
            </a:r>
          </a:p>
        </p:txBody>
      </p:sp>
      <p:sp>
        <p:nvSpPr>
          <p:cNvPr id="6" name="Rectangle 5"/>
          <p:cNvSpPr/>
          <p:nvPr/>
        </p:nvSpPr>
        <p:spPr>
          <a:xfrm>
            <a:off x="370204" y="1212681"/>
            <a:ext cx="11703688" cy="1446550"/>
          </a:xfrm>
          <a:prstGeom prst="rect">
            <a:avLst/>
          </a:prstGeom>
        </p:spPr>
        <p:txBody>
          <a:bodyPr wrap="square">
            <a:spAutoFit/>
          </a:bodyPr>
          <a:lstStyle/>
          <a:p>
            <a:r>
              <a:rPr lang="en-US" sz="4000" dirty="0">
                <a:solidFill>
                  <a:schemeClr val="accent2">
                    <a:lumMod val="60000"/>
                    <a:lumOff val="40000"/>
                  </a:schemeClr>
                </a:solidFill>
              </a:rPr>
              <a:t>Upgrade Domains</a:t>
            </a:r>
          </a:p>
          <a:p>
            <a:pPr marL="342900" indent="-342900">
              <a:buFont typeface="Arial" panose="020B0604020202020204" pitchFamily="34" charset="0"/>
              <a:buChar char="•"/>
            </a:pPr>
            <a:r>
              <a:rPr lang="en-US" sz="2400" dirty="0"/>
              <a:t>In stages, one domain at a time</a:t>
            </a:r>
          </a:p>
          <a:p>
            <a:pPr marL="342900" indent="-342900">
              <a:buFont typeface="Arial" panose="020B0604020202020204" pitchFamily="34" charset="0"/>
              <a:buChar char="•"/>
            </a:pPr>
            <a:r>
              <a:rPr lang="en-US" sz="2400" dirty="0"/>
              <a:t>Code changes impact the application hosting process (impacting other services)</a:t>
            </a:r>
          </a:p>
        </p:txBody>
      </p:sp>
      <p:grpSp>
        <p:nvGrpSpPr>
          <p:cNvPr id="12" name="Group 11"/>
          <p:cNvGrpSpPr/>
          <p:nvPr/>
        </p:nvGrpSpPr>
        <p:grpSpPr>
          <a:xfrm>
            <a:off x="2371321" y="1668462"/>
            <a:ext cx="7696200" cy="4054703"/>
            <a:chOff x="2545556" y="1042759"/>
            <a:chExt cx="7696200" cy="4054703"/>
          </a:xfrm>
        </p:grpSpPr>
        <p:sp>
          <p:nvSpPr>
            <p:cNvPr id="9" name="Rectangle 8"/>
            <p:cNvSpPr/>
            <p:nvPr/>
          </p:nvSpPr>
          <p:spPr bwMode="auto">
            <a:xfrm>
              <a:off x="2545556" y="1042759"/>
              <a:ext cx="7696200" cy="4054703"/>
            </a:xfrm>
            <a:prstGeom prst="rect">
              <a:avLst/>
            </a:prstGeom>
            <a:solidFill>
              <a:schemeClr val="tx2">
                <a:lumMod val="90000"/>
              </a:schemeClr>
            </a:solidFill>
            <a:ln w="7620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3095707" y="1285070"/>
              <a:ext cx="6629400"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a:solidFill>
                    <a:schemeClr val="bg1"/>
                  </a:solidFill>
                </a:rPr>
                <a:t>Breaking Changes</a:t>
              </a:r>
            </a:p>
          </p:txBody>
        </p:sp>
        <p:sp>
          <p:nvSpPr>
            <p:cNvPr id="11" name="TextBox 10"/>
            <p:cNvSpPr txBox="1"/>
            <p:nvPr/>
          </p:nvSpPr>
          <p:spPr>
            <a:xfrm>
              <a:off x="3192421" y="2320909"/>
              <a:ext cx="6402470" cy="2511457"/>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solidFill>
                    <a:schemeClr val="bg1"/>
                  </a:solidFill>
                </a:rPr>
                <a:t>To prevent a breaking change, services need to be compatible with +/- 1 version of their current. </a:t>
              </a:r>
            </a:p>
          </p:txBody>
        </p:sp>
      </p:grpSp>
    </p:spTree>
    <p:extLst>
      <p:ext uri="{BB962C8B-B14F-4D97-AF65-F5344CB8AC3E}">
        <p14:creationId xmlns:p14="http://schemas.microsoft.com/office/powerpoint/2010/main" val="28445188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31837" y="754062"/>
            <a:ext cx="10972800" cy="4649788"/>
          </a:xfrm>
        </p:spPr>
        <p:txBody>
          <a:bodyPr/>
          <a:lstStyle/>
          <a:p>
            <a:pPr indent="-119063"/>
            <a:r>
              <a:rPr lang="en-US" sz="4000" dirty="0">
                <a:solidFill>
                  <a:schemeClr val="accent2">
                    <a:lumMod val="60000"/>
                    <a:lumOff val="40000"/>
                  </a:schemeClr>
                </a:solidFill>
                <a:latin typeface="+mn-lt"/>
              </a:rPr>
              <a:t>This is your last chance. </a:t>
            </a:r>
            <a:br>
              <a:rPr lang="en-US" sz="4000" dirty="0">
                <a:solidFill>
                  <a:schemeClr val="accent2">
                    <a:lumMod val="60000"/>
                    <a:lumOff val="40000"/>
                  </a:schemeClr>
                </a:solidFill>
                <a:latin typeface="+mn-lt"/>
              </a:rPr>
            </a:br>
            <a:br>
              <a:rPr lang="en-US" sz="4000" dirty="0">
                <a:solidFill>
                  <a:schemeClr val="accent2">
                    <a:lumMod val="60000"/>
                    <a:lumOff val="40000"/>
                  </a:schemeClr>
                </a:solidFill>
                <a:latin typeface="+mn-lt"/>
              </a:rPr>
            </a:br>
            <a:r>
              <a:rPr lang="en-US" sz="4000" dirty="0">
                <a:solidFill>
                  <a:schemeClr val="accent2">
                    <a:lumMod val="60000"/>
                    <a:lumOff val="40000"/>
                  </a:schemeClr>
                </a:solidFill>
                <a:latin typeface="+mn-lt"/>
              </a:rPr>
              <a:t>After this, there is no turning back. You take the blue pill - the story ends, you wake up in your bed and believe whatever you want to believe. </a:t>
            </a:r>
            <a:br>
              <a:rPr lang="en-US" sz="4000" dirty="0">
                <a:solidFill>
                  <a:schemeClr val="accent2">
                    <a:lumMod val="60000"/>
                    <a:lumOff val="40000"/>
                  </a:schemeClr>
                </a:solidFill>
                <a:latin typeface="+mn-lt"/>
              </a:rPr>
            </a:br>
            <a:br>
              <a:rPr lang="en-US" sz="4000" dirty="0">
                <a:solidFill>
                  <a:schemeClr val="accent2">
                    <a:lumMod val="60000"/>
                    <a:lumOff val="40000"/>
                  </a:schemeClr>
                </a:solidFill>
                <a:latin typeface="+mn-lt"/>
              </a:rPr>
            </a:br>
            <a:r>
              <a:rPr lang="en-US" sz="4000" dirty="0">
                <a:solidFill>
                  <a:schemeClr val="accent2">
                    <a:lumMod val="60000"/>
                    <a:lumOff val="40000"/>
                  </a:schemeClr>
                </a:solidFill>
                <a:latin typeface="+mn-lt"/>
              </a:rPr>
              <a:t>You take the red pill - you stay in Wonderland and I show you how deep the rabbit-hole goes.</a:t>
            </a:r>
            <a:r>
              <a:rPr lang="en-US" dirty="0">
                <a:solidFill>
                  <a:schemeClr val="accent2">
                    <a:lumMod val="60000"/>
                    <a:lumOff val="40000"/>
                  </a:schemeClr>
                </a:solidFill>
                <a:latin typeface="+mn-lt"/>
              </a:rPr>
              <a:t> </a:t>
            </a:r>
            <a:endParaRPr lang="en-US" sz="3200" spc="-120" dirty="0">
              <a:solidFill>
                <a:schemeClr val="accent2">
                  <a:lumMod val="60000"/>
                  <a:lumOff val="40000"/>
                </a:schemeClr>
              </a:solidFill>
              <a:latin typeface="+mn-lt"/>
            </a:endParaRPr>
          </a:p>
        </p:txBody>
      </p:sp>
      <p:sp>
        <p:nvSpPr>
          <p:cNvPr id="8" name="Title 4"/>
          <p:cNvSpPr txBox="1">
            <a:spLocks/>
          </p:cNvSpPr>
          <p:nvPr/>
        </p:nvSpPr>
        <p:spPr>
          <a:xfrm>
            <a:off x="7208837" y="5630862"/>
            <a:ext cx="48074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3200" spc="0" dirty="0">
                <a:solidFill>
                  <a:schemeClr val="accent2">
                    <a:lumMod val="60000"/>
                    <a:lumOff val="40000"/>
                  </a:schemeClr>
                </a:solidFill>
                <a:latin typeface="Segoe UI"/>
              </a:rPr>
              <a:t>Morpheus </a:t>
            </a:r>
            <a:r>
              <a:rPr lang="en-US" sz="3200" spc="0" dirty="0">
                <a:solidFill>
                  <a:schemeClr val="accent2">
                    <a:lumMod val="60000"/>
                    <a:lumOff val="40000"/>
                  </a:schemeClr>
                </a:solidFill>
                <a:latin typeface="Segoe UI"/>
              </a:rPr>
              <a:t>–</a:t>
            </a:r>
            <a:r>
              <a:rPr sz="3200" spc="0" dirty="0">
                <a:solidFill>
                  <a:schemeClr val="accent2">
                    <a:lumMod val="60000"/>
                    <a:lumOff val="40000"/>
                  </a:schemeClr>
                </a:solidFill>
                <a:latin typeface="Segoe UI"/>
              </a:rPr>
              <a:t> T</a:t>
            </a:r>
            <a:r>
              <a:rPr lang="en-US" sz="3200" spc="0" dirty="0">
                <a:solidFill>
                  <a:schemeClr val="accent2">
                    <a:lumMod val="60000"/>
                    <a:lumOff val="40000"/>
                  </a:schemeClr>
                </a:solidFill>
                <a:latin typeface="Segoe UI"/>
              </a:rPr>
              <a:t>h</a:t>
            </a:r>
            <a:r>
              <a:rPr sz="3200" spc="0" dirty="0">
                <a:solidFill>
                  <a:schemeClr val="accent2">
                    <a:lumMod val="60000"/>
                    <a:lumOff val="40000"/>
                  </a:schemeClr>
                </a:solidFill>
                <a:latin typeface="Segoe UI"/>
              </a:rPr>
              <a:t>e Matrix</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Certificate Rotation</a:t>
            </a:r>
          </a:p>
        </p:txBody>
      </p:sp>
      <p:sp>
        <p:nvSpPr>
          <p:cNvPr id="4" name="Rectangle 3"/>
          <p:cNvSpPr/>
          <p:nvPr/>
        </p:nvSpPr>
        <p:spPr>
          <a:xfrm>
            <a:off x="370204" y="1212681"/>
            <a:ext cx="11703688" cy="1446550"/>
          </a:xfrm>
          <a:prstGeom prst="rect">
            <a:avLst/>
          </a:prstGeom>
        </p:spPr>
        <p:txBody>
          <a:bodyPr wrap="square">
            <a:spAutoFit/>
          </a:bodyPr>
          <a:lstStyle/>
          <a:p>
            <a:r>
              <a:rPr lang="en-US" sz="4000" dirty="0">
                <a:solidFill>
                  <a:schemeClr val="accent2">
                    <a:lumMod val="60000"/>
                    <a:lumOff val="40000"/>
                  </a:schemeClr>
                </a:solidFill>
              </a:rPr>
              <a:t>Add a new certificate to the nodes</a:t>
            </a:r>
          </a:p>
          <a:p>
            <a:pPr marL="457200" indent="-457200">
              <a:buFont typeface="Arial" panose="020B0604020202020204" pitchFamily="34" charset="0"/>
              <a:buChar char="•"/>
            </a:pPr>
            <a:r>
              <a:rPr lang="en-US" sz="2400" dirty="0"/>
              <a:t>Add it to the key vault</a:t>
            </a:r>
          </a:p>
          <a:p>
            <a:pPr marL="457200" indent="-457200">
              <a:buFont typeface="Arial" panose="020B0604020202020204" pitchFamily="34" charset="0"/>
              <a:buChar char="•"/>
            </a:pPr>
            <a:r>
              <a:rPr lang="en-US" sz="2400" dirty="0"/>
              <a:t>Update the VMSS to reference the new certificate</a:t>
            </a:r>
          </a:p>
        </p:txBody>
      </p:sp>
      <p:grpSp>
        <p:nvGrpSpPr>
          <p:cNvPr id="8" name="Group 7"/>
          <p:cNvGrpSpPr/>
          <p:nvPr/>
        </p:nvGrpSpPr>
        <p:grpSpPr>
          <a:xfrm>
            <a:off x="5730614" y="2801436"/>
            <a:ext cx="6698558" cy="3619649"/>
            <a:chOff x="5730614" y="2801436"/>
            <a:chExt cx="6698558" cy="3619649"/>
          </a:xfrm>
        </p:grpSpPr>
        <p:pic>
          <p:nvPicPr>
            <p:cNvPr id="5" name="Picture 4"/>
            <p:cNvPicPr>
              <a:picLocks noChangeAspect="1"/>
            </p:cNvPicPr>
            <p:nvPr/>
          </p:nvPicPr>
          <p:blipFill>
            <a:blip r:embed="rId3"/>
            <a:stretch>
              <a:fillRect/>
            </a:stretch>
          </p:blipFill>
          <p:spPr>
            <a:xfrm>
              <a:off x="5730614" y="2801436"/>
              <a:ext cx="6698558" cy="3619649"/>
            </a:xfrm>
            <a:prstGeom prst="rect">
              <a:avLst/>
            </a:prstGeom>
          </p:spPr>
        </p:pic>
        <p:sp>
          <p:nvSpPr>
            <p:cNvPr id="7" name="Rectangle 6"/>
            <p:cNvSpPr/>
            <p:nvPr/>
          </p:nvSpPr>
          <p:spPr bwMode="auto">
            <a:xfrm>
              <a:off x="6218237" y="4868863"/>
              <a:ext cx="6019800" cy="914399"/>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8"/>
          <p:cNvSpPr/>
          <p:nvPr/>
        </p:nvSpPr>
        <p:spPr>
          <a:xfrm>
            <a:off x="374014" y="2770971"/>
            <a:ext cx="11703688" cy="1815882"/>
          </a:xfrm>
          <a:prstGeom prst="rect">
            <a:avLst/>
          </a:prstGeom>
        </p:spPr>
        <p:txBody>
          <a:bodyPr wrap="square">
            <a:spAutoFit/>
          </a:bodyPr>
          <a:lstStyle/>
          <a:p>
            <a:r>
              <a:rPr lang="en-US" sz="4000" dirty="0">
                <a:solidFill>
                  <a:schemeClr val="accent2">
                    <a:lumMod val="60000"/>
                    <a:lumOff val="40000"/>
                  </a:schemeClr>
                </a:solidFill>
              </a:rPr>
              <a:t>Update the service</a:t>
            </a:r>
          </a:p>
          <a:p>
            <a:pPr marL="342900" indent="-342900">
              <a:buFont typeface="Arial" panose="020B0604020202020204" pitchFamily="34" charset="0"/>
              <a:buChar char="•"/>
            </a:pPr>
            <a:r>
              <a:rPr lang="en-US" sz="2400" dirty="0"/>
              <a:t>Update Application Manifest</a:t>
            </a:r>
          </a:p>
          <a:p>
            <a:pPr marL="342900" indent="-342900">
              <a:buFont typeface="Arial" panose="020B0604020202020204" pitchFamily="34" charset="0"/>
              <a:buChar char="•"/>
            </a:pPr>
            <a:r>
              <a:rPr lang="en-US" sz="2400" dirty="0"/>
              <a:t>Increment the version</a:t>
            </a:r>
          </a:p>
          <a:p>
            <a:pPr marL="342900" indent="-342900">
              <a:buFont typeface="Arial" panose="020B0604020202020204" pitchFamily="34" charset="0"/>
              <a:buChar char="•"/>
            </a:pPr>
            <a:r>
              <a:rPr lang="en-US" sz="2400" dirty="0"/>
              <a:t>Publish and deploy the upgrade</a:t>
            </a:r>
          </a:p>
        </p:txBody>
      </p:sp>
      <p:pic>
        <p:nvPicPr>
          <p:cNvPr id="2050" name="Picture 2" descr="Updating vers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858" y="2770971"/>
            <a:ext cx="5753100" cy="38195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5"/>
          <a:stretch>
            <a:fillRect/>
          </a:stretch>
        </p:blipFill>
        <p:spPr>
          <a:xfrm>
            <a:off x="474187" y="4698593"/>
            <a:ext cx="10602913" cy="1953478"/>
          </a:xfrm>
          <a:prstGeom prst="rect">
            <a:avLst/>
          </a:prstGeom>
        </p:spPr>
      </p:pic>
    </p:spTree>
    <p:extLst>
      <p:ext uri="{BB962C8B-B14F-4D97-AF65-F5344CB8AC3E}">
        <p14:creationId xmlns:p14="http://schemas.microsoft.com/office/powerpoint/2010/main" val="3962073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3" name="Picture Placeholder 2"/>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504032" y="4034834"/>
            <a:ext cx="5486399" cy="2926955"/>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Zero Downtime Upgrade</a:t>
            </a:r>
          </a:p>
        </p:txBody>
      </p:sp>
    </p:spTree>
    <p:extLst>
      <p:ext uri="{BB962C8B-B14F-4D97-AF65-F5344CB8AC3E}">
        <p14:creationId xmlns:p14="http://schemas.microsoft.com/office/powerpoint/2010/main" val="103947843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54" y="1212849"/>
            <a:ext cx="4246021" cy="5781676"/>
          </a:xfrm>
          <a:prstGeom prst="rect">
            <a:avLst/>
          </a:prstGeom>
        </p:spPr>
      </p:pic>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
        <p:nvSpPr>
          <p:cNvPr id="3" name="Rectangle 2"/>
          <p:cNvSpPr/>
          <p:nvPr/>
        </p:nvSpPr>
        <p:spPr>
          <a:xfrm>
            <a:off x="808037" y="-7938"/>
            <a:ext cx="11506200" cy="523220"/>
          </a:xfrm>
          <a:prstGeom prst="rect">
            <a:avLst/>
          </a:prstGeom>
        </p:spPr>
        <p:txBody>
          <a:bodyPr wrap="square">
            <a:spAutoFit/>
          </a:bodyPr>
          <a:lstStyle/>
          <a:p>
            <a:pPr algn="r"/>
            <a:r>
              <a:rPr lang="en-US" sz="2800" b="1" dirty="0"/>
              <a:t>https://aka.ms/brent-servicefabric-bhworkshop</a:t>
            </a:r>
            <a:endParaRPr lang="en-US" sz="1600" dirty="0"/>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Setting Expectations</a:t>
            </a:r>
          </a:p>
        </p:txBody>
      </p:sp>
      <p:sp>
        <p:nvSpPr>
          <p:cNvPr id="6" name="Text Placeholder 5"/>
          <p:cNvSpPr>
            <a:spLocks noGrp="1"/>
          </p:cNvSpPr>
          <p:nvPr>
            <p:ph type="body" sz="quarter" idx="4294967295"/>
          </p:nvPr>
        </p:nvSpPr>
        <p:spPr>
          <a:xfrm>
            <a:off x="122238" y="1743075"/>
            <a:ext cx="12314237" cy="4869025"/>
          </a:xfrm>
        </p:spPr>
        <p:txBody>
          <a:bodyPr/>
          <a:lstStyle/>
          <a:p>
            <a:pPr marL="0" indent="0">
              <a:buNone/>
            </a:pPr>
            <a:r>
              <a:rPr lang="en-US" dirty="0"/>
              <a:t>Beyond “hello world”</a:t>
            </a:r>
          </a:p>
          <a:p>
            <a:r>
              <a:rPr lang="en-US" dirty="0"/>
              <a:t>	</a:t>
            </a:r>
            <a:r>
              <a:rPr lang="en-US" dirty="0">
                <a:solidFill>
                  <a:schemeClr val="tx1"/>
                </a:solidFill>
              </a:rPr>
              <a:t>Take things to the next level</a:t>
            </a:r>
          </a:p>
          <a:p>
            <a:pPr lvl="1"/>
            <a:endParaRPr lang="en-US" dirty="0"/>
          </a:p>
          <a:p>
            <a:pPr marL="0" indent="0">
              <a:buNone/>
            </a:pPr>
            <a:r>
              <a:rPr lang="en-US" dirty="0"/>
              <a:t>Getting Real</a:t>
            </a:r>
          </a:p>
          <a:p>
            <a:r>
              <a:rPr lang="en-US" dirty="0"/>
              <a:t> 	</a:t>
            </a:r>
            <a:r>
              <a:rPr lang="en-US" dirty="0">
                <a:solidFill>
                  <a:schemeClr val="tx1"/>
                </a:solidFill>
              </a:rPr>
              <a:t>Explore problems you will need to solve</a:t>
            </a:r>
            <a:endParaRPr lang="en-US" dirty="0"/>
          </a:p>
          <a:p>
            <a:endParaRPr lang="en-US" sz="2000" dirty="0"/>
          </a:p>
          <a:p>
            <a:pPr marL="0" indent="0">
              <a:buNone/>
            </a:pPr>
            <a:r>
              <a:rPr lang="en-US" dirty="0"/>
              <a:t>Less Dev, More Ops</a:t>
            </a:r>
          </a:p>
          <a:p>
            <a:r>
              <a:rPr lang="en-US" dirty="0"/>
              <a:t> 	</a:t>
            </a:r>
            <a:r>
              <a:rPr lang="en-US" dirty="0">
                <a:solidFill>
                  <a:schemeClr val="tx1"/>
                </a:solidFill>
              </a:rPr>
              <a:t>Building services is one thing, management another</a:t>
            </a:r>
            <a:endParaRPr lang="en-US" dirty="0"/>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45612" y="5532500"/>
              <a:ext cx="19440" cy="19440"/>
            </p14:xfrm>
          </p:contentPart>
        </mc:Choice>
        <mc:Fallback xmlns="">
          <p:pic>
            <p:nvPicPr>
              <p:cNvPr id="3" name="Ink 2"/>
              <p:cNvPicPr/>
              <p:nvPr/>
            </p:nvPicPr>
            <p:blipFill>
              <a:blip r:embed="rId5"/>
              <a:stretch>
                <a:fillRect/>
              </a:stretch>
            </p:blipFill>
            <p:spPr>
              <a:xfrm>
                <a:off x="1442012" y="5528540"/>
                <a:ext cx="27720" cy="28080"/>
              </a:xfrm>
              <a:prstGeom prst="rect">
                <a:avLst/>
              </a:prstGeom>
            </p:spPr>
          </p:pic>
        </mc:Fallback>
      </mc:AlternateContent>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Structure</a:t>
            </a:r>
          </a:p>
        </p:txBody>
      </p:sp>
      <p:sp>
        <p:nvSpPr>
          <p:cNvPr id="6" name="Text Placeholder 5"/>
          <p:cNvSpPr>
            <a:spLocks noGrp="1"/>
          </p:cNvSpPr>
          <p:nvPr>
            <p:ph type="body" sz="quarter" idx="4294967295"/>
          </p:nvPr>
        </p:nvSpPr>
        <p:spPr>
          <a:xfrm>
            <a:off x="547688" y="1439862"/>
            <a:ext cx="11887200" cy="4505849"/>
          </a:xfrm>
        </p:spPr>
        <p:txBody>
          <a:bodyPr/>
          <a:lstStyle/>
          <a:p>
            <a:pPr marL="0" indent="0">
              <a:buNone/>
            </a:pPr>
            <a:r>
              <a:rPr lang="en-US" sz="4800" dirty="0">
                <a:solidFill>
                  <a:schemeClr val="accent2">
                    <a:lumMod val="60000"/>
                    <a:lumOff val="40000"/>
                  </a:schemeClr>
                </a:solidFill>
                <a:latin typeface="+mn-lt"/>
              </a:rPr>
              <a:t>Leveraging Node Types</a:t>
            </a:r>
          </a:p>
          <a:p>
            <a:r>
              <a:rPr lang="en-US" sz="3600" dirty="0">
                <a:solidFill>
                  <a:schemeClr val="accent2">
                    <a:lumMod val="60000"/>
                    <a:lumOff val="40000"/>
                  </a:schemeClr>
                </a:solidFill>
                <a:latin typeface="+mn-lt"/>
              </a:rPr>
              <a:t>A better understanding of the Cluster</a:t>
            </a:r>
            <a:endParaRPr lang="en-US" sz="1600" dirty="0">
              <a:solidFill>
                <a:schemeClr val="accent2">
                  <a:lumMod val="60000"/>
                  <a:lumOff val="40000"/>
                </a:schemeClr>
              </a:solidFill>
              <a:latin typeface="+mn-lt"/>
            </a:endParaRPr>
          </a:p>
          <a:p>
            <a:pPr marL="0" indent="0">
              <a:buNone/>
            </a:pPr>
            <a:endParaRPr lang="en-US" sz="2400" dirty="0">
              <a:solidFill>
                <a:schemeClr val="accent2">
                  <a:lumMod val="60000"/>
                  <a:lumOff val="40000"/>
                </a:schemeClr>
              </a:solidFill>
              <a:latin typeface="+mn-lt"/>
            </a:endParaRPr>
          </a:p>
          <a:p>
            <a:pPr marL="0" indent="0">
              <a:buNone/>
            </a:pPr>
            <a:r>
              <a:rPr lang="en-US" sz="4800" dirty="0">
                <a:solidFill>
                  <a:schemeClr val="accent2">
                    <a:lumMod val="60000"/>
                    <a:lumOff val="40000"/>
                  </a:schemeClr>
                </a:solidFill>
                <a:latin typeface="+mn-lt"/>
              </a:rPr>
              <a:t>Addressability, Upgrades, and Security</a:t>
            </a:r>
          </a:p>
          <a:p>
            <a:r>
              <a:rPr lang="en-US" sz="3600" dirty="0">
                <a:solidFill>
                  <a:schemeClr val="accent2">
                    <a:lumMod val="60000"/>
                    <a:lumOff val="40000"/>
                  </a:schemeClr>
                </a:solidFill>
                <a:latin typeface="+mn-lt"/>
              </a:rPr>
              <a:t>Endpoint Resolution</a:t>
            </a:r>
          </a:p>
          <a:p>
            <a:r>
              <a:rPr lang="en-US" sz="3600" dirty="0">
                <a:solidFill>
                  <a:schemeClr val="accent2">
                    <a:lumMod val="60000"/>
                    <a:lumOff val="40000"/>
                  </a:schemeClr>
                </a:solidFill>
                <a:latin typeface="+mn-lt"/>
              </a:rPr>
              <a:t>Rolling Upgrades</a:t>
            </a:r>
          </a:p>
          <a:p>
            <a:r>
              <a:rPr lang="en-US" sz="3600" dirty="0">
                <a:solidFill>
                  <a:schemeClr val="accent2">
                    <a:lumMod val="60000"/>
                    <a:lumOff val="40000"/>
                  </a:schemeClr>
                </a:solidFill>
                <a:latin typeface="+mn-lt"/>
              </a:rPr>
              <a:t>Certificate Management</a:t>
            </a:r>
            <a:endParaRPr lang="en-US" sz="1600" dirty="0">
              <a:solidFill>
                <a:schemeClr val="accent2">
                  <a:lumMod val="60000"/>
                  <a:lumOff val="40000"/>
                </a:schemeClr>
              </a:solidFill>
              <a:latin typeface="+mn-lt"/>
            </a:endParaRPr>
          </a:p>
        </p:txBody>
      </p:sp>
      <p:pic>
        <p:nvPicPr>
          <p:cNvPr id="4" name="Picture 3"/>
          <p:cNvPicPr>
            <a:picLocks noChangeAspect="1"/>
          </p:cNvPicPr>
          <p:nvPr/>
        </p:nvPicPr>
        <p:blipFill>
          <a:blip r:embed="rId3"/>
          <a:stretch>
            <a:fillRect/>
          </a:stretch>
        </p:blipFill>
        <p:spPr>
          <a:xfrm>
            <a:off x="9113837" y="-312738"/>
            <a:ext cx="3703320" cy="3703320"/>
          </a:xfrm>
          <a:prstGeom prst="rect">
            <a:avLst/>
          </a:prstGeom>
        </p:spPr>
      </p:pic>
    </p:spTree>
    <p:extLst>
      <p:ext uri="{BB962C8B-B14F-4D97-AF65-F5344CB8AC3E}">
        <p14:creationId xmlns:p14="http://schemas.microsoft.com/office/powerpoint/2010/main" val="361595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3691229" y="4481516"/>
            <a:ext cx="1068728" cy="670445"/>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0" compatLnSpc="1">
            <a:prstTxWarp prst="textNoShape">
              <a:avLst/>
            </a:prstTxWarp>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Load Balancer</a:t>
            </a:r>
          </a:p>
        </p:txBody>
      </p:sp>
      <p:sp>
        <p:nvSpPr>
          <p:cNvPr id="20" name="Rectangle 19"/>
          <p:cNvSpPr/>
          <p:nvPr/>
        </p:nvSpPr>
        <p:spPr bwMode="auto">
          <a:xfrm>
            <a:off x="5616371" y="3647031"/>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#1</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26" name="Rectangle 25"/>
          <p:cNvSpPr/>
          <p:nvPr/>
        </p:nvSpPr>
        <p:spPr>
          <a:xfrm>
            <a:off x="5788874" y="4075114"/>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28" name="Rectangle 27"/>
          <p:cNvSpPr/>
          <p:nvPr/>
        </p:nvSpPr>
        <p:spPr>
          <a:xfrm>
            <a:off x="5782025" y="453526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42" name="Rectangle 41"/>
          <p:cNvSpPr/>
          <p:nvPr/>
        </p:nvSpPr>
        <p:spPr bwMode="auto">
          <a:xfrm>
            <a:off x="6982675" y="1900619"/>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#2</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44" name="Rectangle 43"/>
          <p:cNvSpPr/>
          <p:nvPr/>
        </p:nvSpPr>
        <p:spPr>
          <a:xfrm>
            <a:off x="7155177" y="2328702"/>
            <a:ext cx="1803014"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46" name="Rectangle 45"/>
          <p:cNvSpPr/>
          <p:nvPr/>
        </p:nvSpPr>
        <p:spPr>
          <a:xfrm>
            <a:off x="7148328" y="2788853"/>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0" name="Rectangle 49"/>
          <p:cNvSpPr/>
          <p:nvPr/>
        </p:nvSpPr>
        <p:spPr bwMode="auto">
          <a:xfrm>
            <a:off x="9646495" y="268736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#3</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2" name="Rectangle 51"/>
          <p:cNvSpPr/>
          <p:nvPr/>
        </p:nvSpPr>
        <p:spPr>
          <a:xfrm>
            <a:off x="9835384" y="3126251"/>
            <a:ext cx="1789211"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53" name="Rectangle 52"/>
          <p:cNvSpPr/>
          <p:nvPr/>
        </p:nvSpPr>
        <p:spPr>
          <a:xfrm>
            <a:off x="9812149" y="357559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7" name="Rectangle 56"/>
          <p:cNvSpPr/>
          <p:nvPr/>
        </p:nvSpPr>
        <p:spPr bwMode="auto">
          <a:xfrm>
            <a:off x="9662882" y="428699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#4</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8" name="Rectangle 57"/>
          <p:cNvSpPr/>
          <p:nvPr/>
        </p:nvSpPr>
        <p:spPr>
          <a:xfrm>
            <a:off x="9835385" y="4711539"/>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0" name="Rectangle 59"/>
          <p:cNvSpPr/>
          <p:nvPr/>
        </p:nvSpPr>
        <p:spPr>
          <a:xfrm>
            <a:off x="9828536" y="517522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64" name="Rectangle 63"/>
          <p:cNvSpPr/>
          <p:nvPr/>
        </p:nvSpPr>
        <p:spPr bwMode="auto">
          <a:xfrm>
            <a:off x="6980092" y="5325715"/>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#5</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65" name="Rectangle 64"/>
          <p:cNvSpPr/>
          <p:nvPr/>
        </p:nvSpPr>
        <p:spPr>
          <a:xfrm>
            <a:off x="7152595" y="5753798"/>
            <a:ext cx="1805596"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7" name="Rectangle 66"/>
          <p:cNvSpPr/>
          <p:nvPr/>
        </p:nvSpPr>
        <p:spPr>
          <a:xfrm>
            <a:off x="7145746" y="6213949"/>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34" name="Title 33"/>
          <p:cNvSpPr>
            <a:spLocks noGrp="1"/>
          </p:cNvSpPr>
          <p:nvPr>
            <p:ph type="title"/>
          </p:nvPr>
        </p:nvSpPr>
        <p:spPr/>
        <p:txBody>
          <a:bodyPr/>
          <a:lstStyle/>
          <a:p>
            <a:r>
              <a:rPr lang="en-US" dirty="0"/>
              <a:t>Service Fabric Cluster</a:t>
            </a:r>
            <a:br>
              <a:rPr lang="en-US" dirty="0"/>
            </a:br>
            <a:endParaRPr lang="en-US" dirty="0"/>
          </a:p>
        </p:txBody>
      </p:sp>
      <p:sp>
        <p:nvSpPr>
          <p:cNvPr id="2" name="Text Placeholder 1"/>
          <p:cNvSpPr>
            <a:spLocks noGrp="1"/>
          </p:cNvSpPr>
          <p:nvPr>
            <p:ph type="body" sz="quarter" idx="10"/>
          </p:nvPr>
        </p:nvSpPr>
        <p:spPr/>
        <p:txBody>
          <a:bodyPr/>
          <a:lstStyle/>
          <a:p>
            <a:endParaRPr lang="en-US"/>
          </a:p>
        </p:txBody>
      </p:sp>
      <p:cxnSp>
        <p:nvCxnSpPr>
          <p:cNvPr id="97" name="Elbow Connector 96"/>
          <p:cNvCxnSpPr>
            <a:stCxn id="44" idx="3"/>
            <a:endCxn id="52" idx="1"/>
          </p:cNvCxnSpPr>
          <p:nvPr/>
        </p:nvCxnSpPr>
        <p:spPr>
          <a:xfrm>
            <a:off x="8958191" y="2504976"/>
            <a:ext cx="877193" cy="797549"/>
          </a:xfrm>
          <a:prstGeom prst="bentConnector3">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52" idx="3"/>
            <a:endCxn id="58" idx="3"/>
          </p:cNvCxnSpPr>
          <p:nvPr/>
        </p:nvCxnSpPr>
        <p:spPr>
          <a:xfrm>
            <a:off x="11624595" y="3302525"/>
            <a:ext cx="16388" cy="1585288"/>
          </a:xfrm>
          <a:prstGeom prst="bentConnector3">
            <a:avLst>
              <a:gd name="adj1" fmla="val 2139208"/>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65" idx="3"/>
            <a:endCxn id="58" idx="1"/>
          </p:cNvCxnSpPr>
          <p:nvPr/>
        </p:nvCxnSpPr>
        <p:spPr>
          <a:xfrm flipV="1">
            <a:off x="8958191" y="4887813"/>
            <a:ext cx="877194" cy="1042259"/>
          </a:xfrm>
          <a:prstGeom prst="bentConnector3">
            <a:avLst>
              <a:gd name="adj1" fmla="val 50000"/>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26" idx="3"/>
            <a:endCxn id="65" idx="1"/>
          </p:cNvCxnSpPr>
          <p:nvPr/>
        </p:nvCxnSpPr>
        <p:spPr>
          <a:xfrm flipH="1">
            <a:off x="7152595" y="4251388"/>
            <a:ext cx="441877" cy="1678684"/>
          </a:xfrm>
          <a:prstGeom prst="bentConnector5">
            <a:avLst>
              <a:gd name="adj1" fmla="val -86265"/>
              <a:gd name="adj2" fmla="val 52778"/>
              <a:gd name="adj3" fmla="val 179146"/>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26" idx="3"/>
            <a:endCxn id="44" idx="1"/>
          </p:cNvCxnSpPr>
          <p:nvPr/>
        </p:nvCxnSpPr>
        <p:spPr>
          <a:xfrm flipH="1" flipV="1">
            <a:off x="7155177" y="2504976"/>
            <a:ext cx="439295" cy="1746412"/>
          </a:xfrm>
          <a:prstGeom prst="bentConnector5">
            <a:avLst>
              <a:gd name="adj1" fmla="val -86772"/>
              <a:gd name="adj2" fmla="val 50000"/>
              <a:gd name="adj3" fmla="val 199071"/>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3"/>
            <a:endCxn id="26" idx="1"/>
          </p:cNvCxnSpPr>
          <p:nvPr/>
        </p:nvCxnSpPr>
        <p:spPr>
          <a:xfrm flipV="1">
            <a:off x="4759958" y="4251388"/>
            <a:ext cx="1028916" cy="56535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9" y="3911932"/>
            <a:ext cx="1809612" cy="1809612"/>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p:cNvCxnSpPr>
            <a:stCxn id="127" idx="3"/>
            <a:endCxn id="25" idx="1"/>
          </p:cNvCxnSpPr>
          <p:nvPr/>
        </p:nvCxnSpPr>
        <p:spPr>
          <a:xfrm>
            <a:off x="1998371" y="4816738"/>
            <a:ext cx="1692858" cy="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1528819" y="3527131"/>
            <a:ext cx="1812447" cy="577286"/>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19080)</a:t>
            </a:r>
          </a:p>
        </p:txBody>
      </p:sp>
      <p:sp>
        <p:nvSpPr>
          <p:cNvPr id="134" name="Rectangle 133"/>
          <p:cNvSpPr/>
          <p:nvPr/>
        </p:nvSpPr>
        <p:spPr>
          <a:xfrm>
            <a:off x="1528819" y="5523694"/>
            <a:ext cx="1812447" cy="582652"/>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Web Request</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80/443/?)</a:t>
            </a:r>
          </a:p>
        </p:txBody>
      </p:sp>
      <p:cxnSp>
        <p:nvCxnSpPr>
          <p:cNvPr id="135" name="Straight Arrow Connector 134"/>
          <p:cNvCxnSpPr>
            <a:stCxn id="25" idx="3"/>
            <a:endCxn id="67" idx="1"/>
          </p:cNvCxnSpPr>
          <p:nvPr/>
        </p:nvCxnSpPr>
        <p:spPr>
          <a:xfrm>
            <a:off x="4759957" y="4816738"/>
            <a:ext cx="2385789" cy="1573485"/>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697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500"/>
                                        <p:tgtEl>
                                          <p:spTgt spid="58"/>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dissolve">
                                      <p:cBhvr>
                                        <p:cTn id="49" dur="500"/>
                                        <p:tgtEl>
                                          <p:spTgt spid="116"/>
                                        </p:tgtEl>
                                      </p:cBhvr>
                                    </p:animEffect>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dissolve">
                                      <p:cBhvr>
                                        <p:cTn id="53" dur="500"/>
                                        <p:tgtEl>
                                          <p:spTgt spid="97"/>
                                        </p:tgtEl>
                                      </p:cBhvr>
                                    </p:animEffect>
                                  </p:childTnLst>
                                </p:cTn>
                              </p:par>
                            </p:childTnLst>
                          </p:cTn>
                        </p:par>
                        <p:par>
                          <p:cTn id="54" fill="hold">
                            <p:stCondLst>
                              <p:cond delay="1000"/>
                            </p:stCondLst>
                            <p:childTnLst>
                              <p:par>
                                <p:cTn id="55" presetID="9" presetClass="entr" presetSubtype="0" fill="hold" nodeType="afterEffect">
                                  <p:stCondLst>
                                    <p:cond delay="0"/>
                                  </p:stCondLst>
                                  <p:childTnLst>
                                    <p:set>
                                      <p:cBhvr>
                                        <p:cTn id="56" dur="1" fill="hold">
                                          <p:stCondLst>
                                            <p:cond delay="0"/>
                                          </p:stCondLst>
                                        </p:cTn>
                                        <p:tgtEl>
                                          <p:spTgt spid="106"/>
                                        </p:tgtEl>
                                        <p:attrNameLst>
                                          <p:attrName>style.visibility</p:attrName>
                                        </p:attrNameLst>
                                      </p:cBhvr>
                                      <p:to>
                                        <p:strVal val="visible"/>
                                      </p:to>
                                    </p:set>
                                    <p:animEffect transition="in" filter="dissolve">
                                      <p:cBhvr>
                                        <p:cTn id="57" dur="500"/>
                                        <p:tgtEl>
                                          <p:spTgt spid="106"/>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9"/>
                                        </p:tgtEl>
                                        <p:attrNameLst>
                                          <p:attrName>style.visibility</p:attrName>
                                        </p:attrNameLst>
                                      </p:cBhvr>
                                      <p:to>
                                        <p:strVal val="visible"/>
                                      </p:to>
                                    </p:set>
                                    <p:animEffect transition="in" filter="dissolve">
                                      <p:cBhvr>
                                        <p:cTn id="61" dur="500"/>
                                        <p:tgtEl>
                                          <p:spTgt spid="109"/>
                                        </p:tgtEl>
                                      </p:cBhvr>
                                    </p:animEffect>
                                  </p:childTnLst>
                                </p:cTn>
                              </p:par>
                            </p:childTnLst>
                          </p:cTn>
                        </p:par>
                        <p:par>
                          <p:cTn id="62" fill="hold">
                            <p:stCondLst>
                              <p:cond delay="2000"/>
                            </p:stCondLst>
                            <p:childTnLst>
                              <p:par>
                                <p:cTn id="63" presetID="9" presetClass="entr" presetSubtype="0" fill="hold" nodeType="afterEffect">
                                  <p:stCondLst>
                                    <p:cond delay="0"/>
                                  </p:stCondLst>
                                  <p:childTnLst>
                                    <p:set>
                                      <p:cBhvr>
                                        <p:cTn id="64" dur="1" fill="hold">
                                          <p:stCondLst>
                                            <p:cond delay="0"/>
                                          </p:stCondLst>
                                        </p:cTn>
                                        <p:tgtEl>
                                          <p:spTgt spid="112"/>
                                        </p:tgtEl>
                                        <p:attrNameLst>
                                          <p:attrName>style.visibility</p:attrName>
                                        </p:attrNameLst>
                                      </p:cBhvr>
                                      <p:to>
                                        <p:strVal val="visible"/>
                                      </p:to>
                                    </p:set>
                                    <p:animEffect transition="in" filter="dissolve">
                                      <p:cBhvr>
                                        <p:cTn id="65" dur="500"/>
                                        <p:tgtEl>
                                          <p:spTgt spid="11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27"/>
                                        </p:tgtEl>
                                        <p:attrNameLst>
                                          <p:attrName>style.visibility</p:attrName>
                                        </p:attrNameLst>
                                      </p:cBhvr>
                                      <p:to>
                                        <p:strVal val="visible"/>
                                      </p:to>
                                    </p:set>
                                    <p:animEffect transition="in" filter="fade">
                                      <p:cBhvr>
                                        <p:cTn id="75" dur="500"/>
                                        <p:tgtEl>
                                          <p:spTgt spid="127"/>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131"/>
                                        </p:tgtEl>
                                        <p:attrNameLst>
                                          <p:attrName>style.visibility</p:attrName>
                                        </p:attrNameLst>
                                      </p:cBhvr>
                                      <p:to>
                                        <p:strVal val="visible"/>
                                      </p:to>
                                    </p:set>
                                    <p:animEffect transition="in" filter="dissolve">
                                      <p:cBhvr>
                                        <p:cTn id="80" dur="500"/>
                                        <p:tgtEl>
                                          <p:spTgt spid="13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28"/>
                                        </p:tgtEl>
                                        <p:attrNameLst>
                                          <p:attrName>style.visibility</p:attrName>
                                        </p:attrNameLst>
                                      </p:cBhvr>
                                      <p:to>
                                        <p:strVal val="visible"/>
                                      </p:to>
                                    </p:set>
                                    <p:animEffect transition="in" filter="wipe(left)">
                                      <p:cBhvr>
                                        <p:cTn id="85" dur="500"/>
                                        <p:tgtEl>
                                          <p:spTgt spid="128"/>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left)">
                                      <p:cBhvr>
                                        <p:cTn id="89" dur="500"/>
                                        <p:tgtEl>
                                          <p:spTgt spid="30"/>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134"/>
                                        </p:tgtEl>
                                        <p:attrNameLst>
                                          <p:attrName>style.visibility</p:attrName>
                                        </p:attrNameLst>
                                      </p:cBhvr>
                                      <p:to>
                                        <p:strVal val="visible"/>
                                      </p:to>
                                    </p:set>
                                    <p:animEffect transition="in" filter="dissolve">
                                      <p:cBhvr>
                                        <p:cTn id="94" dur="500"/>
                                        <p:tgtEl>
                                          <p:spTgt spid="134"/>
                                        </p:tgtEl>
                                      </p:cBhvr>
                                    </p:animEffect>
                                  </p:childTnLst>
                                </p:cTn>
                              </p:par>
                              <p:par>
                                <p:cTn id="95" presetID="10" presetClass="exit" presetSubtype="0" fill="hold" grpId="1" nodeType="withEffect">
                                  <p:stCondLst>
                                    <p:cond delay="0"/>
                                  </p:stCondLst>
                                  <p:childTnLst>
                                    <p:animEffect transition="out" filter="fade">
                                      <p:cBhvr>
                                        <p:cTn id="96" dur="500"/>
                                        <p:tgtEl>
                                          <p:spTgt spid="131"/>
                                        </p:tgtEl>
                                      </p:cBhvr>
                                    </p:animEffect>
                                    <p:set>
                                      <p:cBhvr>
                                        <p:cTn id="97" dur="1" fill="hold">
                                          <p:stCondLst>
                                            <p:cond delay="499"/>
                                          </p:stCondLst>
                                        </p:cTn>
                                        <p:tgtEl>
                                          <p:spTgt spid="131"/>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128"/>
                                        </p:tgtEl>
                                      </p:cBhvr>
                                    </p:animEffect>
                                    <p:set>
                                      <p:cBhvr>
                                        <p:cTn id="100" dur="1" fill="hold">
                                          <p:stCondLst>
                                            <p:cond delay="499"/>
                                          </p:stCondLst>
                                        </p:cTn>
                                        <p:tgtEl>
                                          <p:spTgt spid="128"/>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30"/>
                                        </p:tgtEl>
                                      </p:cBhvr>
                                    </p:animEffect>
                                    <p:set>
                                      <p:cBhvr>
                                        <p:cTn id="103" dur="1" fill="hold">
                                          <p:stCondLst>
                                            <p:cond delay="499"/>
                                          </p:stCondLst>
                                        </p:cTn>
                                        <p:tgtEl>
                                          <p:spTgt spid="30"/>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fade">
                                      <p:cBhvr>
                                        <p:cTn id="108" dur="500"/>
                                        <p:tgtEl>
                                          <p:spTgt spid="28"/>
                                        </p:tgtEl>
                                      </p:cBhvr>
                                    </p:animEffect>
                                  </p:childTnLst>
                                </p:cTn>
                              </p:par>
                            </p:childTnLst>
                          </p:cTn>
                        </p:par>
                        <p:par>
                          <p:cTn id="109" fill="hold">
                            <p:stCondLst>
                              <p:cond delay="500"/>
                            </p:stCondLst>
                            <p:childTnLst>
                              <p:par>
                                <p:cTn id="110" presetID="10" presetClass="entr" presetSubtype="0" fill="hold" grpId="0" nodeType="afterEffect">
                                  <p:stCondLst>
                                    <p:cond delay="0"/>
                                  </p:stCondLst>
                                  <p:childTnLst>
                                    <p:set>
                                      <p:cBhvr>
                                        <p:cTn id="111" dur="1" fill="hold">
                                          <p:stCondLst>
                                            <p:cond delay="0"/>
                                          </p:stCondLst>
                                        </p:cTn>
                                        <p:tgtEl>
                                          <p:spTgt spid="46"/>
                                        </p:tgtEl>
                                        <p:attrNameLst>
                                          <p:attrName>style.visibility</p:attrName>
                                        </p:attrNameLst>
                                      </p:cBhvr>
                                      <p:to>
                                        <p:strVal val="visible"/>
                                      </p:to>
                                    </p:set>
                                    <p:animEffect transition="in" filter="fade">
                                      <p:cBhvr>
                                        <p:cTn id="112" dur="500"/>
                                        <p:tgtEl>
                                          <p:spTgt spid="46"/>
                                        </p:tgtEl>
                                      </p:cBhvr>
                                    </p:animEffect>
                                  </p:childTnLst>
                                </p:cTn>
                              </p:par>
                            </p:childTnLst>
                          </p:cTn>
                        </p:par>
                        <p:par>
                          <p:cTn id="113" fill="hold">
                            <p:stCondLst>
                              <p:cond delay="1000"/>
                            </p:stCondLst>
                            <p:childTnLst>
                              <p:par>
                                <p:cTn id="114" presetID="10" presetClass="entr" presetSubtype="0" fill="hold" grpId="0" nodeType="afterEffect">
                                  <p:stCondLst>
                                    <p:cond delay="0"/>
                                  </p:stCondLst>
                                  <p:childTnLst>
                                    <p:set>
                                      <p:cBhvr>
                                        <p:cTn id="115" dur="1" fill="hold">
                                          <p:stCondLst>
                                            <p:cond delay="0"/>
                                          </p:stCondLst>
                                        </p:cTn>
                                        <p:tgtEl>
                                          <p:spTgt spid="53"/>
                                        </p:tgtEl>
                                        <p:attrNameLst>
                                          <p:attrName>style.visibility</p:attrName>
                                        </p:attrNameLst>
                                      </p:cBhvr>
                                      <p:to>
                                        <p:strVal val="visible"/>
                                      </p:to>
                                    </p:set>
                                    <p:animEffect transition="in" filter="fade">
                                      <p:cBhvr>
                                        <p:cTn id="116" dur="500"/>
                                        <p:tgtEl>
                                          <p:spTgt spid="53"/>
                                        </p:tgtEl>
                                      </p:cBhvr>
                                    </p:animEffect>
                                  </p:childTnLst>
                                </p:cTn>
                              </p:par>
                            </p:childTnLst>
                          </p:cTn>
                        </p:par>
                        <p:par>
                          <p:cTn id="117" fill="hold">
                            <p:stCondLst>
                              <p:cond delay="1500"/>
                            </p:stCondLst>
                            <p:childTnLst>
                              <p:par>
                                <p:cTn id="118" presetID="10" presetClass="entr" presetSubtype="0" fill="hold" grpId="0" nodeType="afterEffect">
                                  <p:stCondLst>
                                    <p:cond delay="0"/>
                                  </p:stCondLst>
                                  <p:childTnLst>
                                    <p:set>
                                      <p:cBhvr>
                                        <p:cTn id="119" dur="1" fill="hold">
                                          <p:stCondLst>
                                            <p:cond delay="0"/>
                                          </p:stCondLst>
                                        </p:cTn>
                                        <p:tgtEl>
                                          <p:spTgt spid="60"/>
                                        </p:tgtEl>
                                        <p:attrNameLst>
                                          <p:attrName>style.visibility</p:attrName>
                                        </p:attrNameLst>
                                      </p:cBhvr>
                                      <p:to>
                                        <p:strVal val="visible"/>
                                      </p:to>
                                    </p:set>
                                    <p:animEffect transition="in" filter="fade">
                                      <p:cBhvr>
                                        <p:cTn id="120" dur="500"/>
                                        <p:tgtEl>
                                          <p:spTgt spid="6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67"/>
                                        </p:tgtEl>
                                        <p:attrNameLst>
                                          <p:attrName>style.visibility</p:attrName>
                                        </p:attrNameLst>
                                      </p:cBhvr>
                                      <p:to>
                                        <p:strVal val="visible"/>
                                      </p:to>
                                    </p:set>
                                    <p:animEffect transition="in" filter="fade">
                                      <p:cBhvr>
                                        <p:cTn id="123" dur="500"/>
                                        <p:tgtEl>
                                          <p:spTgt spid="67"/>
                                        </p:tgtEl>
                                      </p:cBhvr>
                                    </p:animEffect>
                                  </p:childTnLst>
                                </p:cTn>
                              </p:par>
                            </p:childTnLst>
                          </p:cTn>
                        </p:par>
                        <p:par>
                          <p:cTn id="124" fill="hold">
                            <p:stCondLst>
                              <p:cond delay="2000"/>
                            </p:stCondLst>
                            <p:childTnLst>
                              <p:par>
                                <p:cTn id="125" presetID="22" presetClass="entr" presetSubtype="4" fill="hold" nodeType="afterEffect">
                                  <p:stCondLst>
                                    <p:cond delay="0"/>
                                  </p:stCondLst>
                                  <p:childTnLst>
                                    <p:set>
                                      <p:cBhvr>
                                        <p:cTn id="126" dur="1" fill="hold">
                                          <p:stCondLst>
                                            <p:cond delay="0"/>
                                          </p:stCondLst>
                                        </p:cTn>
                                        <p:tgtEl>
                                          <p:spTgt spid="128"/>
                                        </p:tgtEl>
                                        <p:attrNameLst>
                                          <p:attrName>style.visibility</p:attrName>
                                        </p:attrNameLst>
                                      </p:cBhvr>
                                      <p:to>
                                        <p:strVal val="visible"/>
                                      </p:to>
                                    </p:set>
                                    <p:animEffect transition="in" filter="wipe(down)">
                                      <p:cBhvr>
                                        <p:cTn id="127" dur="500"/>
                                        <p:tgtEl>
                                          <p:spTgt spid="128"/>
                                        </p:tgtEl>
                                      </p:cBhvr>
                                    </p:animEffect>
                                  </p:childTnLst>
                                </p:cTn>
                              </p:par>
                            </p:childTnLst>
                          </p:cTn>
                        </p:par>
                        <p:par>
                          <p:cTn id="128" fill="hold">
                            <p:stCondLst>
                              <p:cond delay="2500"/>
                            </p:stCondLst>
                            <p:childTnLst>
                              <p:par>
                                <p:cTn id="129" presetID="22" presetClass="entr" presetSubtype="8" fill="hold" nodeType="afterEffect">
                                  <p:stCondLst>
                                    <p:cond delay="0"/>
                                  </p:stCondLst>
                                  <p:childTnLst>
                                    <p:set>
                                      <p:cBhvr>
                                        <p:cTn id="130" dur="1" fill="hold">
                                          <p:stCondLst>
                                            <p:cond delay="0"/>
                                          </p:stCondLst>
                                        </p:cTn>
                                        <p:tgtEl>
                                          <p:spTgt spid="135"/>
                                        </p:tgtEl>
                                        <p:attrNameLst>
                                          <p:attrName>style.visibility</p:attrName>
                                        </p:attrNameLst>
                                      </p:cBhvr>
                                      <p:to>
                                        <p:strVal val="visible"/>
                                      </p:to>
                                    </p:set>
                                    <p:animEffect transition="in" filter="wipe(left)">
                                      <p:cBhvr>
                                        <p:cTn id="131"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6" grpId="0" animBg="1"/>
      <p:bldP spid="28" grpId="0" animBg="1"/>
      <p:bldP spid="42" grpId="0" animBg="1"/>
      <p:bldP spid="44" grpId="0" animBg="1"/>
      <p:bldP spid="46" grpId="0" animBg="1"/>
      <p:bldP spid="50" grpId="0" animBg="1"/>
      <p:bldP spid="52" grpId="0" animBg="1"/>
      <p:bldP spid="53" grpId="0" animBg="1"/>
      <p:bldP spid="57" grpId="0" animBg="1"/>
      <p:bldP spid="58" grpId="0" animBg="1"/>
      <p:bldP spid="60" grpId="0" animBg="1"/>
      <p:bldP spid="64" grpId="0" animBg="1"/>
      <p:bldP spid="65" grpId="0" animBg="1"/>
      <p:bldP spid="67" grpId="0" animBg="1"/>
      <p:bldP spid="131" grpId="0" animBg="1"/>
      <p:bldP spid="131" grpId="1" animBg="1"/>
      <p:bldP spid="1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But what is a node?</a:t>
            </a:r>
          </a:p>
        </p:txBody>
      </p:sp>
      <p:sp>
        <p:nvSpPr>
          <p:cNvPr id="68" name="Text Placeholder 67"/>
          <p:cNvSpPr>
            <a:spLocks noGrp="1"/>
          </p:cNvSpPr>
          <p:nvPr>
            <p:ph type="body" sz="quarter" idx="10"/>
          </p:nvPr>
        </p:nvSpPr>
        <p:spPr/>
        <p:txBody>
          <a:bodyPr/>
          <a:lstStyle/>
          <a:p>
            <a:pPr marL="571500" indent="-571500">
              <a:buFontTx/>
              <a:buChar char="-"/>
            </a:pPr>
            <a:r>
              <a:rPr lang="en-US" sz="3200" dirty="0">
                <a:latin typeface="+mn-lt"/>
              </a:rPr>
              <a:t>A single server instance (physical or virtual)</a:t>
            </a:r>
          </a:p>
          <a:p>
            <a:pPr marL="571500" indent="-571500">
              <a:buFontTx/>
              <a:buChar char="-"/>
            </a:pPr>
            <a:r>
              <a:rPr lang="en-US" sz="3200" dirty="0">
                <a:latin typeface="+mn-lt"/>
              </a:rPr>
              <a:t>Is a host for Service Fabric managed processes</a:t>
            </a:r>
          </a:p>
          <a:p>
            <a:pPr marL="571500" indent="-571500">
              <a:buFontTx/>
              <a:buChar char="-"/>
            </a:pPr>
            <a:r>
              <a:rPr lang="en-US" sz="3200" dirty="0">
                <a:latin typeface="+mn-lt"/>
              </a:rPr>
              <a:t>Contains code and configuration</a:t>
            </a:r>
          </a:p>
          <a:p>
            <a:pPr marL="571500" indent="-571500">
              <a:buFontTx/>
              <a:buChar char="-"/>
            </a:pPr>
            <a:r>
              <a:rPr lang="en-US" sz="3200" dirty="0">
                <a:latin typeface="+mn-lt"/>
              </a:rPr>
              <a:t>Associated with a Service Fabric “Node Type”</a:t>
            </a:r>
          </a:p>
        </p:txBody>
      </p:sp>
      <p:pic>
        <p:nvPicPr>
          <p:cNvPr id="2" name="Picture 1"/>
          <p:cNvPicPr>
            <a:picLocks noChangeAspect="1"/>
          </p:cNvPicPr>
          <p:nvPr/>
        </p:nvPicPr>
        <p:blipFill>
          <a:blip r:embed="rId3"/>
          <a:stretch>
            <a:fillRect/>
          </a:stretch>
        </p:blipFill>
        <p:spPr>
          <a:xfrm>
            <a:off x="6719559" y="3465774"/>
            <a:ext cx="5594678" cy="3327138"/>
          </a:xfrm>
          <a:prstGeom prst="rect">
            <a:avLst/>
          </a:prstGeom>
        </p:spPr>
      </p:pic>
      <p:sp>
        <p:nvSpPr>
          <p:cNvPr id="3" name="TextBox 2"/>
          <p:cNvSpPr txBox="1"/>
          <p:nvPr/>
        </p:nvSpPr>
        <p:spPr>
          <a:xfrm>
            <a:off x="503237" y="3802062"/>
            <a:ext cx="6096000" cy="2111347"/>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 “node type” is a group of nodes with similar properties.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Describes items such as the capacity and placement properties of each node.</a:t>
            </a:r>
          </a:p>
        </p:txBody>
      </p:sp>
    </p:spTree>
    <p:extLst>
      <p:ext uri="{BB962C8B-B14F-4D97-AF65-F5344CB8AC3E}">
        <p14:creationId xmlns:p14="http://schemas.microsoft.com/office/powerpoint/2010/main" val="25242924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68">
                                            <p:txEl>
                                              <p:pRg st="3" end="3"/>
                                            </p:txEl>
                                          </p:spTgt>
                                        </p:tgtEl>
                                      </p:cBhvr>
                                    </p:animEffect>
                                    <p:animScale>
                                      <p:cBhvr>
                                        <p:cTn id="7" dur="250" autoRev="1" fill="hold"/>
                                        <p:tgtEl>
                                          <p:spTgt spid="68">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cluster</a:t>
            </a:r>
          </a:p>
        </p:txBody>
      </p:sp>
      <p:sp>
        <p:nvSpPr>
          <p:cNvPr id="3" name="Text Placeholder 2"/>
          <p:cNvSpPr>
            <a:spLocks noGrp="1"/>
          </p:cNvSpPr>
          <p:nvPr>
            <p:ph type="body" sz="quarter" idx="10"/>
          </p:nvPr>
        </p:nvSpPr>
        <p:spPr/>
        <p:txBody>
          <a:bodyPr/>
          <a:lstStyle/>
          <a:p>
            <a:r>
              <a:rPr lang="en-US" sz="3200" dirty="0">
                <a:latin typeface="+mn-lt"/>
              </a:rPr>
              <a:t>1 VMSS = 1 Node Type</a:t>
            </a:r>
          </a:p>
        </p:txBody>
      </p:sp>
      <p:grpSp>
        <p:nvGrpSpPr>
          <p:cNvPr id="51" name="Group 50"/>
          <p:cNvGrpSpPr/>
          <p:nvPr/>
        </p:nvGrpSpPr>
        <p:grpSpPr>
          <a:xfrm>
            <a:off x="493574" y="2185401"/>
            <a:ext cx="5048250" cy="3514725"/>
            <a:chOff x="7199174" y="830262"/>
            <a:chExt cx="5048250" cy="3514725"/>
          </a:xfrm>
        </p:grpSpPr>
        <p:pic>
          <p:nvPicPr>
            <p:cNvPr id="24" name="Picture 23"/>
            <p:cNvPicPr>
              <a:picLocks noChangeAspect="1"/>
            </p:cNvPicPr>
            <p:nvPr/>
          </p:nvPicPr>
          <p:blipFill>
            <a:blip r:embed="rId3"/>
            <a:stretch>
              <a:fillRect/>
            </a:stretch>
          </p:blipFill>
          <p:spPr>
            <a:xfrm>
              <a:off x="7199174" y="830262"/>
              <a:ext cx="5048250" cy="3514725"/>
            </a:xfrm>
            <a:prstGeom prst="rect">
              <a:avLst/>
            </a:prstGeom>
          </p:spPr>
        </p:pic>
        <p:sp>
          <p:nvSpPr>
            <p:cNvPr id="25" name="Rectangle 24"/>
            <p:cNvSpPr/>
            <p:nvPr/>
          </p:nvSpPr>
          <p:spPr bwMode="auto">
            <a:xfrm>
              <a:off x="8047037" y="3089179"/>
              <a:ext cx="3200400" cy="353455"/>
            </a:xfrm>
            <a:prstGeom prst="rect">
              <a:avLst/>
            </a:prstGeom>
            <a:noFill/>
            <a:ln w="57150">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49" name="Picture 48"/>
          <p:cNvPicPr>
            <a:picLocks noChangeAspect="1"/>
          </p:cNvPicPr>
          <p:nvPr/>
        </p:nvPicPr>
        <p:blipFill>
          <a:blip r:embed="rId4"/>
          <a:stretch>
            <a:fillRect/>
          </a:stretch>
        </p:blipFill>
        <p:spPr>
          <a:xfrm>
            <a:off x="6792891" y="2196086"/>
            <a:ext cx="5124450" cy="2971800"/>
          </a:xfrm>
          <a:prstGeom prst="rect">
            <a:avLst/>
          </a:prstGeom>
        </p:spPr>
      </p:pic>
      <p:sp>
        <p:nvSpPr>
          <p:cNvPr id="50" name="Rectangle 49"/>
          <p:cNvSpPr/>
          <p:nvPr/>
        </p:nvSpPr>
        <p:spPr>
          <a:xfrm>
            <a:off x="7331301" y="1535111"/>
            <a:ext cx="4424609" cy="584775"/>
          </a:xfrm>
          <a:prstGeom prst="rect">
            <a:avLst/>
          </a:prstGeom>
        </p:spPr>
        <p:txBody>
          <a:bodyPr wrap="none">
            <a:spAutoFit/>
          </a:bodyPr>
          <a:lstStyle/>
          <a:p>
            <a:r>
              <a:rPr lang="en-US" sz="3200" dirty="0"/>
              <a:t>Placed in a </a:t>
            </a:r>
            <a:r>
              <a:rPr lang="en-US" sz="3200" dirty="0" err="1"/>
              <a:t>vnet</a:t>
            </a:r>
            <a:r>
              <a:rPr lang="en-US" sz="3200" dirty="0"/>
              <a:t>/subnet</a:t>
            </a:r>
          </a:p>
        </p:txBody>
      </p:sp>
      <p:grpSp>
        <p:nvGrpSpPr>
          <p:cNvPr id="54" name="Group 53"/>
          <p:cNvGrpSpPr/>
          <p:nvPr/>
        </p:nvGrpSpPr>
        <p:grpSpPr>
          <a:xfrm>
            <a:off x="1309359" y="3599124"/>
            <a:ext cx="5594678" cy="3327138"/>
            <a:chOff x="1646237" y="3504317"/>
            <a:chExt cx="5594678" cy="3327138"/>
          </a:xfrm>
        </p:grpSpPr>
        <p:pic>
          <p:nvPicPr>
            <p:cNvPr id="52" name="Picture 51"/>
            <p:cNvPicPr>
              <a:picLocks noChangeAspect="1"/>
            </p:cNvPicPr>
            <p:nvPr/>
          </p:nvPicPr>
          <p:blipFill>
            <a:blip r:embed="rId5"/>
            <a:stretch>
              <a:fillRect/>
            </a:stretch>
          </p:blipFill>
          <p:spPr>
            <a:xfrm>
              <a:off x="1646237" y="3504317"/>
              <a:ext cx="5594678" cy="3327138"/>
            </a:xfrm>
            <a:prstGeom prst="rect">
              <a:avLst/>
            </a:prstGeom>
          </p:spPr>
        </p:pic>
        <p:sp>
          <p:nvSpPr>
            <p:cNvPr id="53" name="Rectangle 52"/>
            <p:cNvSpPr/>
            <p:nvPr/>
          </p:nvSpPr>
          <p:spPr bwMode="auto">
            <a:xfrm>
              <a:off x="1839891" y="3681986"/>
              <a:ext cx="2320946" cy="353455"/>
            </a:xfrm>
            <a:prstGeom prst="rect">
              <a:avLst/>
            </a:prstGeom>
            <a:noFill/>
            <a:ln w="57150">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880909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ppt_x"/>
                                          </p:val>
                                        </p:tav>
                                        <p:tav tm="100000">
                                          <p:val>
                                            <p:strVal val="#ppt_x"/>
                                          </p:val>
                                        </p:tav>
                                      </p:tavLst>
                                    </p:anim>
                                    <p:anim calcmode="lin" valueType="num">
                                      <p:cBhvr additive="base">
                                        <p:cTn id="1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xit" presetSubtype="0" fill="hold" nodeType="clickEffect">
                                  <p:stCondLst>
                                    <p:cond delay="0"/>
                                  </p:stCondLst>
                                  <p:childTnLst>
                                    <p:animEffect transition="out" filter="fade">
                                      <p:cBhvr>
                                        <p:cTn id="16" dur="1000"/>
                                        <p:tgtEl>
                                          <p:spTgt spid="54"/>
                                        </p:tgtEl>
                                      </p:cBhvr>
                                    </p:animEffect>
                                    <p:anim calcmode="lin" valueType="num">
                                      <p:cBhvr>
                                        <p:cTn id="17" dur="1000"/>
                                        <p:tgtEl>
                                          <p:spTgt spid="54"/>
                                        </p:tgtEl>
                                        <p:attrNameLst>
                                          <p:attrName>ppt_x</p:attrName>
                                        </p:attrNameLst>
                                      </p:cBhvr>
                                      <p:tavLst>
                                        <p:tav tm="0">
                                          <p:val>
                                            <p:strVal val="ppt_x"/>
                                          </p:val>
                                        </p:tav>
                                        <p:tav tm="100000">
                                          <p:val>
                                            <p:strVal val="ppt_x"/>
                                          </p:val>
                                        </p:tav>
                                      </p:tavLst>
                                    </p:anim>
                                    <p:anim calcmode="lin" valueType="num">
                                      <p:cBhvr>
                                        <p:cTn id="18" dur="1000"/>
                                        <p:tgtEl>
                                          <p:spTgt spid="54"/>
                                        </p:tgtEl>
                                        <p:attrNameLst>
                                          <p:attrName>ppt_y</p:attrName>
                                        </p:attrNameLst>
                                      </p:cBhvr>
                                      <p:tavLst>
                                        <p:tav tm="0">
                                          <p:val>
                                            <p:strVal val="ppt_y"/>
                                          </p:val>
                                        </p:tav>
                                        <p:tav tm="100000">
                                          <p:val>
                                            <p:strVal val="ppt_y+.1"/>
                                          </p:val>
                                        </p:tav>
                                      </p:tavLst>
                                    </p:anim>
                                    <p:set>
                                      <p:cBhvr>
                                        <p:cTn id="19" dur="1" fill="hold">
                                          <p:stCondLst>
                                            <p:cond delay="999"/>
                                          </p:stCondLst>
                                        </p:cTn>
                                        <p:tgtEl>
                                          <p:spTgt spid="54"/>
                                        </p:tgtEl>
                                        <p:attrNameLst>
                                          <p:attrName>style.visibility</p:attrName>
                                        </p:attrNameLst>
                                      </p:cBhvr>
                                      <p:to>
                                        <p:strVal val="hidden"/>
                                      </p:to>
                                    </p:se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Rectangle 25"/>
          <p:cNvSpPr/>
          <p:nvPr/>
        </p:nvSpPr>
        <p:spPr>
          <a:xfrm>
            <a:off x="5684837" y="1744662"/>
            <a:ext cx="3552498" cy="238795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          </a:t>
            </a:r>
          </a:p>
        </p:txBody>
      </p:sp>
      <p:sp>
        <p:nvSpPr>
          <p:cNvPr id="30" name="Rectangle 29"/>
          <p:cNvSpPr/>
          <p:nvPr/>
        </p:nvSpPr>
        <p:spPr>
          <a:xfrm>
            <a:off x="5846902" y="2380171"/>
            <a:ext cx="2549136" cy="153522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5817288" y="2084039"/>
            <a:ext cx="2719549" cy="307777"/>
            <a:chOff x="2264791" y="1120228"/>
            <a:chExt cx="2719549" cy="307777"/>
          </a:xfrm>
        </p:grpSpPr>
        <p:pic>
          <p:nvPicPr>
            <p:cNvPr id="32" name="Picture 31"/>
            <p:cNvPicPr>
              <a:picLocks noChangeAspect="1"/>
            </p:cNvPicPr>
            <p:nvPr/>
          </p:nvPicPr>
          <p:blipFill>
            <a:blip r:embed="rId3"/>
            <a:stretch>
              <a:fillRect/>
            </a:stretch>
          </p:blipFill>
          <p:spPr>
            <a:xfrm>
              <a:off x="2264791" y="1170172"/>
              <a:ext cx="361950" cy="209550"/>
            </a:xfrm>
            <a:prstGeom prst="rect">
              <a:avLst/>
            </a:prstGeom>
          </p:spPr>
        </p:pic>
        <p:sp>
          <p:nvSpPr>
            <p:cNvPr id="33" name="Rectangle 32"/>
            <p:cNvSpPr/>
            <p:nvPr/>
          </p:nvSpPr>
          <p:spPr>
            <a:xfrm>
              <a:off x="2544954" y="1120228"/>
              <a:ext cx="2439386" cy="307777"/>
            </a:xfrm>
            <a:prstGeom prst="rect">
              <a:avLst/>
            </a:prstGeom>
          </p:spPr>
          <p:txBody>
            <a:bodyPr wrap="none">
              <a:spAutoFit/>
            </a:bodyPr>
            <a:lstStyle/>
            <a:p>
              <a:pPr algn="ctr"/>
              <a:r>
                <a:rPr lang="en-US" sz="1400" dirty="0"/>
                <a:t>Front End Subnet (10.0.1.0/24)</a:t>
              </a:r>
            </a:p>
          </p:txBody>
        </p:sp>
      </p:grpSp>
      <p:grpSp>
        <p:nvGrpSpPr>
          <p:cNvPr id="34" name="Group 33"/>
          <p:cNvGrpSpPr/>
          <p:nvPr/>
        </p:nvGrpSpPr>
        <p:grpSpPr>
          <a:xfrm>
            <a:off x="7951086" y="2380171"/>
            <a:ext cx="444952" cy="704226"/>
            <a:chOff x="4806441" y="1416360"/>
            <a:chExt cx="444952" cy="704226"/>
          </a:xfrm>
        </p:grpSpPr>
        <p:pic>
          <p:nvPicPr>
            <p:cNvPr id="35" name="Picture 34"/>
            <p:cNvPicPr>
              <a:picLocks noChangeAspect="1"/>
            </p:cNvPicPr>
            <p:nvPr/>
          </p:nvPicPr>
          <p:blipFill>
            <a:blip r:embed="rId4"/>
            <a:stretch>
              <a:fillRect/>
            </a:stretch>
          </p:blipFill>
          <p:spPr>
            <a:xfrm>
              <a:off x="4806441" y="1416360"/>
              <a:ext cx="444952" cy="554400"/>
            </a:xfrm>
            <a:prstGeom prst="rect">
              <a:avLst/>
            </a:prstGeom>
          </p:spPr>
        </p:pic>
        <p:sp>
          <p:nvSpPr>
            <p:cNvPr id="36" name="TextBox 35"/>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37" name="Group 36"/>
          <p:cNvGrpSpPr/>
          <p:nvPr/>
        </p:nvGrpSpPr>
        <p:grpSpPr>
          <a:xfrm>
            <a:off x="6496584" y="2470705"/>
            <a:ext cx="1446230" cy="889876"/>
            <a:chOff x="3305893" y="1506894"/>
            <a:chExt cx="1446230" cy="889876"/>
          </a:xfrm>
        </p:grpSpPr>
        <p:pic>
          <p:nvPicPr>
            <p:cNvPr id="38" name="Picture 37"/>
            <p:cNvPicPr>
              <a:picLocks noChangeAspect="1"/>
            </p:cNvPicPr>
            <p:nvPr/>
          </p:nvPicPr>
          <p:blipFill>
            <a:blip r:embed="rId5"/>
            <a:stretch>
              <a:fillRect/>
            </a:stretch>
          </p:blipFill>
          <p:spPr>
            <a:xfrm>
              <a:off x="3764647" y="1901470"/>
              <a:ext cx="504825" cy="495300"/>
            </a:xfrm>
            <a:prstGeom prst="rect">
              <a:avLst/>
            </a:prstGeom>
          </p:spPr>
        </p:pic>
        <p:sp>
          <p:nvSpPr>
            <p:cNvPr id="39" name="TextBox 38"/>
            <p:cNvSpPr txBox="1"/>
            <p:nvPr/>
          </p:nvSpPr>
          <p:spPr>
            <a:xfrm>
              <a:off x="3305893" y="1506894"/>
              <a:ext cx="1446230" cy="430887"/>
            </a:xfrm>
            <a:prstGeom prst="rect">
              <a:avLst/>
            </a:prstGeom>
            <a:noFill/>
          </p:spPr>
          <p:txBody>
            <a:bodyPr wrap="none" rtlCol="0">
              <a:spAutoFit/>
            </a:bodyPr>
            <a:lstStyle/>
            <a:p>
              <a:r>
                <a:rPr lang="en-US" sz="1100" dirty="0"/>
                <a:t>Front End Node Types</a:t>
              </a:r>
            </a:p>
            <a:p>
              <a:pPr algn="ctr"/>
              <a:r>
                <a:rPr lang="en-US" sz="1100" dirty="0"/>
                <a:t>(VM Scale Set)</a:t>
              </a:r>
            </a:p>
          </p:txBody>
        </p:sp>
      </p:grpSp>
      <p:grpSp>
        <p:nvGrpSpPr>
          <p:cNvPr id="40" name="Group 39"/>
          <p:cNvGrpSpPr/>
          <p:nvPr/>
        </p:nvGrpSpPr>
        <p:grpSpPr>
          <a:xfrm>
            <a:off x="5892948" y="2863855"/>
            <a:ext cx="987771" cy="913966"/>
            <a:chOff x="2702257" y="1900044"/>
            <a:chExt cx="987771" cy="913966"/>
          </a:xfrm>
        </p:grpSpPr>
        <p:pic>
          <p:nvPicPr>
            <p:cNvPr id="41" name="Picture 40"/>
            <p:cNvPicPr>
              <a:picLocks noChangeAspect="1"/>
            </p:cNvPicPr>
            <p:nvPr/>
          </p:nvPicPr>
          <p:blipFill>
            <a:blip r:embed="rId6"/>
            <a:stretch>
              <a:fillRect/>
            </a:stretch>
          </p:blipFill>
          <p:spPr>
            <a:xfrm>
              <a:off x="2944115" y="1900044"/>
              <a:ext cx="485775" cy="485775"/>
            </a:xfrm>
            <a:prstGeom prst="rect">
              <a:avLst/>
            </a:prstGeom>
          </p:spPr>
        </p:pic>
        <p:sp>
          <p:nvSpPr>
            <p:cNvPr id="42" name="TextBox 41"/>
            <p:cNvSpPr txBox="1"/>
            <p:nvPr/>
          </p:nvSpPr>
          <p:spPr>
            <a:xfrm>
              <a:off x="2702257" y="2383123"/>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43" name="Group 42"/>
          <p:cNvGrpSpPr/>
          <p:nvPr/>
        </p:nvGrpSpPr>
        <p:grpSpPr>
          <a:xfrm>
            <a:off x="4891708" y="2477657"/>
            <a:ext cx="740908" cy="821558"/>
            <a:chOff x="862385" y="1291450"/>
            <a:chExt cx="740908" cy="821558"/>
          </a:xfrm>
        </p:grpSpPr>
        <p:pic>
          <p:nvPicPr>
            <p:cNvPr id="44" name="Picture 43"/>
            <p:cNvPicPr>
              <a:picLocks noChangeAspect="1"/>
            </p:cNvPicPr>
            <p:nvPr/>
          </p:nvPicPr>
          <p:blipFill>
            <a:blip r:embed="rId7"/>
            <a:stretch>
              <a:fillRect/>
            </a:stretch>
          </p:blipFill>
          <p:spPr>
            <a:xfrm>
              <a:off x="1004239" y="1722483"/>
              <a:ext cx="457200" cy="390525"/>
            </a:xfrm>
            <a:prstGeom prst="rect">
              <a:avLst/>
            </a:prstGeom>
          </p:spPr>
        </p:pic>
        <p:sp>
          <p:nvSpPr>
            <p:cNvPr id="45" name="TextBox 44"/>
            <p:cNvSpPr txBox="1"/>
            <p:nvPr/>
          </p:nvSpPr>
          <p:spPr>
            <a:xfrm>
              <a:off x="862385" y="1291450"/>
              <a:ext cx="740908" cy="430887"/>
            </a:xfrm>
            <a:prstGeom prst="rect">
              <a:avLst/>
            </a:prstGeom>
            <a:noFill/>
          </p:spPr>
          <p:txBody>
            <a:bodyPr wrap="none" rtlCol="0">
              <a:spAutoFit/>
            </a:bodyPr>
            <a:lstStyle/>
            <a:p>
              <a:pPr algn="ctr"/>
              <a:r>
                <a:rPr lang="en-US" sz="1100" dirty="0"/>
                <a:t>Front End</a:t>
              </a:r>
            </a:p>
            <a:p>
              <a:pPr algn="ctr"/>
              <a:r>
                <a:rPr lang="en-US" sz="1100" dirty="0"/>
                <a:t>Public IP</a:t>
              </a:r>
            </a:p>
          </p:txBody>
        </p:sp>
      </p:grpSp>
      <p:cxnSp>
        <p:nvCxnSpPr>
          <p:cNvPr id="46" name="Straight Connector 45"/>
          <p:cNvCxnSpPr>
            <a:stCxn id="41" idx="3"/>
            <a:endCxn id="38" idx="1"/>
          </p:cNvCxnSpPr>
          <p:nvPr/>
        </p:nvCxnSpPr>
        <p:spPr>
          <a:xfrm>
            <a:off x="6620581" y="3106743"/>
            <a:ext cx="334757" cy="61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4" idx="3"/>
            <a:endCxn id="41" idx="1"/>
          </p:cNvCxnSpPr>
          <p:nvPr/>
        </p:nvCxnSpPr>
        <p:spPr>
          <a:xfrm>
            <a:off x="5490762" y="3103953"/>
            <a:ext cx="644044" cy="279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5684837" y="1365873"/>
            <a:ext cx="3382901" cy="369332"/>
            <a:chOff x="593050" y="620973"/>
            <a:chExt cx="3382901" cy="369332"/>
          </a:xfrm>
        </p:grpSpPr>
        <p:pic>
          <p:nvPicPr>
            <p:cNvPr id="49" name="Picture 48"/>
            <p:cNvPicPr>
              <a:picLocks noChangeAspect="1"/>
            </p:cNvPicPr>
            <p:nvPr/>
          </p:nvPicPr>
          <p:blipFill>
            <a:blip r:embed="rId8"/>
            <a:stretch>
              <a:fillRect/>
            </a:stretch>
          </p:blipFill>
          <p:spPr>
            <a:xfrm>
              <a:off x="593050" y="667917"/>
              <a:ext cx="495300" cy="285750"/>
            </a:xfrm>
            <a:prstGeom prst="rect">
              <a:avLst/>
            </a:prstGeom>
          </p:spPr>
        </p:pic>
        <p:sp>
          <p:nvSpPr>
            <p:cNvPr id="50" name="TextBox 49"/>
            <p:cNvSpPr txBox="1"/>
            <p:nvPr/>
          </p:nvSpPr>
          <p:spPr>
            <a:xfrm>
              <a:off x="1026233" y="620973"/>
              <a:ext cx="2949718" cy="369332"/>
            </a:xfrm>
            <a:prstGeom prst="rect">
              <a:avLst/>
            </a:prstGeom>
            <a:noFill/>
          </p:spPr>
          <p:txBody>
            <a:bodyPr wrap="none" rtlCol="0">
              <a:spAutoFit/>
            </a:bodyPr>
            <a:lstStyle/>
            <a:p>
              <a:r>
                <a:rPr lang="en-US" dirty="0"/>
                <a:t>Virtual Network (10.0.0.0/16)</a:t>
              </a:r>
            </a:p>
          </p:txBody>
        </p:sp>
      </p:grpSp>
      <p:sp>
        <p:nvSpPr>
          <p:cNvPr id="51" name="Title 1"/>
          <p:cNvSpPr>
            <a:spLocks noGrp="1"/>
          </p:cNvSpPr>
          <p:nvPr>
            <p:ph type="title"/>
          </p:nvPr>
        </p:nvSpPr>
        <p:spPr/>
        <p:txBody>
          <a:bodyPr/>
          <a:lstStyle/>
          <a:p>
            <a:r>
              <a:rPr lang="en-US" dirty="0"/>
              <a:t>Hidden Slide – for storing content only</a:t>
            </a:r>
          </a:p>
        </p:txBody>
      </p:sp>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516172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Placement Constraints</a:t>
            </a:r>
          </a:p>
        </p:txBody>
      </p:sp>
      <p:sp>
        <p:nvSpPr>
          <p:cNvPr id="3" name="Text Placeholder 2"/>
          <p:cNvSpPr>
            <a:spLocks noGrp="1"/>
          </p:cNvSpPr>
          <p:nvPr>
            <p:ph type="body" sz="quarter" idx="10"/>
          </p:nvPr>
        </p:nvSpPr>
        <p:spPr/>
        <p:txBody>
          <a:bodyPr/>
          <a:lstStyle/>
          <a:p>
            <a:r>
              <a:rPr lang="en-US" dirty="0">
                <a:solidFill>
                  <a:schemeClr val="accent2">
                    <a:lumMod val="50000"/>
                    <a:lumOff val="50000"/>
                  </a:schemeClr>
                </a:solidFill>
                <a:latin typeface="+mn-lt"/>
              </a:rPr>
              <a:t>Put services where they are needed</a:t>
            </a:r>
          </a:p>
          <a:p>
            <a:pPr marL="571500" indent="-571500">
              <a:buFont typeface="Arial" panose="020B0604020202020204" pitchFamily="34" charset="0"/>
              <a:buChar char="•"/>
            </a:pPr>
            <a:r>
              <a:rPr lang="en-US" dirty="0">
                <a:latin typeface="+mn-lt"/>
              </a:rPr>
              <a:t>Regulatory/security compliance</a:t>
            </a:r>
          </a:p>
          <a:p>
            <a:pPr marL="571500" indent="-571500">
              <a:buFont typeface="Arial" panose="020B0604020202020204" pitchFamily="34" charset="0"/>
              <a:buChar char="•"/>
            </a:pPr>
            <a:r>
              <a:rPr lang="en-US" dirty="0">
                <a:latin typeface="+mn-lt"/>
              </a:rPr>
              <a:t>Hardware specialization</a:t>
            </a:r>
          </a:p>
        </p:txBody>
      </p:sp>
      <p:grpSp>
        <p:nvGrpSpPr>
          <p:cNvPr id="8" name="Group 7"/>
          <p:cNvGrpSpPr/>
          <p:nvPr/>
        </p:nvGrpSpPr>
        <p:grpSpPr>
          <a:xfrm>
            <a:off x="285233" y="3497262"/>
            <a:ext cx="6098950" cy="2514600"/>
            <a:chOff x="285233" y="3497262"/>
            <a:chExt cx="6098950" cy="2514600"/>
          </a:xfrm>
        </p:grpSpPr>
        <p:sp>
          <p:nvSpPr>
            <p:cNvPr id="4" name="Rectangle 3"/>
            <p:cNvSpPr/>
            <p:nvPr/>
          </p:nvSpPr>
          <p:spPr>
            <a:xfrm>
              <a:off x="285233" y="3497262"/>
              <a:ext cx="6043065" cy="1200329"/>
            </a:xfrm>
            <a:prstGeom prst="rect">
              <a:avLst/>
            </a:prstGeom>
          </p:spPr>
          <p:txBody>
            <a:bodyPr wrap="none">
              <a:spAutoFit/>
            </a:bodyPr>
            <a:lstStyle/>
            <a:p>
              <a:r>
                <a:rPr lang="en-US" sz="4000" dirty="0">
                  <a:solidFill>
                    <a:schemeClr val="accent2">
                      <a:lumMod val="50000"/>
                      <a:lumOff val="50000"/>
                    </a:schemeClr>
                  </a:solidFill>
                </a:rPr>
                <a:t>Placement Properties</a:t>
              </a:r>
            </a:p>
            <a:p>
              <a:pPr marL="457200" indent="-457200">
                <a:buFont typeface="Arial" panose="020B0604020202020204" pitchFamily="34" charset="0"/>
                <a:buChar char="•"/>
              </a:pPr>
              <a:r>
                <a:rPr lang="en-US" sz="3200" dirty="0"/>
                <a:t>Declared on the cluster nodes</a:t>
              </a:r>
            </a:p>
          </p:txBody>
        </p:sp>
        <p:pic>
          <p:nvPicPr>
            <p:cNvPr id="6" name="Picture 5"/>
            <p:cNvPicPr>
              <a:picLocks noChangeAspect="1"/>
            </p:cNvPicPr>
            <p:nvPr/>
          </p:nvPicPr>
          <p:blipFill>
            <a:blip r:embed="rId3"/>
            <a:stretch>
              <a:fillRect/>
            </a:stretch>
          </p:blipFill>
          <p:spPr>
            <a:xfrm>
              <a:off x="427036" y="4888272"/>
              <a:ext cx="5957147" cy="1123590"/>
            </a:xfrm>
            <a:prstGeom prst="rect">
              <a:avLst/>
            </a:prstGeom>
          </p:spPr>
        </p:pic>
      </p:grpSp>
      <p:grpSp>
        <p:nvGrpSpPr>
          <p:cNvPr id="9" name="Group 8"/>
          <p:cNvGrpSpPr/>
          <p:nvPr/>
        </p:nvGrpSpPr>
        <p:grpSpPr>
          <a:xfrm>
            <a:off x="6412866" y="3497261"/>
            <a:ext cx="5768428" cy="2514601"/>
            <a:chOff x="6412866" y="3497261"/>
            <a:chExt cx="5768428" cy="2514601"/>
          </a:xfrm>
        </p:grpSpPr>
        <p:sp>
          <p:nvSpPr>
            <p:cNvPr id="5" name="Rectangle 4"/>
            <p:cNvSpPr/>
            <p:nvPr/>
          </p:nvSpPr>
          <p:spPr>
            <a:xfrm>
              <a:off x="6412866" y="3497261"/>
              <a:ext cx="5222905" cy="1200329"/>
            </a:xfrm>
            <a:prstGeom prst="rect">
              <a:avLst/>
            </a:prstGeom>
          </p:spPr>
          <p:txBody>
            <a:bodyPr wrap="none">
              <a:spAutoFit/>
            </a:bodyPr>
            <a:lstStyle/>
            <a:p>
              <a:r>
                <a:rPr lang="en-US" sz="4000" dirty="0">
                  <a:solidFill>
                    <a:schemeClr val="accent2">
                      <a:lumMod val="50000"/>
                      <a:lumOff val="50000"/>
                    </a:schemeClr>
                  </a:solidFill>
                </a:rPr>
                <a:t>Placement Constraints</a:t>
              </a:r>
            </a:p>
            <a:p>
              <a:pPr marL="457200" indent="-457200">
                <a:buFont typeface="Arial" panose="020B0604020202020204" pitchFamily="34" charset="0"/>
                <a:buChar char="•"/>
              </a:pPr>
              <a:r>
                <a:rPr lang="en-US" sz="3200" dirty="0"/>
                <a:t>Described by the service</a:t>
              </a:r>
            </a:p>
          </p:txBody>
        </p:sp>
        <p:pic>
          <p:nvPicPr>
            <p:cNvPr id="7" name="Picture 6"/>
            <p:cNvPicPr>
              <a:picLocks noChangeAspect="1"/>
            </p:cNvPicPr>
            <p:nvPr/>
          </p:nvPicPr>
          <p:blipFill>
            <a:blip r:embed="rId4"/>
            <a:stretch>
              <a:fillRect/>
            </a:stretch>
          </p:blipFill>
          <p:spPr>
            <a:xfrm>
              <a:off x="6552019" y="4884598"/>
              <a:ext cx="5629275" cy="1127264"/>
            </a:xfrm>
            <a:prstGeom prst="rect">
              <a:avLst/>
            </a:prstGeom>
          </p:spPr>
        </p:pic>
      </p:grpSp>
    </p:spTree>
    <p:extLst>
      <p:ext uri="{BB962C8B-B14F-4D97-AF65-F5344CB8AC3E}">
        <p14:creationId xmlns:p14="http://schemas.microsoft.com/office/powerpoint/2010/main" val="897209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230e9df3-be65-4c73-a93b-d1236ebd677e"/>
    <ds:schemaRef ds:uri="http://purl.org/dc/elements/1.1/"/>
    <ds:schemaRef ds:uri="http://schemas.microsoft.com/office/2006/metadata/properties"/>
    <ds:schemaRef ds:uri="8ff673fc-3231-4e3a-893b-6d7f7cd32766"/>
    <ds:schemaRef ds:uri="http://schemas.microsoft.com/sharepoint/v3"/>
    <ds:schemaRef ds:uri="http://schemas.microsoft.com/office/infopath/2007/PartnerControls"/>
    <ds:schemaRef ds:uri="http://purl.org/dc/terms/"/>
    <ds:schemaRef ds:uri="http://schemas.openxmlformats.org/package/2006/metadata/core-properties"/>
    <ds:schemaRef ds:uri="01c77077-aee4-4b5f-bd4e-9cd40a6fff29"/>
    <ds:schemaRef ds:uri="http://www.w3.org/XML/1998/namespace"/>
    <ds:schemaRef ds:uri="http://purl.org/dc/dcmitype/"/>
  </ds:schemaRefs>
</ds:datastoreItem>
</file>

<file path=customXml/itemProps2.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5691</TotalTime>
  <Words>5787</Words>
  <Application>Microsoft Office PowerPoint</Application>
  <PresentationFormat>Custom</PresentationFormat>
  <Paragraphs>455</Paragraphs>
  <Slides>22</Slides>
  <Notes>20</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Calibri</vt:lpstr>
      <vt:lpstr>Consolas</vt:lpstr>
      <vt:lpstr>Segoe UI</vt:lpstr>
      <vt:lpstr>Segoe UI Light</vt:lpstr>
      <vt:lpstr>Wingdings</vt:lpstr>
      <vt:lpstr>5-30721_Build_2016_Template_Light</vt:lpstr>
      <vt:lpstr>5-30721_Build_2016_Template_Dark</vt:lpstr>
      <vt:lpstr>Service Fabric – The Real World</vt:lpstr>
      <vt:lpstr>This is your last chance.   After this, there is no turning back. You take the blue pill - the story ends, you wake up in your bed and believe whatever you want to believe.   You take the red pill - you stay in Wonderland and I show you how deep the rabbit-hole goes. </vt:lpstr>
      <vt:lpstr>Setting Expectations</vt:lpstr>
      <vt:lpstr>Structure</vt:lpstr>
      <vt:lpstr>Service Fabric Cluster </vt:lpstr>
      <vt:lpstr>But what is a node?</vt:lpstr>
      <vt:lpstr>A simple cluster</vt:lpstr>
      <vt:lpstr>Hidden Slide – for storing content only</vt:lpstr>
      <vt:lpstr>Placement Constraints</vt:lpstr>
      <vt:lpstr>Bring Your Own OS</vt:lpstr>
      <vt:lpstr>Bring your own VNET</vt:lpstr>
      <vt:lpstr>Use your own vnet to…</vt:lpstr>
      <vt:lpstr>A “DMZ” Cluster</vt:lpstr>
      <vt:lpstr>Ports Required (by default)</vt:lpstr>
      <vt:lpstr>Lets take a look…  </vt:lpstr>
      <vt:lpstr>Service Port Assignment</vt:lpstr>
      <vt:lpstr>Reverse Proxy</vt:lpstr>
      <vt:lpstr>Application Certificates</vt:lpstr>
      <vt:lpstr>Application and Service Upgrades</vt:lpstr>
      <vt:lpstr>Certificate Rotation</vt:lpstr>
      <vt:lpstr>Lets take a look…  </vt:lpstr>
      <vt:lpstr>Thank you!</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288</cp:revision>
  <dcterms:created xsi:type="dcterms:W3CDTF">2016-08-19T13:41:00Z</dcterms:created>
  <dcterms:modified xsi:type="dcterms:W3CDTF">2017-03-23T20:45:43Z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