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9" r:id="rId4"/>
    <p:sldId id="280" r:id="rId5"/>
    <p:sldId id="258" r:id="rId6"/>
    <p:sldId id="270" r:id="rId7"/>
    <p:sldId id="271" r:id="rId8"/>
    <p:sldId id="261" r:id="rId9"/>
    <p:sldId id="264" r:id="rId10"/>
    <p:sldId id="272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24E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7C3E-29FD-4588-8DBE-E9F6276333B7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5144A-54A2-4C91-883A-71200EA36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61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7C3E-29FD-4588-8DBE-E9F6276333B7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5144A-54A2-4C91-883A-71200EA36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4360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7C3E-29FD-4588-8DBE-E9F6276333B7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5144A-54A2-4C91-883A-71200EA36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3798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7C3E-29FD-4588-8DBE-E9F6276333B7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5144A-54A2-4C91-883A-71200EA36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61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7C3E-29FD-4588-8DBE-E9F6276333B7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5144A-54A2-4C91-883A-71200EA36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39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7C3E-29FD-4588-8DBE-E9F6276333B7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5144A-54A2-4C91-883A-71200EA36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2479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7C3E-29FD-4588-8DBE-E9F6276333B7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5144A-54A2-4C91-883A-71200EA36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1523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7C3E-29FD-4588-8DBE-E9F6276333B7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5144A-54A2-4C91-883A-71200EA36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74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7C3E-29FD-4588-8DBE-E9F6276333B7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5144A-54A2-4C91-883A-71200EA36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884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7C3E-29FD-4588-8DBE-E9F6276333B7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5144A-54A2-4C91-883A-71200EA36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073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7C3E-29FD-4588-8DBE-E9F6276333B7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5144A-54A2-4C91-883A-71200EA36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208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77C3E-29FD-4588-8DBE-E9F6276333B7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5144A-54A2-4C91-883A-71200EA36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68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75" y="92603"/>
            <a:ext cx="2276642" cy="465391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686" y="2325188"/>
            <a:ext cx="4321885" cy="43218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720960E-B8E6-4542-8517-068AB892549F}"/>
              </a:ext>
            </a:extLst>
          </p:cNvPr>
          <p:cNvSpPr txBox="1"/>
          <p:nvPr/>
        </p:nvSpPr>
        <p:spPr>
          <a:xfrm>
            <a:off x="661481" y="904439"/>
            <a:ext cx="109286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effectLst/>
                <a:latin typeface="Montserrat SemiBold" panose="000007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модуля приёма цифрового видеопотока на </a:t>
            </a:r>
            <a:r>
              <a:rPr lang="ru-RU" sz="4400" dirty="0">
                <a:solidFill>
                  <a:srgbClr val="3324E1"/>
                </a:solidFill>
                <a:effectLst/>
                <a:latin typeface="Montserrat SemiBold" panose="000007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ПЛИС</a:t>
            </a:r>
            <a:endParaRPr lang="ru-RU" sz="4400" dirty="0">
              <a:solidFill>
                <a:srgbClr val="000000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4A53D9-164C-4DB3-97DB-DE3EB7A82428}"/>
              </a:ext>
            </a:extLst>
          </p:cNvPr>
          <p:cNvSpPr txBox="1"/>
          <p:nvPr/>
        </p:nvSpPr>
        <p:spPr>
          <a:xfrm>
            <a:off x="661481" y="5945805"/>
            <a:ext cx="2428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b="1" dirty="0">
                <a:latin typeface="Montserrat SemiBold" panose="00000700000000000000" pitchFamily="2" charset="-52"/>
              </a:rPr>
              <a:t>А.К. Лебедев</a:t>
            </a:r>
            <a:endParaRPr lang="ru-RU" sz="2400" b="1" dirty="0">
              <a:latin typeface="Montserrat SemiBold" panose="00000700000000000000" pitchFamily="2" charset="-5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EC3085-266B-46A8-B591-A3B2AF60EC60}"/>
              </a:ext>
            </a:extLst>
          </p:cNvPr>
          <p:cNvSpPr txBox="1"/>
          <p:nvPr/>
        </p:nvSpPr>
        <p:spPr>
          <a:xfrm>
            <a:off x="661481" y="3473777"/>
            <a:ext cx="72476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3324E1"/>
                </a:solidFill>
                <a:latin typeface="Montserrat SemiBold" panose="00000700000000000000" pitchFamily="2" charset="-52"/>
              </a:rPr>
              <a:t>Образовательная программа</a:t>
            </a:r>
            <a:endParaRPr lang="en-US" sz="3200" dirty="0">
              <a:solidFill>
                <a:srgbClr val="3324E1"/>
              </a:solidFill>
              <a:latin typeface="Montserrat SemiBold" panose="00000700000000000000" pitchFamily="2" charset="-52"/>
            </a:endParaRPr>
          </a:p>
          <a:p>
            <a:r>
              <a:rPr lang="ru-RU" sz="2400" dirty="0">
                <a:solidFill>
                  <a:srgbClr val="000000"/>
                </a:solidFill>
                <a:effectLst/>
                <a:latin typeface="Montserrat SemiBold" panose="00000700000000000000" pitchFamily="2" charset="-52"/>
                <a:ea typeface="Times New Roman" panose="02020603050405020304" pitchFamily="18" charset="0"/>
              </a:rPr>
              <a:t>09.04.01 </a:t>
            </a:r>
            <a:endParaRPr lang="en-US" sz="2400" dirty="0">
              <a:solidFill>
                <a:srgbClr val="000000"/>
              </a:solidFill>
              <a:effectLst/>
              <a:latin typeface="Montserrat SemiBold" panose="00000700000000000000" pitchFamily="2" charset="-52"/>
              <a:ea typeface="Times New Roman" panose="02020603050405020304" pitchFamily="18" charset="0"/>
            </a:endParaRPr>
          </a:p>
          <a:p>
            <a:r>
              <a:rPr lang="ru-RU" sz="2400" dirty="0">
                <a:solidFill>
                  <a:srgbClr val="000000"/>
                </a:solidFill>
                <a:effectLst/>
                <a:latin typeface="Montserrat SemiBold" panose="00000700000000000000" pitchFamily="2" charset="-52"/>
                <a:ea typeface="Times New Roman" panose="02020603050405020304" pitchFamily="18" charset="0"/>
              </a:rPr>
              <a:t>Информатика и вычислительная техника</a:t>
            </a:r>
            <a:endParaRPr lang="ru-RU" sz="2400" dirty="0">
              <a:latin typeface="Montserrat SemiBold" panose="00000700000000000000" pitchFamily="2" charset="-52"/>
            </a:endParaRPr>
          </a:p>
          <a:p>
            <a:endParaRPr lang="ru-RU" sz="4000" dirty="0">
              <a:solidFill>
                <a:srgbClr val="3324E1"/>
              </a:solidFill>
              <a:latin typeface="Montserrat SemiBold" panose="000007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284301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75" y="92603"/>
            <a:ext cx="2276642" cy="465391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686" y="2325188"/>
            <a:ext cx="4321885" cy="4321885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A83C6D7-A4D9-4E6A-B88B-36A48266D0FB}"/>
              </a:ext>
            </a:extLst>
          </p:cNvPr>
          <p:cNvSpPr txBox="1">
            <a:spLocks/>
          </p:cNvSpPr>
          <p:nvPr/>
        </p:nvSpPr>
        <p:spPr>
          <a:xfrm>
            <a:off x="684433" y="825445"/>
            <a:ext cx="5411567" cy="7285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4000" dirty="0">
                <a:solidFill>
                  <a:srgbClr val="3324E1"/>
                </a:solidFill>
                <a:latin typeface="Montserrat SemiBold" panose="00000700000000000000" pitchFamily="2" charset="-52"/>
              </a:rPr>
              <a:t>Заключение</a:t>
            </a:r>
          </a:p>
        </p:txBody>
      </p:sp>
      <p:sp>
        <p:nvSpPr>
          <p:cNvPr id="10" name="Текст 5">
            <a:extLst>
              <a:ext uri="{FF2B5EF4-FFF2-40B4-BE49-F238E27FC236}">
                <a16:creationId xmlns:a16="http://schemas.microsoft.com/office/drawing/2014/main" id="{D333B10B-01F2-4A86-A5D0-646FC25F0E72}"/>
              </a:ext>
            </a:extLst>
          </p:cNvPr>
          <p:cNvSpPr txBox="1">
            <a:spLocks/>
          </p:cNvSpPr>
          <p:nvPr/>
        </p:nvSpPr>
        <p:spPr>
          <a:xfrm>
            <a:off x="514170" y="1821475"/>
            <a:ext cx="8264400" cy="34486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15000"/>
              </a:lnSpc>
              <a:buFont typeface="Times New Roman" panose="02020603050405020304" pitchFamily="18" charset="0"/>
              <a:buChar char="-"/>
            </a:pPr>
            <a:r>
              <a:rPr lang="ru-RU" sz="2200" dirty="0">
                <a:latin typeface="Montserrat Medium" panose="000006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Изучены особенности стандартов </a:t>
            </a:r>
            <a:r>
              <a:rPr lang="en-US" sz="2200" dirty="0">
                <a:latin typeface="Montserrat Medium" panose="000006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BT</a:t>
            </a:r>
            <a:r>
              <a:rPr lang="ru-RU" sz="2200" dirty="0">
                <a:latin typeface="Montserrat Medium" panose="000006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601, </a:t>
            </a:r>
            <a:r>
              <a:rPr lang="en-US" sz="2200" dirty="0">
                <a:latin typeface="Montserrat Medium" panose="000006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BT</a:t>
            </a:r>
            <a:r>
              <a:rPr lang="ru-RU" sz="2200" dirty="0">
                <a:latin typeface="Montserrat Medium" panose="000006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656, </a:t>
            </a:r>
            <a:r>
              <a:rPr lang="en-US" sz="2200" dirty="0">
                <a:latin typeface="Montserrat Medium" panose="000006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Avalon</a:t>
            </a:r>
            <a:r>
              <a:rPr lang="ru-RU" sz="2200" dirty="0">
                <a:latin typeface="Montserrat Medium" panose="000006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200" dirty="0">
                <a:latin typeface="Montserrat Medium" panose="000006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ST</a:t>
            </a:r>
            <a:r>
              <a:rPr lang="ru-RU" sz="2200" dirty="0">
                <a:latin typeface="Montserrat Medium" panose="000006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indent="-342900" algn="l">
              <a:lnSpc>
                <a:spcPct val="115000"/>
              </a:lnSpc>
              <a:buFont typeface="Times New Roman" panose="02020603050405020304" pitchFamily="18" charset="0"/>
              <a:buChar char="-"/>
            </a:pPr>
            <a:r>
              <a:rPr lang="ru-RU" sz="2200" dirty="0">
                <a:latin typeface="Montserrat Medium" panose="000006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Разработан универсальный модуль на языке </a:t>
            </a:r>
            <a:r>
              <a:rPr lang="en-US" sz="2200" dirty="0">
                <a:latin typeface="Montserrat Medium" panose="000006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System Verilog</a:t>
            </a:r>
            <a:r>
              <a:rPr lang="ru-RU" sz="2200" dirty="0">
                <a:latin typeface="Montserrat Medium" panose="000006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 для ПЛИС; </a:t>
            </a:r>
          </a:p>
          <a:p>
            <a:pPr marL="342900" indent="-342900" algn="l">
              <a:lnSpc>
                <a:spcPct val="115000"/>
              </a:lnSpc>
              <a:buFont typeface="Times New Roman" panose="02020603050405020304" pitchFamily="18" charset="0"/>
              <a:buChar char="-"/>
            </a:pPr>
            <a:r>
              <a:rPr lang="ru-RU" sz="2200" dirty="0">
                <a:latin typeface="Montserrat Medium" panose="000006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Обеспечена возможность обработки </a:t>
            </a:r>
            <a:r>
              <a:rPr lang="en-US" sz="2200" dirty="0">
                <a:latin typeface="Montserrat Medium" panose="000006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Full HD </a:t>
            </a:r>
            <a:r>
              <a:rPr lang="ru-RU" sz="2200" dirty="0">
                <a:latin typeface="Montserrat Medium" panose="000006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видео</a:t>
            </a:r>
            <a:r>
              <a:rPr lang="en-US" sz="2200" dirty="0">
                <a:latin typeface="Montserrat Medium" panose="000006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200" dirty="0">
              <a:latin typeface="Montserrat Medium" panose="00000600000000000000" pitchFamily="2" charset="-52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15000"/>
              </a:lnSpc>
              <a:buFont typeface="Times New Roman" panose="02020603050405020304" pitchFamily="18" charset="0"/>
              <a:buChar char="-"/>
            </a:pPr>
            <a:r>
              <a:rPr lang="ru-RU" sz="2200" dirty="0">
                <a:latin typeface="Montserrat Medium" panose="000006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Проверена корректность работы модуля с помощью </a:t>
            </a:r>
            <a:r>
              <a:rPr lang="en-US" sz="2200" dirty="0">
                <a:latin typeface="Montserrat Medium" panose="000006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testbench</a:t>
            </a:r>
            <a:r>
              <a:rPr lang="ru-RU" sz="2200" dirty="0">
                <a:latin typeface="Montserrat Medium" panose="000006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</a:p>
          <a:p>
            <a:pPr marL="342900" indent="-342900" algn="l">
              <a:lnSpc>
                <a:spcPct val="115000"/>
              </a:lnSpc>
              <a:buFont typeface="Times New Roman" panose="02020603050405020304" pitchFamily="18" charset="0"/>
              <a:buChar char="-"/>
            </a:pPr>
            <a:r>
              <a:rPr lang="ru-RU" sz="2200" dirty="0">
                <a:latin typeface="Montserrat Medium" panose="000006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Проведено сравнение с существующими аналогами.</a:t>
            </a:r>
            <a:endParaRPr lang="ru-RU" sz="2200" dirty="0">
              <a:latin typeface="Montserrat Medium" panose="00000600000000000000" pitchFamily="2" charset="-52"/>
              <a:cs typeface="Times New Roman" panose="02020603050405020304" pitchFamily="18" charset="0"/>
            </a:endParaRPr>
          </a:p>
          <a:p>
            <a:pPr algn="l">
              <a:lnSpc>
                <a:spcPct val="115000"/>
              </a:lnSpc>
            </a:pPr>
            <a:endParaRPr lang="ru-RU" dirty="0">
              <a:latin typeface="Montserrat Medium" panose="00000600000000000000" pitchFamily="2" charset="-52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566CF8E4-3F0B-4A98-8F9F-46CE3AC5185A}"/>
              </a:ext>
            </a:extLst>
          </p:cNvPr>
          <p:cNvSpPr txBox="1">
            <a:spLocks/>
          </p:cNvSpPr>
          <p:nvPr/>
        </p:nvSpPr>
        <p:spPr>
          <a:xfrm>
            <a:off x="684433" y="5668265"/>
            <a:ext cx="10553838" cy="7285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rgbClr val="3324E1"/>
                </a:solidFill>
                <a:latin typeface="Montserrat SemiBold" panose="00000700000000000000" pitchFamily="2" charset="-52"/>
              </a:rPr>
              <a:t>GitHub: https://github.com/Lebedb/ITMO_SHWare</a:t>
            </a:r>
            <a:endParaRPr lang="ru-RU" sz="2800" dirty="0">
              <a:solidFill>
                <a:srgbClr val="3324E1"/>
              </a:solidFill>
              <a:latin typeface="Montserrat SemiBold" panose="000007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730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75" y="92603"/>
            <a:ext cx="2276642" cy="465391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686" y="2325188"/>
            <a:ext cx="4321885" cy="43218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20960E-B8E6-4542-8517-068AB892549F}"/>
              </a:ext>
            </a:extLst>
          </p:cNvPr>
          <p:cNvSpPr txBox="1"/>
          <p:nvPr/>
        </p:nvSpPr>
        <p:spPr>
          <a:xfrm>
            <a:off x="0" y="3674789"/>
            <a:ext cx="73118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6000" dirty="0">
              <a:solidFill>
                <a:srgbClr val="3324E1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CC98B2F8-6572-47FE-ACAB-7BE78C698196}"/>
              </a:ext>
            </a:extLst>
          </p:cNvPr>
          <p:cNvSpPr txBox="1">
            <a:spLocks/>
          </p:cNvSpPr>
          <p:nvPr/>
        </p:nvSpPr>
        <p:spPr>
          <a:xfrm>
            <a:off x="527834" y="746041"/>
            <a:ext cx="7211572" cy="8188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4800" dirty="0">
                <a:solidFill>
                  <a:srgbClr val="3324E1"/>
                </a:solidFill>
                <a:latin typeface="Montserrat SemiBold" panose="00000700000000000000" pitchFamily="2" charset="-52"/>
              </a:rPr>
              <a:t>Цель работы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AF08CB-8F1E-4FF8-B237-DE1EA138CF53}"/>
              </a:ext>
            </a:extLst>
          </p:cNvPr>
          <p:cNvSpPr txBox="1"/>
          <p:nvPr/>
        </p:nvSpPr>
        <p:spPr>
          <a:xfrm>
            <a:off x="1317496" y="1564849"/>
            <a:ext cx="7703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Montserrat SemiBold" panose="000007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Разработ</a:t>
            </a:r>
            <a:r>
              <a:rPr lang="ru-RU" dirty="0">
                <a:latin typeface="Montserrat SemiBold" panose="000007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ать</a:t>
            </a:r>
            <a:r>
              <a:rPr lang="en-US" dirty="0">
                <a:latin typeface="Montserrat SemiBold" panose="000007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Montserrat SemiBold" panose="000007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универсальный</a:t>
            </a:r>
            <a:r>
              <a:rPr lang="ru-RU" sz="1800" dirty="0">
                <a:effectLst/>
                <a:latin typeface="Montserrat SemiBold" panose="000007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 модуль приёма цифрового видеопотока на ПЛИС для систем обработки видеоизображения. </a:t>
            </a:r>
            <a:endParaRPr lang="ru-RU" sz="1800" dirty="0">
              <a:latin typeface="Montserrat SemiBold" panose="00000700000000000000" pitchFamily="2" charset="-52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331BCF36-6340-4EB5-8527-5E46983B5855}"/>
              </a:ext>
            </a:extLst>
          </p:cNvPr>
          <p:cNvSpPr txBox="1">
            <a:spLocks/>
          </p:cNvSpPr>
          <p:nvPr/>
        </p:nvSpPr>
        <p:spPr>
          <a:xfrm>
            <a:off x="763439" y="2875817"/>
            <a:ext cx="62562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9400"/>
              </a:buClr>
              <a:buSzPts val="1300"/>
              <a:buFont typeface="Arial"/>
              <a:buNone/>
              <a:defRPr sz="2400" b="1" i="0" u="none" strike="noStrike" cap="none">
                <a:solidFill>
                  <a:srgbClr val="FF94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300"/>
              <a:buFont typeface="Arial"/>
              <a:buNone/>
              <a:defRPr sz="2100" b="1" i="0" u="none" strike="noStrike" cap="none">
                <a:solidFill>
                  <a:srgbClr val="FF94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300"/>
              <a:buFont typeface="Arial"/>
              <a:buNone/>
              <a:defRPr sz="2100" b="1" i="0" u="none" strike="noStrike" cap="none">
                <a:solidFill>
                  <a:srgbClr val="FF94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300"/>
              <a:buFont typeface="Arial"/>
              <a:buNone/>
              <a:defRPr sz="2100" b="1" i="0" u="none" strike="noStrike" cap="none">
                <a:solidFill>
                  <a:srgbClr val="FF94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300"/>
              <a:buFont typeface="Arial"/>
              <a:buNone/>
              <a:defRPr sz="2100" b="1" i="0" u="none" strike="noStrike" cap="none">
                <a:solidFill>
                  <a:srgbClr val="FF94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300"/>
              <a:buFont typeface="Arial"/>
              <a:buNone/>
              <a:defRPr sz="2100" b="1" i="0" u="none" strike="noStrike" cap="none">
                <a:solidFill>
                  <a:srgbClr val="FF94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300"/>
              <a:buFont typeface="Arial"/>
              <a:buNone/>
              <a:defRPr sz="2100" b="1" i="0" u="none" strike="noStrike" cap="none">
                <a:solidFill>
                  <a:srgbClr val="FF94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300"/>
              <a:buFont typeface="Arial"/>
              <a:buNone/>
              <a:defRPr sz="2100" b="1" i="0" u="none" strike="noStrike" cap="none">
                <a:solidFill>
                  <a:srgbClr val="FF94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300"/>
              <a:buFont typeface="Arial"/>
              <a:buNone/>
              <a:defRPr sz="2100" b="1" i="0" u="none" strike="noStrike" cap="none">
                <a:solidFill>
                  <a:srgbClr val="FF94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3200" dirty="0">
                <a:solidFill>
                  <a:srgbClr val="3324E1"/>
                </a:solidFill>
                <a:latin typeface="Montserrat SemiBold" panose="00000700000000000000" pitchFamily="2" charset="-52"/>
              </a:rPr>
              <a:t>Задачи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973B50-ECBA-4BFD-92B1-D5C8A2119D31}"/>
              </a:ext>
            </a:extLst>
          </p:cNvPr>
          <p:cNvSpPr txBox="1"/>
          <p:nvPr/>
        </p:nvSpPr>
        <p:spPr>
          <a:xfrm>
            <a:off x="975140" y="3674789"/>
            <a:ext cx="8234847" cy="198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Montserrat SemiBold" panose="000007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Изучение особенностей стандартов </a:t>
            </a:r>
            <a:r>
              <a:rPr lang="en-US" sz="1800" dirty="0">
                <a:effectLst/>
                <a:latin typeface="Montserrat SemiBold" panose="000007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BT</a:t>
            </a:r>
            <a:r>
              <a:rPr lang="ru-RU" sz="1800" dirty="0">
                <a:effectLst/>
                <a:latin typeface="Montserrat SemiBold" panose="000007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601, </a:t>
            </a:r>
            <a:r>
              <a:rPr lang="en-US" sz="1800" dirty="0">
                <a:effectLst/>
                <a:latin typeface="Montserrat SemiBold" panose="000007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BT</a:t>
            </a:r>
            <a:r>
              <a:rPr lang="ru-RU" sz="1800" dirty="0">
                <a:effectLst/>
                <a:latin typeface="Montserrat SemiBold" panose="000007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656, </a:t>
            </a:r>
            <a:r>
              <a:rPr lang="en-US" sz="1800" dirty="0">
                <a:effectLst/>
                <a:latin typeface="Montserrat SemiBold" panose="000007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Avalon</a:t>
            </a:r>
            <a:r>
              <a:rPr lang="ru-RU" sz="1800" dirty="0">
                <a:effectLst/>
                <a:latin typeface="Montserrat SemiBold" panose="000007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>
                <a:effectLst/>
                <a:latin typeface="Montserrat SemiBold" panose="000007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ST</a:t>
            </a:r>
            <a:r>
              <a:rPr lang="en-US" dirty="0">
                <a:effectLst/>
                <a:latin typeface="Montserrat SemiBold" panose="000007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800" dirty="0">
              <a:effectLst/>
              <a:latin typeface="Montserrat SemiBold" panose="00000700000000000000" pitchFamily="2" charset="-52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Montserrat SemiBold" panose="000007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модуля на языке </a:t>
            </a:r>
            <a:r>
              <a:rPr lang="en-US" sz="1800" dirty="0">
                <a:effectLst/>
                <a:latin typeface="Montserrat SemiBold" panose="000007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System Verilog</a:t>
            </a:r>
            <a:r>
              <a:rPr lang="ru-RU" sz="1800" dirty="0">
                <a:effectLst/>
                <a:latin typeface="Montserrat SemiBold" panose="000007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 для ПЛИС</a:t>
            </a:r>
            <a:r>
              <a:rPr lang="en-US" dirty="0">
                <a:effectLst/>
                <a:latin typeface="Montserrat SemiBold" panose="000007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dirty="0">
              <a:effectLst/>
              <a:latin typeface="Montserrat SemiBold" panose="00000700000000000000" pitchFamily="2" charset="-52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latin typeface="Montserrat SemiBold" panose="000007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Обесп</a:t>
            </a:r>
            <a:r>
              <a:rPr lang="ru-RU" dirty="0">
                <a:latin typeface="Montserrat SemiBold" panose="000007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е</a:t>
            </a:r>
            <a:r>
              <a:rPr lang="ru-RU" sz="1800" dirty="0">
                <a:latin typeface="Montserrat SemiBold" panose="000007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чить возможность обработки </a:t>
            </a:r>
            <a:r>
              <a:rPr lang="en-US" sz="1800" dirty="0">
                <a:latin typeface="Montserrat SemiBold" panose="000007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Full HD </a:t>
            </a:r>
            <a:r>
              <a:rPr lang="ru-RU" sz="1800" dirty="0">
                <a:latin typeface="Montserrat SemiBold" panose="000007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видео</a:t>
            </a:r>
            <a:r>
              <a:rPr lang="en-US" sz="1800" dirty="0">
                <a:latin typeface="Montserrat SemiBold" panose="000007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800" dirty="0">
              <a:effectLst/>
              <a:latin typeface="Montserrat SemiBold" panose="00000700000000000000" pitchFamily="2" charset="-52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Montserrat SemiBold" panose="000007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Написание </a:t>
            </a:r>
            <a:r>
              <a:rPr lang="en-US" sz="1800" dirty="0">
                <a:effectLst/>
                <a:latin typeface="Montserrat SemiBold" panose="000007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testbench </a:t>
            </a:r>
            <a:r>
              <a:rPr lang="ru-RU" sz="1800" dirty="0">
                <a:effectLst/>
                <a:latin typeface="Montserrat SemiBold" panose="000007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для проверки корректности работы модуля</a:t>
            </a:r>
            <a:r>
              <a:rPr lang="en-US" dirty="0">
                <a:latin typeface="Montserrat SemiBold" panose="000007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Montserrat SemiBold" panose="00000700000000000000" pitchFamily="2" charset="-52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Montserrat SemiBold" panose="000007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Провести сравнение с существующими </a:t>
            </a:r>
            <a:r>
              <a:rPr lang="ru-RU" dirty="0">
                <a:latin typeface="Montserrat SemiBold" panose="000007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аналогами.</a:t>
            </a:r>
            <a:endParaRPr lang="ru-RU" sz="1800" dirty="0">
              <a:effectLst/>
              <a:latin typeface="Montserrat SemiBold" panose="00000700000000000000" pitchFamily="2" charset="-52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58FD8F-A73A-497A-8135-D9F40081EBB7}"/>
              </a:ext>
            </a:extLst>
          </p:cNvPr>
          <p:cNvSpPr txBox="1"/>
          <p:nvPr/>
        </p:nvSpPr>
        <p:spPr>
          <a:xfrm>
            <a:off x="11651253" y="627774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Montserrat SemiBold" panose="00000700000000000000" pitchFamily="2" charset="-5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10346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686" y="2325188"/>
            <a:ext cx="4321885" cy="432188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75" y="92603"/>
            <a:ext cx="2276642" cy="4653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95DAD9-2B7D-453F-9111-5EFE65B701B8}"/>
              </a:ext>
            </a:extLst>
          </p:cNvPr>
          <p:cNvSpPr txBox="1"/>
          <p:nvPr/>
        </p:nvSpPr>
        <p:spPr>
          <a:xfrm>
            <a:off x="10939281" y="194493"/>
            <a:ext cx="1092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chemeClr val="bg1">
                    <a:lumMod val="65000"/>
                  </a:schemeClr>
                </a:solidFill>
                <a:latin typeface="Montserrat Medium" panose="00000600000000000000" pitchFamily="2" charset="-52"/>
              </a:rPr>
              <a:t>Как начать?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651253" y="627774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tserrat SemiBold" panose="00000700000000000000" pitchFamily="2" charset="-52"/>
              </a:rPr>
              <a:t>3</a:t>
            </a:r>
            <a:endParaRPr lang="ru-RU" dirty="0">
              <a:latin typeface="Montserrat SemiBold" panose="00000700000000000000" pitchFamily="2" charset="-52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499BF679-E230-446A-8190-BC7E37FBDF52}"/>
              </a:ext>
            </a:extLst>
          </p:cNvPr>
          <p:cNvSpPr txBox="1">
            <a:spLocks/>
          </p:cNvSpPr>
          <p:nvPr/>
        </p:nvSpPr>
        <p:spPr>
          <a:xfrm>
            <a:off x="782292" y="656399"/>
            <a:ext cx="6561187" cy="7729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4800" dirty="0">
                <a:solidFill>
                  <a:srgbClr val="3324E1"/>
                </a:solidFill>
                <a:latin typeface="Montserrat SemiBold" panose="00000700000000000000" pitchFamily="2" charset="-52"/>
              </a:rPr>
              <a:t>Описание проекта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E726FA-797F-41A5-A37E-6D372FB3FC79}"/>
              </a:ext>
            </a:extLst>
          </p:cNvPr>
          <p:cNvSpPr txBox="1"/>
          <p:nvPr/>
        </p:nvSpPr>
        <p:spPr>
          <a:xfrm>
            <a:off x="577958" y="1568760"/>
            <a:ext cx="1103608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latin typeface="Montserrat SemiBold" panose="00000700000000000000" pitchFamily="2" charset="-52"/>
              </a:rPr>
              <a:t>Данный проект позволяет преобразовать входные интерфейсы </a:t>
            </a:r>
            <a:r>
              <a:rPr lang="en-US" sz="2000" dirty="0">
                <a:latin typeface="Montserrat SemiBold" panose="00000700000000000000" pitchFamily="2" charset="-52"/>
              </a:rPr>
              <a:t>BT601 </a:t>
            </a:r>
            <a:r>
              <a:rPr lang="ru-RU" sz="2000" dirty="0">
                <a:latin typeface="Montserrat SemiBold" panose="00000700000000000000" pitchFamily="2" charset="-52"/>
              </a:rPr>
              <a:t>и </a:t>
            </a:r>
            <a:r>
              <a:rPr lang="en-US" sz="2000" dirty="0">
                <a:latin typeface="Montserrat SemiBold" panose="00000700000000000000" pitchFamily="2" charset="-52"/>
              </a:rPr>
              <a:t>BT656 </a:t>
            </a:r>
            <a:r>
              <a:rPr lang="ru-RU" sz="2000" dirty="0">
                <a:latin typeface="Montserrat SemiBold" panose="00000700000000000000" pitchFamily="2" charset="-52"/>
              </a:rPr>
              <a:t>в стандарт </a:t>
            </a:r>
            <a:r>
              <a:rPr lang="en-US" sz="2000" dirty="0">
                <a:latin typeface="Montserrat SemiBold" panose="00000700000000000000" pitchFamily="2" charset="-52"/>
              </a:rPr>
              <a:t>Avalon-ST</a:t>
            </a:r>
            <a:r>
              <a:rPr lang="ru-RU" sz="2000" dirty="0">
                <a:latin typeface="Montserrat SemiBold" panose="00000700000000000000" pitchFamily="2" charset="-52"/>
              </a:rPr>
              <a:t>. </a:t>
            </a:r>
          </a:p>
          <a:p>
            <a:pPr algn="just"/>
            <a:endParaRPr lang="ru-RU" sz="2000" dirty="0">
              <a:latin typeface="Montserrat SemiBold" panose="00000700000000000000" pitchFamily="2" charset="-52"/>
            </a:endParaRPr>
          </a:p>
          <a:p>
            <a:pPr algn="just"/>
            <a:r>
              <a:rPr lang="ru-RU" sz="2000" dirty="0">
                <a:latin typeface="Montserrat SemiBold" panose="00000700000000000000" pitchFamily="2" charset="-52"/>
              </a:rPr>
              <a:t>Преобразование происходит в три этапа: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>
                <a:latin typeface="Montserrat SemiBold" panose="00000700000000000000" pitchFamily="2" charset="-52"/>
              </a:rPr>
              <a:t>Распаковка входного интерфейса</a:t>
            </a:r>
            <a:r>
              <a:rPr lang="en-US" sz="2000" dirty="0">
                <a:latin typeface="Montserrat SemiBold" panose="00000700000000000000" pitchFamily="2" charset="-52"/>
              </a:rPr>
              <a:t>;</a:t>
            </a:r>
            <a:endParaRPr lang="ru-RU" sz="2000" dirty="0">
              <a:latin typeface="Montserrat SemiBold" panose="00000700000000000000" pitchFamily="2" charset="-52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>
                <a:latin typeface="Montserrat SemiBold" panose="00000700000000000000" pitchFamily="2" charset="-52"/>
              </a:rPr>
              <a:t>Переход на системную частоту</a:t>
            </a:r>
            <a:r>
              <a:rPr lang="en-US" sz="2000" dirty="0">
                <a:latin typeface="Montserrat SemiBold" panose="00000700000000000000" pitchFamily="2" charset="-52"/>
              </a:rPr>
              <a:t>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>
                <a:latin typeface="Montserrat SemiBold" panose="00000700000000000000" pitchFamily="2" charset="-52"/>
              </a:rPr>
              <a:t>Формирование контрольного пакета и вывод данных в </a:t>
            </a:r>
            <a:r>
              <a:rPr lang="en-US" sz="2000" dirty="0">
                <a:latin typeface="Montserrat SemiBold" panose="00000700000000000000" pitchFamily="2" charset="-52"/>
              </a:rPr>
              <a:t>Avalon-ST.</a:t>
            </a:r>
            <a:endParaRPr lang="ru-RU" sz="2000" dirty="0">
              <a:latin typeface="Montserrat SemiBold" panose="00000700000000000000" pitchFamily="2" charset="-52"/>
            </a:endParaRPr>
          </a:p>
          <a:p>
            <a:pPr algn="just"/>
            <a:endParaRPr lang="en-US" sz="2000" dirty="0">
              <a:latin typeface="Montserrat SemiBold" panose="00000700000000000000" pitchFamily="2" charset="-52"/>
            </a:endParaRPr>
          </a:p>
          <a:p>
            <a:pPr algn="just"/>
            <a:r>
              <a:rPr lang="ru-RU" sz="2000" dirty="0">
                <a:latin typeface="Montserrat SemiBold" panose="00000700000000000000" pitchFamily="2" charset="-52"/>
              </a:rPr>
              <a:t>Обеспечение </a:t>
            </a:r>
            <a:r>
              <a:rPr lang="en-US" sz="2000" dirty="0">
                <a:latin typeface="Montserrat SemiBold" panose="00000700000000000000" pitchFamily="2" charset="-52"/>
              </a:rPr>
              <a:t>Clock Domain Crossing </a:t>
            </a:r>
            <a:r>
              <a:rPr lang="ru-RU" sz="2000" dirty="0">
                <a:latin typeface="Montserrat SemiBold" panose="00000700000000000000" pitchFamily="2" charset="-52"/>
              </a:rPr>
              <a:t>с помощью асинхронного </a:t>
            </a:r>
            <a:r>
              <a:rPr lang="en-US" sz="2000" dirty="0">
                <a:latin typeface="Montserrat SemiBold" panose="00000700000000000000" pitchFamily="2" charset="-52"/>
              </a:rPr>
              <a:t>FIFO-</a:t>
            </a:r>
            <a:r>
              <a:rPr lang="ru-RU" sz="2000" dirty="0">
                <a:latin typeface="Montserrat SemiBold" panose="00000700000000000000" pitchFamily="2" charset="-52"/>
              </a:rPr>
              <a:t>буфера.</a:t>
            </a:r>
            <a:endParaRPr lang="en-US" sz="2000" dirty="0">
              <a:latin typeface="Montserrat SemiBold" panose="00000700000000000000" pitchFamily="2" charset="-52"/>
            </a:endParaRPr>
          </a:p>
          <a:p>
            <a:pPr algn="just"/>
            <a:endParaRPr lang="en-US" sz="2000" dirty="0">
              <a:latin typeface="Montserrat SemiBold" panose="00000700000000000000" pitchFamily="2" charset="-52"/>
            </a:endParaRPr>
          </a:p>
          <a:p>
            <a:pPr algn="just"/>
            <a:r>
              <a:rPr lang="ru-RU" sz="2000" dirty="0">
                <a:latin typeface="Montserrat SemiBold" panose="00000700000000000000" pitchFamily="2" charset="-52"/>
              </a:rPr>
              <a:t>Для ПЛИС </a:t>
            </a:r>
            <a:r>
              <a:rPr lang="en-US" sz="2000" dirty="0">
                <a:latin typeface="Montserrat SemiBold" panose="00000700000000000000" pitchFamily="2" charset="-52"/>
              </a:rPr>
              <a:t>Intel </a:t>
            </a:r>
            <a:r>
              <a:rPr lang="ru-RU" sz="2000" dirty="0">
                <a:latin typeface="Montserrat SemiBold" panose="00000700000000000000" pitchFamily="2" charset="-52"/>
              </a:rPr>
              <a:t>проект упакован в </a:t>
            </a:r>
            <a:r>
              <a:rPr lang="en-US" sz="2000" dirty="0">
                <a:latin typeface="Montserrat SemiBold" panose="00000700000000000000" pitchFamily="2" charset="-52"/>
              </a:rPr>
              <a:t>IP-</a:t>
            </a:r>
            <a:r>
              <a:rPr lang="ru-RU" sz="2000" dirty="0">
                <a:latin typeface="Montserrat SemiBold" panose="00000700000000000000" pitchFamily="2" charset="-52"/>
              </a:rPr>
              <a:t>блок для использования в среде </a:t>
            </a:r>
            <a:r>
              <a:rPr lang="en-US" sz="2000" dirty="0" err="1">
                <a:latin typeface="Montserrat SemiBold" panose="00000700000000000000" pitchFamily="2" charset="-52"/>
              </a:rPr>
              <a:t>Qsys</a:t>
            </a:r>
            <a:r>
              <a:rPr lang="en-US" sz="2000" dirty="0">
                <a:latin typeface="Montserrat SemiBold" panose="00000700000000000000" pitchFamily="2" charset="-52"/>
              </a:rPr>
              <a:t>.</a:t>
            </a:r>
            <a:r>
              <a:rPr lang="ru-RU" sz="2000" dirty="0">
                <a:latin typeface="Montserrat SemiBold" panose="00000700000000000000" pitchFamily="2" charset="-5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9026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686" y="2325188"/>
            <a:ext cx="4321885" cy="432188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75" y="92603"/>
            <a:ext cx="2276642" cy="4653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95DAD9-2B7D-453F-9111-5EFE65B701B8}"/>
              </a:ext>
            </a:extLst>
          </p:cNvPr>
          <p:cNvSpPr txBox="1"/>
          <p:nvPr/>
        </p:nvSpPr>
        <p:spPr>
          <a:xfrm>
            <a:off x="10939281" y="194493"/>
            <a:ext cx="1092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chemeClr val="bg1">
                    <a:lumMod val="65000"/>
                  </a:schemeClr>
                </a:solidFill>
                <a:latin typeface="Montserrat Medium" panose="00000600000000000000" pitchFamily="2" charset="-52"/>
              </a:rPr>
              <a:t>Как начать?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651253" y="6277741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Montserrat SemiBold" panose="00000700000000000000" pitchFamily="2" charset="-52"/>
              </a:rPr>
              <a:t>4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499BF679-E230-446A-8190-BC7E37FBDF52}"/>
              </a:ext>
            </a:extLst>
          </p:cNvPr>
          <p:cNvSpPr txBox="1">
            <a:spLocks/>
          </p:cNvSpPr>
          <p:nvPr/>
        </p:nvSpPr>
        <p:spPr>
          <a:xfrm>
            <a:off x="654472" y="689643"/>
            <a:ext cx="10534637" cy="6894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4800" dirty="0">
                <a:solidFill>
                  <a:srgbClr val="3324E1"/>
                </a:solidFill>
                <a:latin typeface="Montserrat SemiBold" panose="00000700000000000000" pitchFamily="2" charset="-52"/>
              </a:rPr>
              <a:t>Перечень результатов для оценки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91B09C-0E23-42CB-97F6-2C069B74810B}"/>
              </a:ext>
            </a:extLst>
          </p:cNvPr>
          <p:cNvSpPr txBox="1"/>
          <p:nvPr/>
        </p:nvSpPr>
        <p:spPr>
          <a:xfrm>
            <a:off x="654472" y="1612679"/>
            <a:ext cx="11095076" cy="2810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effectLst/>
                <a:latin typeface="Montserrat SemiBold" panose="000007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Поддержка интерфейсов BT601 и BT656;</a:t>
            </a:r>
            <a:endParaRPr lang="ru-RU" sz="2000" dirty="0">
              <a:effectLst/>
              <a:latin typeface="Montserrat SemiBold" panose="00000700000000000000" pitchFamily="2" charset="-52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effectLst/>
                <a:latin typeface="Montserrat SemiBold" panose="000007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Преобразование в интерфейс </a:t>
            </a:r>
            <a:r>
              <a:rPr lang="ru-RU" sz="2000" dirty="0" err="1">
                <a:solidFill>
                  <a:srgbClr val="000000"/>
                </a:solidFill>
                <a:effectLst/>
                <a:latin typeface="Montserrat SemiBold" panose="000007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Avalon</a:t>
            </a:r>
            <a:r>
              <a:rPr lang="ru-RU" sz="2000" dirty="0">
                <a:solidFill>
                  <a:srgbClr val="000000"/>
                </a:solidFill>
                <a:effectLst/>
                <a:latin typeface="Montserrat SemiBold" panose="000007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-ST;</a:t>
            </a:r>
            <a:endParaRPr lang="ru-RU" sz="2000" dirty="0">
              <a:effectLst/>
              <a:latin typeface="Montserrat SemiBold" panose="00000700000000000000" pitchFamily="2" charset="-52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effectLst/>
                <a:latin typeface="Montserrat SemiBold" panose="000007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Универсальность: модуль должен быть разработан без использования готовых примитивов, предоставляемых вендорами </a:t>
            </a:r>
            <a:r>
              <a:rPr lang="en-US" sz="2000" dirty="0">
                <a:solidFill>
                  <a:srgbClr val="000000"/>
                </a:solidFill>
                <a:effectLst/>
                <a:latin typeface="Montserrat SemiBold" panose="000007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FPGA</a:t>
            </a:r>
            <a:r>
              <a:rPr lang="en-US" sz="2000" dirty="0">
                <a:solidFill>
                  <a:srgbClr val="000000"/>
                </a:solidFill>
                <a:latin typeface="Montserrat SemiBold" panose="000007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000" dirty="0">
              <a:solidFill>
                <a:srgbClr val="000000"/>
              </a:solidFill>
              <a:effectLst/>
              <a:latin typeface="Montserrat SemiBold" panose="00000700000000000000" pitchFamily="2" charset="-52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effectLst/>
                <a:latin typeface="Montserrat SemiBold" panose="000007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обработки </a:t>
            </a:r>
            <a:r>
              <a:rPr lang="en-US" sz="2000" dirty="0">
                <a:solidFill>
                  <a:srgbClr val="000000"/>
                </a:solidFill>
                <a:effectLst/>
                <a:latin typeface="Montserrat SemiBold" panose="000007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Full HD </a:t>
            </a:r>
            <a:r>
              <a:rPr lang="ru-RU" sz="2000" dirty="0">
                <a:solidFill>
                  <a:srgbClr val="000000"/>
                </a:solidFill>
                <a:effectLst/>
                <a:latin typeface="Montserrat SemiBold" panose="000007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видео: рабочая частота модуля должна быть не меньше 165 МГц для обработки </a:t>
            </a:r>
            <a:r>
              <a:rPr lang="en-US" sz="2000" dirty="0">
                <a:solidFill>
                  <a:srgbClr val="000000"/>
                </a:solidFill>
                <a:effectLst/>
                <a:latin typeface="Montserrat SemiBold" panose="000007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Full HD</a:t>
            </a:r>
            <a:r>
              <a:rPr lang="ru-RU" sz="2000" dirty="0">
                <a:solidFill>
                  <a:srgbClr val="000000"/>
                </a:solidFill>
                <a:effectLst/>
                <a:latin typeface="Montserrat SemiBold" panose="000007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 видео.</a:t>
            </a:r>
            <a:endParaRPr lang="ru-RU" sz="2000" dirty="0">
              <a:effectLst/>
              <a:latin typeface="Montserrat SemiBold" panose="00000700000000000000" pitchFamily="2" charset="-52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75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686" y="2278262"/>
            <a:ext cx="4321885" cy="432188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75" y="92603"/>
            <a:ext cx="2276642" cy="46539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651253" y="627774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Montserrat SemiBold" panose="00000700000000000000" pitchFamily="2" charset="-52"/>
              </a:rPr>
              <a:t>5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84EC658B-0407-4562-97C4-430D775637A5}"/>
              </a:ext>
            </a:extLst>
          </p:cNvPr>
          <p:cNvSpPr txBox="1">
            <a:spLocks/>
          </p:cNvSpPr>
          <p:nvPr/>
        </p:nvSpPr>
        <p:spPr>
          <a:xfrm>
            <a:off x="798527" y="590345"/>
            <a:ext cx="9969607" cy="8625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4800" dirty="0">
                <a:solidFill>
                  <a:srgbClr val="3324E1"/>
                </a:solidFill>
                <a:latin typeface="Montserrat SemiBold" panose="00000700000000000000" pitchFamily="2" charset="-52"/>
              </a:rPr>
              <a:t>Обоснование оригинальности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C44059-81CF-4599-A172-E27BFB61966B}"/>
              </a:ext>
            </a:extLst>
          </p:cNvPr>
          <p:cNvSpPr txBox="1"/>
          <p:nvPr/>
        </p:nvSpPr>
        <p:spPr>
          <a:xfrm>
            <a:off x="798527" y="1573162"/>
            <a:ext cx="964676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effectLst/>
                <a:latin typeface="Montserrat SemiBold" panose="00000700000000000000" pitchFamily="2" charset="-52"/>
                <a:ea typeface="Calibri" panose="020F0502020204030204" pitchFamily="34" charset="0"/>
              </a:rPr>
              <a:t>В системах обработки видео используются различные устройства, и у каждого может быть свой интерфейс передачи данных. </a:t>
            </a:r>
            <a:r>
              <a:rPr lang="ru-RU" dirty="0">
                <a:effectLst/>
                <a:latin typeface="Montserrat SemiBold" panose="000007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В таких проектах стремятся к единому виду передачи данных, для удобства работы с ними, а также увеличения скорости работы системы.</a:t>
            </a:r>
          </a:p>
          <a:p>
            <a:pPr algn="just"/>
            <a:endParaRPr lang="ru-RU" dirty="0">
              <a:latin typeface="Montserrat SemiBold" panose="00000700000000000000" pitchFamily="2" charset="-52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Montserrat SemiBold" panose="000007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Производители ПЛИС предлагают модули для преобразования интерфейсов, но их использование возможно только на ПЛИС этих вендоров. </a:t>
            </a:r>
            <a:endParaRPr lang="ru-RU" dirty="0">
              <a:effectLst/>
              <a:latin typeface="Montserrat SemiBold" panose="00000700000000000000" pitchFamily="2" charset="-52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Montserrat SemiBold" panose="00000700000000000000" pitchFamily="2" charset="-52"/>
            </a:endParaRPr>
          </a:p>
          <a:p>
            <a:pPr algn="just"/>
            <a:r>
              <a:rPr lang="ru-RU" dirty="0">
                <a:latin typeface="Montserrat SemiBold" panose="00000700000000000000" pitchFamily="2" charset="-52"/>
              </a:rPr>
              <a:t>В условиях труднодоступности ПЛИС зарубежных производителей российские компании могут быть вынуждены сменить используемые ПЛИС в своих устройствах. При использовании </a:t>
            </a:r>
            <a:r>
              <a:rPr lang="en-US" dirty="0">
                <a:latin typeface="Montserrat SemiBold" panose="00000700000000000000" pitchFamily="2" charset="-52"/>
              </a:rPr>
              <a:t>IP-</a:t>
            </a:r>
            <a:r>
              <a:rPr lang="ru-RU" dirty="0">
                <a:latin typeface="Montserrat SemiBold" panose="00000700000000000000" pitchFamily="2" charset="-52"/>
              </a:rPr>
              <a:t>блоков производителей портирование проекта на другую ПЛИС становится невозможным.</a:t>
            </a:r>
          </a:p>
          <a:p>
            <a:pPr algn="just"/>
            <a:endParaRPr lang="ru-RU" dirty="0">
              <a:latin typeface="Montserrat SemiBold" panose="00000700000000000000" pitchFamily="2" charset="-52"/>
            </a:endParaRPr>
          </a:p>
          <a:p>
            <a:pPr algn="just"/>
            <a:r>
              <a:rPr lang="ru-RU" dirty="0">
                <a:latin typeface="Montserrat SemiBold" panose="00000700000000000000" pitchFamily="2" charset="-52"/>
              </a:rPr>
              <a:t>Данный проект является универсальным за счет отказа от использования готовых </a:t>
            </a:r>
            <a:r>
              <a:rPr lang="en-US" dirty="0">
                <a:latin typeface="Montserrat SemiBold" panose="00000700000000000000" pitchFamily="2" charset="-52"/>
              </a:rPr>
              <a:t>IP-</a:t>
            </a:r>
            <a:r>
              <a:rPr lang="ru-RU" dirty="0">
                <a:latin typeface="Montserrat SemiBold" panose="00000700000000000000" pitchFamily="2" charset="-52"/>
              </a:rPr>
              <a:t>блоков, не требует лицензии производителя и может использоваться на любой ПЛИС. </a:t>
            </a:r>
            <a:endParaRPr lang="en-US" dirty="0">
              <a:latin typeface="Montserrat SemiBold" panose="000007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204776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75" y="92603"/>
            <a:ext cx="2276642" cy="465391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686" y="2325188"/>
            <a:ext cx="4321885" cy="4321885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D346031D-B2B6-451A-950A-CC373282BB96}"/>
              </a:ext>
            </a:extLst>
          </p:cNvPr>
          <p:cNvSpPr txBox="1">
            <a:spLocks/>
          </p:cNvSpPr>
          <p:nvPr/>
        </p:nvSpPr>
        <p:spPr>
          <a:xfrm>
            <a:off x="502601" y="533759"/>
            <a:ext cx="7579515" cy="8624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46050" algn="l"/>
            <a:r>
              <a:rPr lang="ru-RU" sz="4800" dirty="0">
                <a:solidFill>
                  <a:srgbClr val="3324E1"/>
                </a:solidFill>
                <a:latin typeface="Montserrat SemiBold" panose="00000700000000000000" pitchFamily="2" charset="-52"/>
              </a:rPr>
              <a:t>Перечень технологий</a:t>
            </a:r>
            <a:endParaRPr lang="ru-RU" dirty="0">
              <a:solidFill>
                <a:srgbClr val="3324E1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25D40C-D5AD-4068-8389-5BB1CFCD6DFB}"/>
              </a:ext>
            </a:extLst>
          </p:cNvPr>
          <p:cNvSpPr txBox="1"/>
          <p:nvPr/>
        </p:nvSpPr>
        <p:spPr>
          <a:xfrm>
            <a:off x="11651253" y="627774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Montserrat SemiBold" panose="00000700000000000000" pitchFamily="2" charset="-52"/>
              </a:rPr>
              <a:t>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3BB62D-EFA7-44D6-8255-D54BFB93C473}"/>
              </a:ext>
            </a:extLst>
          </p:cNvPr>
          <p:cNvSpPr txBox="1"/>
          <p:nvPr/>
        </p:nvSpPr>
        <p:spPr>
          <a:xfrm>
            <a:off x="767848" y="1828800"/>
            <a:ext cx="964676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SemiBold" panose="00000700000000000000" pitchFamily="2" charset="-52"/>
              </a:rPr>
              <a:t>Quartus 18.1;</a:t>
            </a:r>
            <a:endParaRPr lang="ru-RU" sz="2400" dirty="0">
              <a:latin typeface="Montserrat SemiBold" panose="00000700000000000000" pitchFamily="2" charset="-5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Montserrat SemiBold" panose="00000700000000000000" pitchFamily="2" charset="-52"/>
              </a:rPr>
              <a:t>Vivado</a:t>
            </a:r>
            <a:r>
              <a:rPr lang="en-US" sz="2400" dirty="0">
                <a:latin typeface="Montserrat SemiBold" panose="00000700000000000000" pitchFamily="2" charset="-52"/>
              </a:rPr>
              <a:t> 2019.1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SemiBold" panose="00000700000000000000" pitchFamily="2" charset="-52"/>
              </a:rPr>
              <a:t>Questa Sim;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SemiBold" panose="00000700000000000000" pitchFamily="2" charset="-52"/>
              </a:rPr>
              <a:t>System Verilog;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Montserrat SemiBold" panose="00000700000000000000" pitchFamily="2" charset="-52"/>
              </a:rPr>
              <a:t>Tcl</a:t>
            </a:r>
            <a:r>
              <a:rPr lang="en-US" sz="2400" dirty="0">
                <a:latin typeface="Montserrat SemiBold" panose="00000700000000000000" pitchFamily="2" charset="-52"/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Montserrat SemiBold" panose="00000700000000000000" pitchFamily="2" charset="-52"/>
              </a:rPr>
              <a:t>Плата отладочная </a:t>
            </a:r>
            <a:r>
              <a:rPr lang="en-US" sz="2400" dirty="0">
                <a:latin typeface="Montserrat SemiBold" panose="00000700000000000000" pitchFamily="2" charset="-52"/>
              </a:rPr>
              <a:t>DE2-115, FPGA Cyclone IV;</a:t>
            </a:r>
            <a:endParaRPr lang="ru-RU" sz="2400" dirty="0">
              <a:latin typeface="Montserrat SemiBold" panose="00000700000000000000" pitchFamily="2" charset="-5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Montserrat SemiBold" panose="00000700000000000000" pitchFamily="2" charset="-52"/>
              </a:rPr>
              <a:t>Плата отладочная </a:t>
            </a:r>
            <a:r>
              <a:rPr lang="en-US" sz="2400" dirty="0">
                <a:latin typeface="Montserrat SemiBold" panose="00000700000000000000" pitchFamily="2" charset="-52"/>
              </a:rPr>
              <a:t>EBAZ4205, FPGA Zynq7000;</a:t>
            </a:r>
            <a:endParaRPr lang="ru-RU" sz="2400" dirty="0">
              <a:latin typeface="Montserrat SemiBold" panose="00000700000000000000" pitchFamily="2" charset="-5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Montserrat SemiBold" panose="00000700000000000000" pitchFamily="2" charset="-52"/>
              </a:rPr>
              <a:t>Асинхронный </a:t>
            </a:r>
            <a:r>
              <a:rPr lang="en-US" sz="2400" dirty="0">
                <a:latin typeface="Montserrat SemiBold" panose="00000700000000000000" pitchFamily="2" charset="-52"/>
              </a:rPr>
              <a:t>FIFO-</a:t>
            </a:r>
            <a:r>
              <a:rPr lang="ru-RU" sz="2400" dirty="0">
                <a:latin typeface="Montserrat SemiBold" panose="00000700000000000000" pitchFamily="2" charset="-52"/>
              </a:rPr>
              <a:t>буфер (для </a:t>
            </a:r>
            <a:r>
              <a:rPr lang="en-US" sz="2400" dirty="0">
                <a:latin typeface="Montserrat SemiBold" panose="00000700000000000000" pitchFamily="2" charset="-52"/>
              </a:rPr>
              <a:t>CDC);</a:t>
            </a:r>
          </a:p>
        </p:txBody>
      </p:sp>
    </p:spTree>
    <p:extLst>
      <p:ext uri="{BB962C8B-B14F-4D97-AF65-F5344CB8AC3E}">
        <p14:creationId xmlns:p14="http://schemas.microsoft.com/office/powerpoint/2010/main" val="2749526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75" y="92603"/>
            <a:ext cx="2276642" cy="465391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686" y="2325188"/>
            <a:ext cx="4321885" cy="43218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20960E-B8E6-4542-8517-068AB892549F}"/>
              </a:ext>
            </a:extLst>
          </p:cNvPr>
          <p:cNvSpPr txBox="1"/>
          <p:nvPr/>
        </p:nvSpPr>
        <p:spPr>
          <a:xfrm>
            <a:off x="0" y="3674789"/>
            <a:ext cx="73118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6000" dirty="0">
              <a:solidFill>
                <a:srgbClr val="3324E1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8" name="AutoShape 4" descr="https://2.bp.blogspot.com/-DuQ6_13YqQU/VfA15fmhNGI/AAAAAAAABho/mX69FBu0YLQ/s1600/download.png">
            <a:extLst>
              <a:ext uri="{FF2B5EF4-FFF2-40B4-BE49-F238E27FC236}">
                <a16:creationId xmlns:a16="http://schemas.microsoft.com/office/drawing/2014/main" id="{6C1D88F0-30B0-4305-9171-976D234C21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90295" y="91217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10" name="AutoShape 8" descr="https://2.bp.blogspot.com/-DuQ6_13YqQU/VfA15fmhNGI/AAAAAAAABho/mX69FBu0YLQ/s1600/download.png">
            <a:extLst>
              <a:ext uri="{FF2B5EF4-FFF2-40B4-BE49-F238E27FC236}">
                <a16:creationId xmlns:a16="http://schemas.microsoft.com/office/drawing/2014/main" id="{80401B83-B307-4A8F-B6B0-E3AB133140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98220" y="92011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12" name="Google Shape;34;p6">
            <a:extLst>
              <a:ext uri="{FF2B5EF4-FFF2-40B4-BE49-F238E27FC236}">
                <a16:creationId xmlns:a16="http://schemas.microsoft.com/office/drawing/2014/main" id="{D36CD65E-94A2-422D-9980-7E71D12199EB}"/>
              </a:ext>
            </a:extLst>
          </p:cNvPr>
          <p:cNvSpPr txBox="1">
            <a:spLocks/>
          </p:cNvSpPr>
          <p:nvPr/>
        </p:nvSpPr>
        <p:spPr>
          <a:xfrm>
            <a:off x="718577" y="707999"/>
            <a:ext cx="10136236" cy="912772"/>
          </a:xfrm>
          <a:prstGeom prst="rect">
            <a:avLst/>
          </a:prstGeom>
        </p:spPr>
        <p:txBody>
          <a:bodyPr spcFirstLastPara="1" vert="horz" wrap="square" lIns="19025" tIns="19025" rIns="19025" bIns="190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ru-RU" sz="4800" dirty="0">
                <a:solidFill>
                  <a:srgbClr val="3324E1"/>
                </a:solidFill>
                <a:latin typeface="Montserrat SemiBold" panose="00000700000000000000" pitchFamily="2" charset="-52"/>
              </a:rPr>
              <a:t>Соответствие результатов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A32FA7-ABEE-4CB8-8E8D-229363BD4222}"/>
              </a:ext>
            </a:extLst>
          </p:cNvPr>
          <p:cNvSpPr txBox="1"/>
          <p:nvPr/>
        </p:nvSpPr>
        <p:spPr>
          <a:xfrm>
            <a:off x="11651253" y="627774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tserrat SemiBold" panose="00000700000000000000" pitchFamily="2" charset="-52"/>
              </a:rPr>
              <a:t>7</a:t>
            </a:r>
            <a:endParaRPr lang="ru-RU" dirty="0">
              <a:latin typeface="Montserrat SemiBold" panose="00000700000000000000" pitchFamily="2" charset="-5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628740-A3ED-4F4D-9249-D0F15C4B26A1}"/>
              </a:ext>
            </a:extLst>
          </p:cNvPr>
          <p:cNvSpPr txBox="1"/>
          <p:nvPr/>
        </p:nvSpPr>
        <p:spPr>
          <a:xfrm>
            <a:off x="718577" y="1628709"/>
            <a:ext cx="9035023" cy="3733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effectLst/>
                <a:latin typeface="Montserrat SemiBold" panose="000007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Модуль поддерживает интерфейсы </a:t>
            </a:r>
            <a:r>
              <a:rPr lang="en-US" sz="2000" dirty="0">
                <a:solidFill>
                  <a:srgbClr val="000000"/>
                </a:solidFill>
                <a:effectLst/>
                <a:latin typeface="Montserrat SemiBold" panose="000007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BT601 </a:t>
            </a:r>
            <a:r>
              <a:rPr lang="ru-RU" sz="2000" dirty="0">
                <a:solidFill>
                  <a:srgbClr val="000000"/>
                </a:solidFill>
                <a:effectLst/>
                <a:latin typeface="Montserrat SemiBold" panose="000007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en-US" sz="2000" dirty="0">
                <a:solidFill>
                  <a:srgbClr val="000000"/>
                </a:solidFill>
                <a:effectLst/>
                <a:latin typeface="Montserrat SemiBold" panose="000007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BT656;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latin typeface="Montserrat SemiBold" panose="000007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На выходе модуля интерфейс </a:t>
            </a:r>
            <a:r>
              <a:rPr lang="en-US" sz="2000" dirty="0">
                <a:solidFill>
                  <a:srgbClr val="000000"/>
                </a:solidFill>
                <a:latin typeface="Montserrat SemiBold" panose="000007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Avalon-ST;</a:t>
            </a:r>
            <a:endParaRPr lang="ru-RU" sz="2000" dirty="0">
              <a:effectLst/>
              <a:latin typeface="Montserrat SemiBold" panose="00000700000000000000" pitchFamily="2" charset="-52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effectLst/>
                <a:latin typeface="Montserrat SemiBold" panose="000007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Универсальность: Для обеспечения </a:t>
            </a:r>
            <a:r>
              <a:rPr lang="en-US" sz="2000" dirty="0">
                <a:solidFill>
                  <a:srgbClr val="000000"/>
                </a:solidFill>
                <a:effectLst/>
                <a:latin typeface="Montserrat SemiBold" panose="000007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CDC</a:t>
            </a:r>
            <a:r>
              <a:rPr lang="ru-RU" sz="2000" dirty="0">
                <a:solidFill>
                  <a:srgbClr val="000000"/>
                </a:solidFill>
                <a:effectLst/>
                <a:latin typeface="Montserrat SemiBold" panose="000007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 вместо был написан асинхронный </a:t>
            </a:r>
            <a:r>
              <a:rPr lang="en-US" sz="2000" dirty="0">
                <a:solidFill>
                  <a:srgbClr val="000000"/>
                </a:solidFill>
                <a:effectLst/>
                <a:latin typeface="Montserrat SemiBold" panose="000007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FIFO-</a:t>
            </a:r>
            <a:r>
              <a:rPr lang="ru-RU" sz="2000" dirty="0">
                <a:solidFill>
                  <a:srgbClr val="000000"/>
                </a:solidFill>
                <a:effectLst/>
                <a:latin typeface="Montserrat SemiBold" panose="000007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буфер, вместо использования готового </a:t>
            </a:r>
            <a:r>
              <a:rPr lang="en-US" sz="2000" dirty="0">
                <a:solidFill>
                  <a:srgbClr val="000000"/>
                </a:solidFill>
                <a:effectLst/>
                <a:latin typeface="Montserrat SemiBold" panose="000007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IP-</a:t>
            </a:r>
            <a:r>
              <a:rPr lang="ru-RU" sz="2000" dirty="0">
                <a:solidFill>
                  <a:srgbClr val="000000"/>
                </a:solidFill>
                <a:effectLst/>
                <a:latin typeface="Montserrat SemiBold" panose="000007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блока</a:t>
            </a:r>
            <a:r>
              <a:rPr lang="en-US" sz="2000" dirty="0">
                <a:solidFill>
                  <a:srgbClr val="000000"/>
                </a:solidFill>
                <a:latin typeface="Montserrat SemiBold" panose="000007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000" dirty="0">
              <a:solidFill>
                <a:srgbClr val="000000"/>
              </a:solidFill>
              <a:effectLst/>
              <a:latin typeface="Montserrat SemiBold" panose="00000700000000000000" pitchFamily="2" charset="-52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effectLst/>
                <a:latin typeface="Montserrat SemiBold" panose="000007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обработки </a:t>
            </a:r>
            <a:r>
              <a:rPr lang="en-US" sz="2000" dirty="0">
                <a:solidFill>
                  <a:srgbClr val="000000"/>
                </a:solidFill>
                <a:effectLst/>
                <a:latin typeface="Montserrat SemiBold" panose="000007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Full HD </a:t>
            </a:r>
            <a:r>
              <a:rPr lang="ru-RU" sz="2000" dirty="0">
                <a:solidFill>
                  <a:srgbClr val="000000"/>
                </a:solidFill>
                <a:effectLst/>
                <a:latin typeface="Montserrat SemiBold" panose="000007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видео: на ПЛИС </a:t>
            </a:r>
            <a:r>
              <a:rPr lang="en-US" sz="2000" dirty="0">
                <a:solidFill>
                  <a:srgbClr val="000000"/>
                </a:solidFill>
                <a:effectLst/>
                <a:latin typeface="Montserrat SemiBold" panose="000007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Intel</a:t>
            </a:r>
            <a:r>
              <a:rPr lang="ru-RU" sz="2000" dirty="0">
                <a:solidFill>
                  <a:srgbClr val="000000"/>
                </a:solidFill>
                <a:effectLst/>
                <a:latin typeface="Montserrat SemiBold" panose="000007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ffectLst/>
                <a:latin typeface="Montserrat SemiBold" panose="000007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Cyclone IV </a:t>
            </a:r>
            <a:r>
              <a:rPr lang="ru-RU" sz="2000" dirty="0">
                <a:solidFill>
                  <a:srgbClr val="000000"/>
                </a:solidFill>
                <a:effectLst/>
                <a:latin typeface="Montserrat SemiBold" panose="000007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рабочая частота составила 172 МГц</a:t>
            </a:r>
            <a:r>
              <a:rPr lang="en-US" sz="2000" dirty="0">
                <a:solidFill>
                  <a:srgbClr val="000000"/>
                </a:solidFill>
                <a:effectLst/>
                <a:latin typeface="Montserrat SemiBold" panose="000007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sz="2000" dirty="0">
                <a:solidFill>
                  <a:srgbClr val="000000"/>
                </a:solidFill>
                <a:effectLst/>
                <a:latin typeface="Montserrat SemiBold" panose="000007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На ПЛИС </a:t>
            </a:r>
            <a:r>
              <a:rPr lang="en-US" sz="2000" dirty="0">
                <a:solidFill>
                  <a:srgbClr val="000000"/>
                </a:solidFill>
                <a:effectLst/>
                <a:latin typeface="Montserrat SemiBold" panose="000007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Xilinx Zynq7000 </a:t>
            </a:r>
            <a:r>
              <a:rPr lang="ru-RU" sz="2000" dirty="0">
                <a:solidFill>
                  <a:srgbClr val="000000"/>
                </a:solidFill>
                <a:effectLst/>
                <a:latin typeface="Montserrat SemiBold" panose="000007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рабочая частота составила 277 МГц.</a:t>
            </a:r>
            <a:endParaRPr lang="ru-RU" sz="2000" dirty="0">
              <a:effectLst/>
              <a:latin typeface="Montserrat SemiBold" panose="00000700000000000000" pitchFamily="2" charset="-52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512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886" y="2353469"/>
            <a:ext cx="4321885" cy="432188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75" y="92603"/>
            <a:ext cx="2276642" cy="4653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651253" y="6277741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tserrat SemiBold" panose="00000700000000000000" pitchFamily="2" charset="-52"/>
              </a:rPr>
              <a:t>8</a:t>
            </a:r>
            <a:endParaRPr lang="ru-RU" dirty="0">
              <a:latin typeface="Montserrat SemiBold" panose="00000700000000000000" pitchFamily="2" charset="-52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09525F2-E3DA-488B-8BFB-045637F7425A}"/>
              </a:ext>
            </a:extLst>
          </p:cNvPr>
          <p:cNvSpPr txBox="1">
            <a:spLocks/>
          </p:cNvSpPr>
          <p:nvPr/>
        </p:nvSpPr>
        <p:spPr>
          <a:xfrm>
            <a:off x="694290" y="681453"/>
            <a:ext cx="10165388" cy="7446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4000" dirty="0">
                <a:solidFill>
                  <a:srgbClr val="3324E1"/>
                </a:solidFill>
                <a:latin typeface="Montserrat SemiBold" panose="00000700000000000000" pitchFamily="2" charset="-52"/>
              </a:rPr>
              <a:t>Архитектура модуля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170A163-E604-4A25-A6AE-BE1B394DA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429" y="1485368"/>
            <a:ext cx="11771633" cy="411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985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75" y="92603"/>
            <a:ext cx="2276642" cy="465391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686" y="2278262"/>
            <a:ext cx="4321885" cy="43218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651253" y="6277741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tserrat SemiBold" panose="00000700000000000000" pitchFamily="2" charset="-52"/>
              </a:rPr>
              <a:t>9</a:t>
            </a:r>
            <a:endParaRPr lang="ru-RU" dirty="0">
              <a:latin typeface="Montserrat SemiBold" panose="00000700000000000000" pitchFamily="2" charset="-52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060B7EAE-F4BF-4C4F-A54E-291D4A73E75E}"/>
              </a:ext>
            </a:extLst>
          </p:cNvPr>
          <p:cNvSpPr txBox="1">
            <a:spLocks/>
          </p:cNvSpPr>
          <p:nvPr/>
        </p:nvSpPr>
        <p:spPr>
          <a:xfrm>
            <a:off x="772865" y="526426"/>
            <a:ext cx="7334186" cy="8434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rgbClr val="3324E1"/>
                </a:solidFill>
                <a:latin typeface="Montserrat SemiBold" panose="00000700000000000000" pitchFamily="2" charset="-52"/>
              </a:rPr>
              <a:t>IP-</a:t>
            </a:r>
            <a:r>
              <a:rPr lang="ru-RU" sz="4000" dirty="0">
                <a:solidFill>
                  <a:srgbClr val="3324E1"/>
                </a:solidFill>
                <a:latin typeface="Montserrat SemiBold" panose="00000700000000000000" pitchFamily="2" charset="-52"/>
              </a:rPr>
              <a:t>блок в среде </a:t>
            </a:r>
            <a:r>
              <a:rPr lang="en-US" sz="4000" dirty="0">
                <a:solidFill>
                  <a:srgbClr val="3324E1"/>
                </a:solidFill>
                <a:latin typeface="Montserrat SemiBold" panose="00000700000000000000" pitchFamily="2" charset="-52"/>
              </a:rPr>
              <a:t>QSYS</a:t>
            </a:r>
            <a:endParaRPr lang="ru-RU" sz="4000" dirty="0">
              <a:solidFill>
                <a:srgbClr val="3324E1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10" name="Номер слайда 2">
            <a:extLst>
              <a:ext uri="{FF2B5EF4-FFF2-40B4-BE49-F238E27FC236}">
                <a16:creationId xmlns:a16="http://schemas.microsoft.com/office/drawing/2014/main" id="{B9F1F71E-EA7C-4A3F-B7B8-A01E55DBBFB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043615" y="5325629"/>
            <a:ext cx="230682" cy="18314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9</a:t>
            </a:fld>
            <a:endParaRPr lang="ru" sz="1400">
              <a:solidFill>
                <a:srgbClr val="000000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19A9DD2-BA7E-4EAB-B203-233862C6C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871" y="1697171"/>
            <a:ext cx="9944381" cy="399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8789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2924</TotalTime>
  <Words>485</Words>
  <Application>Microsoft Office PowerPoint</Application>
  <PresentationFormat>Широкоэкранный</PresentationFormat>
  <Paragraphs>71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Montserrat Medium</vt:lpstr>
      <vt:lpstr>Montserrat SemiBold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Георгий Михаль</dc:creator>
  <cp:lastModifiedBy>Aleksandr</cp:lastModifiedBy>
  <cp:revision>37</cp:revision>
  <dcterms:created xsi:type="dcterms:W3CDTF">2023-01-08T00:10:57Z</dcterms:created>
  <dcterms:modified xsi:type="dcterms:W3CDTF">2023-06-19T19:40:49Z</dcterms:modified>
</cp:coreProperties>
</file>