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58" r:id="rId6"/>
    <p:sldId id="261" r:id="rId7"/>
    <p:sldId id="262" r:id="rId8"/>
    <p:sldId id="260" r:id="rId9"/>
    <p:sldId id="259" r:id="rId10"/>
    <p:sldId id="263" r:id="rId11"/>
    <p:sldId id="265" r:id="rId12"/>
    <p:sldId id="264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E3976-D618-4618-8685-8353F885C91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57B69-B01B-417C-93C8-D15C0509ECE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1C83D-B923-45A4-95F7-B2AB90C649C7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Бинарные  операции:</a:t>
            </a:r>
            <a:endParaRPr lang="en-US" dirty="0" smtClean="0"/>
          </a:p>
          <a:p>
            <a:pPr fontAlgn="base"/>
            <a:r>
              <a:rPr lang="ru-RU" dirty="0" smtClean="0"/>
              <a:t>В классе:</a:t>
            </a:r>
            <a:endParaRPr lang="en-US" dirty="0" smtClean="0"/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smtClean="0"/>
              <a:t>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}</a:t>
            </a:r>
            <a:r>
              <a:rPr lang="ru-RU" dirty="0" smtClean="0"/>
              <a:t>);</a:t>
            </a:r>
          </a:p>
          <a:p>
            <a:pPr fontAlgn="base"/>
            <a:r>
              <a:rPr lang="ru-RU" dirty="0" smtClean="0"/>
              <a:t>Отдельная функция:</a:t>
            </a:r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smtClean="0"/>
              <a:t>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 1}, 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 2}</a:t>
            </a:r>
            <a:r>
              <a:rPr lang="ru-RU" dirty="0" smtClean="0"/>
              <a:t>);</a:t>
            </a:r>
          </a:p>
          <a:p>
            <a:pPr fontAlgn="base"/>
            <a:endParaRPr lang="ru-RU" dirty="0" smtClean="0"/>
          </a:p>
          <a:p>
            <a:pPr fontAlgn="base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ru-RU" dirty="0" smtClean="0"/>
              <a:t>Унарные операции:</a:t>
            </a:r>
            <a:endParaRPr lang="en-US" dirty="0" smtClean="0"/>
          </a:p>
          <a:p>
            <a:pPr fontAlgn="base"/>
            <a:r>
              <a:rPr lang="ru-RU" dirty="0" smtClean="0"/>
              <a:t>В классе:</a:t>
            </a:r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(); // префиксная форма</a:t>
            </a:r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err="1" smtClean="0"/>
              <a:t>int</a:t>
            </a:r>
            <a:r>
              <a:rPr lang="ru-RU" dirty="0" smtClean="0"/>
              <a:t>); // постфиксная форма</a:t>
            </a:r>
            <a:endParaRPr lang="en-US" dirty="0" smtClean="0"/>
          </a:p>
          <a:p>
            <a:pPr fontAlgn="base"/>
            <a:r>
              <a:rPr lang="ru-RU" dirty="0" smtClean="0"/>
              <a:t>Отдельная функция:</a:t>
            </a:r>
            <a:endParaRPr lang="en-US" dirty="0" smtClean="0"/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smtClean="0"/>
              <a:t>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}</a:t>
            </a:r>
            <a:r>
              <a:rPr lang="ru-RU" dirty="0" smtClean="0"/>
              <a:t>); // префиксная форма</a:t>
            </a:r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smtClean="0"/>
              <a:t>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} , </a:t>
            </a:r>
            <a:r>
              <a:rPr lang="en-US" dirty="0" err="1" smtClean="0"/>
              <a:t>int</a:t>
            </a:r>
            <a:r>
              <a:rPr lang="ru-RU" dirty="0" smtClean="0"/>
              <a:t>); // постфиксная форма</a:t>
            </a:r>
            <a:endParaRPr lang="en-US" dirty="0" smtClean="0"/>
          </a:p>
          <a:p>
            <a:pPr fontAlgn="base"/>
            <a:endParaRPr lang="ru-RU" dirty="0" smtClean="0"/>
          </a:p>
          <a:p>
            <a:pPr lvl="1" fontAlgn="base"/>
            <a:endParaRPr lang="ru-RU" dirty="0" smtClean="0"/>
          </a:p>
          <a:p>
            <a:pPr fontAlgn="base"/>
            <a:endParaRPr lang="ru-RU" dirty="0" smtClean="0"/>
          </a:p>
          <a:p>
            <a:pPr fontAlgn="base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Операция приведения типа:</a:t>
            </a:r>
          </a:p>
          <a:p>
            <a:pPr fontAlgn="base"/>
            <a:r>
              <a:rPr lang="en-US" dirty="0" smtClean="0"/>
              <a:t>Operator {</a:t>
            </a:r>
            <a:r>
              <a:rPr lang="ru-RU" dirty="0" smtClean="0"/>
              <a:t>Тип параметра</a:t>
            </a:r>
            <a:r>
              <a:rPr lang="en-US" dirty="0" smtClean="0"/>
              <a:t>}</a:t>
            </a:r>
            <a:r>
              <a:rPr lang="ru-RU" dirty="0" smtClean="0"/>
              <a:t> ()</a:t>
            </a:r>
            <a:r>
              <a:rPr lang="en-US" dirty="0" smtClean="0"/>
              <a:t>;</a:t>
            </a:r>
            <a:endParaRPr lang="ru-RU" dirty="0" smtClean="0"/>
          </a:p>
          <a:p>
            <a:pPr fontAlgn="base"/>
            <a:endParaRPr lang="ru-RU" smtClean="0"/>
          </a:p>
          <a:p>
            <a:pPr fontAlgn="base"/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Template&lt;class T&gt;</a:t>
            </a:r>
          </a:p>
          <a:p>
            <a:pPr fontAlgn="base"/>
            <a:r>
              <a:rPr lang="en-US" dirty="0" smtClean="0"/>
              <a:t>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  T a;</a:t>
            </a:r>
          </a:p>
          <a:p>
            <a:pPr fontAlgn="base"/>
            <a:r>
              <a:rPr lang="en-US" dirty="0" smtClean="0"/>
              <a:t>  T print(T b);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fontAlgn="base"/>
            <a:endParaRPr lang="ru-RU" dirty="0" smtClean="0"/>
          </a:p>
          <a:p>
            <a:pPr fontAlgn="base"/>
            <a:endParaRPr lang="en-US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T&gt;</a:t>
            </a:r>
          </a:p>
          <a:p>
            <a:pPr fontAlgn="base"/>
            <a:r>
              <a:rPr lang="en-US" dirty="0" smtClean="0"/>
              <a:t>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  T a;</a:t>
            </a:r>
          </a:p>
          <a:p>
            <a:pPr fontAlgn="base"/>
            <a:r>
              <a:rPr lang="en-US" dirty="0" smtClean="0"/>
              <a:t>  T print(T b);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fontAlgn="base"/>
            <a:endParaRPr lang="ru-RU" dirty="0" smtClean="0"/>
          </a:p>
          <a:p>
            <a:pPr fontAlgn="base"/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Пространство имен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Пространство имен — это декларативная область, в рамках которой определяются </a:t>
            </a:r>
            <a:r>
              <a:rPr lang="ru-RU" dirty="0" smtClean="0"/>
              <a:t>различные идентификаторы.</a:t>
            </a:r>
          </a:p>
          <a:p>
            <a:r>
              <a:rPr lang="en-US" dirty="0" smtClean="0"/>
              <a:t>namespace </a:t>
            </a:r>
            <a:r>
              <a:rPr lang="en-US" dirty="0" smtClean="0"/>
              <a:t>NAME {</a:t>
            </a:r>
            <a:r>
              <a:rPr lang="ru-RU" dirty="0" smtClean="0"/>
              <a:t>…</a:t>
            </a:r>
            <a:r>
              <a:rPr lang="en-US" dirty="0" smtClean="0"/>
              <a:t>}; – </a:t>
            </a:r>
            <a:r>
              <a:rPr lang="ru-RU" dirty="0" smtClean="0"/>
              <a:t>объявление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smtClean="0"/>
              <a:t>NAME::Object;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доступ к 1 идентификатору.</a:t>
            </a:r>
          </a:p>
          <a:p>
            <a:r>
              <a:rPr lang="en-US" dirty="0" smtClean="0"/>
              <a:t>using namespace NAME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 smtClean="0"/>
              <a:t>подключение пространства имен.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ООП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100" dirty="0" smtClean="0"/>
              <a:t>абстракция для выделения в моделируемом предмете важного для решения конкретной задачи по предмету, в конечном счёте — контекстное понимание предмета, формализуемое в виде класса;</a:t>
            </a:r>
          </a:p>
          <a:p>
            <a:r>
              <a:rPr lang="ru-RU" sz="2100" dirty="0" smtClean="0"/>
              <a:t>инкапсуляция для быстрой и безопасной организации собственно иерархической управляемости: чтобы было достаточно простой команды «что делать», без одновременного уточнения как именно делать, так как это уже другой уровень управления;</a:t>
            </a:r>
          </a:p>
          <a:p>
            <a:r>
              <a:rPr lang="ru-RU" sz="2100" dirty="0" smtClean="0"/>
              <a:t>наследование для быстрой и безопасной организации родственных понятий: чтобы было достаточно на каждом иерархическом шаге учитывать только изменения, не дублируя всё остальное, учтённое на предыдущих шагах;</a:t>
            </a:r>
          </a:p>
          <a:p>
            <a:r>
              <a:rPr lang="ru-RU" sz="2100" dirty="0" smtClean="0"/>
              <a:t>полиморфизм для определения точки, в которой единое управление лучше распараллелить или наоборот — собрать воедино.</a:t>
            </a:r>
            <a:endParaRPr lang="ru-RU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// объявление классов в С++</a:t>
            </a:r>
          </a:p>
          <a:p>
            <a:pPr fontAlgn="base"/>
            <a:r>
              <a:rPr lang="ru-RU" dirty="0" err="1"/>
              <a:t>class</a:t>
            </a:r>
            <a:r>
              <a:rPr lang="ru-RU" dirty="0"/>
              <a:t> /*имя класса*/</a:t>
            </a:r>
          </a:p>
          <a:p>
            <a:pPr fontAlgn="base"/>
            <a:r>
              <a:rPr lang="ru-RU" dirty="0"/>
              <a:t>{</a:t>
            </a:r>
          </a:p>
          <a:p>
            <a:pPr fontAlgn="base"/>
            <a:r>
              <a:rPr lang="ru-RU" dirty="0"/>
              <a:t>  </a:t>
            </a:r>
            <a:r>
              <a:rPr lang="ru-RU" dirty="0" err="1"/>
              <a:t>private</a:t>
            </a:r>
            <a:r>
              <a:rPr lang="ru-RU" dirty="0"/>
              <a:t>:</a:t>
            </a:r>
          </a:p>
          <a:p>
            <a:pPr fontAlgn="base"/>
            <a:r>
              <a:rPr lang="ru-RU" dirty="0"/>
              <a:t>  /* список свойств и методов для использования внутри класса */</a:t>
            </a:r>
          </a:p>
          <a:p>
            <a:pPr fontAlgn="base"/>
            <a:r>
              <a:rPr lang="ru-RU" dirty="0"/>
              <a:t>  </a:t>
            </a:r>
            <a:r>
              <a:rPr lang="ru-RU" dirty="0" err="1"/>
              <a:t>public</a:t>
            </a:r>
            <a:r>
              <a:rPr lang="ru-RU" dirty="0"/>
              <a:t>:</a:t>
            </a:r>
          </a:p>
          <a:p>
            <a:pPr fontAlgn="base"/>
            <a:r>
              <a:rPr lang="ru-RU" dirty="0"/>
              <a:t>  /* список методов доступных другим функциям и объектам программы */</a:t>
            </a:r>
          </a:p>
          <a:p>
            <a:pPr fontAlgn="base"/>
            <a:r>
              <a:rPr lang="ru-RU" dirty="0"/>
              <a:t>  </a:t>
            </a:r>
            <a:r>
              <a:rPr lang="ru-RU" dirty="0" err="1"/>
              <a:t>protected</a:t>
            </a:r>
            <a:r>
              <a:rPr lang="ru-RU" dirty="0"/>
              <a:t>:</a:t>
            </a:r>
          </a:p>
          <a:p>
            <a:pPr fontAlgn="base"/>
            <a:r>
              <a:rPr lang="ru-RU" dirty="0"/>
              <a:t>  /*список средств, доступных при наследовании*/</a:t>
            </a:r>
          </a:p>
          <a:p>
            <a:pPr fontAlgn="base"/>
            <a:r>
              <a:rPr lang="ru-RU" dirty="0"/>
              <a:t>};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Конструктор, 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mtClean="0"/>
              <a:t>Конструктор — это особая функция-член, инициализирующая экземпляр своего класса. Конструкторы имеют имена, совпадающие с именами классов, и не имеют возвращаемых значений. </a:t>
            </a:r>
          </a:p>
          <a:p>
            <a:r>
              <a:rPr lang="ru-RU" smtClean="0"/>
              <a:t>Функции-деструкторы представляют собой противоположность конструкторам. Они вызываются при уничтожении (отмене выделения памяти) объектов. Для того чтобы указать функцию как деструктор класса, необходимо указать перед именем класса знак тильды (</a:t>
            </a:r>
            <a:r>
              <a:rPr lang="ru-RU" b="1" smtClean="0"/>
              <a:t>~</a:t>
            </a:r>
            <a:r>
              <a:rPr lang="ru-RU" smtClean="0"/>
              <a:t>). Например, деструктор для класса String объявляется следующим образом: ~String()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en-US" dirty="0" err="1" smtClean="0"/>
              <a:t>ClassName</a:t>
            </a:r>
            <a:endParaRPr lang="ru-RU" dirty="0" smtClean="0"/>
          </a:p>
          <a:p>
            <a:pPr fontAlgn="base"/>
            <a:r>
              <a:rPr lang="ru-RU" dirty="0" smtClean="0"/>
              <a:t>{</a:t>
            </a:r>
            <a:endParaRPr lang="en-US" dirty="0" smtClean="0"/>
          </a:p>
          <a:p>
            <a:pPr fontAlgn="base"/>
            <a:r>
              <a:rPr lang="en-US" dirty="0" smtClean="0"/>
              <a:t>public:</a:t>
            </a:r>
          </a:p>
          <a:p>
            <a:pPr fontAlgn="base"/>
            <a:r>
              <a:rPr lang="en-US" dirty="0" err="1" smtClean="0"/>
              <a:t>ClassName</a:t>
            </a:r>
            <a:r>
              <a:rPr lang="en-US" dirty="0" smtClean="0"/>
              <a:t>(); // </a:t>
            </a:r>
            <a:r>
              <a:rPr lang="ru-RU" dirty="0" smtClean="0"/>
              <a:t>Конструктор по умолчанию</a:t>
            </a:r>
          </a:p>
          <a:p>
            <a:pPr fontAlgn="base"/>
            <a:r>
              <a:rPr lang="en-US" dirty="0" err="1" smtClean="0"/>
              <a:t>ClassName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 smtClean="0"/>
              <a:t>&amp; data); //</a:t>
            </a:r>
            <a:r>
              <a:rPr lang="ru-RU" dirty="0" smtClean="0"/>
              <a:t> конструктор копирования</a:t>
            </a:r>
          </a:p>
          <a:p>
            <a:pPr fontAlgn="base"/>
            <a:r>
              <a:rPr lang="en-US" dirty="0" err="1" smtClean="0"/>
              <a:t>ClassName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b); // </a:t>
            </a:r>
            <a:r>
              <a:rPr lang="ru-RU" dirty="0" smtClean="0"/>
              <a:t>конструктор от двух параметров</a:t>
            </a:r>
          </a:p>
          <a:p>
            <a:r>
              <a:rPr lang="ru-RU" dirty="0" smtClean="0"/>
              <a:t>…..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en-US" dirty="0" err="1" smtClean="0"/>
              <a:t>ClassName</a:t>
            </a:r>
            <a:endParaRPr lang="ru-RU" dirty="0" smtClean="0"/>
          </a:p>
          <a:p>
            <a:pPr fontAlgn="base"/>
            <a:r>
              <a:rPr lang="ru-RU" dirty="0" smtClean="0"/>
              <a:t>{</a:t>
            </a:r>
            <a:endParaRPr lang="en-US" dirty="0" smtClean="0"/>
          </a:p>
          <a:p>
            <a:r>
              <a:rPr lang="en-US" dirty="0" smtClean="0"/>
              <a:t>~</a:t>
            </a:r>
            <a:r>
              <a:rPr lang="en-US" dirty="0" err="1" smtClean="0"/>
              <a:t>ClassName</a:t>
            </a:r>
            <a:r>
              <a:rPr lang="en-US" dirty="0" smtClean="0"/>
              <a:t>(); // </a:t>
            </a:r>
            <a:r>
              <a:rPr lang="ru-RU" dirty="0" smtClean="0"/>
              <a:t>деструктор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/*Базовый класс 1*/</a:t>
            </a:r>
          </a:p>
          <a:p>
            <a:pPr fontAlgn="base"/>
            <a:r>
              <a:rPr lang="ru-RU" dirty="0" smtClean="0"/>
              <a:t>{ … };</a:t>
            </a:r>
            <a:endParaRPr lang="en-US" dirty="0" smtClean="0"/>
          </a:p>
          <a:p>
            <a:pPr fontAlgn="base"/>
            <a:r>
              <a:rPr lang="en-US" dirty="0" smtClean="0"/>
              <a:t>…</a:t>
            </a:r>
            <a:endParaRPr lang="ru-RU" dirty="0" smtClean="0"/>
          </a:p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/*Базовый класс </a:t>
            </a:r>
            <a:r>
              <a:rPr lang="en-US" dirty="0" smtClean="0"/>
              <a:t>N</a:t>
            </a:r>
            <a:r>
              <a:rPr lang="ru-RU" dirty="0" smtClean="0"/>
              <a:t>*/</a:t>
            </a:r>
          </a:p>
          <a:p>
            <a:pPr fontAlgn="base"/>
            <a:r>
              <a:rPr lang="ru-RU" dirty="0" smtClean="0"/>
              <a:t>{ … };</a:t>
            </a:r>
          </a:p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/*Наследник*/ : </a:t>
            </a:r>
            <a:r>
              <a:rPr lang="ru-RU" dirty="0" err="1" smtClean="0"/>
              <a:t>private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ru-RU" dirty="0" err="1" smtClean="0"/>
              <a:t>protected</a:t>
            </a:r>
            <a:r>
              <a:rPr lang="en-US" dirty="0" smtClean="0"/>
              <a:t> | </a:t>
            </a:r>
            <a:r>
              <a:rPr lang="ru-RU" dirty="0" err="1" smtClean="0"/>
              <a:t>public</a:t>
            </a:r>
            <a:r>
              <a:rPr lang="en-US" dirty="0" smtClean="0"/>
              <a:t> </a:t>
            </a:r>
            <a:r>
              <a:rPr lang="ru-RU" dirty="0" smtClean="0"/>
              <a:t>Базовый класс 1</a:t>
            </a:r>
            <a:r>
              <a:rPr lang="en-US" dirty="0" smtClean="0"/>
              <a:t>, …, </a:t>
            </a:r>
            <a:r>
              <a:rPr lang="ru-RU" dirty="0" err="1" smtClean="0"/>
              <a:t>private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ru-RU" dirty="0" err="1" smtClean="0"/>
              <a:t>protected</a:t>
            </a:r>
            <a:r>
              <a:rPr lang="en-US" dirty="0" smtClean="0"/>
              <a:t> | </a:t>
            </a:r>
            <a:r>
              <a:rPr lang="ru-RU" dirty="0" err="1" smtClean="0"/>
              <a:t>public</a:t>
            </a:r>
            <a:r>
              <a:rPr lang="en-US" dirty="0" smtClean="0"/>
              <a:t> </a:t>
            </a:r>
            <a:r>
              <a:rPr lang="ru-RU" dirty="0" smtClean="0"/>
              <a:t>Базовый класс </a:t>
            </a:r>
            <a:r>
              <a:rPr lang="en-US" dirty="0" smtClean="0"/>
              <a:t>N</a:t>
            </a:r>
            <a:endParaRPr lang="ru-RU" dirty="0" smtClean="0"/>
          </a:p>
          <a:p>
            <a:pPr fontAlgn="base"/>
            <a:r>
              <a:rPr lang="ru-RU" dirty="0" smtClean="0"/>
              <a:t>{ … };</a:t>
            </a:r>
          </a:p>
          <a:p>
            <a:pPr fontAlgn="base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199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Спецификаторы базового</a:t>
                      </a:r>
                      <a:r>
                        <a:rPr lang="ru-RU" baseline="0" dirty="0" smtClean="0"/>
                        <a:t> класса (предка)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 доступа: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3174" y="1500174"/>
            <a:ext cx="452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Доступ в производном классе  (наследнике)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509</Words>
  <Application>Microsoft Office PowerPoint</Application>
  <PresentationFormat>Экран (4:3)</PresentationFormat>
  <Paragraphs>109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C++</vt:lpstr>
      <vt:lpstr>Пространство имен</vt:lpstr>
      <vt:lpstr>Принципы ООП</vt:lpstr>
      <vt:lpstr>Объявление</vt:lpstr>
      <vt:lpstr>Конструктор, Деструктор</vt:lpstr>
      <vt:lpstr>Конструкторы</vt:lpstr>
      <vt:lpstr> Деструктор</vt:lpstr>
      <vt:lpstr>Наследование</vt:lpstr>
      <vt:lpstr>Наследование</vt:lpstr>
      <vt:lpstr>Перегрузка операций</vt:lpstr>
      <vt:lpstr>Перегрузка операций</vt:lpstr>
      <vt:lpstr>Перегрузка операций</vt:lpstr>
      <vt:lpstr>Шаблоны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Bkmz</dc:creator>
  <cp:lastModifiedBy>Bkmz</cp:lastModifiedBy>
  <cp:revision>15</cp:revision>
  <dcterms:created xsi:type="dcterms:W3CDTF">2015-09-22T14:34:35Z</dcterms:created>
  <dcterms:modified xsi:type="dcterms:W3CDTF">2020-02-18T12:01:33Z</dcterms:modified>
</cp:coreProperties>
</file>