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28"/>
  </p:notesMasterIdLst>
  <p:handoutMasterIdLst>
    <p:handoutMasterId r:id="rId29"/>
  </p:handoutMasterIdLst>
  <p:sldIdLst>
    <p:sldId id="495" r:id="rId2"/>
    <p:sldId id="260" r:id="rId3"/>
    <p:sldId id="256" r:id="rId4"/>
    <p:sldId id="479" r:id="rId5"/>
    <p:sldId id="494" r:id="rId6"/>
    <p:sldId id="468" r:id="rId7"/>
    <p:sldId id="469" r:id="rId8"/>
    <p:sldId id="485" r:id="rId9"/>
    <p:sldId id="474" r:id="rId10"/>
    <p:sldId id="486" r:id="rId11"/>
    <p:sldId id="487" r:id="rId12"/>
    <p:sldId id="488" r:id="rId13"/>
    <p:sldId id="489" r:id="rId14"/>
    <p:sldId id="493" r:id="rId15"/>
    <p:sldId id="490" r:id="rId16"/>
    <p:sldId id="491" r:id="rId17"/>
    <p:sldId id="492" r:id="rId18"/>
    <p:sldId id="478" r:id="rId19"/>
    <p:sldId id="470" r:id="rId20"/>
    <p:sldId id="498" r:id="rId21"/>
    <p:sldId id="483" r:id="rId22"/>
    <p:sldId id="499" r:id="rId23"/>
    <p:sldId id="500" r:id="rId24"/>
    <p:sldId id="302" r:id="rId25"/>
    <p:sldId id="497" r:id="rId26"/>
    <p:sldId id="467" r:id="rId27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DA2"/>
    <a:srgbClr val="FF3300"/>
    <a:srgbClr val="D62A90"/>
    <a:srgbClr val="00FF00"/>
    <a:srgbClr val="99FF3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1" autoAdjust="0"/>
    <p:restoredTop sz="94576" autoAdjust="0"/>
  </p:normalViewPr>
  <p:slideViewPr>
    <p:cSldViewPr>
      <p:cViewPr>
        <p:scale>
          <a:sx n="70" d="100"/>
          <a:sy n="70" d="100"/>
        </p:scale>
        <p:origin x="-1278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EB379-D720-461B-A749-CE4B365CEBE1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A476D-B87E-44BB-B82A-8C7287914FBD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4528" y="116632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6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3861048"/>
            <a:ext cx="64807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66786" y="3768598"/>
            <a:ext cx="8739214" cy="73250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178948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RSD, Москва, 26-27 сентября 2016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 dirty="0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/2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5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" y="6309846"/>
            <a:ext cx="535111" cy="53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984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/2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RSD, Москва, 26-27 сентября 2016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 dirty="0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pic>
        <p:nvPicPr>
          <p:cNvPr id="11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" y="6309846"/>
            <a:ext cx="535111" cy="53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6003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RSD, Москва, 26-27 сентября 2016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 dirty="0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/2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1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" y="6309846"/>
            <a:ext cx="535111" cy="53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pc-education.unn.ru/&#1086;&#1073;&#1091;&#1095;&#1077;&#1085;&#1080;&#1077;/&#1091;&#1095;&#1077;&#1073;&#1085;&#1086;&#1077;-&#1087;&#1086;/&#1089;&#1080;&#1089;&#1090;&#1077;&#1084;&#1072;-&#1072;&#1073;&#1089;&#1086;&#1083;&#1102;&#1090;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hyperlink" Target="mailto:gergel@unn.r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238" y="87313"/>
            <a:ext cx="223837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87313"/>
            <a:ext cx="22860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7313" y="87313"/>
            <a:ext cx="2400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9988" y="87313"/>
            <a:ext cx="265588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293" y="1785926"/>
            <a:ext cx="1855787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881166" y="1736371"/>
            <a:ext cx="8024834" cy="6924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</a:rPr>
              <a:t>Нижегородский государственный университет им. Н.И. Лобачевского</a:t>
            </a:r>
            <a:r>
              <a:rPr lang="en-US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</a:rPr>
              <a:t> </a:t>
            </a:r>
          </a:p>
          <a:p>
            <a:pPr algn="ctr">
              <a:spcBef>
                <a:spcPts val="600"/>
              </a:spcBef>
              <a:defRPr/>
            </a:pPr>
            <a:r>
              <a:rPr lang="ru-RU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</a:rPr>
              <a:t>Институт информационных технологий, математики и механики</a:t>
            </a:r>
            <a:endParaRPr lang="en-US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072680" y="2420888"/>
            <a:ext cx="730639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r>
              <a:rPr lang="ru-RU" dirty="0" smtClean="0">
                <a:solidFill>
                  <a:schemeClr val="bg1"/>
                </a:solidFill>
              </a:rPr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72680" y="3789040"/>
            <a:ext cx="21699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i="1" u="sng" dirty="0" smtClean="0">
                <a:solidFill>
                  <a:schemeClr val="bg1"/>
                </a:solidFill>
              </a:rPr>
              <a:t>Е.А. </a:t>
            </a:r>
            <a:r>
              <a:rPr lang="ru-RU" sz="2400" b="1" i="1" u="sng" dirty="0" err="1" smtClean="0">
                <a:solidFill>
                  <a:schemeClr val="bg1"/>
                </a:solidFill>
              </a:rPr>
              <a:t>Козинов</a:t>
            </a:r>
            <a:r>
              <a:rPr lang="ru-RU" sz="2400" b="1" i="1" dirty="0" smtClean="0">
                <a:solidFill>
                  <a:schemeClr val="bg1"/>
                </a:solidFill>
              </a:rPr>
              <a:t>,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ru-RU" sz="2400" b="1" i="1" dirty="0" smtClean="0">
                <a:solidFill>
                  <a:schemeClr val="bg1"/>
                </a:solidFill>
              </a:rPr>
              <a:t>В.П. </a:t>
            </a:r>
            <a:r>
              <a:rPr lang="ru-RU" sz="2400" b="1" i="1" dirty="0" err="1" smtClean="0">
                <a:solidFill>
                  <a:schemeClr val="bg1"/>
                </a:solidFill>
              </a:rPr>
              <a:t>Гергель</a:t>
            </a:r>
            <a:endParaRPr lang="ru-RU" sz="22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подхода: </a:t>
            </a:r>
            <a:br>
              <a:rPr lang="ru-RU" dirty="0" smtClean="0"/>
            </a:br>
            <a:r>
              <a:rPr lang="ru-RU" dirty="0" smtClean="0"/>
              <a:t>метод решения задач глобальной оптимизации…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Начальная итерация алгоритма осуществляется в произвольной точке.</a:t>
            </a:r>
          </a:p>
          <a:p>
            <a:endParaRPr lang="ru-RU" dirty="0" smtClean="0"/>
          </a:p>
          <a:p>
            <a:r>
              <a:rPr lang="ru-RU" dirty="0" smtClean="0"/>
              <a:t>Далее выбор последующих точек осуществляется согласно правилам:</a:t>
            </a:r>
          </a:p>
          <a:p>
            <a:pPr lvl="1"/>
            <a:r>
              <a:rPr lang="ru-RU" i="1" dirty="0" smtClean="0"/>
              <a:t>Правило </a:t>
            </a:r>
            <a:r>
              <a:rPr lang="ru-RU" dirty="0" smtClean="0"/>
              <a:t>1</a:t>
            </a:r>
            <a:r>
              <a:rPr lang="ru-RU" i="1" dirty="0" smtClean="0"/>
              <a:t>.</a:t>
            </a:r>
            <a:r>
              <a:rPr lang="ru-RU" dirty="0" smtClean="0"/>
              <a:t> Точки множества точек испытаний перенумеровать нижними индексами в порядке увеличения значений координаты</a:t>
            </a:r>
          </a:p>
          <a:p>
            <a:pPr lvl="1"/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6237" y="1916832"/>
            <a:ext cx="1033526" cy="308245"/>
          </a:xfrm>
          <a:prstGeom prst="rect">
            <a:avLst/>
          </a:prstGeom>
          <a:noFill/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2321" y="4149080"/>
            <a:ext cx="3761359" cy="288032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подхода: </a:t>
            </a:r>
            <a:br>
              <a:rPr lang="ru-RU" dirty="0" smtClean="0"/>
            </a:br>
            <a:r>
              <a:rPr lang="ru-RU" dirty="0" smtClean="0"/>
              <a:t>метод решения задач глобальной оптимизации…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Правило </a:t>
            </a:r>
            <a:r>
              <a:rPr lang="ru-RU" dirty="0" smtClean="0"/>
              <a:t>2</a:t>
            </a:r>
            <a:r>
              <a:rPr lang="ru-RU" i="1" dirty="0" smtClean="0"/>
              <a:t>.</a:t>
            </a:r>
            <a:r>
              <a:rPr lang="ru-RU" dirty="0" smtClean="0"/>
              <a:t> Вычислить текущую оценку константы Гельдера </a:t>
            </a:r>
            <a:r>
              <a:rPr lang="en-US" i="1" dirty="0" smtClean="0"/>
              <a:t>H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>
              <a:buNone/>
            </a:pPr>
            <a:r>
              <a:rPr lang="ru-RU" dirty="0" smtClean="0"/>
              <a:t>, где: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– </a:t>
            </a:r>
            <a:r>
              <a:rPr lang="ru-RU" dirty="0" smtClean="0"/>
              <a:t>параметр алгоритма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3152800" y="3356992"/>
          <a:ext cx="2646294" cy="1008112"/>
        </p:xfrm>
        <a:graphic>
          <a:graphicData uri="http://schemas.openxmlformats.org/presentationml/2006/ole">
            <p:oleObj spid="_x0000_s62465" name="Формула" r:id="rId3" imgW="1193800" imgH="457200" progId="Equation.3">
              <p:embed/>
            </p:oleObj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071791" y="2276872"/>
          <a:ext cx="2808312" cy="995071"/>
        </p:xfrm>
        <a:graphic>
          <a:graphicData uri="http://schemas.openxmlformats.org/presentationml/2006/ole">
            <p:oleObj spid="_x0000_s62467" name="Формула" r:id="rId4" imgW="1206500" imgH="431800" progId="Equation.3">
              <p:embed/>
            </p:oleObj>
          </a:graphicData>
        </a:graphic>
      </p:graphicFrame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792760" y="1628800"/>
          <a:ext cx="3366374" cy="504056"/>
        </p:xfrm>
        <a:graphic>
          <a:graphicData uri="http://schemas.openxmlformats.org/presentationml/2006/ole">
            <p:oleObj spid="_x0000_s62469" name="Формула" r:id="rId5" imgW="1777229" imgH="253890" progId="Equation.3">
              <p:embed/>
            </p:oleObj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подхода: </a:t>
            </a:r>
            <a:br>
              <a:rPr lang="ru-RU" dirty="0" smtClean="0"/>
            </a:br>
            <a:r>
              <a:rPr lang="ru-RU" dirty="0" smtClean="0"/>
              <a:t>метод решения задач глобальной оптимизации…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Правило </a:t>
            </a:r>
            <a:r>
              <a:rPr lang="ru-RU" dirty="0" smtClean="0"/>
              <a:t>3</a:t>
            </a:r>
            <a:r>
              <a:rPr lang="ru-RU" i="1" dirty="0" smtClean="0"/>
              <a:t>.</a:t>
            </a:r>
            <a:r>
              <a:rPr lang="ru-RU" dirty="0" smtClean="0"/>
              <a:t> Для каждого интервала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k+1,</a:t>
            </a:r>
            <a:r>
              <a:rPr lang="en-US" i="1" dirty="0" smtClean="0"/>
              <a:t> </a:t>
            </a:r>
            <a:r>
              <a:rPr lang="ru-RU" dirty="0" smtClean="0"/>
              <a:t>вычислить </a:t>
            </a:r>
            <a:r>
              <a:rPr lang="ru-RU" i="1" dirty="0" smtClean="0"/>
              <a:t>характеристику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, где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ru-RU" dirty="0" smtClean="0"/>
              <a:t>                                                               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k,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                                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1,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                                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k + 1.</a:t>
            </a:r>
          </a:p>
          <a:p>
            <a:endParaRPr lang="en-US" dirty="0" smtClean="0"/>
          </a:p>
          <a:p>
            <a:r>
              <a:rPr lang="ru-RU" i="1" dirty="0" smtClean="0"/>
              <a:t>Правило </a:t>
            </a:r>
            <a:r>
              <a:rPr lang="ru-RU" dirty="0" smtClean="0"/>
              <a:t>4</a:t>
            </a:r>
            <a:r>
              <a:rPr lang="ru-RU" i="1" dirty="0" smtClean="0"/>
              <a:t>.</a:t>
            </a:r>
            <a:r>
              <a:rPr lang="ru-RU" dirty="0" smtClean="0"/>
              <a:t> Определить интервал с максимальной характеристикой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712640" y="2060848"/>
          <a:ext cx="3762418" cy="792088"/>
        </p:xfrm>
        <a:graphic>
          <a:graphicData uri="http://schemas.openxmlformats.org/presentationml/2006/ole">
            <p:oleObj spid="_x0000_s63493" name="Формула" r:id="rId3" imgW="2171700" imgH="469900" progId="Equation.3">
              <p:embed/>
            </p:oleObj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712640" y="2924944"/>
          <a:ext cx="1800200" cy="668646"/>
        </p:xfrm>
        <a:graphic>
          <a:graphicData uri="http://schemas.openxmlformats.org/presentationml/2006/ole">
            <p:oleObj spid="_x0000_s63497" name="Формула" r:id="rId4" imgW="1054100" imgH="393700" progId="Equation.3">
              <p:embed/>
            </p:oleObj>
          </a:graphicData>
        </a:graphic>
      </p:graphicFrame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712640" y="3789040"/>
          <a:ext cx="2086386" cy="720080"/>
        </p:xfrm>
        <a:graphic>
          <a:graphicData uri="http://schemas.openxmlformats.org/presentationml/2006/ole">
            <p:oleObj spid="_x0000_s63499" name="Формула" r:id="rId5" imgW="1129810" imgH="393529" progId="Equation.3">
              <p:embed/>
            </p:oleObj>
          </a:graphicData>
        </a:graphic>
      </p:graphicFrame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3930486" y="5661248"/>
          <a:ext cx="1814602" cy="504056"/>
        </p:xfrm>
        <a:graphic>
          <a:graphicData uri="http://schemas.openxmlformats.org/presentationml/2006/ole">
            <p:oleObj spid="_x0000_s63501" name="Формула" r:id="rId6" imgW="1028700" imgH="279400" progId="Equation.3">
              <p:embed/>
            </p:oleObj>
          </a:graphicData>
        </a:graphic>
      </p:graphicFrame>
      <p:sp>
        <p:nvSpPr>
          <p:cNvPr id="21" name="Номер слайда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подхода: </a:t>
            </a:r>
            <a:br>
              <a:rPr lang="ru-RU" dirty="0" smtClean="0"/>
            </a:br>
            <a:r>
              <a:rPr lang="ru-RU" dirty="0" smtClean="0"/>
              <a:t>метод решения задач глобальной оптимизации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Правило </a:t>
            </a:r>
            <a:r>
              <a:rPr lang="ru-RU" dirty="0" smtClean="0"/>
              <a:t>5</a:t>
            </a:r>
            <a:r>
              <a:rPr lang="ru-RU" i="1" dirty="0" smtClean="0"/>
              <a:t>.</a:t>
            </a:r>
            <a:r>
              <a:rPr lang="ru-RU" dirty="0" smtClean="0"/>
              <a:t> Выполнить новое испытание (вычисление значения </a:t>
            </a:r>
            <a:r>
              <a:rPr lang="ru-RU" dirty="0" err="1" smtClean="0"/>
              <a:t>минимизируемой</a:t>
            </a:r>
            <a:r>
              <a:rPr lang="ru-RU" dirty="0" smtClean="0"/>
              <a:t> функции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i="1" dirty="0" smtClean="0"/>
              <a:t>)</a:t>
            </a:r>
            <a:r>
              <a:rPr lang="ru-RU" dirty="0" smtClean="0"/>
              <a:t> в точке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ru-RU" dirty="0" smtClean="0"/>
              <a:t>, располагаемое в интервале с максимальной характеристикой из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                                             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                                             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Условие остановки, в соответствии с которым прекращаются испытания, определяется условием</a:t>
            </a:r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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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352600" y="2636912"/>
          <a:ext cx="5156998" cy="792088"/>
        </p:xfrm>
        <a:graphic>
          <a:graphicData uri="http://schemas.openxmlformats.org/presentationml/2006/ole">
            <p:oleObj spid="_x0000_s64518" name="Формула" r:id="rId3" imgW="2908300" imgH="469900" progId="Equation.3">
              <p:embed/>
            </p:oleObj>
          </a:graphicData>
        </a:graphic>
      </p:graphicFrame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424608" y="3573016"/>
          <a:ext cx="1584176" cy="676575"/>
        </p:xfrm>
        <a:graphic>
          <a:graphicData uri="http://schemas.openxmlformats.org/presentationml/2006/ole">
            <p:oleObj spid="_x0000_s64520" name="Формула" r:id="rId4" imgW="914400" imgH="393700" progId="Equation.3">
              <p:embed/>
            </p:oleObj>
          </a:graphicData>
        </a:graphic>
      </p:graphicFrame>
      <p:sp>
        <p:nvSpPr>
          <p:cNvPr id="21" name="Номер слайда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метод решения задач </a:t>
            </a:r>
            <a:br>
              <a:rPr lang="ru-RU" dirty="0" smtClean="0"/>
            </a:br>
            <a:r>
              <a:rPr lang="ru-RU" dirty="0" smtClean="0"/>
              <a:t>глобальной оптимизации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Параллельный алгоритм решения задачи глобальной оптимизации может быть получен путем модификации правил 4 и 5.</a:t>
            </a:r>
          </a:p>
          <a:p>
            <a:r>
              <a:rPr lang="ru-RU" dirty="0" smtClean="0"/>
              <a:t>В параллельном алгоритме в правиле 4 необходимо выбрать группу интервалов с максимально возможными характеристиками.</a:t>
            </a:r>
          </a:p>
          <a:p>
            <a:r>
              <a:rPr lang="ru-RU" dirty="0" smtClean="0"/>
              <a:t>Для каждого интервала необходимо выбрать новую точку испытаний согласно правилу 5.</a:t>
            </a:r>
          </a:p>
          <a:p>
            <a:pPr lvl="1"/>
            <a:r>
              <a:rPr lang="ru-RU" i="1" dirty="0" smtClean="0"/>
              <a:t>Вычисления в выбранных точках можно делать независимо.</a:t>
            </a:r>
          </a:p>
          <a:p>
            <a:r>
              <a:rPr lang="ru-RU" dirty="0" smtClean="0"/>
              <a:t>Продолжать вычисления можно после вычисления всех значений в выбранных точках.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 глобального поиска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917" y="1014362"/>
            <a:ext cx="8291524" cy="48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32608" y="5949280"/>
            <a:ext cx="689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3"/>
              </a:rPr>
              <a:t>http://hpc-education.unn.ru/</a:t>
            </a:r>
            <a:r>
              <a:rPr lang="ru-RU" dirty="0" smtClean="0">
                <a:hlinkClick r:id="rId3"/>
              </a:rPr>
              <a:t>обучение/</a:t>
            </a:r>
            <a:r>
              <a:rPr lang="ru-RU" dirty="0" err="1" smtClean="0">
                <a:hlinkClick r:id="rId3"/>
              </a:rPr>
              <a:t>учебное-по</a:t>
            </a:r>
            <a:r>
              <a:rPr lang="ru-RU" dirty="0" smtClean="0">
                <a:hlinkClick r:id="rId3"/>
              </a:rPr>
              <a:t>/система-абсолют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вычислений на основе повторного использования поисковой информации…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задач МКО может потребовать значительного объема вычислений. </a:t>
            </a:r>
            <a:endParaRPr lang="en-US" dirty="0" smtClean="0"/>
          </a:p>
          <a:p>
            <a:pPr lvl="1"/>
            <a:r>
              <a:rPr lang="ru-RU" dirty="0" smtClean="0"/>
              <a:t>Основная проблема – каждая смена набора </a:t>
            </a:r>
            <a:r>
              <a:rPr lang="ru-RU" i="1" dirty="0" smtClean="0">
                <a:sym typeface="Symbol"/>
              </a:rPr>
              <a:t></a:t>
            </a:r>
            <a:r>
              <a:rPr lang="ru-RU" dirty="0" smtClean="0"/>
              <a:t>= (</a:t>
            </a:r>
            <a:r>
              <a:rPr lang="ru-RU" i="1" dirty="0" smtClean="0">
                <a:sym typeface="Symbol"/>
              </a:rPr>
              <a:t></a:t>
            </a:r>
            <a:r>
              <a:rPr lang="ru-RU" baseline="-25000" dirty="0" smtClean="0"/>
              <a:t>1</a:t>
            </a:r>
            <a:r>
              <a:rPr lang="ru-RU" dirty="0" smtClean="0"/>
              <a:t>,</a:t>
            </a:r>
            <a:r>
              <a:rPr lang="ru-RU" i="1" dirty="0" smtClean="0"/>
              <a:t> </a:t>
            </a:r>
            <a:r>
              <a:rPr lang="ru-RU" i="1" dirty="0" smtClean="0">
                <a:sym typeface="Symbol"/>
              </a:rPr>
              <a:t></a:t>
            </a:r>
            <a:r>
              <a:rPr lang="ru-RU" baseline="-25000" dirty="0" smtClean="0"/>
              <a:t>2</a:t>
            </a:r>
            <a:r>
              <a:rPr lang="ru-RU" dirty="0" smtClean="0"/>
              <a:t>,…,</a:t>
            </a:r>
            <a:r>
              <a:rPr lang="ru-RU" i="1" dirty="0" smtClean="0"/>
              <a:t> </a:t>
            </a:r>
            <a:r>
              <a:rPr lang="ru-RU" i="1" dirty="0" smtClean="0">
                <a:sym typeface="Symbol"/>
              </a:rPr>
              <a:t></a:t>
            </a:r>
            <a:r>
              <a:rPr lang="en-US" baseline="-25000" dirty="0" smtClean="0"/>
              <a:t>s</a:t>
            </a:r>
            <a:r>
              <a:rPr lang="ru-RU" dirty="0" smtClean="0"/>
              <a:t>) приводит к новой задаче многоэкстремальной оптимизации.</a:t>
            </a:r>
          </a:p>
          <a:p>
            <a:r>
              <a:rPr lang="ru-RU" dirty="0" smtClean="0"/>
              <a:t>Повышение </a:t>
            </a:r>
            <a:r>
              <a:rPr lang="ru-RU" smtClean="0"/>
              <a:t>эффективности вычислений </a:t>
            </a:r>
            <a:r>
              <a:rPr lang="ru-RU" dirty="0" smtClean="0"/>
              <a:t>может быть обеспечено только при полном использовании всей поисковой информации, получаемой в процессе вычислений.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вычислений на основе повторного использования поисковой информации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Матрица поисковой информации</a:t>
            </a:r>
            <a:r>
              <a:rPr lang="ru-RU" dirty="0" smtClean="0"/>
              <a:t> (МПИ)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i="1" dirty="0" smtClean="0"/>
              <a:t>Матрица состояния поиска</a:t>
            </a:r>
            <a:r>
              <a:rPr lang="ru-RU" dirty="0" smtClean="0"/>
              <a:t> (</a:t>
            </a:r>
            <a:r>
              <a:rPr lang="ru-RU" i="1" dirty="0" smtClean="0"/>
              <a:t>МСП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r>
              <a:rPr lang="ru-RU" i="1" dirty="0" smtClean="0"/>
              <a:t>П</a:t>
            </a:r>
            <a:r>
              <a:rPr lang="ru-RU" i="1" dirty="0" smtClean="0">
                <a:cs typeface="Times New Roman" pitchFamily="18" charset="0"/>
              </a:rPr>
              <a:t>ри смене постановки задачи  МСП восстанавливается из МПИ путем простых арифметических операций!</a:t>
            </a:r>
            <a:endParaRPr lang="ru-RU" i="1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8774" y="1700808"/>
            <a:ext cx="4068452" cy="576064"/>
          </a:xfrm>
          <a:prstGeom prst="rect">
            <a:avLst/>
          </a:prstGeom>
          <a:noFill/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0772" y="3065058"/>
            <a:ext cx="4104456" cy="363942"/>
          </a:xfrm>
          <a:prstGeom prst="rect">
            <a:avLst/>
          </a:prstGeom>
          <a:noFill/>
        </p:spPr>
      </p:pic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3573016"/>
            <a:ext cx="4042267" cy="360040"/>
          </a:xfrm>
          <a:prstGeom prst="rect">
            <a:avLst/>
          </a:prstGeom>
          <a:noFill/>
        </p:spPr>
      </p:pic>
      <p:sp>
        <p:nvSpPr>
          <p:cNvPr id="13" name="Номер слайда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Эксперименты проводилось на решении двухкритериальных одномерных задач МКО без ограничений, т.е. </a:t>
            </a:r>
            <a:r>
              <a:rPr lang="ru-RU" i="1" dirty="0" smtClean="0"/>
              <a:t>N</a:t>
            </a:r>
            <a:r>
              <a:rPr lang="ru-RU" dirty="0" smtClean="0"/>
              <a:t>=1, </a:t>
            </a:r>
            <a:r>
              <a:rPr lang="ru-RU" i="1" dirty="0" smtClean="0"/>
              <a:t>s</a:t>
            </a:r>
            <a:r>
              <a:rPr lang="ru-RU" dirty="0" smtClean="0"/>
              <a:t>=2.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решении использовалась минимаксная свертка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328597" y="1844824"/>
          <a:ext cx="5280587" cy="864096"/>
        </p:xfrm>
        <a:graphic>
          <a:graphicData uri="http://schemas.openxmlformats.org/presentationml/2006/ole">
            <p:oleObj spid="_x0000_s26625" name="Формула" r:id="rId3" imgW="2616200" imgH="431800" progId="Equation.3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897216" y="2108026"/>
          <a:ext cx="1008112" cy="312862"/>
        </p:xfrm>
        <a:graphic>
          <a:graphicData uri="http://schemas.openxmlformats.org/presentationml/2006/ole">
            <p:oleObj spid="_x0000_s26627" name="Формула" r:id="rId4" imgW="545626" imgH="164957" progId="Equation.3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16496" y="3212976"/>
          <a:ext cx="3594639" cy="432048"/>
        </p:xfrm>
        <a:graphic>
          <a:graphicData uri="http://schemas.openxmlformats.org/presentationml/2006/ole">
            <p:oleObj spid="_x0000_s26629" name="Формула" r:id="rId5" imgW="1981200" imgH="228600" progId="Equation.3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16495" y="3645024"/>
          <a:ext cx="2662762" cy="792088"/>
        </p:xfrm>
        <a:graphic>
          <a:graphicData uri="http://schemas.openxmlformats.org/presentationml/2006/ole">
            <p:oleObj spid="_x0000_s26631" name="Формула" r:id="rId6" imgW="1511300" imgH="431800" progId="Equation.3">
              <p:embed/>
            </p:oleObj>
          </a:graphicData>
        </a:graphic>
      </p:graphicFrame>
      <p:pic>
        <p:nvPicPr>
          <p:cNvPr id="15" name="Рисунок 14" descr="NUMTA2016_MCO_Fig1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2800" y="3573016"/>
            <a:ext cx="6552728" cy="2736304"/>
          </a:xfrm>
          <a:prstGeom prst="rect">
            <a:avLst/>
          </a:prstGeom>
        </p:spPr>
      </p:pic>
      <p:sp>
        <p:nvSpPr>
          <p:cNvPr id="16" name="Дата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серии экспериментов решалось 100 сгенерированных задач</a:t>
            </a:r>
          </a:p>
          <a:p>
            <a:r>
              <a:rPr lang="ru-RU" dirty="0" smtClean="0"/>
              <a:t>В каждом задаче производился поиск оптимальных вариантов при 50 различных коэффициентах свертки</a:t>
            </a:r>
          </a:p>
          <a:p>
            <a:endParaRPr lang="ru-RU" dirty="0" smtClean="0"/>
          </a:p>
          <a:p>
            <a:r>
              <a:rPr lang="ru-RU" dirty="0" smtClean="0"/>
              <a:t>Сравнение последовательных алгоритмов 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48544" y="3250247"/>
          <a:ext cx="8712967" cy="2843049"/>
        </p:xfrm>
        <a:graphic>
          <a:graphicData uri="http://schemas.openxmlformats.org/drawingml/2006/table">
            <a:tbl>
              <a:tblPr/>
              <a:tblGrid>
                <a:gridCol w="2016224"/>
                <a:gridCol w="1224136"/>
                <a:gridCol w="864096"/>
                <a:gridCol w="864096"/>
                <a:gridCol w="1080120"/>
                <a:gridCol w="1008112"/>
                <a:gridCol w="864096"/>
                <a:gridCol w="792087"/>
              </a:tblGrid>
              <a:tr h="3810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Задачи, входящие в состав групп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11-20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21-30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31-40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1-50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Без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использования поисковой информации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287,0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292,9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303,5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1459,7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 среднем для 1 задачи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28,5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29,2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использования поисковой информации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92,5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 среднем для 1 задачи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Сокращение объема вычислений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22,9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23,4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26,3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15,8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 bwMode="auto">
          <a:xfrm>
            <a:off x="200472" y="144016"/>
            <a:ext cx="9505056" cy="1412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57256" y="4509120"/>
            <a:ext cx="21699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i="1" u="sng" dirty="0" smtClean="0"/>
              <a:t>Е.А. </a:t>
            </a:r>
            <a:r>
              <a:rPr lang="ru-RU" sz="2400" b="1" i="1" u="sng" dirty="0" err="1" smtClean="0"/>
              <a:t>Козинов</a:t>
            </a:r>
            <a:r>
              <a:rPr lang="ru-RU" sz="2400" b="1" i="1" dirty="0" smtClean="0"/>
              <a:t>, </a:t>
            </a:r>
            <a:endParaRPr lang="en-US" sz="2400" b="1" i="1" dirty="0" smtClean="0"/>
          </a:p>
          <a:p>
            <a:r>
              <a:rPr lang="ru-RU" sz="2400" b="1" i="1" dirty="0" smtClean="0"/>
              <a:t>В.П. </a:t>
            </a:r>
            <a:r>
              <a:rPr lang="ru-RU" sz="2400" b="1" i="1" dirty="0" err="1" smtClean="0"/>
              <a:t>Гергель</a:t>
            </a:r>
            <a:endParaRPr lang="ru-RU" sz="2200" b="1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2950" y="2132856"/>
            <a:ext cx="84201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41032" y="776898"/>
            <a:ext cx="3744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МОСКВА,</a:t>
            </a:r>
          </a:p>
          <a:p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26-27 сентября 2016 г.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Рисунок 4" descr="rsd-8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188640"/>
            <a:ext cx="4811935" cy="1296144"/>
          </a:xfrm>
          <a:prstGeom prst="rect">
            <a:avLst/>
          </a:prstGeom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93584" y="3645024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 параллельного алгоритма</a:t>
            </a:r>
          </a:p>
          <a:p>
            <a:r>
              <a:rPr lang="ru-RU" dirty="0" smtClean="0"/>
              <a:t>Без использования информации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73000" y="2421231"/>
          <a:ext cx="9360000" cy="3096001"/>
        </p:xfrm>
        <a:graphic>
          <a:graphicData uri="http://schemas.openxmlformats.org/drawingml/2006/table">
            <a:tbl>
              <a:tblPr/>
              <a:tblGrid>
                <a:gridCol w="804375"/>
                <a:gridCol w="585000"/>
                <a:gridCol w="1641748"/>
                <a:gridCol w="1277002"/>
                <a:gridCol w="1010375"/>
                <a:gridCol w="1010375"/>
                <a:gridCol w="1010375"/>
                <a:gridCol w="1010375"/>
                <a:gridCol w="1010375"/>
              </a:tblGrid>
              <a:tr h="56411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Задачи, входящие в состав групп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11-20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21-30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31-40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Последовательный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алгоритм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284,9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287,0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292,9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291,4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303,5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1459,7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Параллельный алгоритм</a:t>
                      </a:r>
                    </a:p>
                  </a:txBody>
                  <a:tcPr marL="9525" marR="9525" marT="9525" marB="0" vert="vert27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167,3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164,7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162,8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164,3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168,3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827,2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73,9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74,7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73,5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74,1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76,1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372,2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56,0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55,8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53,4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52,6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53,5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1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271,2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 параллельного алгоритма</a:t>
            </a:r>
          </a:p>
          <a:p>
            <a:r>
              <a:rPr lang="ru-RU" dirty="0" smtClean="0"/>
              <a:t>С использованием информации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73000" y="2421231"/>
          <a:ext cx="9360000" cy="3096001"/>
        </p:xfrm>
        <a:graphic>
          <a:graphicData uri="http://schemas.openxmlformats.org/drawingml/2006/table">
            <a:tbl>
              <a:tblPr/>
              <a:tblGrid>
                <a:gridCol w="804375"/>
                <a:gridCol w="585000"/>
                <a:gridCol w="1641748"/>
                <a:gridCol w="1277002"/>
                <a:gridCol w="1010375"/>
                <a:gridCol w="1010375"/>
                <a:gridCol w="1010375"/>
                <a:gridCol w="1010375"/>
                <a:gridCol w="1010375"/>
              </a:tblGrid>
              <a:tr h="56411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Задачи, входящие в состав групп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11-20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21-30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31-40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Последовательный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алгоритм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284,9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287,0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292,9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291,4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303,5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1459,7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Параллельный алгоритм</a:t>
                      </a:r>
                    </a:p>
                  </a:txBody>
                  <a:tcPr marL="9525" marR="9525" marT="9525" marB="0" vert="vert27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27,2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73,2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23,3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24,8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57,1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55,1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26,5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Эксперименты проводилось также на решении двухкритериальных двумерных задач МКО, т.е. </a:t>
            </a:r>
            <a:r>
              <a:rPr lang="ru-RU" i="1" dirty="0" smtClean="0"/>
              <a:t>N</a:t>
            </a:r>
            <a:r>
              <a:rPr lang="ru-RU" dirty="0" smtClean="0"/>
              <a:t>=2, </a:t>
            </a:r>
            <a:r>
              <a:rPr lang="ru-RU" i="1" dirty="0" smtClean="0"/>
              <a:t>s</a:t>
            </a:r>
            <a:r>
              <a:rPr lang="ru-RU" dirty="0" smtClean="0"/>
              <a:t>=2.</a:t>
            </a:r>
          </a:p>
          <a:p>
            <a:r>
              <a:rPr lang="ru-RU" dirty="0" smtClean="0"/>
              <a:t>Функции Гришагина: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0" y="2204864"/>
          <a:ext cx="9638930" cy="1152128"/>
        </p:xfrm>
        <a:graphic>
          <a:graphicData uri="http://schemas.openxmlformats.org/presentationml/2006/ole">
            <p:oleObj spid="_x0000_s87041" name="Формула" r:id="rId3" imgW="5651500" imgH="673100" progId="Equation.3">
              <p:embed/>
            </p:oleObj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888340" y="3212976"/>
          <a:ext cx="3352692" cy="432048"/>
        </p:xfrm>
        <a:graphic>
          <a:graphicData uri="http://schemas.openxmlformats.org/presentationml/2006/ole">
            <p:oleObj spid="_x0000_s87043" name="Формула" r:id="rId4" imgW="1841500" imgH="241300" progId="Equation.3">
              <p:embed/>
            </p:oleObj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601072" y="3212976"/>
          <a:ext cx="3404538" cy="432048"/>
        </p:xfrm>
        <a:graphic>
          <a:graphicData uri="http://schemas.openxmlformats.org/presentationml/2006/ole">
            <p:oleObj spid="_x0000_s87045" name="Формула" r:id="rId5" imgW="1879600" imgH="241300" progId="Equation.3">
              <p:embed/>
            </p:oleObj>
          </a:graphicData>
        </a:graphic>
      </p:graphicFrame>
      <p:pic>
        <p:nvPicPr>
          <p:cNvPr id="13" name="Рисунок 12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432720" y="3717032"/>
            <a:ext cx="2808312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Рисунок 13"/>
          <p:cNvPicPr/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717032"/>
            <a:ext cx="2736304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численных экспериментов параллельного алгоритма</a:t>
            </a:r>
          </a:p>
          <a:p>
            <a:r>
              <a:rPr lang="ru-RU" dirty="0" smtClean="0"/>
              <a:t>С использованием информации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73000" y="2421231"/>
          <a:ext cx="9360000" cy="3096001"/>
        </p:xfrm>
        <a:graphic>
          <a:graphicData uri="http://schemas.openxmlformats.org/drawingml/2006/table">
            <a:tbl>
              <a:tblPr/>
              <a:tblGrid>
                <a:gridCol w="804375"/>
                <a:gridCol w="585000"/>
                <a:gridCol w="1641748"/>
                <a:gridCol w="1277002"/>
                <a:gridCol w="1010375"/>
                <a:gridCol w="1010375"/>
                <a:gridCol w="1010375"/>
                <a:gridCol w="1010375"/>
                <a:gridCol w="1010375"/>
              </a:tblGrid>
              <a:tr h="56411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Задачи, входящие в состав групп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11-20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21-30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31-40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1-50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Последовательный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алгоритм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5629,8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6421,9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6357,8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6494,8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5547,0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30451,2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Параллельный алгоритм</a:t>
                      </a:r>
                    </a:p>
                  </a:txBody>
                  <a:tcPr marL="9525" marR="9525" marT="9525" marB="0" vert="vert27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437,1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624,1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328,6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295,7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478,6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Всего итераций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18,3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178,9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45,1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350,5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441,8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603,0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518,4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170,2</a:t>
                      </a:r>
                    </a:p>
                  </a:txBody>
                  <a:tcPr marL="9525" marR="9525" marT="9525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Литература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/>
              <a:t>Gergel</a:t>
            </a:r>
            <a:r>
              <a:rPr lang="en-US" sz="1800" dirty="0" smtClean="0"/>
              <a:t> V.P., et al. High Performance Computing in Biomedical Applications //</a:t>
            </a:r>
            <a:r>
              <a:rPr lang="en-US" sz="1800" dirty="0" err="1" smtClean="0"/>
              <a:t>Procedia</a:t>
            </a:r>
            <a:r>
              <a:rPr lang="en-US" sz="1800" dirty="0" smtClean="0"/>
              <a:t> Computer Science, 2013. Vol.18. P. 10—19.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/>
              <a:t>Strongin</a:t>
            </a:r>
            <a:r>
              <a:rPr lang="en-US" sz="1800" dirty="0" smtClean="0"/>
              <a:t> R.G., </a:t>
            </a:r>
            <a:r>
              <a:rPr lang="en-US" sz="1800" dirty="0" err="1" smtClean="0"/>
              <a:t>Sergeyev</a:t>
            </a:r>
            <a:r>
              <a:rPr lang="en-US" sz="1800" dirty="0" smtClean="0"/>
              <a:t> </a:t>
            </a:r>
            <a:r>
              <a:rPr lang="en-US" sz="1800" dirty="0" err="1" smtClean="0"/>
              <a:t>Ya.D</a:t>
            </a:r>
            <a:r>
              <a:rPr lang="en-US" sz="1800" dirty="0" smtClean="0"/>
              <a:t>. Global optimization with non-convex constraints. Sequential and parallel algorithms //</a:t>
            </a:r>
            <a:r>
              <a:rPr lang="en-US" sz="1800" dirty="0" err="1" smtClean="0"/>
              <a:t>Kluwer</a:t>
            </a:r>
            <a:r>
              <a:rPr lang="en-US" sz="1800" dirty="0" smtClean="0"/>
              <a:t> </a:t>
            </a:r>
            <a:r>
              <a:rPr lang="en-US" sz="1800" dirty="0" err="1" smtClean="0"/>
              <a:t>Acad</a:t>
            </a:r>
            <a:r>
              <a:rPr lang="ru-RU" sz="1800" dirty="0" err="1" smtClean="0"/>
              <a:t>emic</a:t>
            </a:r>
            <a:r>
              <a:rPr lang="ru-RU" sz="1800" dirty="0" smtClean="0"/>
              <a:t> </a:t>
            </a:r>
            <a:r>
              <a:rPr lang="ru-RU" sz="1800" dirty="0" err="1" smtClean="0"/>
              <a:t>Publishers</a:t>
            </a:r>
            <a:r>
              <a:rPr lang="ru-RU" sz="1800" dirty="0" smtClean="0"/>
              <a:t>, </a:t>
            </a:r>
            <a:r>
              <a:rPr lang="ru-RU" sz="1800" dirty="0" err="1" smtClean="0"/>
              <a:t>Dordrecht</a:t>
            </a:r>
            <a:r>
              <a:rPr lang="ru-RU" sz="1800" dirty="0" smtClean="0"/>
              <a:t>.</a:t>
            </a:r>
            <a:r>
              <a:rPr lang="en-US" sz="1800" dirty="0" smtClean="0"/>
              <a:t> 2000.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/>
              <a:t>Strongin</a:t>
            </a:r>
            <a:r>
              <a:rPr lang="en-US" sz="1800" dirty="0" smtClean="0"/>
              <a:t> R.G., </a:t>
            </a:r>
            <a:r>
              <a:rPr lang="en-US" sz="1800" dirty="0" err="1" smtClean="0"/>
              <a:t>Gergel</a:t>
            </a:r>
            <a:r>
              <a:rPr lang="en-US" sz="1800" dirty="0" smtClean="0"/>
              <a:t> V.P. Parallel computing for globally optimal decision making //Lecture Notes in Computer Science, 2003. Vol.2763. P. 76—88.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/>
              <a:t>Strongin</a:t>
            </a:r>
            <a:r>
              <a:rPr lang="en-US" sz="1800" dirty="0" smtClean="0"/>
              <a:t> R.G., </a:t>
            </a:r>
            <a:r>
              <a:rPr lang="en-US" sz="1800" dirty="0" err="1" smtClean="0"/>
              <a:t>Gergel</a:t>
            </a:r>
            <a:r>
              <a:rPr lang="en-US" sz="1800" dirty="0" smtClean="0"/>
              <a:t> V.P. Parallel computing for globally optimal decision making on cluster systems //Future Generation Computer Systems, 2005. Vol.21. P. 673—678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/>
              <a:t>Barkalov</a:t>
            </a:r>
            <a:r>
              <a:rPr lang="en-US" sz="1800" dirty="0" smtClean="0"/>
              <a:t> K., </a:t>
            </a:r>
            <a:r>
              <a:rPr lang="en-US" sz="1800" dirty="0" err="1" smtClean="0"/>
              <a:t>Gergel</a:t>
            </a:r>
            <a:r>
              <a:rPr lang="en-US" sz="1800" dirty="0" smtClean="0"/>
              <a:t> V.P. Multilevel scheme of dimensionality reduction for parallel global search algorithms // OPT-</a:t>
            </a:r>
            <a:r>
              <a:rPr lang="en-US" sz="1800" dirty="0" err="1" smtClean="0"/>
              <a:t>i</a:t>
            </a:r>
            <a:r>
              <a:rPr lang="en-US" sz="1800" dirty="0" smtClean="0"/>
              <a:t> 2014. An International Conference on Engineering and Applied Sciences Optimization (Kos Island, Greece, 4–6 June 2014), 2014. P. 2111–2124.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 err="1" smtClean="0"/>
              <a:t>Gergel</a:t>
            </a:r>
            <a:r>
              <a:rPr lang="en-US" sz="1800" dirty="0" smtClean="0"/>
              <a:t> V.P., </a:t>
            </a:r>
            <a:r>
              <a:rPr lang="en-US" sz="1800" dirty="0" err="1" smtClean="0"/>
              <a:t>Grishagin</a:t>
            </a:r>
            <a:r>
              <a:rPr lang="en-US" sz="1800" dirty="0" smtClean="0"/>
              <a:t> V.A., </a:t>
            </a:r>
            <a:r>
              <a:rPr lang="en-US" sz="1800" dirty="0" err="1" smtClean="0"/>
              <a:t>Israfilov</a:t>
            </a:r>
            <a:r>
              <a:rPr lang="en-US" sz="1800" dirty="0" smtClean="0"/>
              <a:t> R. Local Tuning in Nested Scheme of Global Optimization. </a:t>
            </a:r>
            <a:r>
              <a:rPr lang="en-US" sz="1800" dirty="0" err="1" smtClean="0"/>
              <a:t>Procedia</a:t>
            </a:r>
            <a:r>
              <a:rPr lang="en-US" sz="1800" dirty="0" smtClean="0"/>
              <a:t> Computer Science, 2015. Vol. 51. P. 865–874.</a:t>
            </a:r>
            <a:endParaRPr lang="en-US" sz="18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д.т.н., профессор</a:t>
            </a:r>
            <a:r>
              <a:rPr lang="en-US" dirty="0" smtClean="0"/>
              <a:t>,</a:t>
            </a:r>
            <a:r>
              <a:rPr lang="ru-RU" dirty="0" smtClean="0"/>
              <a:t> директор ИТММ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ru-RU" dirty="0" err="1" smtClean="0"/>
              <a:t>Гергель</a:t>
            </a:r>
            <a:r>
              <a:rPr lang="ru-RU" dirty="0" smtClean="0"/>
              <a:t> Виктор Павлович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gergel@unn.ru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ассистент каф. МОСТ ИТММ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Козинов</a:t>
            </a:r>
            <a:r>
              <a:rPr lang="ru-RU" dirty="0" smtClean="0"/>
              <a:t> Евгений Александрович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evgeny.kozinov@itmm.unn.ru</a:t>
            </a:r>
            <a:r>
              <a:rPr lang="en-US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ru-RU" dirty="0" smtClean="0"/>
          </a:p>
          <a:p>
            <a:pPr marL="0" indent="0" algn="ctr" eaLnBrk="1" hangingPunct="1">
              <a:buNone/>
            </a:pPr>
            <a:endParaRPr lang="ru-RU" dirty="0" smtClean="0"/>
          </a:p>
          <a:p>
            <a:pPr marL="0" indent="0" algn="ctr" eaLnBrk="1" hangingPunct="1">
              <a:buNone/>
            </a:pPr>
            <a:endParaRPr lang="ru-RU" dirty="0" smtClean="0"/>
          </a:p>
          <a:p>
            <a:pPr marL="0" indent="0" algn="ctr" eaLnBrk="1" hangingPunct="1">
              <a:buNone/>
            </a:pPr>
            <a:r>
              <a:rPr lang="ru-RU" sz="2800" dirty="0" smtClean="0"/>
              <a:t>Спасибо за внимание!</a:t>
            </a:r>
          </a:p>
          <a:p>
            <a:pPr marL="0" indent="0" algn="ctr" eaLnBrk="1" hangingPunct="1">
              <a:buNone/>
            </a:pPr>
            <a:endParaRPr lang="ru-RU" sz="2800" dirty="0" smtClean="0"/>
          </a:p>
          <a:p>
            <a:pPr marL="0" indent="0" algn="ctr" eaLnBrk="1" hangingPunct="1">
              <a:buNone/>
            </a:pPr>
            <a:r>
              <a:rPr lang="ru-RU" sz="2800" dirty="0" smtClean="0"/>
              <a:t>Вопросы?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26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ru-RU" dirty="0" smtClean="0"/>
              <a:t>Задача</a:t>
            </a:r>
            <a:r>
              <a:rPr lang="ru-RU" i="1" dirty="0" smtClean="0"/>
              <a:t> </a:t>
            </a:r>
            <a:r>
              <a:rPr lang="ru-RU" dirty="0" smtClean="0"/>
              <a:t>многокритериальной оптимизации </a:t>
            </a:r>
          </a:p>
          <a:p>
            <a:pPr>
              <a:spcBef>
                <a:spcPts val="300"/>
              </a:spcBef>
            </a:pPr>
            <a:r>
              <a:rPr lang="ru-RU" dirty="0" smtClean="0"/>
              <a:t>Один из алгоритмов решения многокритериальных задач глобальной оптимизации</a:t>
            </a:r>
          </a:p>
          <a:p>
            <a:pPr>
              <a:spcBef>
                <a:spcPts val="300"/>
              </a:spcBef>
            </a:pPr>
            <a:r>
              <a:rPr lang="ru-RU" dirty="0" smtClean="0"/>
              <a:t>Способ эффективного использования накопленной информации при решении задач многокритериальной оптимизации</a:t>
            </a:r>
          </a:p>
          <a:p>
            <a:pPr>
              <a:spcBef>
                <a:spcPts val="300"/>
              </a:spcBef>
            </a:pPr>
            <a:r>
              <a:rPr lang="ru-RU" dirty="0" smtClean="0"/>
              <a:t>Результаты численных экспериментов</a:t>
            </a:r>
            <a:endParaRPr lang="en-US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ru-RU" i="1" dirty="0" smtClean="0"/>
              <a:t> </a:t>
            </a:r>
            <a:r>
              <a:rPr lang="ru-RU" dirty="0" smtClean="0"/>
              <a:t>многокритериальной оптимизации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 многокритериальной оптимизации(МКО) имеют широкое распространение в науке и технике.</a:t>
            </a:r>
          </a:p>
          <a:p>
            <a:pPr lvl="1"/>
            <a:r>
              <a:rPr lang="ru-RU" dirty="0" smtClean="0"/>
              <a:t>Оптимальное размещение элементов на интегральных схемах,</a:t>
            </a:r>
          </a:p>
          <a:p>
            <a:pPr lvl="1"/>
            <a:r>
              <a:rPr lang="ru-RU" dirty="0" smtClean="0"/>
              <a:t>проектирование летательных аппаратов</a:t>
            </a:r>
            <a:r>
              <a:rPr lang="en-US" dirty="0" smtClean="0"/>
              <a:t>,</a:t>
            </a:r>
            <a:endParaRPr lang="ru-RU" dirty="0" smtClean="0"/>
          </a:p>
          <a:p>
            <a:pPr lvl="1"/>
            <a:r>
              <a:rPr lang="ru-RU" dirty="0" smtClean="0"/>
              <a:t>разработка лекарственных препаратов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ru-RU" i="1" dirty="0" smtClean="0"/>
              <a:t> </a:t>
            </a:r>
            <a:r>
              <a:rPr lang="ru-RU" dirty="0" smtClean="0"/>
              <a:t>многокритериальной оптимизации…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Модели, методы и программные средства решения задач оптимизации являются областью активных научных исследований. </a:t>
            </a:r>
          </a:p>
          <a:p>
            <a:pPr lvl="1"/>
            <a:r>
              <a:rPr lang="ru-RU" dirty="0" smtClean="0"/>
              <a:t>Можно выделить работы советских и российских ученых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Д.И. Батищева, Ф.П. Васильева, В.П. </a:t>
            </a:r>
            <a:r>
              <a:rPr lang="ru-RU" dirty="0" err="1" smtClean="0"/>
              <a:t>Гергеля</a:t>
            </a:r>
            <a:r>
              <a:rPr lang="ru-RU" dirty="0" smtClean="0"/>
              <a:t>, В.А. Гришагина, Ю.Г. Евтушенко, А.Г. </a:t>
            </a:r>
            <a:r>
              <a:rPr lang="ru-RU" dirty="0" err="1" smtClean="0"/>
              <a:t>Жилинскаса</a:t>
            </a:r>
            <a:r>
              <a:rPr lang="ru-RU" dirty="0" smtClean="0"/>
              <a:t>, В.Г. Карманова, </a:t>
            </a:r>
            <a:br>
              <a:rPr lang="ru-RU" dirty="0" smtClean="0"/>
            </a:br>
            <a:r>
              <a:rPr lang="ru-RU" dirty="0" smtClean="0"/>
              <a:t>А.Г. Коротченко, Ю.И. </a:t>
            </a:r>
            <a:r>
              <a:rPr lang="ru-RU" dirty="0" err="1" smtClean="0"/>
              <a:t>Неймарка</a:t>
            </a:r>
            <a:r>
              <a:rPr lang="ru-RU" dirty="0" smtClean="0"/>
              <a:t>, С.А. </a:t>
            </a:r>
            <a:r>
              <a:rPr lang="ru-RU" dirty="0" err="1" smtClean="0"/>
              <a:t>Пиявского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В.В. </a:t>
            </a:r>
            <a:r>
              <a:rPr lang="ru-RU" dirty="0" err="1" smtClean="0"/>
              <a:t>Подиновского</a:t>
            </a:r>
            <a:r>
              <a:rPr lang="ru-RU" dirty="0" smtClean="0"/>
              <a:t>, Я. Д. Сергеева, </a:t>
            </a:r>
            <a:br>
              <a:rPr lang="ru-RU" dirty="0" smtClean="0"/>
            </a:br>
            <a:r>
              <a:rPr lang="ru-RU" dirty="0" smtClean="0"/>
              <a:t>Р.Г. </a:t>
            </a:r>
            <a:r>
              <a:rPr lang="ru-RU" dirty="0" err="1" smtClean="0"/>
              <a:t>Стронгина</a:t>
            </a:r>
            <a:r>
              <a:rPr lang="ru-RU" dirty="0" smtClean="0"/>
              <a:t>, Ю.А. Флерова и др.</a:t>
            </a:r>
            <a:br>
              <a:rPr lang="ru-RU" dirty="0" smtClean="0"/>
            </a:b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Среди зарубежных ученых можно указать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Р. </a:t>
            </a:r>
            <a:r>
              <a:rPr lang="ru-RU" dirty="0" err="1" smtClean="0"/>
              <a:t>Брента</a:t>
            </a:r>
            <a:r>
              <a:rPr lang="ru-RU" dirty="0" smtClean="0"/>
              <a:t>, П. </a:t>
            </a:r>
            <a:r>
              <a:rPr lang="ru-RU" dirty="0" err="1" smtClean="0"/>
              <a:t>Пардалоса</a:t>
            </a:r>
            <a:r>
              <a:rPr lang="ru-RU" dirty="0" smtClean="0"/>
              <a:t>, Я. </a:t>
            </a:r>
            <a:r>
              <a:rPr lang="ru-RU" dirty="0" err="1" smtClean="0"/>
              <a:t>Пинтера</a:t>
            </a:r>
            <a:r>
              <a:rPr lang="ru-RU" dirty="0" smtClean="0"/>
              <a:t>, Х. Туя, П. </a:t>
            </a:r>
            <a:r>
              <a:rPr lang="ru-RU" dirty="0" err="1" smtClean="0"/>
              <a:t>Хансена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Р. </a:t>
            </a:r>
            <a:r>
              <a:rPr lang="ru-RU" dirty="0" err="1" smtClean="0"/>
              <a:t>Хорста</a:t>
            </a:r>
            <a:r>
              <a:rPr lang="ru-RU" dirty="0" smtClean="0"/>
              <a:t> и др.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ru-RU" i="1" dirty="0" smtClean="0"/>
              <a:t> </a:t>
            </a:r>
            <a:r>
              <a:rPr lang="ru-RU" dirty="0" smtClean="0"/>
              <a:t>многокритериальной оптимизации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4013638"/>
          </a:xfrm>
        </p:spPr>
        <p:txBody>
          <a:bodyPr/>
          <a:lstStyle/>
          <a:p>
            <a:r>
              <a:rPr lang="ru-RU" i="1" dirty="0" smtClean="0"/>
              <a:t>Чрезвычайная сложность задач обусловлена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Критериев несколько и критерии противоречивы</a:t>
            </a:r>
          </a:p>
          <a:p>
            <a:pPr lvl="1"/>
            <a:r>
              <a:rPr lang="ru-RU" dirty="0" smtClean="0"/>
              <a:t>Критерии сложно вычислимы</a:t>
            </a:r>
          </a:p>
          <a:p>
            <a:pPr lvl="1"/>
            <a:r>
              <a:rPr lang="ru-RU" dirty="0" smtClean="0"/>
              <a:t>Функции критериев зависят от нескольких параметров («проклятие размерности»)</a:t>
            </a:r>
            <a:endParaRPr lang="en-US" dirty="0" smtClean="0"/>
          </a:p>
          <a:p>
            <a:pPr lvl="1"/>
            <a:r>
              <a:rPr lang="ru-RU" dirty="0" smtClean="0"/>
              <a:t>Функции соответствующие критериям </a:t>
            </a:r>
            <a:r>
              <a:rPr lang="ru-RU" dirty="0" smtClean="0"/>
              <a:t>многоэкстремальны</a:t>
            </a:r>
            <a:endParaRPr lang="ru-RU" dirty="0" smtClean="0"/>
          </a:p>
          <a:p>
            <a:r>
              <a:rPr lang="ru-RU" dirty="0" smtClean="0"/>
              <a:t>Пример: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72008" y="4221088"/>
            <a:ext cx="9633520" cy="1368152"/>
            <a:chOff x="200472" y="4725144"/>
            <a:chExt cx="9633520" cy="1368152"/>
          </a:xfrm>
        </p:grpSpPr>
        <p:sp>
          <p:nvSpPr>
            <p:cNvPr id="22" name="Скругленный прямоугольник 21"/>
            <p:cNvSpPr/>
            <p:nvPr/>
          </p:nvSpPr>
          <p:spPr bwMode="auto">
            <a:xfrm>
              <a:off x="200472" y="4725144"/>
              <a:ext cx="9633520" cy="1368152"/>
            </a:xfrm>
            <a:prstGeom prst="roundRect">
              <a:avLst/>
            </a:prstGeom>
            <a:ln w="38100">
              <a:solidFill>
                <a:srgbClr val="005DA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pic>
          <p:nvPicPr>
            <p:cNvPr id="7" name="Рисунок 6" descr="moloto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29180" flipH="1">
              <a:off x="3794960" y="4862886"/>
              <a:ext cx="715896" cy="684446"/>
            </a:xfrm>
            <a:prstGeom prst="rect">
              <a:avLst/>
            </a:prstGeom>
          </p:spPr>
        </p:pic>
        <p:pic>
          <p:nvPicPr>
            <p:cNvPr id="8" name="Picture 2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59188" y="4869160"/>
              <a:ext cx="1830388" cy="1149350"/>
            </a:xfrm>
            <a:prstGeom prst="rect">
              <a:avLst/>
            </a:prstGeom>
            <a:noFill/>
          </p:spPr>
        </p:pic>
        <p:cxnSp>
          <p:nvCxnSpPr>
            <p:cNvPr id="9" name="Прямая со стрелкой 8"/>
            <p:cNvCxnSpPr/>
            <p:nvPr/>
          </p:nvCxnSpPr>
          <p:spPr bwMode="auto">
            <a:xfrm flipH="1">
              <a:off x="416496" y="5949280"/>
              <a:ext cx="3600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4348" y="5445224"/>
              <a:ext cx="3469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Проходимый путь   </a:t>
              </a:r>
              <a:r>
                <a:rPr lang="en-US" sz="2400" dirty="0" smtClean="0"/>
                <a:t>  max</a:t>
              </a:r>
              <a:endParaRPr lang="ru-RU" sz="24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 bwMode="auto">
            <a:xfrm>
              <a:off x="2921224" y="5661248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260" y="4869160"/>
              <a:ext cx="3696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Прочность машины</a:t>
              </a:r>
              <a:r>
                <a:rPr lang="en-US" sz="2400" dirty="0" smtClean="0"/>
                <a:t>     max</a:t>
              </a:r>
              <a:endParaRPr lang="ru-RU" sz="2400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 bwMode="auto">
            <a:xfrm>
              <a:off x="2921224" y="5099992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4" name="Группа 13"/>
            <p:cNvGrpSpPr/>
            <p:nvPr/>
          </p:nvGrpSpPr>
          <p:grpSpPr>
            <a:xfrm>
              <a:off x="6233592" y="4883968"/>
              <a:ext cx="504056" cy="432048"/>
              <a:chOff x="6393160" y="5085184"/>
              <a:chExt cx="864096" cy="792088"/>
            </a:xfrm>
          </p:grpSpPr>
          <p:sp>
            <p:nvSpPr>
              <p:cNvPr id="15" name="Овал 14"/>
              <p:cNvSpPr/>
              <p:nvPr/>
            </p:nvSpPr>
            <p:spPr bwMode="auto">
              <a:xfrm>
                <a:off x="6717196" y="508518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charset="0"/>
                </a:endParaRPr>
              </a:p>
            </p:txBody>
          </p:sp>
          <p:sp>
            <p:nvSpPr>
              <p:cNvPr id="16" name="Трапеция 15"/>
              <p:cNvSpPr/>
              <p:nvPr/>
            </p:nvSpPr>
            <p:spPr bwMode="auto">
              <a:xfrm>
                <a:off x="6393160" y="5229200"/>
                <a:ext cx="864096" cy="648072"/>
              </a:xfrm>
              <a:prstGeom prst="trapezoi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cs typeface="Arial" charset="0"/>
                  </a:rPr>
                  <a:t>Kg</a:t>
                </a:r>
                <a:endPara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737648" y="4869160"/>
              <a:ext cx="3021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Вес машины      </a:t>
              </a:r>
              <a:r>
                <a:rPr lang="en-US" sz="2400" dirty="0" smtClean="0"/>
                <a:t>   min</a:t>
              </a:r>
              <a:endParaRPr lang="ru-RU" sz="2400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 bwMode="auto">
            <a:xfrm>
              <a:off x="8825880" y="5099992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37648" y="5373216"/>
              <a:ext cx="3055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Расход топлива</a:t>
              </a:r>
              <a:r>
                <a:rPr lang="en-US" sz="2400" dirty="0" smtClean="0"/>
                <a:t> </a:t>
              </a:r>
              <a:r>
                <a:rPr lang="ru-RU" sz="2400" dirty="0" smtClean="0"/>
                <a:t> </a:t>
              </a:r>
              <a:r>
                <a:rPr lang="en-US" sz="2400" dirty="0" smtClean="0"/>
                <a:t> </a:t>
              </a:r>
              <a:r>
                <a:rPr lang="ru-RU" sz="2400" dirty="0" smtClean="0"/>
                <a:t> </a:t>
              </a:r>
              <a:r>
                <a:rPr lang="en-US" sz="2400" dirty="0" smtClean="0"/>
                <a:t> min</a:t>
              </a:r>
              <a:endParaRPr lang="ru-RU" sz="2400" dirty="0"/>
            </a:p>
          </p:txBody>
        </p:sp>
        <p:cxnSp>
          <p:nvCxnSpPr>
            <p:cNvPr id="20" name="Прямая со стрелкой 19"/>
            <p:cNvCxnSpPr/>
            <p:nvPr/>
          </p:nvCxnSpPr>
          <p:spPr bwMode="auto">
            <a:xfrm>
              <a:off x="8825880" y="5604048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1" name="Picture 4" descr="Картинки по запросу заправка рисуно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3592" y="5373216"/>
              <a:ext cx="543655" cy="546373"/>
            </a:xfrm>
            <a:prstGeom prst="rect">
              <a:avLst/>
            </a:prstGeom>
            <a:noFill/>
          </p:spPr>
        </p:pic>
      </p:grp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многокритериальной оптимизации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многокритериальной (или векторной) оптимизации (МКО) может быть определена следующим образом: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),…,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min,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– есть вектор варьируемых параметров,</a:t>
            </a:r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/>
              <a:t> – есть размерность решаемой задачи многокритериальной оптимизации,</a:t>
            </a:r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r>
              <a:rPr lang="ru-RU" dirty="0" smtClean="0"/>
              <a:t>– есть область поиска, представляющей собой </a:t>
            </a:r>
            <a:r>
              <a:rPr lang="en-US" i="1" dirty="0" smtClean="0"/>
              <a:t>N</a:t>
            </a:r>
            <a:r>
              <a:rPr lang="ru-RU" dirty="0" smtClean="0"/>
              <a:t>-мерный </a:t>
            </a:r>
            <a:r>
              <a:rPr lang="ru-RU" dirty="0" err="1" smtClean="0"/>
              <a:t>гиперпараллелепипед</a:t>
            </a:r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ru-RU" i="1" dirty="0" smtClean="0"/>
              <a:t>Предполагается, что вычисление значений критериев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i="1" dirty="0" smtClean="0"/>
              <a:t> может потребовать большой объем вычислений.</a:t>
            </a:r>
            <a:endParaRPr lang="en-US" i="1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подхода:</a:t>
            </a:r>
            <a:br>
              <a:rPr lang="ru-RU" dirty="0" smtClean="0"/>
            </a:br>
            <a:r>
              <a:rPr lang="ru-RU" dirty="0" smtClean="0"/>
              <a:t>методы решения задач МКО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задач МКО можно выделить методы:</a:t>
            </a:r>
          </a:p>
          <a:p>
            <a:pPr lvl="1"/>
            <a:r>
              <a:rPr lang="ru-RU" b="1" dirty="0" smtClean="0"/>
              <a:t>лексикографической оптимизации</a:t>
            </a:r>
            <a:r>
              <a:rPr lang="ru-RU" dirty="0" smtClean="0"/>
              <a:t> (осуществляется то или иное упорядочивание критериев по важности)</a:t>
            </a:r>
          </a:p>
          <a:p>
            <a:pPr lvl="1"/>
            <a:r>
              <a:rPr lang="ru-RU" b="1" dirty="0" smtClean="0"/>
              <a:t>итеративные методы</a:t>
            </a:r>
            <a:r>
              <a:rPr lang="ru-RU" dirty="0" smtClean="0"/>
              <a:t> (в процесс выбора вариантов активно включается исследователь)</a:t>
            </a:r>
          </a:p>
          <a:p>
            <a:pPr lvl="1"/>
            <a:r>
              <a:rPr lang="ru-RU" b="1" dirty="0" smtClean="0"/>
              <a:t>эволюционные алгоритмы </a:t>
            </a:r>
            <a:r>
              <a:rPr lang="ru-RU" dirty="0" smtClean="0"/>
              <a:t>(основанных на имитации тех или иных природных явлений)</a:t>
            </a:r>
          </a:p>
          <a:p>
            <a:pPr lvl="1"/>
            <a:r>
              <a:rPr lang="ru-RU" dirty="0" smtClean="0"/>
              <a:t>… </a:t>
            </a:r>
            <a:endParaRPr lang="en-US" dirty="0" smtClean="0"/>
          </a:p>
          <a:p>
            <a:r>
              <a:rPr lang="ru-RU" dirty="0" smtClean="0"/>
              <a:t>В работе применяется </a:t>
            </a:r>
            <a:r>
              <a:rPr lang="ru-RU" b="1" dirty="0" smtClean="0"/>
              <a:t>подход </a:t>
            </a:r>
            <a:r>
              <a:rPr lang="ru-RU" b="1" dirty="0" err="1" smtClean="0"/>
              <a:t>скаляризации</a:t>
            </a:r>
            <a:r>
              <a:rPr lang="ru-RU" dirty="0" smtClean="0"/>
              <a:t> (применяются те или способы свертки набора частных критериев</a:t>
            </a:r>
            <a:r>
              <a:rPr lang="ru-RU" i="1" dirty="0" smtClean="0"/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)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/>
              <a:t> </a:t>
            </a:r>
            <a:r>
              <a:rPr lang="ru-RU" i="1" dirty="0" smtClean="0">
                <a:sym typeface="Symbol"/>
              </a:rPr>
              <a:t></a:t>
            </a:r>
            <a:r>
              <a:rPr lang="ru-RU" dirty="0" smtClean="0"/>
              <a:t>= (</a:t>
            </a:r>
            <a:r>
              <a:rPr lang="ru-RU" i="1" dirty="0" smtClean="0">
                <a:sym typeface="Symbol"/>
              </a:rPr>
              <a:t></a:t>
            </a:r>
            <a:r>
              <a:rPr lang="ru-RU" baseline="-25000" dirty="0" smtClean="0"/>
              <a:t>1</a:t>
            </a:r>
            <a:r>
              <a:rPr lang="ru-RU" dirty="0" smtClean="0"/>
              <a:t>,</a:t>
            </a:r>
            <a:r>
              <a:rPr lang="ru-RU" i="1" dirty="0" smtClean="0"/>
              <a:t> </a:t>
            </a:r>
            <a:r>
              <a:rPr lang="ru-RU" i="1" dirty="0" smtClean="0">
                <a:sym typeface="Symbol"/>
              </a:rPr>
              <a:t></a:t>
            </a:r>
            <a:r>
              <a:rPr lang="ru-RU" baseline="-25000" dirty="0" smtClean="0"/>
              <a:t>2</a:t>
            </a:r>
            <a:r>
              <a:rPr lang="ru-RU" dirty="0" smtClean="0"/>
              <a:t>,…,</a:t>
            </a:r>
            <a:r>
              <a:rPr lang="ru-RU" i="1" dirty="0" smtClean="0"/>
              <a:t> </a:t>
            </a:r>
            <a:r>
              <a:rPr lang="ru-RU" i="1" dirty="0" smtClean="0">
                <a:sym typeface="Symbol"/>
              </a:rPr>
              <a:t></a:t>
            </a:r>
            <a:r>
              <a:rPr lang="en-US" baseline="-25000" dirty="0" smtClean="0"/>
              <a:t>s</a:t>
            </a:r>
            <a:r>
              <a:rPr lang="ru-RU" dirty="0" smtClean="0"/>
              <a:t>) есть вектор коэффициентов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определяет значимость критериев</a:t>
            </a:r>
            <a:r>
              <a:rPr lang="en-US" dirty="0" smtClean="0"/>
              <a:t>)</a:t>
            </a:r>
            <a:endParaRPr lang="ru-RU" dirty="0" smtClean="0"/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подхода: </a:t>
            </a:r>
            <a:br>
              <a:rPr lang="ru-RU" dirty="0" smtClean="0"/>
            </a:br>
            <a:r>
              <a:rPr lang="ru-RU" dirty="0" smtClean="0"/>
              <a:t>Редукция размерности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редукции размерности в разработанных алгоритмах используются </a:t>
            </a:r>
            <a:r>
              <a:rPr lang="ru-RU" i="1" dirty="0" smtClean="0"/>
              <a:t>кривые</a:t>
            </a:r>
            <a:r>
              <a:rPr lang="ru-RU" dirty="0" smtClean="0"/>
              <a:t> или </a:t>
            </a:r>
            <a:r>
              <a:rPr lang="ru-RU" i="1" dirty="0" smtClean="0"/>
              <a:t>развертки</a:t>
            </a:r>
            <a:r>
              <a:rPr lang="ru-RU" dirty="0" smtClean="0"/>
              <a:t> Пеано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y(x)</a:t>
            </a:r>
            <a:endParaRPr lang="ru-RU" dirty="0" smtClean="0"/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,y(x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))=min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,y(x))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</a:t>
            </a:r>
            <a:endParaRPr lang="ru-RU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y(x) </a:t>
            </a:r>
            <a:r>
              <a:rPr lang="ru-RU" dirty="0" smtClean="0"/>
              <a:t>однозначно отображающие отрезок [0,1] на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/>
              <a:t>-мерный гиперкуб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RSD, </a:t>
            </a:r>
            <a:r>
              <a:rPr lang="en-US" dirty="0" err="1" smtClean="0"/>
              <a:t>Москва</a:t>
            </a:r>
            <a:r>
              <a:rPr lang="en-US" dirty="0" smtClean="0"/>
              <a:t>, </a:t>
            </a:r>
            <a:endParaRPr lang="ru-RU" dirty="0" smtClean="0"/>
          </a:p>
          <a:p>
            <a:pPr>
              <a:defRPr/>
            </a:pPr>
            <a:r>
              <a:rPr lang="en-US" dirty="0" smtClean="0"/>
              <a:t>26-27 </a:t>
            </a:r>
            <a:r>
              <a:rPr lang="en-US" dirty="0" err="1" smtClean="0"/>
              <a:t>сентября</a:t>
            </a:r>
            <a:r>
              <a:rPr lang="en-US" dirty="0" smtClean="0"/>
              <a:t> 2016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Параллельные вычисления при поиске эффективных  вариантов в задачах многокритериальной оптимизации</a:t>
            </a:r>
            <a:endParaRPr lang="ru-RU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3380" y="3668837"/>
            <a:ext cx="2338387" cy="2347912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0792" y="3645024"/>
            <a:ext cx="2339975" cy="2347913"/>
          </a:xfrm>
          <a:prstGeom prst="rect">
            <a:avLst/>
          </a:prstGeom>
          <a:noFill/>
        </p:spPr>
      </p:pic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052592" y="3700587"/>
            <a:ext cx="2268538" cy="2268537"/>
            <a:chOff x="6169" y="1918"/>
            <a:chExt cx="3572" cy="3572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6169" y="1918"/>
              <a:ext cx="447" cy="447"/>
              <a:chOff x="2394" y="4853"/>
              <a:chExt cx="504" cy="534"/>
            </a:xfrm>
          </p:grpSpPr>
          <p:sp>
            <p:nvSpPr>
              <p:cNvPr id="32773" name="Rectangle 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4" name="Oval 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75" name="Group 7"/>
            <p:cNvGrpSpPr>
              <a:grpSpLocks/>
            </p:cNvGrpSpPr>
            <p:nvPr/>
          </p:nvGrpSpPr>
          <p:grpSpPr bwMode="auto">
            <a:xfrm>
              <a:off x="6616" y="1918"/>
              <a:ext cx="446" cy="447"/>
              <a:chOff x="2394" y="4853"/>
              <a:chExt cx="504" cy="534"/>
            </a:xfrm>
          </p:grpSpPr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78" name="Group 10"/>
            <p:cNvGrpSpPr>
              <a:grpSpLocks/>
            </p:cNvGrpSpPr>
            <p:nvPr/>
          </p:nvGrpSpPr>
          <p:grpSpPr bwMode="auto">
            <a:xfrm>
              <a:off x="6169" y="2365"/>
              <a:ext cx="447" cy="446"/>
              <a:chOff x="2394" y="4853"/>
              <a:chExt cx="504" cy="534"/>
            </a:xfrm>
          </p:grpSpPr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1" name="Group 13"/>
            <p:cNvGrpSpPr>
              <a:grpSpLocks/>
            </p:cNvGrpSpPr>
            <p:nvPr/>
          </p:nvGrpSpPr>
          <p:grpSpPr bwMode="auto">
            <a:xfrm>
              <a:off x="6616" y="2365"/>
              <a:ext cx="446" cy="446"/>
              <a:chOff x="2394" y="4853"/>
              <a:chExt cx="504" cy="534"/>
            </a:xfrm>
          </p:grpSpPr>
          <p:sp>
            <p:nvSpPr>
              <p:cNvPr id="32782" name="Rectangle 1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Oval 1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4" name="Group 16"/>
            <p:cNvGrpSpPr>
              <a:grpSpLocks/>
            </p:cNvGrpSpPr>
            <p:nvPr/>
          </p:nvGrpSpPr>
          <p:grpSpPr bwMode="auto">
            <a:xfrm>
              <a:off x="7062" y="1918"/>
              <a:ext cx="447" cy="447"/>
              <a:chOff x="2394" y="4853"/>
              <a:chExt cx="504" cy="534"/>
            </a:xfrm>
          </p:grpSpPr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Oval 1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7" name="Group 19"/>
            <p:cNvGrpSpPr>
              <a:grpSpLocks/>
            </p:cNvGrpSpPr>
            <p:nvPr/>
          </p:nvGrpSpPr>
          <p:grpSpPr bwMode="auto">
            <a:xfrm>
              <a:off x="7509" y="1918"/>
              <a:ext cx="447" cy="447"/>
              <a:chOff x="2394" y="4853"/>
              <a:chExt cx="504" cy="534"/>
            </a:xfrm>
          </p:grpSpPr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Oval 2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90" name="Group 22"/>
            <p:cNvGrpSpPr>
              <a:grpSpLocks/>
            </p:cNvGrpSpPr>
            <p:nvPr/>
          </p:nvGrpSpPr>
          <p:grpSpPr bwMode="auto">
            <a:xfrm>
              <a:off x="7062" y="2365"/>
              <a:ext cx="447" cy="446"/>
              <a:chOff x="2394" y="4853"/>
              <a:chExt cx="504" cy="534"/>
            </a:xfrm>
          </p:grpSpPr>
          <p:sp>
            <p:nvSpPr>
              <p:cNvPr id="32791" name="Rectangle 2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2" name="Oval 2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93" name="Group 25"/>
            <p:cNvGrpSpPr>
              <a:grpSpLocks/>
            </p:cNvGrpSpPr>
            <p:nvPr/>
          </p:nvGrpSpPr>
          <p:grpSpPr bwMode="auto">
            <a:xfrm>
              <a:off x="7509" y="2365"/>
              <a:ext cx="447" cy="446"/>
              <a:chOff x="2394" y="4853"/>
              <a:chExt cx="504" cy="534"/>
            </a:xfrm>
          </p:grpSpPr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5" name="Oval 2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96" name="Group 28"/>
            <p:cNvGrpSpPr>
              <a:grpSpLocks/>
            </p:cNvGrpSpPr>
            <p:nvPr/>
          </p:nvGrpSpPr>
          <p:grpSpPr bwMode="auto">
            <a:xfrm>
              <a:off x="7956" y="1918"/>
              <a:ext cx="445" cy="447"/>
              <a:chOff x="2394" y="4853"/>
              <a:chExt cx="504" cy="534"/>
            </a:xfrm>
          </p:grpSpPr>
          <p:sp>
            <p:nvSpPr>
              <p:cNvPr id="32797" name="Rectangle 2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8" name="Oval 3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99" name="Group 31"/>
            <p:cNvGrpSpPr>
              <a:grpSpLocks/>
            </p:cNvGrpSpPr>
            <p:nvPr/>
          </p:nvGrpSpPr>
          <p:grpSpPr bwMode="auto">
            <a:xfrm>
              <a:off x="8401" y="1918"/>
              <a:ext cx="447" cy="447"/>
              <a:chOff x="2394" y="4853"/>
              <a:chExt cx="504" cy="534"/>
            </a:xfrm>
          </p:grpSpPr>
          <p:sp>
            <p:nvSpPr>
              <p:cNvPr id="32800" name="Rectangle 3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1" name="Oval 3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02" name="Group 34"/>
            <p:cNvGrpSpPr>
              <a:grpSpLocks/>
            </p:cNvGrpSpPr>
            <p:nvPr/>
          </p:nvGrpSpPr>
          <p:grpSpPr bwMode="auto">
            <a:xfrm>
              <a:off x="7956" y="2365"/>
              <a:ext cx="445" cy="446"/>
              <a:chOff x="2394" y="4853"/>
              <a:chExt cx="504" cy="534"/>
            </a:xfrm>
          </p:grpSpPr>
          <p:sp>
            <p:nvSpPr>
              <p:cNvPr id="32803" name="Rectangle 3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4" name="Oval 3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05" name="Group 37"/>
            <p:cNvGrpSpPr>
              <a:grpSpLocks/>
            </p:cNvGrpSpPr>
            <p:nvPr/>
          </p:nvGrpSpPr>
          <p:grpSpPr bwMode="auto">
            <a:xfrm>
              <a:off x="8401" y="2365"/>
              <a:ext cx="447" cy="446"/>
              <a:chOff x="2394" y="4853"/>
              <a:chExt cx="504" cy="534"/>
            </a:xfrm>
          </p:grpSpPr>
          <p:sp>
            <p:nvSpPr>
              <p:cNvPr id="32806" name="Rectangle 3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7" name="Oval 3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08" name="Group 40"/>
            <p:cNvGrpSpPr>
              <a:grpSpLocks/>
            </p:cNvGrpSpPr>
            <p:nvPr/>
          </p:nvGrpSpPr>
          <p:grpSpPr bwMode="auto">
            <a:xfrm>
              <a:off x="8848" y="1918"/>
              <a:ext cx="446" cy="447"/>
              <a:chOff x="2394" y="4853"/>
              <a:chExt cx="504" cy="534"/>
            </a:xfrm>
          </p:grpSpPr>
          <p:sp>
            <p:nvSpPr>
              <p:cNvPr id="32809" name="Rectangle 4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0" name="Oval 4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1" name="Group 43"/>
            <p:cNvGrpSpPr>
              <a:grpSpLocks/>
            </p:cNvGrpSpPr>
            <p:nvPr/>
          </p:nvGrpSpPr>
          <p:grpSpPr bwMode="auto">
            <a:xfrm>
              <a:off x="9294" y="1918"/>
              <a:ext cx="447" cy="447"/>
              <a:chOff x="2394" y="4853"/>
              <a:chExt cx="504" cy="534"/>
            </a:xfrm>
          </p:grpSpPr>
          <p:sp>
            <p:nvSpPr>
              <p:cNvPr id="32812" name="Rectangle 4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3" name="Oval 4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4" name="Group 46"/>
            <p:cNvGrpSpPr>
              <a:grpSpLocks/>
            </p:cNvGrpSpPr>
            <p:nvPr/>
          </p:nvGrpSpPr>
          <p:grpSpPr bwMode="auto">
            <a:xfrm>
              <a:off x="8848" y="2365"/>
              <a:ext cx="446" cy="446"/>
              <a:chOff x="2394" y="4853"/>
              <a:chExt cx="504" cy="534"/>
            </a:xfrm>
          </p:grpSpPr>
          <p:sp>
            <p:nvSpPr>
              <p:cNvPr id="32815" name="Rectangle 4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6" name="Oval 4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7" name="Group 49"/>
            <p:cNvGrpSpPr>
              <a:grpSpLocks/>
            </p:cNvGrpSpPr>
            <p:nvPr/>
          </p:nvGrpSpPr>
          <p:grpSpPr bwMode="auto">
            <a:xfrm>
              <a:off x="9294" y="2365"/>
              <a:ext cx="447" cy="446"/>
              <a:chOff x="2394" y="4853"/>
              <a:chExt cx="504" cy="534"/>
            </a:xfrm>
          </p:grpSpPr>
          <p:sp>
            <p:nvSpPr>
              <p:cNvPr id="32818" name="Rectangle 5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9" name="Oval 5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20" name="Group 52"/>
            <p:cNvGrpSpPr>
              <a:grpSpLocks/>
            </p:cNvGrpSpPr>
            <p:nvPr/>
          </p:nvGrpSpPr>
          <p:grpSpPr bwMode="auto">
            <a:xfrm>
              <a:off x="6169" y="2811"/>
              <a:ext cx="447" cy="447"/>
              <a:chOff x="2394" y="4853"/>
              <a:chExt cx="504" cy="534"/>
            </a:xfrm>
          </p:grpSpPr>
          <p:sp>
            <p:nvSpPr>
              <p:cNvPr id="32821" name="Rectangle 5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22" name="Oval 5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23" name="Group 55"/>
            <p:cNvGrpSpPr>
              <a:grpSpLocks/>
            </p:cNvGrpSpPr>
            <p:nvPr/>
          </p:nvGrpSpPr>
          <p:grpSpPr bwMode="auto">
            <a:xfrm>
              <a:off x="6616" y="2811"/>
              <a:ext cx="446" cy="447"/>
              <a:chOff x="2394" y="4853"/>
              <a:chExt cx="504" cy="534"/>
            </a:xfrm>
          </p:grpSpPr>
          <p:sp>
            <p:nvSpPr>
              <p:cNvPr id="32824" name="Rectangle 5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25" name="Oval 5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26" name="Group 58"/>
            <p:cNvGrpSpPr>
              <a:grpSpLocks/>
            </p:cNvGrpSpPr>
            <p:nvPr/>
          </p:nvGrpSpPr>
          <p:grpSpPr bwMode="auto">
            <a:xfrm>
              <a:off x="6169" y="3258"/>
              <a:ext cx="447" cy="446"/>
              <a:chOff x="2394" y="4853"/>
              <a:chExt cx="504" cy="534"/>
            </a:xfrm>
          </p:grpSpPr>
          <p:sp>
            <p:nvSpPr>
              <p:cNvPr id="32827" name="Rectangle 5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28" name="Oval 6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6616" y="3258"/>
              <a:ext cx="446" cy="446"/>
              <a:chOff x="2394" y="4853"/>
              <a:chExt cx="504" cy="534"/>
            </a:xfrm>
          </p:grpSpPr>
          <p:sp>
            <p:nvSpPr>
              <p:cNvPr id="32830" name="Rectangle 6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7062" y="2811"/>
              <a:ext cx="447" cy="447"/>
              <a:chOff x="2394" y="4853"/>
              <a:chExt cx="504" cy="534"/>
            </a:xfrm>
          </p:grpSpPr>
          <p:sp>
            <p:nvSpPr>
              <p:cNvPr id="32833" name="Rectangle 6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7509" y="2811"/>
              <a:ext cx="447" cy="447"/>
              <a:chOff x="2394" y="4853"/>
              <a:chExt cx="504" cy="534"/>
            </a:xfrm>
          </p:grpSpPr>
          <p:sp>
            <p:nvSpPr>
              <p:cNvPr id="32836" name="Rectangle 6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7062" y="3258"/>
              <a:ext cx="447" cy="446"/>
              <a:chOff x="2394" y="4853"/>
              <a:chExt cx="504" cy="534"/>
            </a:xfrm>
          </p:grpSpPr>
          <p:sp>
            <p:nvSpPr>
              <p:cNvPr id="32839" name="Rectangle 7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7509" y="3258"/>
              <a:ext cx="447" cy="446"/>
              <a:chOff x="2394" y="4853"/>
              <a:chExt cx="504" cy="534"/>
            </a:xfrm>
          </p:grpSpPr>
          <p:sp>
            <p:nvSpPr>
              <p:cNvPr id="32842" name="Rectangle 7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7956" y="2811"/>
              <a:ext cx="445" cy="447"/>
              <a:chOff x="2394" y="4853"/>
              <a:chExt cx="504" cy="534"/>
            </a:xfrm>
          </p:grpSpPr>
          <p:sp>
            <p:nvSpPr>
              <p:cNvPr id="32845" name="Rectangle 7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8401" y="2811"/>
              <a:ext cx="447" cy="447"/>
              <a:chOff x="2394" y="4853"/>
              <a:chExt cx="504" cy="534"/>
            </a:xfrm>
          </p:grpSpPr>
          <p:sp>
            <p:nvSpPr>
              <p:cNvPr id="32848" name="Rectangle 8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7956" y="3258"/>
              <a:ext cx="445" cy="446"/>
              <a:chOff x="2394" y="4853"/>
              <a:chExt cx="504" cy="534"/>
            </a:xfrm>
          </p:grpSpPr>
          <p:sp>
            <p:nvSpPr>
              <p:cNvPr id="32851" name="Rectangle 8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8401" y="3258"/>
              <a:ext cx="447" cy="446"/>
              <a:chOff x="2394" y="4853"/>
              <a:chExt cx="504" cy="534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56" name="Group 88"/>
            <p:cNvGrpSpPr>
              <a:grpSpLocks/>
            </p:cNvGrpSpPr>
            <p:nvPr/>
          </p:nvGrpSpPr>
          <p:grpSpPr bwMode="auto">
            <a:xfrm>
              <a:off x="8848" y="2811"/>
              <a:ext cx="446" cy="447"/>
              <a:chOff x="2394" y="4853"/>
              <a:chExt cx="504" cy="534"/>
            </a:xfrm>
          </p:grpSpPr>
          <p:sp>
            <p:nvSpPr>
              <p:cNvPr id="32857" name="Rectangle 8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8" name="Oval 9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59" name="Group 91"/>
            <p:cNvGrpSpPr>
              <a:grpSpLocks/>
            </p:cNvGrpSpPr>
            <p:nvPr/>
          </p:nvGrpSpPr>
          <p:grpSpPr bwMode="auto">
            <a:xfrm>
              <a:off x="9294" y="2811"/>
              <a:ext cx="447" cy="447"/>
              <a:chOff x="2394" y="4853"/>
              <a:chExt cx="504" cy="534"/>
            </a:xfrm>
          </p:grpSpPr>
          <p:sp>
            <p:nvSpPr>
              <p:cNvPr id="32860" name="Rectangle 9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1" name="Oval 9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62" name="Group 94"/>
            <p:cNvGrpSpPr>
              <a:grpSpLocks/>
            </p:cNvGrpSpPr>
            <p:nvPr/>
          </p:nvGrpSpPr>
          <p:grpSpPr bwMode="auto">
            <a:xfrm>
              <a:off x="8848" y="3258"/>
              <a:ext cx="446" cy="446"/>
              <a:chOff x="2394" y="4853"/>
              <a:chExt cx="504" cy="534"/>
            </a:xfrm>
          </p:grpSpPr>
          <p:sp>
            <p:nvSpPr>
              <p:cNvPr id="32863" name="Rectangle 9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4" name="Oval 9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65" name="Group 97"/>
            <p:cNvGrpSpPr>
              <a:grpSpLocks/>
            </p:cNvGrpSpPr>
            <p:nvPr/>
          </p:nvGrpSpPr>
          <p:grpSpPr bwMode="auto">
            <a:xfrm>
              <a:off x="9294" y="3258"/>
              <a:ext cx="447" cy="446"/>
              <a:chOff x="2394" y="4853"/>
              <a:chExt cx="504" cy="534"/>
            </a:xfrm>
          </p:grpSpPr>
          <p:sp>
            <p:nvSpPr>
              <p:cNvPr id="32866" name="Rectangle 9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7" name="Oval 9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68" name="Group 100"/>
            <p:cNvGrpSpPr>
              <a:grpSpLocks/>
            </p:cNvGrpSpPr>
            <p:nvPr/>
          </p:nvGrpSpPr>
          <p:grpSpPr bwMode="auto">
            <a:xfrm>
              <a:off x="6169" y="3704"/>
              <a:ext cx="447" cy="447"/>
              <a:chOff x="2394" y="4853"/>
              <a:chExt cx="504" cy="534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70" name="Oval 10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71" name="Group 103"/>
            <p:cNvGrpSpPr>
              <a:grpSpLocks/>
            </p:cNvGrpSpPr>
            <p:nvPr/>
          </p:nvGrpSpPr>
          <p:grpSpPr bwMode="auto">
            <a:xfrm>
              <a:off x="6616" y="3704"/>
              <a:ext cx="446" cy="447"/>
              <a:chOff x="2394" y="4853"/>
              <a:chExt cx="504" cy="534"/>
            </a:xfrm>
          </p:grpSpPr>
          <p:sp>
            <p:nvSpPr>
              <p:cNvPr id="32872" name="Rectangle 10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73" name="Oval 10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74" name="Group 106"/>
            <p:cNvGrpSpPr>
              <a:grpSpLocks/>
            </p:cNvGrpSpPr>
            <p:nvPr/>
          </p:nvGrpSpPr>
          <p:grpSpPr bwMode="auto">
            <a:xfrm>
              <a:off x="6169" y="4151"/>
              <a:ext cx="447" cy="446"/>
              <a:chOff x="2394" y="4853"/>
              <a:chExt cx="504" cy="534"/>
            </a:xfrm>
          </p:grpSpPr>
          <p:sp>
            <p:nvSpPr>
              <p:cNvPr id="32875" name="Rectangle 10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76" name="Oval 10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77" name="Group 109"/>
            <p:cNvGrpSpPr>
              <a:grpSpLocks/>
            </p:cNvGrpSpPr>
            <p:nvPr/>
          </p:nvGrpSpPr>
          <p:grpSpPr bwMode="auto">
            <a:xfrm>
              <a:off x="6616" y="4151"/>
              <a:ext cx="446" cy="446"/>
              <a:chOff x="2394" y="4853"/>
              <a:chExt cx="504" cy="534"/>
            </a:xfrm>
          </p:grpSpPr>
          <p:sp>
            <p:nvSpPr>
              <p:cNvPr id="32878" name="Rectangle 11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79" name="Oval 11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80" name="Group 112"/>
            <p:cNvGrpSpPr>
              <a:grpSpLocks/>
            </p:cNvGrpSpPr>
            <p:nvPr/>
          </p:nvGrpSpPr>
          <p:grpSpPr bwMode="auto">
            <a:xfrm>
              <a:off x="7062" y="3704"/>
              <a:ext cx="447" cy="447"/>
              <a:chOff x="2394" y="4853"/>
              <a:chExt cx="504" cy="534"/>
            </a:xfrm>
          </p:grpSpPr>
          <p:sp>
            <p:nvSpPr>
              <p:cNvPr id="32881" name="Rectangle 11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82" name="Oval 11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83" name="Group 115"/>
            <p:cNvGrpSpPr>
              <a:grpSpLocks/>
            </p:cNvGrpSpPr>
            <p:nvPr/>
          </p:nvGrpSpPr>
          <p:grpSpPr bwMode="auto">
            <a:xfrm>
              <a:off x="7509" y="3704"/>
              <a:ext cx="447" cy="447"/>
              <a:chOff x="2394" y="4853"/>
              <a:chExt cx="504" cy="534"/>
            </a:xfrm>
          </p:grpSpPr>
          <p:sp>
            <p:nvSpPr>
              <p:cNvPr id="32884" name="Rectangle 11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85" name="Oval 11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86" name="Group 118"/>
            <p:cNvGrpSpPr>
              <a:grpSpLocks/>
            </p:cNvGrpSpPr>
            <p:nvPr/>
          </p:nvGrpSpPr>
          <p:grpSpPr bwMode="auto">
            <a:xfrm>
              <a:off x="7062" y="4151"/>
              <a:ext cx="447" cy="446"/>
              <a:chOff x="2394" y="4853"/>
              <a:chExt cx="504" cy="534"/>
            </a:xfrm>
          </p:grpSpPr>
          <p:sp>
            <p:nvSpPr>
              <p:cNvPr id="32887" name="Rectangle 11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88" name="Oval 12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89" name="Group 121"/>
            <p:cNvGrpSpPr>
              <a:grpSpLocks/>
            </p:cNvGrpSpPr>
            <p:nvPr/>
          </p:nvGrpSpPr>
          <p:grpSpPr bwMode="auto">
            <a:xfrm>
              <a:off x="7509" y="4151"/>
              <a:ext cx="447" cy="446"/>
              <a:chOff x="2394" y="4853"/>
              <a:chExt cx="504" cy="534"/>
            </a:xfrm>
          </p:grpSpPr>
          <p:sp>
            <p:nvSpPr>
              <p:cNvPr id="32890" name="Rectangle 12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91" name="Oval 12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92" name="Group 124"/>
            <p:cNvGrpSpPr>
              <a:grpSpLocks/>
            </p:cNvGrpSpPr>
            <p:nvPr/>
          </p:nvGrpSpPr>
          <p:grpSpPr bwMode="auto">
            <a:xfrm>
              <a:off x="7956" y="3704"/>
              <a:ext cx="445" cy="447"/>
              <a:chOff x="2394" y="4853"/>
              <a:chExt cx="504" cy="534"/>
            </a:xfrm>
          </p:grpSpPr>
          <p:sp>
            <p:nvSpPr>
              <p:cNvPr id="32893" name="Rectangle 12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94" name="Oval 12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95" name="Group 127"/>
            <p:cNvGrpSpPr>
              <a:grpSpLocks/>
            </p:cNvGrpSpPr>
            <p:nvPr/>
          </p:nvGrpSpPr>
          <p:grpSpPr bwMode="auto">
            <a:xfrm>
              <a:off x="8401" y="3704"/>
              <a:ext cx="447" cy="447"/>
              <a:chOff x="2394" y="4853"/>
              <a:chExt cx="504" cy="534"/>
            </a:xfrm>
          </p:grpSpPr>
          <p:sp>
            <p:nvSpPr>
              <p:cNvPr id="32896" name="Rectangle 12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97" name="Oval 12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98" name="Group 130"/>
            <p:cNvGrpSpPr>
              <a:grpSpLocks/>
            </p:cNvGrpSpPr>
            <p:nvPr/>
          </p:nvGrpSpPr>
          <p:grpSpPr bwMode="auto">
            <a:xfrm>
              <a:off x="7956" y="4151"/>
              <a:ext cx="445" cy="446"/>
              <a:chOff x="2394" y="4853"/>
              <a:chExt cx="504" cy="534"/>
            </a:xfrm>
          </p:grpSpPr>
          <p:sp>
            <p:nvSpPr>
              <p:cNvPr id="32899" name="Rectangle 13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00" name="Oval 13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01" name="Group 133"/>
            <p:cNvGrpSpPr>
              <a:grpSpLocks/>
            </p:cNvGrpSpPr>
            <p:nvPr/>
          </p:nvGrpSpPr>
          <p:grpSpPr bwMode="auto">
            <a:xfrm>
              <a:off x="8401" y="4151"/>
              <a:ext cx="447" cy="446"/>
              <a:chOff x="2394" y="4853"/>
              <a:chExt cx="504" cy="534"/>
            </a:xfrm>
          </p:grpSpPr>
          <p:sp>
            <p:nvSpPr>
              <p:cNvPr id="32902" name="Rectangle 13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03" name="Oval 13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04" name="Group 136"/>
            <p:cNvGrpSpPr>
              <a:grpSpLocks/>
            </p:cNvGrpSpPr>
            <p:nvPr/>
          </p:nvGrpSpPr>
          <p:grpSpPr bwMode="auto">
            <a:xfrm>
              <a:off x="8848" y="3704"/>
              <a:ext cx="446" cy="447"/>
              <a:chOff x="2394" y="4853"/>
              <a:chExt cx="504" cy="534"/>
            </a:xfrm>
          </p:grpSpPr>
          <p:sp>
            <p:nvSpPr>
              <p:cNvPr id="32905" name="Rectangle 13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06" name="Oval 13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07" name="Group 139"/>
            <p:cNvGrpSpPr>
              <a:grpSpLocks/>
            </p:cNvGrpSpPr>
            <p:nvPr/>
          </p:nvGrpSpPr>
          <p:grpSpPr bwMode="auto">
            <a:xfrm>
              <a:off x="9294" y="3704"/>
              <a:ext cx="447" cy="447"/>
              <a:chOff x="2394" y="4853"/>
              <a:chExt cx="504" cy="534"/>
            </a:xfrm>
          </p:grpSpPr>
          <p:sp>
            <p:nvSpPr>
              <p:cNvPr id="32908" name="Rectangle 14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09" name="Oval 14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10" name="Group 142"/>
            <p:cNvGrpSpPr>
              <a:grpSpLocks/>
            </p:cNvGrpSpPr>
            <p:nvPr/>
          </p:nvGrpSpPr>
          <p:grpSpPr bwMode="auto">
            <a:xfrm>
              <a:off x="8848" y="4151"/>
              <a:ext cx="446" cy="446"/>
              <a:chOff x="2394" y="4853"/>
              <a:chExt cx="504" cy="534"/>
            </a:xfrm>
          </p:grpSpPr>
          <p:sp>
            <p:nvSpPr>
              <p:cNvPr id="32911" name="Rectangle 14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12" name="Oval 14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13" name="Group 145"/>
            <p:cNvGrpSpPr>
              <a:grpSpLocks/>
            </p:cNvGrpSpPr>
            <p:nvPr/>
          </p:nvGrpSpPr>
          <p:grpSpPr bwMode="auto">
            <a:xfrm>
              <a:off x="9294" y="4151"/>
              <a:ext cx="447" cy="446"/>
              <a:chOff x="2394" y="4853"/>
              <a:chExt cx="504" cy="534"/>
            </a:xfrm>
          </p:grpSpPr>
          <p:sp>
            <p:nvSpPr>
              <p:cNvPr id="32914" name="Rectangle 14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15" name="Oval 14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16" name="Group 148"/>
            <p:cNvGrpSpPr>
              <a:grpSpLocks/>
            </p:cNvGrpSpPr>
            <p:nvPr/>
          </p:nvGrpSpPr>
          <p:grpSpPr bwMode="auto">
            <a:xfrm>
              <a:off x="6169" y="4597"/>
              <a:ext cx="447" cy="447"/>
              <a:chOff x="2394" y="4853"/>
              <a:chExt cx="504" cy="534"/>
            </a:xfrm>
          </p:grpSpPr>
          <p:sp>
            <p:nvSpPr>
              <p:cNvPr id="32917" name="Rectangle 14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18" name="Oval 15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19" name="Group 151"/>
            <p:cNvGrpSpPr>
              <a:grpSpLocks/>
            </p:cNvGrpSpPr>
            <p:nvPr/>
          </p:nvGrpSpPr>
          <p:grpSpPr bwMode="auto">
            <a:xfrm>
              <a:off x="6616" y="4597"/>
              <a:ext cx="446" cy="447"/>
              <a:chOff x="2394" y="4853"/>
              <a:chExt cx="504" cy="534"/>
            </a:xfrm>
          </p:grpSpPr>
          <p:sp>
            <p:nvSpPr>
              <p:cNvPr id="32920" name="Rectangle 15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21" name="Oval 15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22" name="Group 154"/>
            <p:cNvGrpSpPr>
              <a:grpSpLocks/>
            </p:cNvGrpSpPr>
            <p:nvPr/>
          </p:nvGrpSpPr>
          <p:grpSpPr bwMode="auto">
            <a:xfrm>
              <a:off x="6169" y="5044"/>
              <a:ext cx="447" cy="446"/>
              <a:chOff x="2394" y="4853"/>
              <a:chExt cx="504" cy="534"/>
            </a:xfrm>
          </p:grpSpPr>
          <p:sp>
            <p:nvSpPr>
              <p:cNvPr id="32923" name="Rectangle 15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24" name="Oval 15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25" name="Group 157"/>
            <p:cNvGrpSpPr>
              <a:grpSpLocks/>
            </p:cNvGrpSpPr>
            <p:nvPr/>
          </p:nvGrpSpPr>
          <p:grpSpPr bwMode="auto">
            <a:xfrm>
              <a:off x="6616" y="5044"/>
              <a:ext cx="446" cy="446"/>
              <a:chOff x="2394" y="4853"/>
              <a:chExt cx="504" cy="534"/>
            </a:xfrm>
          </p:grpSpPr>
          <p:sp>
            <p:nvSpPr>
              <p:cNvPr id="32926" name="Rectangle 15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27" name="Oval 15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28" name="Group 160"/>
            <p:cNvGrpSpPr>
              <a:grpSpLocks/>
            </p:cNvGrpSpPr>
            <p:nvPr/>
          </p:nvGrpSpPr>
          <p:grpSpPr bwMode="auto">
            <a:xfrm>
              <a:off x="7062" y="4597"/>
              <a:ext cx="447" cy="447"/>
              <a:chOff x="2394" y="4853"/>
              <a:chExt cx="504" cy="534"/>
            </a:xfrm>
          </p:grpSpPr>
          <p:sp>
            <p:nvSpPr>
              <p:cNvPr id="32929" name="Rectangle 16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30" name="Oval 16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31" name="Group 163"/>
            <p:cNvGrpSpPr>
              <a:grpSpLocks/>
            </p:cNvGrpSpPr>
            <p:nvPr/>
          </p:nvGrpSpPr>
          <p:grpSpPr bwMode="auto">
            <a:xfrm>
              <a:off x="7509" y="4597"/>
              <a:ext cx="447" cy="447"/>
              <a:chOff x="2394" y="4853"/>
              <a:chExt cx="504" cy="534"/>
            </a:xfrm>
          </p:grpSpPr>
          <p:sp>
            <p:nvSpPr>
              <p:cNvPr id="32932" name="Rectangle 16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33" name="Oval 16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34" name="Group 166"/>
            <p:cNvGrpSpPr>
              <a:grpSpLocks/>
            </p:cNvGrpSpPr>
            <p:nvPr/>
          </p:nvGrpSpPr>
          <p:grpSpPr bwMode="auto">
            <a:xfrm>
              <a:off x="7062" y="5044"/>
              <a:ext cx="447" cy="446"/>
              <a:chOff x="2394" y="4853"/>
              <a:chExt cx="504" cy="534"/>
            </a:xfrm>
          </p:grpSpPr>
          <p:sp>
            <p:nvSpPr>
              <p:cNvPr id="32935" name="Rectangle 16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36" name="Oval 16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37" name="Group 169"/>
            <p:cNvGrpSpPr>
              <a:grpSpLocks/>
            </p:cNvGrpSpPr>
            <p:nvPr/>
          </p:nvGrpSpPr>
          <p:grpSpPr bwMode="auto">
            <a:xfrm>
              <a:off x="7509" y="5044"/>
              <a:ext cx="447" cy="446"/>
              <a:chOff x="2394" y="4853"/>
              <a:chExt cx="504" cy="534"/>
            </a:xfrm>
          </p:grpSpPr>
          <p:sp>
            <p:nvSpPr>
              <p:cNvPr id="32938" name="Rectangle 17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39" name="Oval 17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40" name="Group 172"/>
            <p:cNvGrpSpPr>
              <a:grpSpLocks/>
            </p:cNvGrpSpPr>
            <p:nvPr/>
          </p:nvGrpSpPr>
          <p:grpSpPr bwMode="auto">
            <a:xfrm>
              <a:off x="7956" y="4597"/>
              <a:ext cx="445" cy="447"/>
              <a:chOff x="2394" y="4853"/>
              <a:chExt cx="504" cy="534"/>
            </a:xfrm>
          </p:grpSpPr>
          <p:sp>
            <p:nvSpPr>
              <p:cNvPr id="32941" name="Rectangle 17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2" name="Oval 17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43" name="Group 175"/>
            <p:cNvGrpSpPr>
              <a:grpSpLocks/>
            </p:cNvGrpSpPr>
            <p:nvPr/>
          </p:nvGrpSpPr>
          <p:grpSpPr bwMode="auto">
            <a:xfrm>
              <a:off x="8401" y="4597"/>
              <a:ext cx="447" cy="447"/>
              <a:chOff x="2394" y="4853"/>
              <a:chExt cx="504" cy="534"/>
            </a:xfrm>
          </p:grpSpPr>
          <p:sp>
            <p:nvSpPr>
              <p:cNvPr id="32944" name="Rectangle 17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5" name="Oval 17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46" name="Group 178"/>
            <p:cNvGrpSpPr>
              <a:grpSpLocks/>
            </p:cNvGrpSpPr>
            <p:nvPr/>
          </p:nvGrpSpPr>
          <p:grpSpPr bwMode="auto">
            <a:xfrm>
              <a:off x="7956" y="5044"/>
              <a:ext cx="445" cy="446"/>
              <a:chOff x="2394" y="4853"/>
              <a:chExt cx="504" cy="534"/>
            </a:xfrm>
          </p:grpSpPr>
          <p:sp>
            <p:nvSpPr>
              <p:cNvPr id="32947" name="Rectangle 17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8" name="Oval 18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49" name="Group 181"/>
            <p:cNvGrpSpPr>
              <a:grpSpLocks/>
            </p:cNvGrpSpPr>
            <p:nvPr/>
          </p:nvGrpSpPr>
          <p:grpSpPr bwMode="auto">
            <a:xfrm>
              <a:off x="8401" y="5044"/>
              <a:ext cx="447" cy="446"/>
              <a:chOff x="2394" y="4853"/>
              <a:chExt cx="504" cy="534"/>
            </a:xfrm>
          </p:grpSpPr>
          <p:sp>
            <p:nvSpPr>
              <p:cNvPr id="32950" name="Rectangle 18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1" name="Oval 18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52" name="Group 184"/>
            <p:cNvGrpSpPr>
              <a:grpSpLocks/>
            </p:cNvGrpSpPr>
            <p:nvPr/>
          </p:nvGrpSpPr>
          <p:grpSpPr bwMode="auto">
            <a:xfrm>
              <a:off x="8848" y="4597"/>
              <a:ext cx="446" cy="447"/>
              <a:chOff x="2394" y="4853"/>
              <a:chExt cx="504" cy="534"/>
            </a:xfrm>
          </p:grpSpPr>
          <p:sp>
            <p:nvSpPr>
              <p:cNvPr id="32953" name="Rectangle 18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4" name="Oval 18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55" name="Group 187"/>
            <p:cNvGrpSpPr>
              <a:grpSpLocks/>
            </p:cNvGrpSpPr>
            <p:nvPr/>
          </p:nvGrpSpPr>
          <p:grpSpPr bwMode="auto">
            <a:xfrm>
              <a:off x="9294" y="4597"/>
              <a:ext cx="447" cy="447"/>
              <a:chOff x="2394" y="4853"/>
              <a:chExt cx="504" cy="534"/>
            </a:xfrm>
          </p:grpSpPr>
          <p:sp>
            <p:nvSpPr>
              <p:cNvPr id="32956" name="Rectangle 18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7" name="Oval 18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58" name="Group 190"/>
            <p:cNvGrpSpPr>
              <a:grpSpLocks/>
            </p:cNvGrpSpPr>
            <p:nvPr/>
          </p:nvGrpSpPr>
          <p:grpSpPr bwMode="auto">
            <a:xfrm>
              <a:off x="8848" y="5044"/>
              <a:ext cx="446" cy="446"/>
              <a:chOff x="2394" y="4853"/>
              <a:chExt cx="504" cy="534"/>
            </a:xfrm>
          </p:grpSpPr>
          <p:sp>
            <p:nvSpPr>
              <p:cNvPr id="32959" name="Rectangle 19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0" name="Oval 19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61" name="Group 193"/>
            <p:cNvGrpSpPr>
              <a:grpSpLocks/>
            </p:cNvGrpSpPr>
            <p:nvPr/>
          </p:nvGrpSpPr>
          <p:grpSpPr bwMode="auto">
            <a:xfrm>
              <a:off x="9294" y="5044"/>
              <a:ext cx="447" cy="446"/>
              <a:chOff x="2394" y="4853"/>
              <a:chExt cx="504" cy="534"/>
            </a:xfrm>
          </p:grpSpPr>
          <p:sp>
            <p:nvSpPr>
              <p:cNvPr id="32962" name="Rectangle 19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3" name="Oval 19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64" name="Group 196"/>
            <p:cNvGrpSpPr>
              <a:grpSpLocks/>
            </p:cNvGrpSpPr>
            <p:nvPr/>
          </p:nvGrpSpPr>
          <p:grpSpPr bwMode="auto">
            <a:xfrm>
              <a:off x="6347" y="2111"/>
              <a:ext cx="3162" cy="3153"/>
              <a:chOff x="3836" y="4786"/>
              <a:chExt cx="1239" cy="1313"/>
            </a:xfrm>
          </p:grpSpPr>
          <p:grpSp>
            <p:nvGrpSpPr>
              <p:cNvPr id="32965" name="Group 197"/>
              <p:cNvGrpSpPr>
                <a:grpSpLocks/>
              </p:cNvGrpSpPr>
              <p:nvPr/>
            </p:nvGrpSpPr>
            <p:grpSpPr bwMode="auto">
              <a:xfrm>
                <a:off x="4461" y="4786"/>
                <a:ext cx="614" cy="1313"/>
                <a:chOff x="4461" y="4789"/>
                <a:chExt cx="614" cy="1313"/>
              </a:xfrm>
            </p:grpSpPr>
            <p:cxnSp>
              <p:nvCxnSpPr>
                <p:cNvPr id="32966" name="AutoShape 198"/>
                <p:cNvCxnSpPr>
                  <a:cxnSpLocks noChangeShapeType="1"/>
                  <a:stCxn id="32851" idx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67" name="AutoShape 19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68" name="AutoShape 20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69" name="AutoShape 2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0" name="AutoShape 20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1" name="AutoShape 203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2" name="AutoShape 204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3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4" name="AutoShape 20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5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6" name="AutoShape 208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7" name="AutoShape 20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8" name="AutoShape 210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79" name="AutoShape 211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0" name="AutoShape 212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1" name="AutoShape 2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2" name="AutoShape 21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3" name="AutoShape 2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4" name="AutoShape 216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5" name="AutoShape 217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6" name="AutoShape 2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7" name="AutoShape 2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8" name="AutoShape 2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89" name="AutoShape 221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0" name="AutoShape 2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1" name="AutoShape 223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2" name="AutoShape 224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2993" name="Group 225"/>
              <p:cNvGrpSpPr>
                <a:grpSpLocks/>
              </p:cNvGrpSpPr>
              <p:nvPr/>
            </p:nvGrpSpPr>
            <p:grpSpPr bwMode="auto">
              <a:xfrm flipH="1">
                <a:off x="3836" y="4786"/>
                <a:ext cx="625" cy="1313"/>
                <a:chOff x="4461" y="4789"/>
                <a:chExt cx="614" cy="1313"/>
              </a:xfrm>
            </p:grpSpPr>
            <p:cxnSp>
              <p:nvCxnSpPr>
                <p:cNvPr id="32994" name="AutoShape 226"/>
                <p:cNvCxnSpPr>
                  <a:cxnSpLocks noChangeShapeType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5" name="AutoShape 2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6" name="AutoShape 2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7" name="AutoShape 2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8" name="AutoShape 2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999" name="AutoShape 231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0" name="AutoShape 232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1" name="AutoShape 233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2" name="AutoShape 23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3" name="AutoShape 235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4" name="AutoShape 236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5" name="AutoShape 2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6" name="AutoShape 238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7" name="AutoShape 239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8" name="AutoShape 240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09" name="AutoShape 2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0" name="AutoShape 2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1" name="AutoShape 2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2" name="AutoShape 244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3" name="AutoShape 245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4" name="AutoShape 24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5" name="AutoShape 2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6" name="AutoShape 24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7" name="AutoShape 249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8" name="AutoShape 2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19" name="AutoShape 251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020" name="AutoShape 252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</p:grpSp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5596980" y="4430837"/>
            <a:ext cx="307975" cy="73501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Номер слайда 2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smtClean="0"/>
              <a:t>/2</a:t>
            </a:r>
            <a:r>
              <a:rPr lang="ru-RU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1562</Words>
  <Application>Microsoft Office PowerPoint</Application>
  <PresentationFormat>Лист A4 (210x297 мм)</PresentationFormat>
  <Paragraphs>487</Paragraphs>
  <Slides>26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1_itlab</vt:lpstr>
      <vt:lpstr>Формула</vt:lpstr>
      <vt:lpstr>Слайд 1</vt:lpstr>
      <vt:lpstr>Слайд 2</vt:lpstr>
      <vt:lpstr>Содержание</vt:lpstr>
      <vt:lpstr>Задача многокритериальной оптимизации…</vt:lpstr>
      <vt:lpstr>Задача многокритериальной оптимизации…</vt:lpstr>
      <vt:lpstr>Задача многокритериальной оптимизации</vt:lpstr>
      <vt:lpstr>Постановка задачи  многокритериальной оптимизации</vt:lpstr>
      <vt:lpstr>Основы подхода: методы решения задач МКО</vt:lpstr>
      <vt:lpstr>Основы подхода:  Редукция размерности</vt:lpstr>
      <vt:lpstr>Основы подхода:  метод решения задач глобальной оптимизации…</vt:lpstr>
      <vt:lpstr>Основы подхода:  метод решения задач глобальной оптимизации…</vt:lpstr>
      <vt:lpstr>Основы подхода:  метод решения задач глобальной оптимизации…</vt:lpstr>
      <vt:lpstr>Основы подхода:  метод решения задач глобальной оптимизации</vt:lpstr>
      <vt:lpstr>Параллельный метод решения задач  глобальной оптимизации</vt:lpstr>
      <vt:lpstr>Сравнение методов глобального поиска</vt:lpstr>
      <vt:lpstr>Ускорение вычислений на основе повторного использования поисковой информации…</vt:lpstr>
      <vt:lpstr>Ускорение вычислений на основе повторного использования поисковой информации</vt:lpstr>
      <vt:lpstr>Результаты численных экспериментов… </vt:lpstr>
      <vt:lpstr>Результаты численных экспериментов…</vt:lpstr>
      <vt:lpstr>Результаты численных экспериментов…</vt:lpstr>
      <vt:lpstr>Результаты численных экспериментов…</vt:lpstr>
      <vt:lpstr>Результаты численных экспериментов…</vt:lpstr>
      <vt:lpstr>Результаты численных экспериментов…</vt:lpstr>
      <vt:lpstr>Литература</vt:lpstr>
      <vt:lpstr>Контакты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2016-09-19T18:36:36Z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