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49" r:id="rId2"/>
  </p:sldMasterIdLst>
  <p:notesMasterIdLst>
    <p:notesMasterId r:id="rId25"/>
  </p:notesMasterIdLst>
  <p:handoutMasterIdLst>
    <p:handoutMasterId r:id="rId26"/>
  </p:handoutMasterIdLst>
  <p:sldIdLst>
    <p:sldId id="456" r:id="rId3"/>
    <p:sldId id="475" r:id="rId4"/>
    <p:sldId id="367" r:id="rId5"/>
    <p:sldId id="479" r:id="rId6"/>
    <p:sldId id="445" r:id="rId7"/>
    <p:sldId id="383" r:id="rId8"/>
    <p:sldId id="385" r:id="rId9"/>
    <p:sldId id="463" r:id="rId10"/>
    <p:sldId id="469" r:id="rId11"/>
    <p:sldId id="467" r:id="rId12"/>
    <p:sldId id="470" r:id="rId13"/>
    <p:sldId id="438" r:id="rId14"/>
    <p:sldId id="474" r:id="rId15"/>
    <p:sldId id="439" r:id="rId16"/>
    <p:sldId id="440" r:id="rId17"/>
    <p:sldId id="441" r:id="rId18"/>
    <p:sldId id="471" r:id="rId19"/>
    <p:sldId id="472" r:id="rId20"/>
    <p:sldId id="473" r:id="rId21"/>
    <p:sldId id="478" r:id="rId22"/>
    <p:sldId id="477" r:id="rId23"/>
    <p:sldId id="411" r:id="rId24"/>
  </p:sldIdLst>
  <p:sldSz cx="9144000" cy="6858000" type="screen4x3"/>
  <p:notesSz cx="6858000" cy="9144000"/>
  <p:custDataLst>
    <p:tags r:id="rId27"/>
  </p:custData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7" autoAdjust="0"/>
    <p:restoredTop sz="80287" autoAdjust="0"/>
  </p:normalViewPr>
  <p:slideViewPr>
    <p:cSldViewPr>
      <p:cViewPr varScale="1">
        <p:scale>
          <a:sx n="62" d="100"/>
          <a:sy n="62" d="100"/>
        </p:scale>
        <p:origin x="-159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2.xml"/><Relationship Id="rId1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7728E55B-B3D5-4722-ACB8-360D60D2E08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11C777D5-74EC-4780-AA64-479A1B598F7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7AC783C-B7DA-4599-8D6B-6BA8A2FFA02F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ru-RU" smtClean="0">
              <a:solidFill>
                <a:srgbClr val="00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ru-RU" smtClean="0"/>
              <a:t>Рассмотрим решение задачи Гришагина как поиск минимума функции </a:t>
            </a:r>
            <a:r>
              <a:rPr lang="en-US" smtClean="0"/>
              <a:t>F</a:t>
            </a:r>
            <a:r>
              <a:rPr lang="ru-RU" smtClean="0"/>
              <a:t> от переменных </a:t>
            </a:r>
            <a:r>
              <a:rPr lang="en-US" smtClean="0"/>
              <a:t>x y</a:t>
            </a:r>
            <a:r>
              <a:rPr lang="ru-RU" smtClean="0"/>
              <a:t>, применим метод рекурсивной редукции размерности, переменная х будет на верхнем уровне, переменная у на нижнем. Для того чтобы решить задачу нужно найти минимум по переменной х функции ф штрих от х. Где ф штрих это решение задачи поиска минимума ф  по у при фксированном х. На левом рисунке значение функции ф штрих в точках, наименьшее значение и есть искомый минимум, для вычисления каждой точки решаем задачу мнинимизации функции изображенной на правом рисунке, приэтом координата х берется фиксированной.</a:t>
            </a:r>
          </a:p>
        </p:txBody>
      </p:sp>
      <p:sp>
        <p:nvSpPr>
          <p:cNvPr id="3072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FA31D3-5874-480F-AC3D-575D66923252}" type="slidenum">
              <a:rPr lang="ru-RU" smtClean="0"/>
              <a:pPr>
                <a:defRPr/>
              </a:pPr>
              <a:t>10</a:t>
            </a:fld>
            <a:endParaRPr lang="ru-R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ru-RU" smtClean="0"/>
              <a:t>Рассмотрим более сложную задачу. Пусть имеется 8 переменных, первый блок </a:t>
            </a:r>
            <a:r>
              <a:rPr lang="en-US" smtClean="0"/>
              <a:t>u1</a:t>
            </a:r>
            <a:r>
              <a:rPr lang="ru-RU" smtClean="0"/>
              <a:t> это переменные с первой по четвертую, второй с пятой по восьмю. Для решения задачи верхнего уровня по переменной </a:t>
            </a:r>
            <a:r>
              <a:rPr lang="en-US" smtClean="0"/>
              <a:t>u1</a:t>
            </a:r>
            <a:r>
              <a:rPr lang="ru-RU" smtClean="0"/>
              <a:t> используем редукцию размерности с помощью кривой пеано. На нижнем уровне используем два процесса, что соответствует </a:t>
            </a:r>
            <a:r>
              <a:rPr lang="en-US" smtClean="0"/>
              <a:t>p=2 </a:t>
            </a:r>
            <a:r>
              <a:rPr lang="ru-RU" smtClean="0"/>
              <a:t>из алгоритма глобального поика. Для проведения испытаний на верхнем уровне необходимо решить задачу минимизации при фиксированном </a:t>
            </a:r>
            <a:r>
              <a:rPr lang="en-US" smtClean="0"/>
              <a:t>u1</a:t>
            </a:r>
            <a:r>
              <a:rPr lang="ru-RU" smtClean="0"/>
              <a:t> по переменной </a:t>
            </a:r>
            <a:r>
              <a:rPr lang="en-US" smtClean="0"/>
              <a:t>u2. </a:t>
            </a:r>
          </a:p>
          <a:p>
            <a:r>
              <a:rPr lang="ru-RU" smtClean="0"/>
              <a:t>В качестве простого и относительно быстрого способа решения задачи малой размерности на </a:t>
            </a:r>
            <a:r>
              <a:rPr lang="en-US" smtClean="0"/>
              <a:t>GPU</a:t>
            </a:r>
            <a:r>
              <a:rPr lang="ru-RU" smtClean="0"/>
              <a:t> будем использовать решение задачи на равномерной сетке. Таким образом на верхнем уровне решается медленно вычисляемая задача – решение четырехмерной задачи. А на нижнем уровне рашаем быстровычислимые задачи, но в большом количестве.</a:t>
            </a:r>
          </a:p>
        </p:txBody>
      </p:sp>
      <p:sp>
        <p:nvSpPr>
          <p:cNvPr id="31748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22C33B-2678-4E09-B6F2-2200090731E9}" type="slidenum">
              <a:rPr lang="ru-RU" smtClean="0"/>
              <a:pPr>
                <a:defRPr/>
              </a:pPr>
              <a:t>11</a:t>
            </a:fld>
            <a:endParaRPr lang="ru-RU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ru-RU" b="1" smtClean="0"/>
              <a:t>В качестве тестовых </a:t>
            </a:r>
            <a:r>
              <a:rPr lang="ru-RU" smtClean="0"/>
              <a:t>были выбраны задачи, порождаемые с помощью </a:t>
            </a:r>
            <a:r>
              <a:rPr lang="en-US" smtClean="0"/>
              <a:t>GKLS</a:t>
            </a:r>
            <a:r>
              <a:rPr lang="ru-RU" smtClean="0"/>
              <a:t>-генератора. Данный генератор позволяет получать задачи многоэкстремальной оптимизации с заранее известными свойствами: количеством локальных минимумов, размерами их областей притяжения, точкой глобального минимума, значением функции в ней и т.п. </a:t>
            </a:r>
          </a:p>
          <a:p>
            <a:r>
              <a:rPr lang="ru-RU" smtClean="0"/>
              <a:t>В экспериментах используется набор из 100 сгенерированных функций, каждая из них имеет десять локальных минимумов.</a:t>
            </a:r>
          </a:p>
          <a:p>
            <a:endParaRPr lang="ru-RU" smtClean="0"/>
          </a:p>
        </p:txBody>
      </p:sp>
      <p:sp>
        <p:nvSpPr>
          <p:cNvPr id="32772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923A63-9B60-4F01-B587-E481A53768C5}" type="slidenum">
              <a:rPr lang="ru-RU" smtClean="0"/>
              <a:pPr>
                <a:defRPr/>
              </a:pPr>
              <a:t>12</a:t>
            </a:fld>
            <a:endParaRPr lang="ru-RU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  <p:sp>
        <p:nvSpPr>
          <p:cNvPr id="33796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80A1D6A-12DF-4004-88A2-87BE02534376}" type="slidenum">
              <a:rPr lang="ru-RU" smtClean="0"/>
              <a:pPr>
                <a:defRPr/>
              </a:pPr>
              <a:t>13</a:t>
            </a:fld>
            <a:endParaRPr lang="ru-RU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ru-RU" b="1" dirty="0" smtClean="0"/>
              <a:t>Приведены результаты</a:t>
            </a:r>
            <a:r>
              <a:rPr lang="ru-RU" dirty="0" smtClean="0"/>
              <a:t> численного сравнения двух известных последовательных алгоритмов – </a:t>
            </a:r>
            <a:r>
              <a:rPr lang="en-US" dirty="0" smtClean="0"/>
              <a:t>DIRECT</a:t>
            </a:r>
            <a:r>
              <a:rPr lang="ru-RU" dirty="0" smtClean="0"/>
              <a:t>, </a:t>
            </a:r>
            <a:r>
              <a:rPr lang="en-US" dirty="0" err="1" smtClean="0"/>
              <a:t>DIRECT</a:t>
            </a:r>
            <a:r>
              <a:rPr lang="en-US" i="1" dirty="0" err="1" smtClean="0"/>
              <a:t>l</a:t>
            </a:r>
            <a:r>
              <a:rPr lang="ru-RU" dirty="0" smtClean="0"/>
              <a:t> </a:t>
            </a:r>
            <a:r>
              <a:rPr lang="ru-RU" i="1" dirty="0" smtClean="0"/>
              <a:t> </a:t>
            </a:r>
            <a:r>
              <a:rPr lang="ru-RU" dirty="0" smtClean="0"/>
              <a:t>и алгоритма глобального поиска (АГП) </a:t>
            </a:r>
          </a:p>
          <a:p>
            <a:pPr>
              <a:defRPr/>
            </a:pPr>
            <a:r>
              <a:rPr lang="ru-RU" dirty="0" smtClean="0"/>
              <a:t>Глобальный минимум считался найденным, если алгоритм генерировал точку испытания в </a:t>
            </a:r>
            <a:r>
              <a:rPr lang="en-US" dirty="0" smtClean="0">
                <a:sym typeface="Symbol"/>
              </a:rPr>
              <a:t></a:t>
            </a:r>
            <a:r>
              <a:rPr lang="ru-RU" dirty="0" smtClean="0"/>
              <a:t>-окрестности глобального минимума. Требуемая точность  </a:t>
            </a:r>
            <a:r>
              <a:rPr lang="ru-RU" dirty="0" err="1" smtClean="0"/>
              <a:t>епсилон</a:t>
            </a:r>
            <a:r>
              <a:rPr lang="ru-RU" dirty="0" smtClean="0"/>
              <a:t> одна </a:t>
            </a:r>
            <a:r>
              <a:rPr lang="ru-RU" dirty="0" err="1" smtClean="0"/>
              <a:t>милилионная</a:t>
            </a:r>
            <a:r>
              <a:rPr lang="ru-RU" dirty="0" smtClean="0"/>
              <a:t> для четырех мерной задачи, и одна </a:t>
            </a:r>
            <a:r>
              <a:rPr lang="ru-RU" dirty="0" err="1" smtClean="0"/>
              <a:t>десятимилионная</a:t>
            </a:r>
            <a:r>
              <a:rPr lang="ru-RU" dirty="0" smtClean="0"/>
              <a:t> для </a:t>
            </a:r>
            <a:r>
              <a:rPr lang="ru-RU" dirty="0" err="1" smtClean="0"/>
              <a:t>пятимерой</a:t>
            </a:r>
            <a:r>
              <a:rPr lang="ru-RU" dirty="0" smtClean="0"/>
              <a:t>.</a:t>
            </a:r>
          </a:p>
          <a:p>
            <a:pPr>
              <a:defRPr/>
            </a:pPr>
            <a:r>
              <a:rPr lang="ru-RU" dirty="0" smtClean="0"/>
              <a:t>Выделяется два класса сложности задачи, у простого класса радиус притяжения глобального минимума меньше(0,66), что облегчает его поиск.</a:t>
            </a:r>
          </a:p>
          <a:p>
            <a:pPr>
              <a:defRPr/>
            </a:pPr>
            <a:r>
              <a:rPr lang="ru-RU" dirty="0" smtClean="0"/>
              <a:t>Символ «&gt;» отражает ситуацию, когда не все задачи класса были решены каким-либо методом. Это означает, что алгоритм был остановлен по причине достижения максимально допустимого числа итераций </a:t>
            </a:r>
            <a:r>
              <a:rPr lang="en-US" i="1" dirty="0" err="1" smtClean="0"/>
              <a:t>K</a:t>
            </a:r>
            <a:r>
              <a:rPr lang="en-US" i="1" baseline="-25000" dirty="0" err="1" smtClean="0"/>
              <a:t>max</a:t>
            </a:r>
            <a:r>
              <a:rPr lang="ru-RU" dirty="0" smtClean="0"/>
              <a:t>. В этом случае значение </a:t>
            </a:r>
            <a:r>
              <a:rPr lang="en-US" i="1" dirty="0" err="1" smtClean="0"/>
              <a:t>K</a:t>
            </a:r>
            <a:r>
              <a:rPr lang="en-US" i="1" baseline="-25000" dirty="0" err="1" smtClean="0"/>
              <a:t>max</a:t>
            </a:r>
            <a:r>
              <a:rPr lang="ru-RU" dirty="0" smtClean="0"/>
              <a:t> = 1 000 000. Количество нерешенных задач указано в скобках. Для класса </a:t>
            </a:r>
            <a:r>
              <a:rPr lang="en-US" dirty="0" smtClean="0"/>
              <a:t>Simple</a:t>
            </a:r>
            <a:r>
              <a:rPr lang="ru-RU" dirty="0" smtClean="0"/>
              <a:t> выбирался параметр </a:t>
            </a:r>
            <a:r>
              <a:rPr lang="en-US" dirty="0" smtClean="0"/>
              <a:t>r</a:t>
            </a:r>
            <a:r>
              <a:rPr lang="ru-RU" dirty="0" smtClean="0"/>
              <a:t>=4.5, для класса </a:t>
            </a:r>
            <a:r>
              <a:rPr lang="en-US" dirty="0" smtClean="0"/>
              <a:t>Hard </a:t>
            </a:r>
            <a:r>
              <a:rPr lang="ru-RU" dirty="0" smtClean="0">
                <a:sym typeface="Symbol"/>
              </a:rPr>
              <a:t></a:t>
            </a:r>
            <a:r>
              <a:rPr lang="ru-RU" dirty="0" smtClean="0"/>
              <a:t> </a:t>
            </a:r>
            <a:r>
              <a:rPr lang="en-US" dirty="0" smtClean="0"/>
              <a:t>r</a:t>
            </a:r>
            <a:r>
              <a:rPr lang="ru-RU" dirty="0" smtClean="0"/>
              <a:t>=5.6; параметр построения кривой Пеано был фиксированный </a:t>
            </a:r>
            <a:r>
              <a:rPr lang="en-US" dirty="0" smtClean="0"/>
              <a:t>m =10</a:t>
            </a:r>
            <a:r>
              <a:rPr lang="ru-RU" dirty="0" smtClean="0"/>
              <a:t> . </a:t>
            </a:r>
          </a:p>
          <a:p>
            <a:pPr>
              <a:defRPr/>
            </a:pPr>
            <a:endParaRPr lang="ru-RU" dirty="0"/>
          </a:p>
        </p:txBody>
      </p:sp>
      <p:sp>
        <p:nvSpPr>
          <p:cNvPr id="34820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4ECEF5-38DC-4C6D-94C4-7DE943D040C2}" type="slidenum">
              <a:rPr lang="ru-RU" smtClean="0"/>
              <a:pPr>
                <a:defRPr/>
              </a:pPr>
              <a:t>14</a:t>
            </a:fld>
            <a:endParaRPr lang="ru-RU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  <p:sp>
        <p:nvSpPr>
          <p:cNvPr id="3584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6BB8AB-285B-4616-B5D9-D12DA18049BC}" type="slidenum">
              <a:rPr lang="ru-RU" smtClean="0"/>
              <a:pPr>
                <a:defRPr/>
              </a:pPr>
              <a:t>15</a:t>
            </a:fld>
            <a:endParaRPr lang="ru-RU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  <p:sp>
        <p:nvSpPr>
          <p:cNvPr id="36868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792062-3CF1-48E9-8243-DA293675563E}" type="slidenum">
              <a:rPr lang="ru-RU" smtClean="0"/>
              <a:pPr>
                <a:defRPr/>
              </a:pPr>
              <a:t>16</a:t>
            </a:fld>
            <a:endParaRPr lang="ru-RU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  <p:sp>
        <p:nvSpPr>
          <p:cNvPr id="37892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5F7C73-55A3-42D6-8151-47E6BC32ABB6}" type="slidenum">
              <a:rPr lang="ru-RU" smtClean="0"/>
              <a:pPr>
                <a:defRPr/>
              </a:pPr>
              <a:t>17</a:t>
            </a:fld>
            <a:endParaRPr lang="ru-RU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  <p:sp>
        <p:nvSpPr>
          <p:cNvPr id="38916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1B9A6-4355-4ADB-A20D-B57F27156B51}" type="slidenum">
              <a:rPr lang="ru-RU" smtClean="0"/>
              <a:pPr>
                <a:defRPr/>
              </a:pPr>
              <a:t>18</a:t>
            </a:fld>
            <a:endParaRPr lang="ru-RU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  <p:sp>
        <p:nvSpPr>
          <p:cNvPr id="39940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A49CF3-5007-4BA7-ABEA-D0166D6A349A}" type="slidenum">
              <a:rPr lang="ru-RU" smtClean="0"/>
              <a:pPr>
                <a:defRPr/>
              </a:pPr>
              <a:t>19</a:t>
            </a:fld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B62250-0CE3-4503-B3E9-36E782F4D5C3}" type="slidenum">
              <a:rPr lang="ru-RU" smtClean="0"/>
              <a:pPr>
                <a:defRPr/>
              </a:pPr>
              <a:t>2</a:t>
            </a:fld>
            <a:endParaRPr lang="ru-RU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  <p:sp>
        <p:nvSpPr>
          <p:cNvPr id="39940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DF7C70-C0E9-4C2B-ADE3-F5A1933E8F21}" type="slidenum">
              <a:rPr lang="ru-RU" smtClean="0"/>
              <a:pPr>
                <a:defRPr/>
              </a:pPr>
              <a:t>21</a:t>
            </a:fld>
            <a:endParaRPr lang="ru-RU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801CA2-5558-4053-A6D9-F2BE06504F96}" type="slidenum">
              <a:rPr lang="ru-RU" smtClean="0"/>
              <a:pPr>
                <a:defRPr/>
              </a:pPr>
              <a:t>22</a:t>
            </a:fld>
            <a:endParaRPr lang="ru-RU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z="2400" smtClean="0"/>
          </a:p>
        </p:txBody>
      </p:sp>
      <p:sp>
        <p:nvSpPr>
          <p:cNvPr id="24580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A2AA8C-65C5-43B3-95F9-74EDB74165B6}" type="slidenum">
              <a:rPr lang="ru-RU" smtClean="0"/>
              <a:pPr>
                <a:defRPr/>
              </a:pPr>
              <a:t>3</a:t>
            </a:fld>
            <a:endParaRPr 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ru-RU" sz="2400" b="1" smtClean="0"/>
              <a:t>Задача</a:t>
            </a:r>
            <a:r>
              <a:rPr lang="ru-RU" sz="2400" smtClean="0"/>
              <a:t> многомерной многоэкстремальной оптимизации может быть определена как проблема поиска наименьшего значения действительной функции </a:t>
            </a:r>
            <a:r>
              <a:rPr lang="ru-RU" sz="2400" i="1" smtClean="0">
                <a:sym typeface="Symbol" pitchFamily="18" charset="2"/>
              </a:rPr>
              <a:t></a:t>
            </a:r>
            <a:r>
              <a:rPr lang="ru-RU" sz="2400" smtClean="0"/>
              <a:t>(</a:t>
            </a:r>
            <a:r>
              <a:rPr lang="en-US" sz="2400" i="1" smtClean="0"/>
              <a:t>y</a:t>
            </a:r>
            <a:r>
              <a:rPr lang="ru-RU" sz="2400" smtClean="0"/>
              <a:t>) в н-мерном пространстве,</a:t>
            </a:r>
            <a:r>
              <a:rPr lang="en-US" sz="2400" smtClean="0"/>
              <a:t> </a:t>
            </a:r>
            <a:r>
              <a:rPr lang="ru-RU" sz="2400" smtClean="0"/>
              <a:t>где </a:t>
            </a:r>
            <a:r>
              <a:rPr lang="ru-RU" sz="2400" i="1" smtClean="0"/>
              <a:t>a</a:t>
            </a:r>
            <a:r>
              <a:rPr lang="ru-RU" sz="2400" smtClean="0"/>
              <a:t>,</a:t>
            </a:r>
            <a:r>
              <a:rPr lang="ru-RU" sz="2400" i="1" smtClean="0"/>
              <a:t>b</a:t>
            </a:r>
            <a:r>
              <a:rPr lang="ru-RU" sz="2400" smtClean="0">
                <a:sym typeface="Symbol" pitchFamily="18" charset="2"/>
              </a:rPr>
              <a:t></a:t>
            </a:r>
            <a:r>
              <a:rPr lang="ru-RU" sz="2400" i="1" smtClean="0"/>
              <a:t>R</a:t>
            </a:r>
            <a:r>
              <a:rPr lang="ru-RU" sz="2400" i="1" baseline="30000" smtClean="0"/>
              <a:t>N</a:t>
            </a:r>
            <a:r>
              <a:rPr lang="ru-RU" sz="2400" smtClean="0"/>
              <a:t> есть заданные векторы.</a:t>
            </a:r>
          </a:p>
          <a:p>
            <a:r>
              <a:rPr lang="ru-RU" sz="2400" smtClean="0"/>
              <a:t> Относительно класса рассматриваемых задач предполагается выполнение двух важных условий.</a:t>
            </a:r>
          </a:p>
          <a:p>
            <a:r>
              <a:rPr lang="ru-RU" sz="2400" smtClean="0"/>
              <a:t>Во-первых, предполагается, что оптимизируемая функция </a:t>
            </a:r>
            <a:r>
              <a:rPr lang="ru-RU" sz="2400" i="1" smtClean="0">
                <a:sym typeface="Symbol" pitchFamily="18" charset="2"/>
              </a:rPr>
              <a:t></a:t>
            </a:r>
            <a:r>
              <a:rPr lang="ru-RU" sz="2400" smtClean="0"/>
              <a:t>(</a:t>
            </a:r>
            <a:r>
              <a:rPr lang="ru-RU" sz="2400" i="1" smtClean="0"/>
              <a:t>y</a:t>
            </a:r>
            <a:r>
              <a:rPr lang="ru-RU" sz="2400" smtClean="0"/>
              <a:t>) может быть задана не аналитически, а некоторым алгоритмом вычисления ее значений в точках области </a:t>
            </a:r>
            <a:r>
              <a:rPr lang="ru-RU" sz="2400" i="1" smtClean="0"/>
              <a:t>D</a:t>
            </a:r>
            <a:r>
              <a:rPr lang="ru-RU" sz="2400" smtClean="0"/>
              <a:t>; </a:t>
            </a:r>
          </a:p>
          <a:p>
            <a:r>
              <a:rPr lang="ru-RU" sz="2400" smtClean="0"/>
              <a:t>Во-вторых, будем предполагать, что </a:t>
            </a:r>
            <a:r>
              <a:rPr lang="ru-RU" sz="2400" i="1" smtClean="0">
                <a:sym typeface="Symbol" pitchFamily="18" charset="2"/>
              </a:rPr>
              <a:t></a:t>
            </a:r>
            <a:r>
              <a:rPr lang="ru-RU" sz="2400" smtClean="0"/>
              <a:t>(</a:t>
            </a:r>
            <a:r>
              <a:rPr lang="ru-RU" sz="2400" i="1" smtClean="0"/>
              <a:t>y</a:t>
            </a:r>
            <a:r>
              <a:rPr lang="ru-RU" sz="2400" smtClean="0"/>
              <a:t>) удовлетворяет условию Липшица.</a:t>
            </a:r>
          </a:p>
          <a:p>
            <a:endParaRPr lang="ru-RU" sz="2400" smtClean="0"/>
          </a:p>
          <a:p>
            <a:endParaRPr lang="ru-RU" sz="2400" smtClean="0"/>
          </a:p>
          <a:p>
            <a:endParaRPr lang="ru-RU" sz="2400" smtClean="0"/>
          </a:p>
        </p:txBody>
      </p:sp>
      <p:sp>
        <p:nvSpPr>
          <p:cNvPr id="24580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66F400-608F-438C-B8E0-16AC246BA770}" type="slidenum">
              <a:rPr lang="ru-RU" smtClean="0"/>
              <a:pPr>
                <a:defRPr/>
              </a:pPr>
              <a:t>4</a:t>
            </a:fld>
            <a:endParaRPr lang="ru-R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b="1" dirty="0" smtClean="0"/>
              <a:t>Численное решение </a:t>
            </a:r>
            <a:r>
              <a:rPr lang="ru-RU" dirty="0" smtClean="0"/>
              <a:t>задачи сводится к построению оценки </a:t>
            </a:r>
            <a:r>
              <a:rPr lang="en-US" dirty="0" smtClean="0"/>
              <a:t>y*</a:t>
            </a:r>
            <a:r>
              <a:rPr lang="ru-RU" dirty="0" smtClean="0"/>
              <a:t>, отвечающей некоторому понятию близости к точке глобального минимума, на основе конечного числа </a:t>
            </a:r>
            <a:r>
              <a:rPr lang="en-US" i="1" dirty="0" smtClean="0"/>
              <a:t>k</a:t>
            </a:r>
            <a:r>
              <a:rPr lang="ru-RU" i="1" dirty="0" smtClean="0"/>
              <a:t> испытаний, под испытанием будем понимать</a:t>
            </a:r>
            <a:r>
              <a:rPr lang="en-US" dirty="0" smtClean="0"/>
              <a:t> </a:t>
            </a:r>
            <a:r>
              <a:rPr lang="ru-RU" dirty="0" smtClean="0"/>
              <a:t>вычисление значений оптимизируемой функции в точке. </a:t>
            </a:r>
          </a:p>
          <a:p>
            <a:pPr>
              <a:defRPr/>
            </a:pPr>
            <a:endParaRPr lang="en-US" b="1" dirty="0" smtClean="0">
              <a:sym typeface="Symbol" pitchFamily="18" charset="2"/>
            </a:endParaRPr>
          </a:p>
          <a:p>
            <a:pPr>
              <a:defRPr/>
            </a:pPr>
            <a:endParaRPr lang="en-US" b="1" dirty="0" smtClean="0">
              <a:sym typeface="Symbol" pitchFamily="18" charset="2"/>
            </a:endParaRPr>
          </a:p>
          <a:p>
            <a:pPr>
              <a:defRPr/>
            </a:pPr>
            <a:r>
              <a:rPr lang="ru-RU" b="1" dirty="0" smtClean="0">
                <a:sym typeface="Symbol" pitchFamily="18" charset="2"/>
              </a:rPr>
              <a:t>Решение поставленной задачи </a:t>
            </a:r>
            <a:r>
              <a:rPr lang="ru-RU" dirty="0" smtClean="0">
                <a:sym typeface="Symbol" pitchFamily="18" charset="2"/>
              </a:rPr>
              <a:t>можно осуществлять с помощью построения</a:t>
            </a:r>
            <a:r>
              <a:rPr lang="ru-RU" dirty="0" smtClean="0"/>
              <a:t> случайных или детерминированных покрытий области поиска.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  <a:defRPr/>
            </a:pPr>
            <a:r>
              <a:rPr lang="ru-RU" dirty="0" smtClean="0"/>
              <a:t>При этом число узлов равномерной сетки увеличивается экспоненциально с увеличением размерности задачи. К примеру для решения двухмерной задачи при точности 10</a:t>
            </a:r>
            <a:r>
              <a:rPr lang="en-US" dirty="0" smtClean="0"/>
              <a:t>^</a:t>
            </a:r>
            <a:r>
              <a:rPr lang="ru-RU" sz="1050" dirty="0" smtClean="0"/>
              <a:t>-2 необходимо 10</a:t>
            </a:r>
            <a:r>
              <a:rPr lang="en-US" sz="1050" dirty="0" smtClean="0"/>
              <a:t>^4 </a:t>
            </a:r>
            <a:r>
              <a:rPr lang="ru-RU" sz="1050" dirty="0" smtClean="0"/>
              <a:t>испытаний.</a:t>
            </a:r>
            <a:endParaRPr lang="en-US" dirty="0" smtClean="0"/>
          </a:p>
          <a:p>
            <a:pPr>
              <a:defRPr/>
            </a:pPr>
            <a:r>
              <a:rPr lang="ru-RU" dirty="0" smtClean="0"/>
              <a:t>Другим подходом к решению задачи является построение неравномерных </a:t>
            </a:r>
            <a:r>
              <a:rPr lang="ru-RU" b="1" dirty="0" smtClean="0"/>
              <a:t>адаптивных</a:t>
            </a:r>
            <a:r>
              <a:rPr lang="ru-RU" dirty="0" smtClean="0"/>
              <a:t> покрытий области поиска. При котором в окрестности оптимального решения строится более плотное покрытие чем вне этой окрестности.</a:t>
            </a:r>
            <a:endParaRPr lang="ru-RU" dirty="0"/>
          </a:p>
        </p:txBody>
      </p:sp>
      <p:sp>
        <p:nvSpPr>
          <p:cNvPr id="2560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BB11AD-FE4E-47C1-ABEF-853256C62F49}" type="slidenum">
              <a:rPr lang="ru-RU" smtClean="0"/>
              <a:pPr>
                <a:defRPr/>
              </a:pPr>
              <a:t>5</a:t>
            </a:fld>
            <a:endParaRPr 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ru-RU" b="1" smtClean="0"/>
              <a:t>Одним из подходов </a:t>
            </a:r>
            <a:r>
              <a:rPr lang="ru-RU" smtClean="0"/>
              <a:t>к решению многомерных задач глобальной оптимизации является сведение их к одномерным и использование эффективных одномерных алгоритмов глобального поиска к редуцированной задаче. </a:t>
            </a:r>
          </a:p>
          <a:p>
            <a:r>
              <a:rPr lang="ru-RU" smtClean="0"/>
              <a:t>Рассматривается способ редукции размерности с использованием кривой Пеано </a:t>
            </a:r>
            <a:r>
              <a:rPr lang="en-US" smtClean="0"/>
              <a:t>Y(x)</a:t>
            </a:r>
            <a:r>
              <a:rPr lang="ru-RU" smtClean="0"/>
              <a:t>, однозначно отображающей отрезок вещественной оси [0,1] на </a:t>
            </a:r>
            <a:r>
              <a:rPr lang="ru-RU" i="1" smtClean="0"/>
              <a:t>n</a:t>
            </a:r>
            <a:r>
              <a:rPr lang="ru-RU" smtClean="0"/>
              <a:t>-мерный куб</a:t>
            </a:r>
          </a:p>
          <a:p>
            <a:endParaRPr lang="ru-RU" smtClean="0"/>
          </a:p>
        </p:txBody>
      </p:sp>
      <p:sp>
        <p:nvSpPr>
          <p:cNvPr id="26628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A1092-A480-4D46-A9A6-5A65C700035F}" type="slidenum">
              <a:rPr lang="ru-RU" smtClean="0"/>
              <a:pPr>
                <a:defRPr/>
              </a:pPr>
              <a:t>6</a:t>
            </a:fld>
            <a:endParaRPr lang="ru-R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ru-RU" smtClean="0"/>
              <a:t> </a:t>
            </a:r>
            <a:r>
              <a:rPr lang="ru-RU" b="1" smtClean="0"/>
              <a:t>Численно построенная </a:t>
            </a:r>
            <a:r>
              <a:rPr lang="ru-RU" i="1" smtClean="0"/>
              <a:t>развертка</a:t>
            </a:r>
            <a:r>
              <a:rPr lang="ru-RU" smtClean="0"/>
              <a:t> является приближением к теоретической кривой Пеано с точностью порядка 2 </a:t>
            </a:r>
            <a:r>
              <a:rPr lang="en-US" smtClean="0"/>
              <a:t>^-m</a:t>
            </a:r>
            <a:r>
              <a:rPr lang="ru-RU" smtClean="0"/>
              <a:t>, где </a:t>
            </a:r>
            <a:r>
              <a:rPr lang="ru-RU" i="1" smtClean="0"/>
              <a:t>m</a:t>
            </a:r>
            <a:r>
              <a:rPr lang="ru-RU" smtClean="0"/>
              <a:t> – параметр построения развертки.</a:t>
            </a:r>
          </a:p>
          <a:p>
            <a:r>
              <a:rPr lang="ru-RU" smtClean="0"/>
              <a:t>На левом рисунке отображен вид кривой Пеано с параметром </a:t>
            </a:r>
            <a:r>
              <a:rPr lang="en-US" smtClean="0"/>
              <a:t>m </a:t>
            </a:r>
            <a:r>
              <a:rPr lang="ru-RU" smtClean="0"/>
              <a:t>равный трем, на среднем ресунке распределение точек в двумерном пространстве, на примере решения задачи Гришагина зеленая точка отображает глобальный минимум, красная - найденный минимум, на правом рисунке распределение точек на</a:t>
            </a:r>
            <a:r>
              <a:rPr lang="en-US" smtClean="0"/>
              <a:t> </a:t>
            </a:r>
            <a:r>
              <a:rPr lang="ru-RU" smtClean="0"/>
              <a:t>отрезке от 0 до 1.</a:t>
            </a:r>
          </a:p>
          <a:p>
            <a:r>
              <a:rPr lang="ru-RU" b="1" smtClean="0"/>
              <a:t>Важным свойством является сохранение ограниченности относительных разностей функции</a:t>
            </a:r>
            <a:r>
              <a:rPr lang="ru-RU" smtClean="0"/>
              <a:t>: если исходная функция</a:t>
            </a:r>
            <a:r>
              <a:rPr lang="en-US" smtClean="0"/>
              <a:t> </a:t>
            </a:r>
            <a:r>
              <a:rPr lang="ru-RU" i="1" smtClean="0">
                <a:sym typeface="Symbol" pitchFamily="18" charset="2"/>
              </a:rPr>
              <a:t></a:t>
            </a:r>
            <a:r>
              <a:rPr lang="ru-RU" smtClean="0"/>
              <a:t>(</a:t>
            </a:r>
            <a:r>
              <a:rPr lang="ru-RU" i="1" smtClean="0"/>
              <a:t>y) </a:t>
            </a:r>
            <a:r>
              <a:rPr lang="ru-RU" smtClean="0"/>
              <a:t>удовлетворяла условию Липшица , то функция </a:t>
            </a:r>
            <a:r>
              <a:rPr lang="ru-RU" i="1" smtClean="0">
                <a:sym typeface="Symbol" pitchFamily="18" charset="2"/>
              </a:rPr>
              <a:t></a:t>
            </a:r>
            <a:r>
              <a:rPr lang="ru-RU" smtClean="0"/>
              <a:t>(</a:t>
            </a:r>
            <a:r>
              <a:rPr lang="ru-RU" i="1" smtClean="0"/>
              <a:t>y</a:t>
            </a:r>
            <a:r>
              <a:rPr lang="ru-RU" smtClean="0"/>
              <a:t>(</a:t>
            </a:r>
            <a:r>
              <a:rPr lang="ru-RU" i="1" smtClean="0"/>
              <a:t>x</a:t>
            </a:r>
            <a:r>
              <a:rPr lang="ru-RU" smtClean="0"/>
              <a:t>)) на интервале [0,1] будет удовлетворять равномерному условию Гельдера. Что позволяет использовать модифицированный алгоритм решения одномерных задач, для решения многомерных.</a:t>
            </a:r>
          </a:p>
          <a:p>
            <a:endParaRPr lang="ru-RU" smtClean="0"/>
          </a:p>
        </p:txBody>
      </p:sp>
      <p:sp>
        <p:nvSpPr>
          <p:cNvPr id="27652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86EA2B-DCF2-422D-95F1-64A9EA6F84C4}" type="slidenum">
              <a:rPr lang="ru-RU" smtClean="0"/>
              <a:pPr>
                <a:defRPr/>
              </a:pPr>
              <a:t>7</a:t>
            </a:fld>
            <a:endParaRPr lang="ru-R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ru-RU" b="1" smtClean="0"/>
              <a:t>Пусть у нас имеется </a:t>
            </a:r>
            <a:r>
              <a:rPr lang="en-US" b="1" smtClean="0"/>
              <a:t>p</a:t>
            </a:r>
            <a:r>
              <a:rPr lang="en-US" smtClean="0"/>
              <a:t> </a:t>
            </a:r>
            <a:r>
              <a:rPr lang="ru-RU" smtClean="0"/>
              <a:t>устройств для параллельного вычисления.</a:t>
            </a:r>
          </a:p>
          <a:p>
            <a:r>
              <a:rPr lang="ru-RU" smtClean="0"/>
              <a:t>Первые две итерации проводятся на граничных точках отрезка [</a:t>
            </a:r>
            <a:r>
              <a:rPr lang="en-US" smtClean="0"/>
              <a:t>a</a:t>
            </a:r>
            <a:r>
              <a:rPr lang="ru-RU" smtClean="0"/>
              <a:t>,</a:t>
            </a:r>
            <a:r>
              <a:rPr lang="en-US" smtClean="0"/>
              <a:t>b</a:t>
            </a:r>
            <a:r>
              <a:rPr lang="ru-RU" smtClean="0"/>
              <a:t>]. Выбор точек очередного </a:t>
            </a:r>
            <a:r>
              <a:rPr lang="en-US" smtClean="0"/>
              <a:t>n-</a:t>
            </a:r>
            <a:r>
              <a:rPr lang="ru-RU" smtClean="0"/>
              <a:t>го испытания производится по следующим правилам:</a:t>
            </a:r>
          </a:p>
          <a:p>
            <a:r>
              <a:rPr lang="ru-RU" smtClean="0"/>
              <a:t>точки предшествующих испытаний упорядочиваются по возрастанию координаты.</a:t>
            </a:r>
          </a:p>
          <a:p>
            <a:r>
              <a:rPr lang="ru-RU" smtClean="0"/>
              <a:t>Каждому интервалу, ставится в соответствие число </a:t>
            </a:r>
            <a:r>
              <a:rPr lang="en-US" i="1" smtClean="0"/>
              <a:t>R</a:t>
            </a:r>
            <a:r>
              <a:rPr lang="ru-RU" smtClean="0"/>
              <a:t>(</a:t>
            </a:r>
            <a:r>
              <a:rPr lang="en-US" i="1" smtClean="0"/>
              <a:t>i</a:t>
            </a:r>
            <a:r>
              <a:rPr lang="ru-RU" smtClean="0"/>
              <a:t>), называемое характеристикой этого интервала. </a:t>
            </a:r>
          </a:p>
          <a:p>
            <a:r>
              <a:rPr lang="ru-RU" smtClean="0"/>
              <a:t>Определяем </a:t>
            </a:r>
            <a:r>
              <a:rPr lang="en-US" smtClean="0"/>
              <a:t>p</a:t>
            </a:r>
            <a:r>
              <a:rPr lang="ru-RU" smtClean="0"/>
              <a:t> интервалов  с максимальной характеристикой. </a:t>
            </a:r>
          </a:p>
          <a:p>
            <a:r>
              <a:rPr lang="ru-RU" smtClean="0"/>
              <a:t>Проводим параллельно </a:t>
            </a:r>
            <a:r>
              <a:rPr lang="en-US" smtClean="0"/>
              <a:t>P </a:t>
            </a:r>
            <a:r>
              <a:rPr lang="ru-RU" smtClean="0"/>
              <a:t>испытаний.</a:t>
            </a:r>
          </a:p>
          <a:p>
            <a:r>
              <a:rPr lang="ru-RU" smtClean="0"/>
              <a:t>В процессе вычисления характеристик интервалов </a:t>
            </a:r>
            <a:r>
              <a:rPr lang="en-US" smtClean="0"/>
              <a:t>R</a:t>
            </a:r>
            <a:r>
              <a:rPr lang="ru-RU" smtClean="0"/>
              <a:t>(</a:t>
            </a:r>
            <a:r>
              <a:rPr lang="en-US" smtClean="0"/>
              <a:t>i</a:t>
            </a:r>
            <a:r>
              <a:rPr lang="ru-RU" smtClean="0"/>
              <a:t>) вычисляются текущие оценки канстант Липшица функций задачи, а также текущая оценка решения задачи.</a:t>
            </a:r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6D0C2F-C8D4-476B-9970-3C0039C4B973}" type="slidenum">
              <a:rPr lang="ru-RU" smtClean="0"/>
              <a:pPr>
                <a:defRPr/>
              </a:pPr>
              <a:t>8</a:t>
            </a:fld>
            <a:endParaRPr lang="ru-R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ru-RU" b="1" smtClean="0"/>
              <a:t>Схема рекурсивной оптимизации основана на известном соотношение которое позволяет заменить решение многомерной задачи решением семейства одномерных подзадач, рекурсивно связанных между собой</a:t>
            </a:r>
            <a:r>
              <a:rPr lang="en-US" b="1" smtClean="0"/>
              <a:t>.</a:t>
            </a:r>
          </a:p>
          <a:p>
            <a:r>
              <a:rPr lang="ru-RU" smtClean="0"/>
              <a:t>Для рекурсивной схемы предложено обобщение (блочная рекурсивная схема), которое комбинирует использование разверток и рекурсивной схемы с целью эффективного распараллеливания вычислений.</a:t>
            </a:r>
          </a:p>
          <a:p>
            <a:r>
              <a:rPr lang="ru-RU" smtClean="0"/>
              <a:t>Рассмотрим вектор </a:t>
            </a:r>
            <a:r>
              <a:rPr lang="ru-RU" i="1" smtClean="0"/>
              <a:t>y</a:t>
            </a:r>
            <a:r>
              <a:rPr lang="ru-RU" smtClean="0"/>
              <a:t> как вектор блочных переменных где </a:t>
            </a:r>
            <a:r>
              <a:rPr lang="ru-RU" i="1" smtClean="0"/>
              <a:t>i</a:t>
            </a:r>
            <a:r>
              <a:rPr lang="ru-RU" smtClean="0"/>
              <a:t>-я блочная переменная </a:t>
            </a:r>
            <a:r>
              <a:rPr lang="en-US" i="1" smtClean="0"/>
              <a:t>u</a:t>
            </a:r>
            <a:r>
              <a:rPr lang="en-US" i="1" baseline="-25000" smtClean="0"/>
              <a:t>i</a:t>
            </a:r>
            <a:r>
              <a:rPr lang="en-US" smtClean="0"/>
              <a:t> </a:t>
            </a:r>
            <a:r>
              <a:rPr lang="ru-RU" smtClean="0"/>
              <a:t>представляет собой вектор размерности </a:t>
            </a:r>
            <a:r>
              <a:rPr lang="en-US" smtClean="0"/>
              <a:t>Ni</a:t>
            </a:r>
            <a:r>
              <a:rPr lang="ru-RU" smtClean="0"/>
              <a:t>  из последовательно взятых компонент вектора </a:t>
            </a:r>
            <a:r>
              <a:rPr lang="ru-RU" i="1" smtClean="0"/>
              <a:t>y</a:t>
            </a:r>
            <a:r>
              <a:rPr lang="ru-RU" smtClean="0"/>
              <a:t>, </a:t>
            </a:r>
          </a:p>
          <a:p>
            <a:r>
              <a:rPr lang="ru-RU" smtClean="0"/>
              <a:t>Вложенные подзадачи являются многомерными, и для их решения может быть применен способ редукции размерности на основе кривых Пеано.</a:t>
            </a:r>
          </a:p>
          <a:p>
            <a:r>
              <a:rPr lang="ru-RU" smtClean="0"/>
              <a:t>Процессы параллельной программы будут образовывать дерево, соответствующее уровням вложенных подзадач</a:t>
            </a:r>
          </a:p>
          <a:p>
            <a:r>
              <a:rPr lang="ru-RU" smtClean="0"/>
              <a:t>Каждый узел дерева является процессом</a:t>
            </a:r>
            <a:endParaRPr lang="en-US" smtClean="0"/>
          </a:p>
        </p:txBody>
      </p:sp>
      <p:sp>
        <p:nvSpPr>
          <p:cNvPr id="3584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5BF576-4AF6-40BB-A272-754E57A00650}" type="slidenum">
              <a:rPr lang="ru-RU" smtClean="0">
                <a:latin typeface="Arial" pitchFamily="34" charset="0"/>
                <a:cs typeface="Arial" pitchFamily="34" charset="0"/>
              </a:rPr>
              <a:pPr/>
              <a:t>9</a:t>
            </a:fld>
            <a:endParaRPr lang="ru-RU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4213" y="152400"/>
            <a:ext cx="5735637" cy="565308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772400" cy="4572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684213" y="836613"/>
            <a:ext cx="3810000" cy="49688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6613" y="836613"/>
            <a:ext cx="3810000" cy="49688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2369" y="203201"/>
            <a:ext cx="8229600" cy="5619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196976"/>
            <a:ext cx="4044462" cy="49688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2338" y="1196975"/>
            <a:ext cx="4044462" cy="24082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42338" y="3757614"/>
            <a:ext cx="4044462" cy="24082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>
          <a:xfrm>
            <a:off x="755650" y="6408738"/>
            <a:ext cx="1955800" cy="449262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2601913" y="6408738"/>
            <a:ext cx="4572000" cy="449262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8162925" y="6408738"/>
            <a:ext cx="981075" cy="449262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71FA900E-5C13-4A52-B8DD-84DB81E6E3E9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4</a:t>
            </a:r>
            <a:r>
              <a:rPr lang="ru-RU"/>
              <a:t>3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84213" y="836613"/>
            <a:ext cx="3810000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6613" y="836613"/>
            <a:ext cx="3810000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152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836613"/>
            <a:ext cx="77724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8081963" y="6408738"/>
            <a:ext cx="106203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50000"/>
              </a:lnSpc>
              <a:defRPr/>
            </a:pPr>
            <a:fld id="{C36969C6-A102-4410-9B2D-BA9F9EE7F197}" type="slidenum">
              <a:rPr lang="ru-RU" sz="1200">
                <a:cs typeface="Times New Roman" pitchFamily="18" charset="0"/>
              </a:rPr>
              <a:pPr>
                <a:lnSpc>
                  <a:spcPct val="150000"/>
                </a:lnSpc>
                <a:defRPr/>
              </a:pPr>
              <a:t>‹#›</a:t>
            </a:fld>
            <a:r>
              <a:rPr lang="ru-RU" sz="1200" dirty="0">
                <a:cs typeface="Times New Roman" pitchFamily="18" charset="0"/>
              </a:rPr>
              <a:t> из </a:t>
            </a:r>
            <a:r>
              <a:rPr lang="ru-RU" sz="1200" dirty="0">
                <a:cs typeface="Times New Roman" pitchFamily="18" charset="0"/>
              </a:rPr>
              <a:t>22</a:t>
            </a:r>
            <a:endParaRPr lang="ru-RU" sz="1200" dirty="0">
              <a:cs typeface="Times New Roman" pitchFamily="18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>
            <a:off x="827088" y="6381750"/>
            <a:ext cx="791686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cs typeface="+mn-cs"/>
            </a:endParaRPr>
          </a:p>
        </p:txBody>
      </p:sp>
      <p:sp>
        <p:nvSpPr>
          <p:cNvPr id="1037" name="Line 13"/>
          <p:cNvSpPr>
            <a:spLocks noChangeShapeType="1"/>
          </p:cNvSpPr>
          <p:nvPr userDrawn="1"/>
        </p:nvSpPr>
        <p:spPr bwMode="auto">
          <a:xfrm>
            <a:off x="114300" y="677863"/>
            <a:ext cx="8637588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cs typeface="+mn-cs"/>
            </a:endParaRPr>
          </a:p>
        </p:txBody>
      </p:sp>
      <p:sp>
        <p:nvSpPr>
          <p:cNvPr id="1038" name="Line 14"/>
          <p:cNvSpPr>
            <a:spLocks noChangeShapeType="1"/>
          </p:cNvSpPr>
          <p:nvPr userDrawn="1"/>
        </p:nvSpPr>
        <p:spPr bwMode="auto">
          <a:xfrm>
            <a:off x="131763" y="109538"/>
            <a:ext cx="0" cy="576262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cs typeface="+mn-cs"/>
            </a:endParaRPr>
          </a:p>
        </p:txBody>
      </p:sp>
      <p:sp>
        <p:nvSpPr>
          <p:cNvPr id="1041" name="Text Box 17"/>
          <p:cNvSpPr txBox="1">
            <a:spLocks noChangeArrowheads="1"/>
          </p:cNvSpPr>
          <p:nvPr userDrawn="1"/>
        </p:nvSpPr>
        <p:spPr bwMode="auto">
          <a:xfrm>
            <a:off x="2484438" y="6400800"/>
            <a:ext cx="4465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ru-RU">
              <a:cs typeface="+mn-cs"/>
            </a:endParaRPr>
          </a:p>
        </p:txBody>
      </p:sp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>
            <a:off x="2900363" y="6392863"/>
            <a:ext cx="37449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200" dirty="0">
                <a:cs typeface="+mn-cs"/>
              </a:rPr>
              <a:t>Решение задач глобальной оптимизации </a:t>
            </a:r>
          </a:p>
          <a:p>
            <a:pPr algn="ctr">
              <a:defRPr/>
            </a:pPr>
            <a:r>
              <a:rPr lang="ru-RU" sz="1200" dirty="0">
                <a:cs typeface="+mn-cs"/>
              </a:rPr>
              <a:t>на графических ускорителях</a:t>
            </a:r>
          </a:p>
        </p:txBody>
      </p:sp>
      <p:pic>
        <p:nvPicPr>
          <p:cNvPr id="9226" name="Picture 13" descr="NNGU_Logo_PNG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57150" y="6092825"/>
            <a:ext cx="72072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Прямоугольник 10"/>
          <p:cNvSpPr/>
          <p:nvPr userDrawn="1"/>
        </p:nvSpPr>
        <p:spPr>
          <a:xfrm>
            <a:off x="785813" y="6396038"/>
            <a:ext cx="1714500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/>
              <a:t>RSD, </a:t>
            </a:r>
            <a:r>
              <a:rPr lang="en-US" sz="1200" dirty="0" err="1"/>
              <a:t>Москва</a:t>
            </a:r>
            <a:r>
              <a:rPr lang="en-US" sz="1200" dirty="0"/>
              <a:t>, </a:t>
            </a:r>
            <a:endParaRPr lang="ru-RU" sz="1200" dirty="0"/>
          </a:p>
          <a:p>
            <a:pPr>
              <a:defRPr/>
            </a:pPr>
            <a:r>
              <a:rPr lang="en-US" sz="1200" dirty="0"/>
              <a:t>26-27 </a:t>
            </a:r>
            <a:r>
              <a:rPr lang="en-US" sz="1200" dirty="0" err="1"/>
              <a:t>сентября</a:t>
            </a:r>
            <a:r>
              <a:rPr lang="en-US" sz="1200" dirty="0"/>
              <a:t> 2016</a:t>
            </a:r>
            <a:endParaRPr lang="ru-RU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83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9" name="Line 7"/>
          <p:cNvSpPr>
            <a:spLocks noChangeShapeType="1"/>
          </p:cNvSpPr>
          <p:nvPr userDrawn="1"/>
        </p:nvSpPr>
        <p:spPr bwMode="auto">
          <a:xfrm>
            <a:off x="827088" y="6381750"/>
            <a:ext cx="791686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cs typeface="+mn-cs"/>
            </a:endParaRPr>
          </a:p>
        </p:txBody>
      </p:sp>
      <p:sp>
        <p:nvSpPr>
          <p:cNvPr id="151560" name="Line 8"/>
          <p:cNvSpPr>
            <a:spLocks noChangeShapeType="1"/>
          </p:cNvSpPr>
          <p:nvPr userDrawn="1"/>
        </p:nvSpPr>
        <p:spPr bwMode="auto">
          <a:xfrm>
            <a:off x="114300" y="1155700"/>
            <a:ext cx="8637588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cs typeface="+mn-cs"/>
            </a:endParaRPr>
          </a:p>
        </p:txBody>
      </p:sp>
      <p:pic>
        <p:nvPicPr>
          <p:cNvPr id="10244" name="Picture 13" descr="NNGU_Logo_PNG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57150" y="6092825"/>
            <a:ext cx="72072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4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9.gif"/><Relationship Id="rId4" Type="http://schemas.openxmlformats.org/officeDocument/2006/relationships/image" Target="../media/image28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gi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7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gif"/><Relationship Id="rId5" Type="http://schemas.openxmlformats.org/officeDocument/2006/relationships/image" Target="../media/image15.gi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6146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29450" y="87313"/>
            <a:ext cx="2066925" cy="156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675" y="87313"/>
            <a:ext cx="2109788" cy="160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70438" y="87313"/>
            <a:ext cx="2214562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252663" y="87313"/>
            <a:ext cx="24511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5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20663" y="1785938"/>
            <a:ext cx="1712912" cy="164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Прямоугольник 8"/>
          <p:cNvSpPr/>
          <p:nvPr/>
        </p:nvSpPr>
        <p:spPr>
          <a:xfrm>
            <a:off x="1285852" y="1500174"/>
            <a:ext cx="7858148" cy="5170646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endParaRPr lang="ru-RU" sz="1600" b="1" cap="small" dirty="0">
              <a:solidFill>
                <a:srgbClr val="FFFFFF"/>
              </a:solidFill>
              <a:effectLst>
                <a:glow rad="139700">
                  <a:srgbClr val="000000">
                    <a:satMod val="175000"/>
                    <a:alpha val="40000"/>
                  </a:srgbClr>
                </a:glow>
              </a:effectLst>
              <a:cs typeface="Times New Roman" pitchFamily="18" charset="0"/>
            </a:endParaRPr>
          </a:p>
          <a:p>
            <a:pPr algn="ctr">
              <a:spcBef>
                <a:spcPts val="0"/>
              </a:spcBef>
              <a:defRPr/>
            </a:pPr>
            <a:r>
              <a:rPr lang="ru-RU" sz="1600" b="1" cap="small" dirty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  <a:t>Нижегородский  государственный университет </a:t>
            </a:r>
            <a:br>
              <a:rPr lang="ru-RU" sz="1600" b="1" cap="small" dirty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</a:br>
            <a:r>
              <a:rPr lang="ru-RU" sz="1600" b="1" cap="small" dirty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  <a:t>им. Н.И. Лобачевского</a:t>
            </a:r>
          </a:p>
          <a:p>
            <a:pPr algn="ctr">
              <a:spcBef>
                <a:spcPts val="0"/>
              </a:spcBef>
              <a:defRPr/>
            </a:pPr>
            <a:r>
              <a:rPr lang="ru-RU" sz="1600" b="1" cap="small" dirty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  <a:t> Национальный исследовательский университет </a:t>
            </a:r>
          </a:p>
          <a:p>
            <a:pPr algn="ctr">
              <a:spcBef>
                <a:spcPts val="0"/>
              </a:spcBef>
              <a:defRPr/>
            </a:pPr>
            <a:r>
              <a:rPr lang="ru-RU" sz="1600" b="1" cap="small" dirty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  <a:t>Институт информационных</a:t>
            </a:r>
          </a:p>
          <a:p>
            <a:pPr algn="ctr">
              <a:spcBef>
                <a:spcPts val="0"/>
              </a:spcBef>
              <a:defRPr/>
            </a:pPr>
            <a:r>
              <a:rPr lang="ru-RU" sz="1600" b="1" cap="small" dirty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  <a:t>технологий математики и механики</a:t>
            </a:r>
            <a:endParaRPr lang="en-US" sz="1600" b="1" cap="small" dirty="0">
              <a:solidFill>
                <a:srgbClr val="FFFFFF"/>
              </a:solidFill>
              <a:effectLst>
                <a:glow rad="139700">
                  <a:srgbClr val="000000">
                    <a:satMod val="175000"/>
                    <a:alpha val="40000"/>
                  </a:srgbClr>
                </a:glow>
              </a:effectLst>
              <a:cs typeface="Times New Roman" pitchFamily="18" charset="0"/>
            </a:endParaRPr>
          </a:p>
          <a:p>
            <a:pPr algn="ctr">
              <a:spcBef>
                <a:spcPts val="0"/>
              </a:spcBef>
              <a:defRPr/>
            </a:pPr>
            <a:endParaRPr lang="en-US" sz="200" b="1" cap="small" dirty="0">
              <a:solidFill>
                <a:srgbClr val="FFFFFF"/>
              </a:solidFill>
              <a:effectLst>
                <a:glow rad="139700">
                  <a:srgbClr val="000000">
                    <a:satMod val="175000"/>
                    <a:alpha val="40000"/>
                  </a:srgbClr>
                </a:glow>
              </a:effectLst>
              <a:cs typeface="Times New Roman" pitchFamily="18" charset="0"/>
            </a:endParaRPr>
          </a:p>
          <a:p>
            <a:pPr algn="ctr">
              <a:spcBef>
                <a:spcPts val="0"/>
              </a:spcBef>
              <a:defRPr/>
            </a:pPr>
            <a:endParaRPr lang="en-US" sz="200" b="1" cap="small" dirty="0">
              <a:solidFill>
                <a:srgbClr val="FFFFFF"/>
              </a:solidFill>
              <a:effectLst>
                <a:glow rad="139700">
                  <a:srgbClr val="000000">
                    <a:satMod val="175000"/>
                    <a:alpha val="40000"/>
                  </a:srgbClr>
                </a:glow>
              </a:effectLst>
              <a:cs typeface="Times New Roman" pitchFamily="18" charset="0"/>
            </a:endParaRPr>
          </a:p>
          <a:p>
            <a:pPr algn="ctr">
              <a:spcBef>
                <a:spcPts val="0"/>
              </a:spcBef>
              <a:defRPr/>
            </a:pPr>
            <a:endParaRPr lang="en-US" sz="200" b="1" cap="small" dirty="0">
              <a:solidFill>
                <a:srgbClr val="FFFFFF"/>
              </a:solidFill>
              <a:effectLst>
                <a:glow rad="139700">
                  <a:srgbClr val="000000">
                    <a:satMod val="175000"/>
                    <a:alpha val="40000"/>
                  </a:srgbClr>
                </a:glow>
              </a:effectLst>
              <a:cs typeface="Times New Roman" pitchFamily="18" charset="0"/>
            </a:endParaRPr>
          </a:p>
          <a:p>
            <a:pPr algn="ctr">
              <a:spcBef>
                <a:spcPts val="0"/>
              </a:spcBef>
              <a:defRPr/>
            </a:pPr>
            <a:endParaRPr lang="en-US" sz="200" b="1" cap="small" dirty="0">
              <a:solidFill>
                <a:srgbClr val="FFFFFF"/>
              </a:solidFill>
              <a:effectLst>
                <a:glow rad="139700">
                  <a:srgbClr val="000000">
                    <a:satMod val="175000"/>
                    <a:alpha val="40000"/>
                  </a:srgbClr>
                </a:glow>
              </a:effectLst>
              <a:cs typeface="Times New Roman" pitchFamily="18" charset="0"/>
            </a:endParaRPr>
          </a:p>
          <a:p>
            <a:pPr algn="ctr">
              <a:spcBef>
                <a:spcPts val="0"/>
              </a:spcBef>
              <a:defRPr/>
            </a:pPr>
            <a:endParaRPr lang="en-US" sz="200" b="1" cap="small" dirty="0">
              <a:solidFill>
                <a:srgbClr val="FFFFFF"/>
              </a:solidFill>
              <a:effectLst>
                <a:glow rad="139700">
                  <a:srgbClr val="000000">
                    <a:satMod val="175000"/>
                    <a:alpha val="40000"/>
                  </a:srgbClr>
                </a:glow>
              </a:effectLst>
              <a:cs typeface="Times New Roman" pitchFamily="18" charset="0"/>
            </a:endParaRPr>
          </a:p>
          <a:p>
            <a:pPr algn="ctr">
              <a:spcBef>
                <a:spcPts val="0"/>
              </a:spcBef>
              <a:defRPr/>
            </a:pPr>
            <a:endParaRPr lang="en-US" sz="200" b="1" cap="small" dirty="0">
              <a:solidFill>
                <a:srgbClr val="FFFFFF"/>
              </a:solidFill>
              <a:effectLst>
                <a:glow rad="139700">
                  <a:srgbClr val="000000">
                    <a:satMod val="175000"/>
                    <a:alpha val="40000"/>
                  </a:srgbClr>
                </a:glow>
              </a:effectLst>
              <a:cs typeface="Times New Roman" pitchFamily="18" charset="0"/>
            </a:endParaRPr>
          </a:p>
          <a:p>
            <a:pPr algn="ctr">
              <a:spcBef>
                <a:spcPts val="0"/>
              </a:spcBef>
              <a:defRPr/>
            </a:pPr>
            <a:endParaRPr lang="en-US" sz="200" b="1" cap="small" dirty="0">
              <a:solidFill>
                <a:srgbClr val="FFFFFF"/>
              </a:solidFill>
              <a:effectLst>
                <a:glow rad="139700">
                  <a:srgbClr val="000000">
                    <a:satMod val="175000"/>
                    <a:alpha val="40000"/>
                  </a:srgbClr>
                </a:glow>
              </a:effectLst>
              <a:cs typeface="Times New Roman" pitchFamily="18" charset="0"/>
            </a:endParaRPr>
          </a:p>
          <a:p>
            <a:pPr algn="ctr">
              <a:spcBef>
                <a:spcPts val="0"/>
              </a:spcBef>
              <a:defRPr/>
            </a:pPr>
            <a:endParaRPr lang="en-US" sz="200" b="1" cap="small" dirty="0">
              <a:solidFill>
                <a:srgbClr val="FFFFFF"/>
              </a:solidFill>
              <a:effectLst>
                <a:glow rad="139700">
                  <a:srgbClr val="000000">
                    <a:satMod val="175000"/>
                    <a:alpha val="40000"/>
                  </a:srgbClr>
                </a:glow>
              </a:effectLst>
              <a:cs typeface="Times New Roman" pitchFamily="18" charset="0"/>
            </a:endParaRPr>
          </a:p>
          <a:p>
            <a:pPr algn="ctr">
              <a:spcBef>
                <a:spcPts val="0"/>
              </a:spcBef>
              <a:defRPr/>
            </a:pPr>
            <a:endParaRPr lang="en-US" sz="200" b="1" cap="small" dirty="0">
              <a:solidFill>
                <a:srgbClr val="FFFFFF"/>
              </a:solidFill>
              <a:effectLst>
                <a:glow rad="139700">
                  <a:srgbClr val="000000">
                    <a:satMod val="175000"/>
                    <a:alpha val="40000"/>
                  </a:srgbClr>
                </a:glow>
              </a:effectLst>
              <a:cs typeface="Times New Roman" pitchFamily="18" charset="0"/>
            </a:endParaRPr>
          </a:p>
          <a:p>
            <a:pPr algn="ctr">
              <a:spcBef>
                <a:spcPts val="0"/>
              </a:spcBef>
              <a:defRPr/>
            </a:pPr>
            <a:endParaRPr lang="en-US" sz="200" b="1" cap="small" dirty="0">
              <a:solidFill>
                <a:srgbClr val="FFFFFF"/>
              </a:solidFill>
              <a:effectLst>
                <a:glow rad="139700">
                  <a:srgbClr val="000000">
                    <a:satMod val="175000"/>
                    <a:alpha val="40000"/>
                  </a:srgbClr>
                </a:glow>
              </a:effectLst>
              <a:cs typeface="Times New Roman" pitchFamily="18" charset="0"/>
            </a:endParaRPr>
          </a:p>
          <a:p>
            <a:pPr algn="ctr">
              <a:spcBef>
                <a:spcPts val="600"/>
              </a:spcBef>
              <a:defRPr/>
            </a:pPr>
            <a:r>
              <a:rPr lang="ru-RU" sz="3000" b="1" cap="small" dirty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  <a:t>Решение задач глобальной оптимизации </a:t>
            </a:r>
          </a:p>
          <a:p>
            <a:pPr algn="ctr">
              <a:spcBef>
                <a:spcPts val="600"/>
              </a:spcBef>
              <a:defRPr/>
            </a:pPr>
            <a:r>
              <a:rPr lang="ru-RU" sz="3000" b="1" cap="small" dirty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  <a:t>на графических ускорителях</a:t>
            </a:r>
          </a:p>
          <a:p>
            <a:pPr algn="ctr">
              <a:defRPr/>
            </a:pPr>
            <a:endParaRPr lang="ru-RU" sz="1600" b="1" u="sng" cap="small" dirty="0">
              <a:solidFill>
                <a:srgbClr val="FFFFFF"/>
              </a:solidFill>
              <a:effectLst>
                <a:glow rad="139700">
                  <a:srgbClr val="000000">
                    <a:satMod val="175000"/>
                    <a:alpha val="40000"/>
                  </a:srgbClr>
                </a:glow>
              </a:effectLst>
              <a:cs typeface="Times New Roman" pitchFamily="18" charset="0"/>
            </a:endParaRPr>
          </a:p>
          <a:p>
            <a:pPr algn="ctr">
              <a:defRPr/>
            </a:pPr>
            <a:endParaRPr lang="ru-RU" sz="1600" b="1" u="sng" cap="small" dirty="0">
              <a:solidFill>
                <a:srgbClr val="FFFFFF"/>
              </a:solidFill>
              <a:effectLst>
                <a:glow rad="139700">
                  <a:srgbClr val="000000">
                    <a:satMod val="175000"/>
                    <a:alpha val="40000"/>
                  </a:srgbClr>
                </a:glow>
              </a:effectLst>
              <a:cs typeface="Times New Roman" pitchFamily="18" charset="0"/>
            </a:endParaRPr>
          </a:p>
          <a:p>
            <a:pPr algn="ctr">
              <a:defRPr/>
            </a:pPr>
            <a:endParaRPr lang="ru-RU" sz="1600" b="1" u="sng" cap="small" dirty="0">
              <a:solidFill>
                <a:srgbClr val="FFFFFF"/>
              </a:solidFill>
              <a:effectLst>
                <a:glow rad="139700">
                  <a:srgbClr val="000000">
                    <a:satMod val="175000"/>
                    <a:alpha val="40000"/>
                  </a:srgbClr>
                </a:glow>
              </a:effectLst>
              <a:cs typeface="Times New Roman" pitchFamily="18" charset="0"/>
            </a:endParaRPr>
          </a:p>
          <a:p>
            <a:pPr algn="ctr">
              <a:defRPr/>
            </a:pPr>
            <a:endParaRPr lang="ru-RU" sz="1600" b="1" u="sng" cap="small" dirty="0">
              <a:solidFill>
                <a:srgbClr val="FFFFFF"/>
              </a:solidFill>
              <a:effectLst>
                <a:glow rad="139700">
                  <a:srgbClr val="000000">
                    <a:satMod val="175000"/>
                    <a:alpha val="40000"/>
                  </a:srgbClr>
                </a:glow>
              </a:effectLst>
              <a:cs typeface="Times New Roman" pitchFamily="18" charset="0"/>
            </a:endParaRPr>
          </a:p>
          <a:p>
            <a:pPr algn="ctr">
              <a:defRPr/>
            </a:pPr>
            <a:endParaRPr lang="ru-RU" sz="1600" b="1" u="sng" cap="small" dirty="0">
              <a:solidFill>
                <a:srgbClr val="FFFFFF"/>
              </a:solidFill>
              <a:effectLst>
                <a:glow rad="139700">
                  <a:srgbClr val="000000">
                    <a:satMod val="175000"/>
                    <a:alpha val="40000"/>
                  </a:srgbClr>
                </a:glow>
              </a:effectLst>
              <a:cs typeface="Times New Roman" pitchFamily="18" charset="0"/>
            </a:endParaRPr>
          </a:p>
          <a:p>
            <a:pPr algn="ctr">
              <a:defRPr/>
            </a:pPr>
            <a:endParaRPr lang="ru-RU" sz="1600" b="1" u="sng" cap="small" dirty="0">
              <a:solidFill>
                <a:srgbClr val="FFFFFF"/>
              </a:solidFill>
              <a:effectLst>
                <a:glow rad="139700">
                  <a:srgbClr val="000000">
                    <a:satMod val="175000"/>
                    <a:alpha val="40000"/>
                  </a:srgbClr>
                </a:glow>
              </a:effectLst>
              <a:cs typeface="Times New Roman" pitchFamily="18" charset="0"/>
            </a:endParaRPr>
          </a:p>
          <a:p>
            <a:pPr algn="ctr">
              <a:defRPr/>
            </a:pPr>
            <a:endParaRPr lang="ru-RU" sz="1600" b="1" u="sng" cap="small" dirty="0">
              <a:solidFill>
                <a:srgbClr val="FFFFFF"/>
              </a:solidFill>
              <a:effectLst>
                <a:glow rad="139700">
                  <a:srgbClr val="000000">
                    <a:satMod val="175000"/>
                    <a:alpha val="40000"/>
                  </a:srgbClr>
                </a:glow>
              </a:effectLst>
              <a:cs typeface="Times New Roman" pitchFamily="18" charset="0"/>
            </a:endParaRPr>
          </a:p>
          <a:p>
            <a:pPr algn="ctr">
              <a:defRPr/>
            </a:pPr>
            <a:endParaRPr lang="ru-RU" sz="1600" b="1" u="sng" cap="small" dirty="0">
              <a:solidFill>
                <a:srgbClr val="FFFFFF"/>
              </a:solidFill>
              <a:effectLst>
                <a:glow rad="139700">
                  <a:srgbClr val="000000">
                    <a:satMod val="175000"/>
                    <a:alpha val="40000"/>
                  </a:srgbClr>
                </a:glow>
              </a:effectLst>
              <a:cs typeface="Times New Roman" pitchFamily="18" charset="0"/>
            </a:endParaRPr>
          </a:p>
          <a:p>
            <a:pPr algn="ctr">
              <a:defRPr/>
            </a:pPr>
            <a:r>
              <a:rPr lang="ru-RU" sz="1600" b="1" cap="small" dirty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  <a:t>К.А. Баркалов,</a:t>
            </a:r>
            <a:r>
              <a:rPr lang="en-US" sz="1600" b="1" cap="small" dirty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  <a:t> </a:t>
            </a:r>
            <a:r>
              <a:rPr lang="ru-RU" sz="1600" b="1" u="sng" cap="small" dirty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  <a:t>И.Г. Лебедев</a:t>
            </a:r>
            <a:endParaRPr lang="en-US" b="1" cap="small" dirty="0">
              <a:solidFill>
                <a:srgbClr val="FFFFFF"/>
              </a:solidFill>
              <a:effectLst>
                <a:glow rad="139700">
                  <a:srgbClr val="000000">
                    <a:satMod val="175000"/>
                    <a:alpha val="40000"/>
                  </a:srgbClr>
                </a:glow>
              </a:effectLst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Содержимое 3" descr="grish1_bmrr_0.gif"/>
          <p:cNvPicPr>
            <a:picLocks noGrp="1" noChangeAspect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109538" y="1752600"/>
            <a:ext cx="4319587" cy="4319588"/>
          </a:xfrm>
        </p:spPr>
      </p:pic>
      <p:sp>
        <p:nvSpPr>
          <p:cNvPr id="6149" name="Заголовок 2"/>
          <p:cNvSpPr>
            <a:spLocks noGrp="1"/>
          </p:cNvSpPr>
          <p:nvPr>
            <p:ph type="title"/>
          </p:nvPr>
        </p:nvSpPr>
        <p:spPr>
          <a:xfrm>
            <a:off x="142875" y="152400"/>
            <a:ext cx="8572500" cy="457200"/>
          </a:xfrm>
        </p:spPr>
        <p:txBody>
          <a:bodyPr/>
          <a:lstStyle/>
          <a:p>
            <a:r>
              <a:rPr lang="ru-RU" smtClean="0"/>
              <a:t>Блочная рекурсивная схема редукции размерности</a:t>
            </a:r>
          </a:p>
        </p:txBody>
      </p:sp>
      <p:pic>
        <p:nvPicPr>
          <p:cNvPr id="6150" name="Рисунок 4" descr="grish1_bmrr_1.gif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3438" y="1609725"/>
            <a:ext cx="4319587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4786313" y="785813"/>
          <a:ext cx="4124325" cy="800100"/>
        </p:xfrm>
        <a:graphic>
          <a:graphicData uri="http://schemas.openxmlformats.org/presentationml/2006/ole">
            <p:oleObj spid="_x0000_s6146" name="Формула" r:id="rId6" imgW="1638000" imgH="291960" progId="Equation.3">
              <p:embed/>
            </p:oleObj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428625" y="785813"/>
          <a:ext cx="3787775" cy="798512"/>
        </p:xfrm>
        <a:graphic>
          <a:graphicData uri="http://schemas.openxmlformats.org/presentationml/2006/ole">
            <p:oleObj spid="_x0000_s6147" name="Формула" r:id="rId7" imgW="1384200" imgH="291960" progId="Equation.3">
              <p:embed/>
            </p:oleObj>
          </a:graphicData>
        </a:graphic>
      </p:graphicFrame>
      <p:cxnSp>
        <p:nvCxnSpPr>
          <p:cNvPr id="12" name="Прямая со стрелкой 11"/>
          <p:cNvCxnSpPr/>
          <p:nvPr/>
        </p:nvCxnSpPr>
        <p:spPr>
          <a:xfrm>
            <a:off x="4500563" y="2428875"/>
            <a:ext cx="5715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2" name="TextBox 12"/>
          <p:cNvSpPr txBox="1">
            <a:spLocks noChangeArrowheads="1"/>
          </p:cNvSpPr>
          <p:nvPr/>
        </p:nvSpPr>
        <p:spPr bwMode="auto">
          <a:xfrm>
            <a:off x="4572000" y="1928813"/>
            <a:ext cx="4921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x*</a:t>
            </a:r>
            <a:endParaRPr lang="ru-RU"/>
          </a:p>
        </p:txBody>
      </p:sp>
      <p:cxnSp>
        <p:nvCxnSpPr>
          <p:cNvPr id="14" name="Прямая со стрелкой 13"/>
          <p:cNvCxnSpPr/>
          <p:nvPr/>
        </p:nvCxnSpPr>
        <p:spPr>
          <a:xfrm rot="10800000">
            <a:off x="3857625" y="5715000"/>
            <a:ext cx="121602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4" name="TextBox 15"/>
          <p:cNvSpPr txBox="1">
            <a:spLocks noChangeArrowheads="1"/>
          </p:cNvSpPr>
          <p:nvPr/>
        </p:nvSpPr>
        <p:spPr bwMode="auto">
          <a:xfrm>
            <a:off x="3857625" y="5143500"/>
            <a:ext cx="13303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F(x*, y*)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5"/>
          <p:cNvSpPr>
            <a:spLocks noChangeArrowheads="1"/>
          </p:cNvSpPr>
          <p:nvPr/>
        </p:nvSpPr>
        <p:spPr bwMode="auto">
          <a:xfrm>
            <a:off x="4787900" y="2143125"/>
            <a:ext cx="3960813" cy="2222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r>
              <a:rPr lang="en-US" sz="1800">
                <a:latin typeface="Arial" pitchFamily="34" charset="0"/>
              </a:rPr>
              <a:t>GPU</a:t>
            </a:r>
            <a:endParaRPr lang="ru-RU" sz="1800">
              <a:latin typeface="Arial" pitchFamily="34" charset="0"/>
            </a:endParaRPr>
          </a:p>
        </p:txBody>
      </p:sp>
      <p:sp>
        <p:nvSpPr>
          <p:cNvPr id="7173" name="Rectangle 25"/>
          <p:cNvSpPr>
            <a:spLocks noChangeArrowheads="1"/>
          </p:cNvSpPr>
          <p:nvPr/>
        </p:nvSpPr>
        <p:spPr bwMode="auto">
          <a:xfrm>
            <a:off x="323850" y="2071688"/>
            <a:ext cx="3959225" cy="22939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r>
              <a:rPr lang="en-US" sz="1800">
                <a:latin typeface="Arial" pitchFamily="34" charset="0"/>
              </a:rPr>
              <a:t>GPU</a:t>
            </a:r>
            <a:endParaRPr lang="ru-RU" sz="1800">
              <a:latin typeface="Arial" pitchFamily="34" charset="0"/>
            </a:endParaRPr>
          </a:p>
        </p:txBody>
      </p:sp>
      <p:sp>
        <p:nvSpPr>
          <p:cNvPr id="7174" name="Заголовок 2"/>
          <p:cNvSpPr>
            <a:spLocks noGrp="1"/>
          </p:cNvSpPr>
          <p:nvPr>
            <p:ph type="title"/>
          </p:nvPr>
        </p:nvSpPr>
        <p:spPr>
          <a:xfrm>
            <a:off x="142875" y="152400"/>
            <a:ext cx="7772400" cy="457200"/>
          </a:xfrm>
        </p:spPr>
        <p:txBody>
          <a:bodyPr/>
          <a:lstStyle/>
          <a:p>
            <a:r>
              <a:rPr lang="ru-RU" smtClean="0"/>
              <a:t>Организация параллельных вычислений</a:t>
            </a:r>
          </a:p>
        </p:txBody>
      </p:sp>
      <p:grpSp>
        <p:nvGrpSpPr>
          <p:cNvPr id="7175" name="Group 7"/>
          <p:cNvGrpSpPr>
            <a:grpSpLocks noChangeAspect="1"/>
          </p:cNvGrpSpPr>
          <p:nvPr/>
        </p:nvGrpSpPr>
        <p:grpSpPr bwMode="auto">
          <a:xfrm>
            <a:off x="323850" y="836613"/>
            <a:ext cx="8493125" cy="3671887"/>
            <a:chOff x="1340" y="1924"/>
            <a:chExt cx="9103" cy="2933"/>
          </a:xfrm>
        </p:grpSpPr>
        <p:sp>
          <p:nvSpPr>
            <p:cNvPr id="7188" name="AutoShape 26"/>
            <p:cNvSpPr>
              <a:spLocks noChangeAspect="1" noChangeArrowheads="1" noTextEdit="1"/>
            </p:cNvSpPr>
            <p:nvPr/>
          </p:nvSpPr>
          <p:spPr bwMode="auto">
            <a:xfrm>
              <a:off x="1340" y="1924"/>
              <a:ext cx="9103" cy="2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189" name="Rectangle 25"/>
            <p:cNvSpPr>
              <a:spLocks noChangeArrowheads="1"/>
            </p:cNvSpPr>
            <p:nvPr/>
          </p:nvSpPr>
          <p:spPr bwMode="auto">
            <a:xfrm>
              <a:off x="1340" y="1982"/>
              <a:ext cx="8988" cy="7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ru-RU" sz="1800">
                <a:latin typeface="Arial" pitchFamily="34" charset="0"/>
              </a:endParaRPr>
            </a:p>
          </p:txBody>
        </p:sp>
        <p:sp>
          <p:nvSpPr>
            <p:cNvPr id="7190" name="Oval 24"/>
            <p:cNvSpPr>
              <a:spLocks noChangeArrowheads="1"/>
            </p:cNvSpPr>
            <p:nvPr/>
          </p:nvSpPr>
          <p:spPr bwMode="auto">
            <a:xfrm>
              <a:off x="4504" y="2069"/>
              <a:ext cx="2701" cy="5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>
                <a:tabLst>
                  <a:tab pos="90488" algn="l"/>
                </a:tabLst>
              </a:pPr>
              <a:r>
                <a:rPr lang="en-US" sz="3200">
                  <a:latin typeface="Arial" pitchFamily="34" charset="0"/>
                  <a:cs typeface="Times New Roman" pitchFamily="18" charset="0"/>
                </a:rPr>
                <a:t>  </a:t>
              </a:r>
              <a:r>
                <a:rPr lang="en-US" sz="3200" i="1">
                  <a:cs typeface="Times New Roman" pitchFamily="18" charset="0"/>
                  <a:sym typeface="Symbol" pitchFamily="18" charset="2"/>
                </a:rPr>
                <a:t></a:t>
              </a:r>
              <a:r>
                <a:rPr lang="en-US" sz="3200" baseline="-30000">
                  <a:latin typeface="Arial" pitchFamily="34" charset="0"/>
                  <a:cs typeface="Times New Roman" pitchFamily="18" charset="0"/>
                </a:rPr>
                <a:t>1</a:t>
              </a:r>
              <a:r>
                <a:rPr lang="en-US" sz="3200" i="1">
                  <a:cs typeface="Times New Roman" pitchFamily="18" charset="0"/>
                  <a:sym typeface="Symbol" pitchFamily="18" charset="2"/>
                </a:rPr>
                <a:t>(u</a:t>
              </a:r>
              <a:r>
                <a:rPr lang="en-US" sz="3200" baseline="-30000">
                  <a:cs typeface="Times New Roman" pitchFamily="18" charset="0"/>
                  <a:sym typeface="Symbol" pitchFamily="18" charset="2"/>
                </a:rPr>
                <a:t>1</a:t>
              </a:r>
              <a:r>
                <a:rPr lang="en-US" sz="3200" i="1">
                  <a:cs typeface="Times New Roman" pitchFamily="18" charset="0"/>
                  <a:sym typeface="Symbol" pitchFamily="18" charset="2"/>
                </a:rPr>
                <a:t>)</a:t>
              </a:r>
            </a:p>
          </p:txBody>
        </p:sp>
        <p:sp>
          <p:nvSpPr>
            <p:cNvPr id="7191" name="Oval 23"/>
            <p:cNvSpPr>
              <a:spLocks noChangeArrowheads="1"/>
            </p:cNvSpPr>
            <p:nvPr/>
          </p:nvSpPr>
          <p:spPr bwMode="auto">
            <a:xfrm>
              <a:off x="2343" y="3017"/>
              <a:ext cx="2701" cy="5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>
                <a:tabLst>
                  <a:tab pos="90488" algn="l"/>
                </a:tabLst>
              </a:pPr>
              <a:r>
                <a:rPr lang="en-US" sz="3200" i="1">
                  <a:cs typeface="Times New Roman" pitchFamily="18" charset="0"/>
                  <a:sym typeface="Symbol" pitchFamily="18" charset="2"/>
                </a:rPr>
                <a:t></a:t>
              </a:r>
              <a:r>
                <a:rPr lang="en-US" sz="3200" baseline="-30000">
                  <a:latin typeface="Arial" pitchFamily="34" charset="0"/>
                  <a:cs typeface="Times New Roman" pitchFamily="18" charset="0"/>
                </a:rPr>
                <a:t>2</a:t>
              </a:r>
              <a:r>
                <a:rPr lang="en-US" sz="3200" i="1">
                  <a:cs typeface="Times New Roman" pitchFamily="18" charset="0"/>
                  <a:sym typeface="Symbol" pitchFamily="18" charset="2"/>
                </a:rPr>
                <a:t>(u</a:t>
              </a:r>
              <a:r>
                <a:rPr lang="en-US" sz="3200" baseline="-30000">
                  <a:cs typeface="Times New Roman" pitchFamily="18" charset="0"/>
                  <a:sym typeface="Symbol" pitchFamily="18" charset="2"/>
                </a:rPr>
                <a:t>1</a:t>
              </a:r>
              <a:r>
                <a:rPr lang="en-US" sz="3200" i="1">
                  <a:cs typeface="Times New Roman" pitchFamily="18" charset="0"/>
                  <a:sym typeface="Symbol" pitchFamily="18" charset="2"/>
                </a:rPr>
                <a:t>*, u</a:t>
              </a:r>
              <a:r>
                <a:rPr lang="en-US" sz="3200" baseline="-30000">
                  <a:cs typeface="Times New Roman" pitchFamily="18" charset="0"/>
                  <a:sym typeface="Symbol" pitchFamily="18" charset="2"/>
                </a:rPr>
                <a:t>2</a:t>
              </a:r>
              <a:r>
                <a:rPr lang="en-US" sz="3200" i="1">
                  <a:cs typeface="Times New Roman" pitchFamily="18" charset="0"/>
                  <a:sym typeface="Symbol" pitchFamily="18" charset="2"/>
                </a:rPr>
                <a:t>)</a:t>
              </a:r>
            </a:p>
          </p:txBody>
        </p:sp>
        <p:sp>
          <p:nvSpPr>
            <p:cNvPr id="7192" name="Oval 22"/>
            <p:cNvSpPr>
              <a:spLocks noChangeArrowheads="1"/>
            </p:cNvSpPr>
            <p:nvPr/>
          </p:nvSpPr>
          <p:spPr bwMode="auto">
            <a:xfrm>
              <a:off x="7206" y="3017"/>
              <a:ext cx="2701" cy="5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>
                <a:tabLst>
                  <a:tab pos="90488" algn="l"/>
                </a:tabLst>
              </a:pPr>
              <a:r>
                <a:rPr lang="en-US" sz="3200" i="1">
                  <a:cs typeface="Times New Roman" pitchFamily="18" charset="0"/>
                  <a:sym typeface="Symbol" pitchFamily="18" charset="2"/>
                </a:rPr>
                <a:t></a:t>
              </a:r>
              <a:r>
                <a:rPr lang="en-US" sz="3200" baseline="-30000">
                  <a:latin typeface="Arial" pitchFamily="34" charset="0"/>
                  <a:cs typeface="Times New Roman" pitchFamily="18" charset="0"/>
                </a:rPr>
                <a:t>2</a:t>
              </a:r>
              <a:r>
                <a:rPr lang="en-US" sz="3200" i="1">
                  <a:cs typeface="Times New Roman" pitchFamily="18" charset="0"/>
                  <a:sym typeface="Symbol" pitchFamily="18" charset="2"/>
                </a:rPr>
                <a:t>(u</a:t>
              </a:r>
              <a:r>
                <a:rPr lang="en-US" sz="3200" baseline="-30000">
                  <a:cs typeface="Times New Roman" pitchFamily="18" charset="0"/>
                  <a:sym typeface="Symbol" pitchFamily="18" charset="2"/>
                </a:rPr>
                <a:t>1</a:t>
              </a:r>
              <a:r>
                <a:rPr lang="en-US" sz="3200" i="1">
                  <a:cs typeface="Times New Roman" pitchFamily="18" charset="0"/>
                  <a:sym typeface="Symbol" pitchFamily="18" charset="2"/>
                </a:rPr>
                <a:t>*, u</a:t>
              </a:r>
              <a:r>
                <a:rPr lang="en-US" sz="3200" baseline="-30000">
                  <a:cs typeface="Times New Roman" pitchFamily="18" charset="0"/>
                  <a:sym typeface="Symbol" pitchFamily="18" charset="2"/>
                </a:rPr>
                <a:t>2</a:t>
              </a:r>
              <a:r>
                <a:rPr lang="en-US" sz="3200" i="1">
                  <a:cs typeface="Times New Roman" pitchFamily="18" charset="0"/>
                  <a:sym typeface="Symbol" pitchFamily="18" charset="2"/>
                </a:rPr>
                <a:t>)</a:t>
              </a:r>
            </a:p>
          </p:txBody>
        </p:sp>
      </p:grpSp>
      <p:sp>
        <p:nvSpPr>
          <p:cNvPr id="7176" name="Oval 23"/>
          <p:cNvSpPr>
            <a:spLocks noChangeArrowheads="1"/>
          </p:cNvSpPr>
          <p:nvPr/>
        </p:nvSpPr>
        <p:spPr bwMode="auto">
          <a:xfrm>
            <a:off x="971550" y="3429000"/>
            <a:ext cx="2879725" cy="7207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>
              <a:tabLst>
                <a:tab pos="90488" algn="l"/>
              </a:tabLst>
            </a:pPr>
            <a:r>
              <a:rPr lang="en-US" sz="3200" i="1">
                <a:cs typeface="Times New Roman" pitchFamily="18" charset="0"/>
                <a:sym typeface="Symbol" pitchFamily="18" charset="2"/>
              </a:rPr>
              <a:t>(y</a:t>
            </a:r>
            <a:r>
              <a:rPr lang="en-US" sz="3200" baseline="-30000">
                <a:cs typeface="Times New Roman" pitchFamily="18" charset="0"/>
                <a:sym typeface="Symbol" pitchFamily="18" charset="2"/>
              </a:rPr>
              <a:t>1</a:t>
            </a:r>
            <a:r>
              <a:rPr lang="en-US" sz="3200" i="1">
                <a:cs typeface="Times New Roman" pitchFamily="18" charset="0"/>
                <a:sym typeface="Symbol" pitchFamily="18" charset="2"/>
              </a:rPr>
              <a:t>,…, y</a:t>
            </a:r>
            <a:r>
              <a:rPr lang="en-US" sz="3200" baseline="-30000">
                <a:cs typeface="Times New Roman" pitchFamily="18" charset="0"/>
                <a:sym typeface="Symbol" pitchFamily="18" charset="2"/>
              </a:rPr>
              <a:t>8</a:t>
            </a:r>
            <a:r>
              <a:rPr lang="en-US" sz="3200" i="1">
                <a:cs typeface="Times New Roman" pitchFamily="18" charset="0"/>
                <a:sym typeface="Symbol" pitchFamily="18" charset="2"/>
              </a:rPr>
              <a:t>)</a:t>
            </a:r>
          </a:p>
        </p:txBody>
      </p:sp>
      <p:sp>
        <p:nvSpPr>
          <p:cNvPr id="7177" name="Oval 23"/>
          <p:cNvSpPr>
            <a:spLocks noChangeArrowheads="1"/>
          </p:cNvSpPr>
          <p:nvPr/>
        </p:nvSpPr>
        <p:spPr bwMode="auto">
          <a:xfrm>
            <a:off x="5651500" y="3429000"/>
            <a:ext cx="2881313" cy="7207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>
              <a:tabLst>
                <a:tab pos="90488" algn="l"/>
              </a:tabLst>
            </a:pPr>
            <a:r>
              <a:rPr lang="en-US" sz="3200" i="1">
                <a:cs typeface="Times New Roman" pitchFamily="18" charset="0"/>
                <a:sym typeface="Symbol" pitchFamily="18" charset="2"/>
              </a:rPr>
              <a:t>(y</a:t>
            </a:r>
            <a:r>
              <a:rPr lang="en-US" sz="3200" baseline="-30000">
                <a:cs typeface="Times New Roman" pitchFamily="18" charset="0"/>
                <a:sym typeface="Symbol" pitchFamily="18" charset="2"/>
              </a:rPr>
              <a:t>1</a:t>
            </a:r>
            <a:r>
              <a:rPr lang="en-US" sz="3200" i="1">
                <a:cs typeface="Times New Roman" pitchFamily="18" charset="0"/>
                <a:sym typeface="Symbol" pitchFamily="18" charset="2"/>
              </a:rPr>
              <a:t>,…, y</a:t>
            </a:r>
            <a:r>
              <a:rPr lang="en-US" sz="3200" baseline="-30000">
                <a:cs typeface="Times New Roman" pitchFamily="18" charset="0"/>
                <a:sym typeface="Symbol" pitchFamily="18" charset="2"/>
              </a:rPr>
              <a:t>8</a:t>
            </a:r>
            <a:r>
              <a:rPr lang="en-US" sz="3200" i="1">
                <a:cs typeface="Times New Roman" pitchFamily="18" charset="0"/>
                <a:sym typeface="Symbol" pitchFamily="18" charset="2"/>
              </a:rPr>
              <a:t>)</a:t>
            </a:r>
          </a:p>
        </p:txBody>
      </p:sp>
      <p:sp>
        <p:nvSpPr>
          <p:cNvPr id="7178" name="AutoShape 52" descr="Светлый вертикальный"/>
          <p:cNvSpPr>
            <a:spLocks noChangeArrowheads="1"/>
          </p:cNvSpPr>
          <p:nvPr/>
        </p:nvSpPr>
        <p:spPr bwMode="auto">
          <a:xfrm>
            <a:off x="2152650" y="2997200"/>
            <a:ext cx="619125" cy="403225"/>
          </a:xfrm>
          <a:prstGeom prst="upDownArrow">
            <a:avLst>
              <a:gd name="adj1" fmla="val 50000"/>
              <a:gd name="adj2" fmla="val 20000"/>
            </a:avLst>
          </a:prstGeom>
          <a:pattFill prst="ltVert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179" name="AutoShape 53" descr="Светлый вертикальный"/>
          <p:cNvSpPr>
            <a:spLocks noChangeArrowheads="1"/>
          </p:cNvSpPr>
          <p:nvPr/>
        </p:nvSpPr>
        <p:spPr bwMode="auto">
          <a:xfrm>
            <a:off x="6804025" y="2997200"/>
            <a:ext cx="619125" cy="403225"/>
          </a:xfrm>
          <a:prstGeom prst="upDownArrow">
            <a:avLst>
              <a:gd name="adj1" fmla="val 50000"/>
              <a:gd name="adj2" fmla="val 20000"/>
            </a:avLst>
          </a:prstGeom>
          <a:pattFill prst="ltVert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7170" name="Object 54"/>
          <p:cNvGraphicFramePr>
            <a:graphicFrameLocks noChangeAspect="1"/>
          </p:cNvGraphicFramePr>
          <p:nvPr/>
        </p:nvGraphicFramePr>
        <p:xfrm>
          <a:off x="2597150" y="4652963"/>
          <a:ext cx="3919538" cy="584200"/>
        </p:xfrm>
        <a:graphic>
          <a:graphicData uri="http://schemas.openxmlformats.org/presentationml/2006/ole">
            <p:oleObj spid="_x0000_s7170" name="Формула" r:id="rId4" imgW="1815840" imgH="228600" progId="Equation.3">
              <p:embed/>
            </p:oleObj>
          </a:graphicData>
        </a:graphic>
      </p:graphicFrame>
      <p:graphicFrame>
        <p:nvGraphicFramePr>
          <p:cNvPr id="7171" name="Object 5"/>
          <p:cNvGraphicFramePr>
            <a:graphicFrameLocks noChangeAspect="1"/>
          </p:cNvGraphicFramePr>
          <p:nvPr/>
        </p:nvGraphicFramePr>
        <p:xfrm>
          <a:off x="2339975" y="5248275"/>
          <a:ext cx="4508500" cy="1044575"/>
        </p:xfrm>
        <a:graphic>
          <a:graphicData uri="http://schemas.openxmlformats.org/presentationml/2006/ole">
            <p:oleObj spid="_x0000_s7171" name="Формула" r:id="rId5" imgW="1790640" imgH="380880" progId="Equation.3">
              <p:embed/>
            </p:oleObj>
          </a:graphicData>
        </a:graphic>
      </p:graphicFrame>
      <p:sp>
        <p:nvSpPr>
          <p:cNvPr id="7180" name="TextBox 43"/>
          <p:cNvSpPr txBox="1">
            <a:spLocks noChangeArrowheads="1"/>
          </p:cNvSpPr>
          <p:nvPr/>
        </p:nvSpPr>
        <p:spPr bwMode="auto">
          <a:xfrm>
            <a:off x="3500438" y="1643063"/>
            <a:ext cx="7143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>
                <a:cs typeface="Times New Roman" pitchFamily="18" charset="0"/>
                <a:sym typeface="Symbol" pitchFamily="18" charset="2"/>
              </a:rPr>
              <a:t>u</a:t>
            </a:r>
            <a:r>
              <a:rPr lang="en-US" baseline="-30000">
                <a:cs typeface="Times New Roman" pitchFamily="18" charset="0"/>
                <a:sym typeface="Symbol" pitchFamily="18" charset="2"/>
              </a:rPr>
              <a:t>1</a:t>
            </a:r>
            <a:endParaRPr lang="ru-RU">
              <a:cs typeface="Times New Roman" pitchFamily="18" charset="0"/>
            </a:endParaRPr>
          </a:p>
        </p:txBody>
      </p:sp>
      <p:cxnSp>
        <p:nvCxnSpPr>
          <p:cNvPr id="46" name="Скругленная соединительная линия 45"/>
          <p:cNvCxnSpPr>
            <a:stCxn id="7191" idx="1"/>
            <a:endCxn id="7190" idx="2"/>
          </p:cNvCxnSpPr>
          <p:nvPr/>
        </p:nvCxnSpPr>
        <p:spPr>
          <a:xfrm rot="5400000" flipH="1" flipV="1">
            <a:off x="1985169" y="1021556"/>
            <a:ext cx="933450" cy="1646238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7190" idx="4"/>
            <a:endCxn id="7191" idx="7"/>
          </p:cNvCxnSpPr>
          <p:nvPr/>
        </p:nvCxnSpPr>
        <p:spPr>
          <a:xfrm rot="5400000">
            <a:off x="3686175" y="1462088"/>
            <a:ext cx="573087" cy="11255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7190" idx="4"/>
            <a:endCxn id="7192" idx="1"/>
          </p:cNvCxnSpPr>
          <p:nvPr/>
        </p:nvCxnSpPr>
        <p:spPr>
          <a:xfrm rot="16200000" flipH="1">
            <a:off x="5064125" y="1209676"/>
            <a:ext cx="573087" cy="16303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4" name="TextBox 52"/>
          <p:cNvSpPr txBox="1">
            <a:spLocks noChangeArrowheads="1"/>
          </p:cNvSpPr>
          <p:nvPr/>
        </p:nvSpPr>
        <p:spPr bwMode="auto">
          <a:xfrm>
            <a:off x="5500688" y="1643063"/>
            <a:ext cx="7143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>
                <a:cs typeface="Times New Roman" pitchFamily="18" charset="0"/>
                <a:sym typeface="Symbol" pitchFamily="18" charset="2"/>
              </a:rPr>
              <a:t>u</a:t>
            </a:r>
            <a:r>
              <a:rPr lang="en-US" baseline="-30000">
                <a:cs typeface="Times New Roman" pitchFamily="18" charset="0"/>
                <a:sym typeface="Symbol" pitchFamily="18" charset="2"/>
              </a:rPr>
              <a:t>1</a:t>
            </a:r>
            <a:endParaRPr lang="ru-RU">
              <a:cs typeface="Times New Roman" pitchFamily="18" charset="0"/>
            </a:endParaRPr>
          </a:p>
        </p:txBody>
      </p:sp>
      <p:cxnSp>
        <p:nvCxnSpPr>
          <p:cNvPr id="55" name="Скругленная соединительная линия 54"/>
          <p:cNvCxnSpPr>
            <a:stCxn id="7192" idx="7"/>
            <a:endCxn id="7190" idx="6"/>
          </p:cNvCxnSpPr>
          <p:nvPr/>
        </p:nvCxnSpPr>
        <p:spPr>
          <a:xfrm rot="16200000" flipV="1">
            <a:off x="6405563" y="768350"/>
            <a:ext cx="933450" cy="2152650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6" name="TextBox 57"/>
          <p:cNvSpPr txBox="1">
            <a:spLocks noChangeArrowheads="1"/>
          </p:cNvSpPr>
          <p:nvPr/>
        </p:nvSpPr>
        <p:spPr bwMode="auto">
          <a:xfrm>
            <a:off x="1285875" y="1214438"/>
            <a:ext cx="13573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>
                <a:cs typeface="Times New Roman" pitchFamily="18" charset="0"/>
                <a:sym typeface="Symbol" pitchFamily="18" charset="2"/>
              </a:rPr>
              <a:t> *, u</a:t>
            </a:r>
            <a:r>
              <a:rPr lang="en-US" baseline="-30000">
                <a:cs typeface="Times New Roman" pitchFamily="18" charset="0"/>
                <a:sym typeface="Symbol" pitchFamily="18" charset="2"/>
              </a:rPr>
              <a:t>2</a:t>
            </a:r>
            <a:r>
              <a:rPr lang="en-US" i="1">
                <a:cs typeface="Times New Roman" pitchFamily="18" charset="0"/>
                <a:sym typeface="Symbol" pitchFamily="18" charset="2"/>
              </a:rPr>
              <a:t>*</a:t>
            </a:r>
            <a:endParaRPr lang="ru-RU">
              <a:cs typeface="Times New Roman" pitchFamily="18" charset="0"/>
            </a:endParaRPr>
          </a:p>
        </p:txBody>
      </p:sp>
      <p:sp>
        <p:nvSpPr>
          <p:cNvPr id="7187" name="TextBox 58"/>
          <p:cNvSpPr txBox="1">
            <a:spLocks noChangeArrowheads="1"/>
          </p:cNvSpPr>
          <p:nvPr/>
        </p:nvSpPr>
        <p:spPr bwMode="auto">
          <a:xfrm>
            <a:off x="6929438" y="1143000"/>
            <a:ext cx="12858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>
                <a:cs typeface="Times New Roman" pitchFamily="18" charset="0"/>
                <a:sym typeface="Symbol" pitchFamily="18" charset="2"/>
              </a:rPr>
              <a:t> *, u</a:t>
            </a:r>
            <a:r>
              <a:rPr lang="en-US" baseline="-30000">
                <a:cs typeface="Times New Roman" pitchFamily="18" charset="0"/>
                <a:sym typeface="Symbol" pitchFamily="18" charset="2"/>
              </a:rPr>
              <a:t>2</a:t>
            </a:r>
            <a:r>
              <a:rPr lang="en-US" i="1">
                <a:cs typeface="Times New Roman" pitchFamily="18" charset="0"/>
                <a:sym typeface="Symbol" pitchFamily="18" charset="2"/>
              </a:rPr>
              <a:t>*</a:t>
            </a:r>
            <a:endParaRPr lang="ru-RU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GKLS </a:t>
            </a:r>
            <a:r>
              <a:rPr lang="ru-RU" sz="2400" smtClean="0">
                <a:latin typeface="Arial" pitchFamily="34" charset="0"/>
                <a:cs typeface="Arial" pitchFamily="34" charset="0"/>
              </a:rPr>
              <a:t>генератор позволяет получать задачи многоэкстремальной оптимизации с заранее известными свойствами: количеством локальных минимумов, размерами их областей притяжения, точкой глобального минимума, значением функции в ней и т.п. </a:t>
            </a:r>
            <a:endParaRPr lang="en-US" sz="2400" smtClean="0">
              <a:latin typeface="Arial" pitchFamily="34" charset="0"/>
              <a:cs typeface="Arial" pitchFamily="34" charset="0"/>
            </a:endParaRPr>
          </a:p>
          <a:p>
            <a:pPr marL="0" indent="0">
              <a:buFontTx/>
              <a:buNone/>
            </a:pPr>
            <a:endParaRPr lang="ru-RU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387" name="Заголовок 2"/>
          <p:cNvSpPr>
            <a:spLocks noGrp="1"/>
          </p:cNvSpPr>
          <p:nvPr>
            <p:ph type="title"/>
          </p:nvPr>
        </p:nvSpPr>
        <p:spPr>
          <a:xfrm>
            <a:off x="142875" y="152400"/>
            <a:ext cx="7772400" cy="457200"/>
          </a:xfrm>
        </p:spPr>
        <p:txBody>
          <a:bodyPr/>
          <a:lstStyle/>
          <a:p>
            <a:r>
              <a:rPr lang="en-US" smtClean="0"/>
              <a:t>GKLS generator </a:t>
            </a:r>
            <a:endParaRPr lang="ru-RU" smtClean="0"/>
          </a:p>
        </p:txBody>
      </p:sp>
      <p:pic>
        <p:nvPicPr>
          <p:cNvPr id="16388" name="Picture 1" descr="D:\Barkalov\Публикации\2015 PACT\Презентация\GKLS Функция 6 линии уровня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6013" y="3068638"/>
            <a:ext cx="3168650" cy="317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2" descr="D:\Barkalov\Публикации\2015 PACT\Презентация\GKLS Функция 6 цветное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3068638"/>
            <a:ext cx="4103688" cy="311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smtClean="0">
                <a:latin typeface="Arial" pitchFamily="34" charset="0"/>
                <a:cs typeface="Arial" pitchFamily="34" charset="0"/>
              </a:rPr>
              <a:t>Вычислительные эксперименты проводились на кластере ННГУ им. Н.И. Лобачевского. </a:t>
            </a:r>
          </a:p>
          <a:p>
            <a:r>
              <a:rPr lang="ru-RU" sz="2400" smtClean="0">
                <a:latin typeface="Arial" pitchFamily="34" charset="0"/>
                <a:cs typeface="Arial" pitchFamily="34" charset="0"/>
              </a:rPr>
              <a:t>Узел кластера располагает двумя 4-х ядерных процессора Intel Xeon L5630 2.13 GHz, 24 Gb RAM, две видео карты NVIDIA Tesla X2070. </a:t>
            </a:r>
            <a:endParaRPr lang="en-US" sz="2400" smtClean="0">
              <a:latin typeface="Arial" pitchFamily="34" charset="0"/>
              <a:cs typeface="Arial" pitchFamily="34" charset="0"/>
            </a:endParaRPr>
          </a:p>
          <a:p>
            <a:r>
              <a:rPr lang="ru-RU" sz="2400" smtClean="0">
                <a:latin typeface="Arial" pitchFamily="34" charset="0"/>
                <a:cs typeface="Arial" pitchFamily="34" charset="0"/>
              </a:rPr>
              <a:t>Каждая видео карта располагает 6 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Gb</a:t>
            </a:r>
            <a:r>
              <a:rPr lang="ru-RU" sz="2400" smtClean="0">
                <a:latin typeface="Arial" pitchFamily="34" charset="0"/>
                <a:cs typeface="Arial" pitchFamily="34" charset="0"/>
              </a:rPr>
              <a:t> памяти и 448 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CUDA </a:t>
            </a:r>
            <a:r>
              <a:rPr lang="ru-RU" sz="2400" smtClean="0">
                <a:latin typeface="Arial" pitchFamily="34" charset="0"/>
                <a:cs typeface="Arial" pitchFamily="34" charset="0"/>
              </a:rPr>
              <a:t>ядрами.</a:t>
            </a:r>
          </a:p>
          <a:p>
            <a:r>
              <a:rPr lang="ru-RU" sz="2400" smtClean="0">
                <a:latin typeface="Arial" pitchFamily="34" charset="0"/>
                <a:cs typeface="Arial" pitchFamily="34" charset="0"/>
              </a:rPr>
              <a:t>Ограничение на время решение одной задачи – 3 минуты.</a:t>
            </a:r>
          </a:p>
        </p:txBody>
      </p:sp>
      <p:sp>
        <p:nvSpPr>
          <p:cNvPr id="17411" name="Заголовок 2"/>
          <p:cNvSpPr>
            <a:spLocks noGrp="1"/>
          </p:cNvSpPr>
          <p:nvPr>
            <p:ph type="title"/>
          </p:nvPr>
        </p:nvSpPr>
        <p:spPr>
          <a:xfrm>
            <a:off x="142875" y="152400"/>
            <a:ext cx="7772400" cy="457200"/>
          </a:xfrm>
        </p:spPr>
        <p:txBody>
          <a:bodyPr/>
          <a:lstStyle/>
          <a:p>
            <a:r>
              <a:rPr lang="en-US" smtClean="0"/>
              <a:t>GKLS generator </a:t>
            </a: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Содержимое 1"/>
          <p:cNvSpPr>
            <a:spLocks noGrp="1"/>
          </p:cNvSpPr>
          <p:nvPr>
            <p:ph idx="1"/>
          </p:nvPr>
        </p:nvSpPr>
        <p:spPr>
          <a:xfrm>
            <a:off x="285750" y="836613"/>
            <a:ext cx="8429625" cy="496887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ru-RU" sz="2400" smtClean="0">
                <a:latin typeface="Arial" pitchFamily="34" charset="0"/>
                <a:cs typeface="Arial" pitchFamily="34" charset="0"/>
              </a:rPr>
              <a:t>Результаты сравнения трех последовательных алгоритмов 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– DIRECT [1], DIRECT</a:t>
            </a:r>
            <a:r>
              <a:rPr lang="en-US" sz="2400" i="1" smtClean="0">
                <a:latin typeface="Arial" pitchFamily="34" charset="0"/>
                <a:cs typeface="Arial" pitchFamily="34" charset="0"/>
              </a:rPr>
              <a:t>l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 [2] </a:t>
            </a:r>
            <a:r>
              <a:rPr lang="ru-RU" sz="2400" smtClean="0">
                <a:latin typeface="Arial" pitchFamily="34" charset="0"/>
                <a:cs typeface="Arial" pitchFamily="34" charset="0"/>
              </a:rPr>
              <a:t>и алгоритм глобального поиска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 (</a:t>
            </a:r>
            <a:r>
              <a:rPr lang="ru-RU" sz="2400" smtClean="0">
                <a:latin typeface="Arial" pitchFamily="34" charset="0"/>
                <a:cs typeface="Arial" pitchFamily="34" charset="0"/>
              </a:rPr>
              <a:t>АГП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)</a:t>
            </a:r>
            <a:endParaRPr lang="ru-RU" sz="2400" smtClean="0">
              <a:latin typeface="Arial" pitchFamily="34" charset="0"/>
              <a:cs typeface="Arial" pitchFamily="34" charset="0"/>
            </a:endParaRPr>
          </a:p>
          <a:p>
            <a:pPr marL="0" indent="0">
              <a:buFontTx/>
              <a:buNone/>
            </a:pPr>
            <a:endParaRPr lang="ru-RU" sz="2400" smtClean="0">
              <a:latin typeface="Arial" pitchFamily="34" charset="0"/>
              <a:cs typeface="Arial" pitchFamily="34" charset="0"/>
            </a:endParaRPr>
          </a:p>
          <a:p>
            <a:pPr marL="0" indent="0">
              <a:buFontTx/>
              <a:buNone/>
            </a:pPr>
            <a:endParaRPr lang="ru-RU" sz="2400" smtClean="0">
              <a:latin typeface="Arial" pitchFamily="34" charset="0"/>
              <a:cs typeface="Arial" pitchFamily="34" charset="0"/>
            </a:endParaRPr>
          </a:p>
          <a:p>
            <a:pPr marL="0" indent="0">
              <a:buFontTx/>
              <a:buNone/>
            </a:pPr>
            <a:endParaRPr lang="ru-RU" sz="2400" smtClean="0">
              <a:latin typeface="Arial" pitchFamily="34" charset="0"/>
              <a:cs typeface="Arial" pitchFamily="34" charset="0"/>
            </a:endParaRPr>
          </a:p>
          <a:p>
            <a:pPr marL="0" indent="0">
              <a:buFontTx/>
              <a:buNone/>
            </a:pPr>
            <a:endParaRPr lang="ru-RU" sz="2400" smtClean="0">
              <a:latin typeface="Arial" pitchFamily="34" charset="0"/>
              <a:cs typeface="Arial" pitchFamily="34" charset="0"/>
            </a:endParaRPr>
          </a:p>
          <a:p>
            <a:pPr marL="0" indent="0">
              <a:buFontTx/>
              <a:buNone/>
            </a:pPr>
            <a:endParaRPr lang="ru-RU" sz="2400" smtClean="0">
              <a:latin typeface="Arial" pitchFamily="34" charset="0"/>
              <a:cs typeface="Arial" pitchFamily="34" charset="0"/>
            </a:endParaRPr>
          </a:p>
          <a:p>
            <a:pPr marL="0" indent="0">
              <a:buFontTx/>
              <a:buNone/>
            </a:pPr>
            <a:endParaRPr lang="ru-RU" sz="2400" smtClean="0">
              <a:latin typeface="Arial" pitchFamily="34" charset="0"/>
              <a:cs typeface="Arial" pitchFamily="34" charset="0"/>
            </a:endParaRPr>
          </a:p>
          <a:p>
            <a:pPr marL="0" indent="0">
              <a:buFontTx/>
              <a:buNone/>
            </a:pPr>
            <a:r>
              <a:rPr lang="ru-RU" sz="2400" smtClean="0">
                <a:latin typeface="Arial" pitchFamily="34" charset="0"/>
                <a:cs typeface="Arial" pitchFamily="34" charset="0"/>
              </a:rPr>
              <a:t>Критерий остановки: 		 , </a:t>
            </a:r>
          </a:p>
          <a:p>
            <a:pPr marL="0" indent="0" algn="r">
              <a:buFontTx/>
              <a:buNone/>
            </a:pPr>
            <a:r>
              <a:rPr lang="ru-RU" i="1" smtClean="0">
                <a:latin typeface="Arial" pitchFamily="34" charset="0"/>
                <a:cs typeface="Arial" pitchFamily="34" charset="0"/>
              </a:rPr>
              <a:t>Результаты работы первых двух алгоритмов приводятся по работе  </a:t>
            </a:r>
            <a:r>
              <a:rPr lang="en-US" i="1" smtClean="0">
                <a:latin typeface="Arial" pitchFamily="34" charset="0"/>
                <a:cs typeface="Arial" pitchFamily="34" charset="0"/>
              </a:rPr>
              <a:t>Sergeyev, Ya.D. Global search based on efficient diagonal partitions and a set of Lipschitz constants.</a:t>
            </a:r>
          </a:p>
        </p:txBody>
      </p:sp>
      <p:sp>
        <p:nvSpPr>
          <p:cNvPr id="8197" name="Заголовок 2"/>
          <p:cNvSpPr>
            <a:spLocks noGrp="1"/>
          </p:cNvSpPr>
          <p:nvPr>
            <p:ph type="title"/>
          </p:nvPr>
        </p:nvSpPr>
        <p:spPr>
          <a:xfrm>
            <a:off x="142875" y="152400"/>
            <a:ext cx="7772400" cy="457200"/>
          </a:xfrm>
        </p:spPr>
        <p:txBody>
          <a:bodyPr/>
          <a:lstStyle/>
          <a:p>
            <a:r>
              <a:rPr lang="ru-RU" smtClean="0"/>
              <a:t>Сравнение с другими методами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900113" y="2133600"/>
          <a:ext cx="7488832" cy="2376265"/>
        </p:xfrm>
        <a:graphic>
          <a:graphicData uri="http://schemas.openxmlformats.org/drawingml/2006/table">
            <a:tbl>
              <a:tblPr/>
              <a:tblGrid>
                <a:gridCol w="451056"/>
                <a:gridCol w="1739791"/>
                <a:gridCol w="1835158"/>
                <a:gridCol w="1818403"/>
                <a:gridCol w="1644424"/>
              </a:tblGrid>
              <a:tr h="475253"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i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N</a:t>
                      </a:r>
                      <a:endParaRPr lang="ru-RU" sz="2200" i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Problem class</a:t>
                      </a:r>
                      <a:endParaRPr lang="ru-RU" sz="22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DIRECT</a:t>
                      </a:r>
                      <a:endParaRPr lang="ru-RU" sz="2200" kern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kern="12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DIRECT</a:t>
                      </a:r>
                      <a:r>
                        <a:rPr lang="en-US" sz="2200" i="1" kern="12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l</a:t>
                      </a:r>
                      <a:endParaRPr lang="ru-RU" sz="2200" kern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АГП</a:t>
                      </a:r>
                      <a:endParaRPr lang="ru-RU" sz="2200" kern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0506"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20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</a:t>
                      </a:r>
                      <a:endParaRPr lang="ru-RU" sz="22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i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Simple</a:t>
                      </a:r>
                      <a:endParaRPr lang="ru-RU" sz="2200" i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i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Hard</a:t>
                      </a:r>
                      <a:endParaRPr lang="ru-RU" sz="2200" i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&gt;47282(4)</a:t>
                      </a:r>
                      <a:endParaRPr lang="ru-RU" sz="2200" kern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&gt;95708(7)</a:t>
                      </a:r>
                      <a:endParaRPr lang="ru-RU" sz="2200" kern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18983</a:t>
                      </a:r>
                      <a:endParaRPr lang="ru-RU" sz="2200" kern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68754</a:t>
                      </a:r>
                      <a:endParaRPr lang="ru-RU" sz="2200" kern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11953</a:t>
                      </a:r>
                      <a:endParaRPr lang="ru-RU" sz="2200" kern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25263</a:t>
                      </a:r>
                      <a:endParaRPr lang="ru-RU" sz="2200" kern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950506"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20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</a:t>
                      </a:r>
                      <a:endParaRPr lang="ru-RU" sz="22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i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Simple</a:t>
                      </a:r>
                      <a:endParaRPr lang="ru-RU" sz="2200" i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i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Hard</a:t>
                      </a:r>
                      <a:endParaRPr lang="ru-RU" sz="2200" i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&gt;16057 (1)</a:t>
                      </a:r>
                      <a:endParaRPr lang="ru-RU" sz="2200" kern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&gt;217215 (16)</a:t>
                      </a:r>
                      <a:endParaRPr lang="ru-RU" sz="2200" kern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16758</a:t>
                      </a:r>
                      <a:endParaRPr lang="ru-RU" sz="2200" kern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&gt;269064 (4)</a:t>
                      </a:r>
                      <a:endParaRPr lang="ru-RU" sz="2200" kern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15920</a:t>
                      </a:r>
                      <a:endParaRPr lang="ru-RU" sz="2200" kern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&gt;148342 (4)</a:t>
                      </a:r>
                      <a:endParaRPr lang="ru-RU" sz="2200" kern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2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8194" name="Object 1"/>
          <p:cNvGraphicFramePr>
            <a:graphicFrameLocks noChangeAspect="1"/>
          </p:cNvGraphicFramePr>
          <p:nvPr/>
        </p:nvGraphicFramePr>
        <p:xfrm>
          <a:off x="3740150" y="4572000"/>
          <a:ext cx="1689100" cy="576263"/>
        </p:xfrm>
        <a:graphic>
          <a:graphicData uri="http://schemas.openxmlformats.org/presentationml/2006/ole">
            <p:oleObj spid="_x0000_s8194" name="Формула" r:id="rId4" imgW="812447" imgH="279279" progId="Equation.3">
              <p:embed/>
            </p:oleObj>
          </a:graphicData>
        </a:graphic>
      </p:graphicFrame>
      <p:sp>
        <p:nvSpPr>
          <p:cNvPr id="8223" name="Rectangle 3"/>
          <p:cNvSpPr>
            <a:spLocks noChangeArrowheads="1"/>
          </p:cNvSpPr>
          <p:nvPr/>
        </p:nvSpPr>
        <p:spPr bwMode="auto">
          <a:xfrm>
            <a:off x="0" y="276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ru-RU" sz="1200">
                <a:latin typeface="Arial" pitchFamily="34" charset="0"/>
                <a:cs typeface="Times New Roman" pitchFamily="18" charset="0"/>
              </a:rPr>
              <a:t>. </a:t>
            </a:r>
            <a:endParaRPr lang="ru-RU" sz="1800">
              <a:latin typeface="Arial" pitchFamily="34" charset="0"/>
              <a:cs typeface="Times New Roman" pitchFamily="18" charset="0"/>
            </a:endParaRPr>
          </a:p>
        </p:txBody>
      </p:sp>
      <p:graphicFrame>
        <p:nvGraphicFramePr>
          <p:cNvPr id="8195" name="Object 4"/>
          <p:cNvGraphicFramePr>
            <a:graphicFrameLocks noChangeAspect="1"/>
          </p:cNvGraphicFramePr>
          <p:nvPr/>
        </p:nvGraphicFramePr>
        <p:xfrm>
          <a:off x="5654675" y="4564063"/>
          <a:ext cx="1917700" cy="593725"/>
        </p:xfrm>
        <a:graphic>
          <a:graphicData uri="http://schemas.openxmlformats.org/presentationml/2006/ole">
            <p:oleObj spid="_x0000_s8195" name="Формула" r:id="rId5" imgW="863280" imgH="266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1"/>
          <p:cNvSpPr>
            <a:spLocks noGrp="1"/>
          </p:cNvSpPr>
          <p:nvPr>
            <p:ph idx="1"/>
          </p:nvPr>
        </p:nvSpPr>
        <p:spPr>
          <a:xfrm>
            <a:off x="179388" y="836613"/>
            <a:ext cx="8640762" cy="496887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mtClean="0"/>
              <a:t>.</a:t>
            </a:r>
          </a:p>
        </p:txBody>
      </p:sp>
      <p:sp>
        <p:nvSpPr>
          <p:cNvPr id="18435" name="Заголовок 2"/>
          <p:cNvSpPr>
            <a:spLocks noGrp="1"/>
          </p:cNvSpPr>
          <p:nvPr>
            <p:ph type="title"/>
          </p:nvPr>
        </p:nvSpPr>
        <p:spPr>
          <a:xfrm>
            <a:off x="142875" y="152400"/>
            <a:ext cx="7772400" cy="457200"/>
          </a:xfrm>
        </p:spPr>
        <p:txBody>
          <a:bodyPr/>
          <a:lstStyle/>
          <a:p>
            <a:r>
              <a:rPr lang="ru-RU" smtClean="0"/>
              <a:t>Решение на </a:t>
            </a:r>
            <a:r>
              <a:rPr lang="en-US" smtClean="0"/>
              <a:t>CPU</a:t>
            </a:r>
            <a:endParaRPr lang="ru-RU" smtClean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214313" y="857250"/>
          <a:ext cx="8786874" cy="4714834"/>
        </p:xfrm>
        <a:graphic>
          <a:graphicData uri="http://schemas.openxmlformats.org/drawingml/2006/table">
            <a:tbl>
              <a:tblPr/>
              <a:tblGrid>
                <a:gridCol w="714380"/>
                <a:gridCol w="857256"/>
                <a:gridCol w="785818"/>
                <a:gridCol w="500066"/>
                <a:gridCol w="857256"/>
                <a:gridCol w="857256"/>
                <a:gridCol w="428628"/>
                <a:gridCol w="857256"/>
                <a:gridCol w="785818"/>
                <a:gridCol w="500066"/>
                <a:gridCol w="857256"/>
                <a:gridCol w="785818"/>
              </a:tblGrid>
              <a:tr h="214825"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Время решения последовательного запуска (сек.)</a:t>
                      </a:r>
                    </a:p>
                    <a:p>
                      <a:pPr algn="ctr" fontAlgn="b"/>
                      <a:endParaRPr lang="ru-RU" sz="2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68273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2200" b="0" i="1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2200" b="0" i="1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n-US" sz="2200" b="0" i="1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=2 </a:t>
                      </a:r>
                      <a:endParaRPr lang="en-US" sz="2200" b="0" i="1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n-US" sz="2200" b="0" i="1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=3 </a:t>
                      </a:r>
                      <a:endParaRPr lang="en-US" sz="2200" b="0" i="1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n-US" sz="2200" b="0" i="1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=4 </a:t>
                      </a:r>
                      <a:endParaRPr lang="en-US" sz="2200" b="0" i="1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n-US" sz="2200" b="0" i="1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=5 </a:t>
                      </a:r>
                      <a:endParaRPr lang="en-US" sz="2200" b="0" i="1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9056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200" b="0" i="1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Simple</a:t>
                      </a: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2200" b="0" i="1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200" b="0" i="1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Hard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2200" b="0" i="1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200" b="0" i="1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Simple</a:t>
                      </a: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2200" b="0" i="1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200" b="0" i="1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Hard</a:t>
                      </a: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2200" b="0" i="1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200" b="0" i="1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Simple</a:t>
                      </a: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2200" b="0" i="1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200" b="0" i="1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Hard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2200" b="0" i="1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200" b="0" i="1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Simple</a:t>
                      </a: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2200" b="0" i="1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200" b="0" i="1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Hard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2200" b="0" i="1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273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kern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kern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0,05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kern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kern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0,08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kern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0,19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kern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0,57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kern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0,24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3,8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8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825"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Ускорение многопоточного </a:t>
                      </a:r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запуска</a:t>
                      </a:r>
                    </a:p>
                    <a:p>
                      <a:pPr algn="ctr" fontAlgn="b"/>
                      <a:endParaRPr lang="ru-RU" sz="2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68273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2200" b="0" i="1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2200" b="0" i="1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n-US" sz="2200" b="0" i="1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=2 </a:t>
                      </a:r>
                      <a:endParaRPr lang="en-US" sz="2200" b="0" i="1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n-US" sz="2200" b="0" i="1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=3 </a:t>
                      </a:r>
                      <a:endParaRPr lang="en-US" sz="2200" b="0" i="1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n-US" sz="2200" b="0" i="1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=4 </a:t>
                      </a:r>
                      <a:endParaRPr lang="en-US" sz="2200" b="0" i="1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n-US" sz="2200" b="0" i="1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=5 </a:t>
                      </a:r>
                      <a:endParaRPr lang="en-US" sz="2200" b="0" i="1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392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200" b="0" i="1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Simple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2200" b="0" i="1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200" b="0" i="1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Hard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2200" b="0" i="1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200" b="0" i="1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Simple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2200" b="0" i="1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200" b="0" i="1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Hard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2200" b="0" i="1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200" b="0" i="1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Simple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2200" b="0" i="1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200" b="0" i="1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Hard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2200" b="0" i="1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200" b="0" i="1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Simple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2200" b="0" i="1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200" b="0" i="1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Hard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2200" b="0" i="1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042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7,4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6,5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1,1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1,01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2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1,35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1,32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0,68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1,2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58042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1,16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0,63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1,33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1,12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1,53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1,37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0,99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1,29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8273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6,87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0,9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1,36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1,33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1,49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1,61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0,62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2,22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Заголовок 2"/>
          <p:cNvSpPr>
            <a:spLocks noGrp="1"/>
          </p:cNvSpPr>
          <p:nvPr>
            <p:ph type="title"/>
          </p:nvPr>
        </p:nvSpPr>
        <p:spPr>
          <a:xfrm>
            <a:off x="142875" y="152400"/>
            <a:ext cx="7772400" cy="457200"/>
          </a:xfrm>
        </p:spPr>
        <p:txBody>
          <a:bodyPr/>
          <a:lstStyle/>
          <a:p>
            <a:r>
              <a:rPr lang="ru-RU" smtClean="0"/>
              <a:t>Решение на </a:t>
            </a:r>
            <a:r>
              <a:rPr lang="en-US" smtClean="0"/>
              <a:t>GPU</a:t>
            </a:r>
            <a:endParaRPr lang="ru-RU" smtClean="0"/>
          </a:p>
        </p:txBody>
      </p:sp>
      <p:sp>
        <p:nvSpPr>
          <p:cNvPr id="19459" name="Содержимое 1"/>
          <p:cNvSpPr>
            <a:spLocks noGrp="1"/>
          </p:cNvSpPr>
          <p:nvPr>
            <p:ph idx="1"/>
          </p:nvPr>
        </p:nvSpPr>
        <p:spPr>
          <a:xfrm>
            <a:off x="179388" y="836613"/>
            <a:ext cx="8640762" cy="496887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ru-RU" sz="2400" smtClean="0">
                <a:latin typeface="Arial" pitchFamily="34" charset="0"/>
                <a:cs typeface="Arial" pitchFamily="34" charset="0"/>
              </a:rPr>
              <a:t>Параллельный алгоритм глобального поиска для вычислений целевой функции используется 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CUDA.</a:t>
            </a:r>
            <a:r>
              <a:rPr lang="ru-RU" sz="2400" smtClean="0">
                <a:latin typeface="Arial" pitchFamily="34" charset="0"/>
                <a:cs typeface="Arial" pitchFamily="34" charset="0"/>
              </a:rPr>
              <a:t> На узле два ускорителя по </a:t>
            </a:r>
            <a:r>
              <a:rPr lang="en-US" sz="2400" i="1" smtClean="0">
                <a:latin typeface="Arial" pitchFamily="34" charset="0"/>
                <a:cs typeface="Arial" pitchFamily="34" charset="0"/>
              </a:rPr>
              <a:t>p</a:t>
            </a:r>
            <a:r>
              <a:rPr lang="ru-RU" sz="2400" i="1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smtClean="0">
                <a:latin typeface="Arial" pitchFamily="34" charset="0"/>
                <a:cs typeface="Arial" pitchFamily="34" charset="0"/>
              </a:rPr>
              <a:t>нитей на каждом. Размер 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CUDA </a:t>
            </a:r>
            <a:r>
              <a:rPr lang="ru-RU" sz="2400" smtClean="0">
                <a:latin typeface="Arial" pitchFamily="34" charset="0"/>
                <a:cs typeface="Arial" pitchFamily="34" charset="0"/>
              </a:rPr>
              <a:t>блока равен 32.  Каждая нить вычисляет одну функцию. </a:t>
            </a:r>
            <a:endParaRPr lang="en-US" sz="2400" smtClean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7" name="Таблица 26"/>
          <p:cNvGraphicFramePr>
            <a:graphicFrameLocks noGrp="1"/>
          </p:cNvGraphicFramePr>
          <p:nvPr/>
        </p:nvGraphicFramePr>
        <p:xfrm>
          <a:off x="285750" y="2516188"/>
          <a:ext cx="8572560" cy="3116343"/>
        </p:xfrm>
        <a:graphic>
          <a:graphicData uri="http://schemas.openxmlformats.org/drawingml/2006/table">
            <a:tbl>
              <a:tblPr/>
              <a:tblGrid>
                <a:gridCol w="714380"/>
                <a:gridCol w="714380"/>
                <a:gridCol w="714380"/>
                <a:gridCol w="714380"/>
                <a:gridCol w="714380"/>
                <a:gridCol w="714380"/>
                <a:gridCol w="714380"/>
                <a:gridCol w="714380"/>
                <a:gridCol w="714380"/>
                <a:gridCol w="714380"/>
                <a:gridCol w="714380"/>
                <a:gridCol w="714380"/>
              </a:tblGrid>
              <a:tr h="448208"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Ускорение по времени  относительно последовательного </a:t>
                      </a:r>
                      <a:r>
                        <a:rPr lang="ru-RU" sz="2400" b="0" i="0" u="none" strike="noStrike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запуска</a:t>
                      </a:r>
                    </a:p>
                    <a:p>
                      <a:pPr algn="ctr" fontAlgn="b"/>
                      <a:endParaRPr lang="ru-RU" sz="2000" b="0" i="0" u="none" strike="noStrike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8" marR="7938" marT="7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7965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2000" b="0" i="1" u="none" strike="noStrike" dirty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lang="en-US" sz="2000" b="0" i="0" u="none" strike="noStrike" dirty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2000" b="0" i="1" u="none" strike="noStrike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8" marR="7938" marT="793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n-US" sz="2000" b="0" i="1" u="none" strike="noStrike" dirty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sz="2000" b="0" i="0" u="none" strike="noStrike" dirty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=2 </a:t>
                      </a:r>
                      <a:endParaRPr lang="en-US" sz="2000" b="0" i="1" u="none" strike="noStrike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8" marR="7938" marT="793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7938" marR="7938" marT="793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n-US" sz="2000" b="0" i="1" u="none" strike="noStrike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sz="2000" b="0" i="0" u="none" strike="noStrike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=3 </a:t>
                      </a:r>
                      <a:endParaRPr lang="en-US" sz="2000" b="0" i="1" u="none" strike="noStrike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8" marR="7938" marT="793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7938" marR="7938" marT="793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n-US" sz="2000" b="0" i="1" u="none" strike="noStrike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sz="2000" b="0" i="0" u="none" strike="noStrike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=4 </a:t>
                      </a:r>
                      <a:endParaRPr lang="en-US" sz="2000" b="0" i="1" u="none" strike="noStrike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8" marR="7938" marT="793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7938" marR="7938" marT="793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n-US" sz="2000" b="0" i="1" u="none" strike="noStrike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sz="2000" b="0" i="0" u="none" strike="noStrike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=5 </a:t>
                      </a:r>
                      <a:endParaRPr lang="en-US" sz="2000" b="0" i="1" u="none" strike="noStrike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8" marR="7938" marT="793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588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1" u="none" strike="noStrike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Simple</a:t>
                      </a:r>
                      <a:r>
                        <a:rPr lang="en-US" sz="2000" b="0" i="0" u="none" strike="noStrike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2000" b="0" i="1" u="none" strike="noStrike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8" marR="7938" marT="793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1" u="none" strike="noStrike" dirty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Hard</a:t>
                      </a:r>
                      <a:r>
                        <a:rPr lang="en-US" sz="2000" b="0" i="0" u="none" strike="noStrike" dirty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2000" b="0" i="1" u="none" strike="noStrike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8" marR="7938" marT="793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 dirty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7938" marR="7938" marT="79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1" u="none" strike="noStrike" dirty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Simple</a:t>
                      </a:r>
                      <a:r>
                        <a:rPr lang="en-US" sz="2000" b="0" i="0" u="none" strike="noStrike" dirty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2000" b="0" i="1" u="none" strike="noStrike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8" marR="7938" marT="793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1" u="none" strike="noStrike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Hard</a:t>
                      </a:r>
                      <a:r>
                        <a:rPr lang="en-US" sz="2000" b="0" i="0" u="none" strike="noStrike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2000" b="0" i="1" u="none" strike="noStrike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8" marR="7938" marT="793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7938" marR="7938" marT="79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1" u="none" strike="noStrike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Simple</a:t>
                      </a:r>
                      <a:r>
                        <a:rPr lang="en-US" sz="2000" b="0" i="0" u="none" strike="noStrike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2000" b="0" i="1" u="none" strike="noStrike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8" marR="7938" marT="793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1" u="none" strike="noStrike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Hard</a:t>
                      </a:r>
                      <a:r>
                        <a:rPr lang="en-US" sz="2000" b="0" i="0" u="none" strike="noStrike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2000" b="0" i="1" u="none" strike="noStrike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8" marR="7938" marT="793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7938" marR="7938" marT="79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1" u="none" strike="noStrike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Simple</a:t>
                      </a:r>
                      <a:r>
                        <a:rPr lang="en-US" sz="2000" b="0" i="0" u="none" strike="noStrike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2000" b="0" i="1" u="none" strike="noStrike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8" marR="7938" marT="793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1" u="none" strike="noStrike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Hard</a:t>
                      </a:r>
                      <a:r>
                        <a:rPr lang="en-US" sz="2000" b="0" i="0" u="none" strike="noStrike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2000" b="0" i="1" u="none" strike="noStrike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8" marR="7938" marT="793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329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2200" b="0" i="0" u="none" strike="noStrike" dirty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128</a:t>
                      </a:r>
                    </a:p>
                  </a:txBody>
                  <a:tcPr marL="7938" marR="7938" marT="7938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 dirty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4,6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 dirty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4,97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ru-RU" sz="2200" b="0" i="0" u="none" strike="noStrike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 dirty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1,06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 dirty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1,19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200" b="0" i="0" u="none" strike="noStrike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 dirty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1,12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 dirty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1,38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ru-RU" sz="2200" b="0" i="0" u="none" strike="noStrike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 dirty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0,66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 dirty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1,82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66329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2200" b="0" i="0" u="none" strike="noStrike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256</a:t>
                      </a:r>
                    </a:p>
                  </a:txBody>
                  <a:tcPr marL="7938" marR="7938" marT="7938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3,37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6,11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ru-RU" sz="2200" b="0" i="0" u="none" strike="noStrike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1,02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1,34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200" b="0" i="0" u="none" strike="noStrike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 dirty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1,6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 dirty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1,51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ru-RU" sz="2200" b="0" i="0" u="none" strike="noStrike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 dirty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1,02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 dirty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2,35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9651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2200" b="0" i="0" u="none" strike="noStrike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512</a:t>
                      </a:r>
                    </a:p>
                  </a:txBody>
                  <a:tcPr marL="7938" marR="7938" marT="7938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2,27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4,36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200" b="0" i="0" u="none" strike="noStrike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0,76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 dirty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1,36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1,59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 dirty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1,53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200" b="0" i="0" u="none" strike="noStrike" dirty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 dirty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0,83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 dirty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1,29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Содержимое 17"/>
          <p:cNvSpPr>
            <a:spLocks noGrp="1"/>
          </p:cNvSpPr>
          <p:nvPr>
            <p:ph idx="1"/>
          </p:nvPr>
        </p:nvSpPr>
        <p:spPr>
          <a:xfrm>
            <a:off x="34925" y="836613"/>
            <a:ext cx="9001125" cy="10795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	</a:t>
            </a:r>
            <a:r>
              <a:rPr lang="ru-RU" sz="2400" smtClean="0">
                <a:latin typeface="Arial" pitchFamily="34" charset="0"/>
                <a:cs typeface="Arial" pitchFamily="34" charset="0"/>
              </a:rPr>
              <a:t>  Параллельный алгоритм перебора, вычислений происходят на 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GPU </a:t>
            </a:r>
            <a:r>
              <a:rPr lang="ru-RU" sz="2400" smtClean="0">
                <a:latin typeface="Arial" pitchFamily="34" charset="0"/>
                <a:cs typeface="Arial" pitchFamily="34" charset="0"/>
              </a:rPr>
              <a:t>с использованием  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CUDA.</a:t>
            </a:r>
            <a:r>
              <a:rPr lang="ru-RU" sz="2400" smtClean="0">
                <a:latin typeface="Arial" pitchFamily="34" charset="0"/>
                <a:cs typeface="Arial" pitchFamily="34" charset="0"/>
              </a:rPr>
              <a:t> На узле два ускорителя, число нитей вычисляется  исходя из шага сетки. Размер 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CUDA </a:t>
            </a:r>
            <a:r>
              <a:rPr lang="ru-RU" sz="2400" smtClean="0">
                <a:latin typeface="Arial" pitchFamily="34" charset="0"/>
                <a:cs typeface="Arial" pitchFamily="34" charset="0"/>
              </a:rPr>
              <a:t>блока равен 32.  Каждая нить вычисляет несколько значений функции исходя из ограничения на число блоков.  </a:t>
            </a:r>
            <a:br>
              <a:rPr lang="ru-RU" sz="2400" smtClean="0">
                <a:latin typeface="Arial" pitchFamily="34" charset="0"/>
                <a:cs typeface="Arial" pitchFamily="34" charset="0"/>
              </a:rPr>
            </a:br>
            <a:r>
              <a:rPr lang="ru-RU" sz="2400" smtClean="0">
                <a:latin typeface="Arial" pitchFamily="34" charset="0"/>
                <a:cs typeface="Arial" pitchFamily="34" charset="0"/>
              </a:rPr>
              <a:t>   Шаг сетки 0.027,   </a:t>
            </a:r>
            <a:r>
              <a:rPr lang="en-US" sz="2400" i="1" smtClean="0">
                <a:latin typeface="Arial" pitchFamily="34" charset="0"/>
                <a:cs typeface="Arial" pitchFamily="34" charset="0"/>
              </a:rPr>
              <a:t>K</a:t>
            </a:r>
            <a:r>
              <a:rPr lang="en-US" sz="2400" i="1" baseline="-25000" smtClean="0">
                <a:latin typeface="Arial" pitchFamily="34" charset="0"/>
                <a:cs typeface="Arial" pitchFamily="34" charset="0"/>
              </a:rPr>
              <a:t>max</a:t>
            </a:r>
            <a:r>
              <a:rPr lang="ru-RU" sz="2400" smtClean="0">
                <a:latin typeface="Arial" pitchFamily="34" charset="0"/>
                <a:cs typeface="Arial" pitchFamily="34" charset="0"/>
              </a:rPr>
              <a:t> = 30 000 000</a:t>
            </a:r>
            <a:endParaRPr lang="en-US" sz="240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ru-RU" sz="240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20483" name="Заголовок 2"/>
          <p:cNvSpPr>
            <a:spLocks noGrp="1"/>
          </p:cNvSpPr>
          <p:nvPr>
            <p:ph type="title"/>
          </p:nvPr>
        </p:nvSpPr>
        <p:spPr>
          <a:xfrm>
            <a:off x="142875" y="152400"/>
            <a:ext cx="7772400" cy="457200"/>
          </a:xfrm>
        </p:spPr>
        <p:txBody>
          <a:bodyPr/>
          <a:lstStyle/>
          <a:p>
            <a:r>
              <a:rPr lang="ru-RU" smtClean="0"/>
              <a:t>Решение на </a:t>
            </a:r>
            <a:r>
              <a:rPr lang="en-US" smtClean="0"/>
              <a:t>GPU</a:t>
            </a:r>
            <a:endParaRPr lang="ru-RU" smtClean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285750" y="3571875"/>
          <a:ext cx="8572528" cy="1782134"/>
        </p:xfrm>
        <a:graphic>
          <a:graphicData uri="http://schemas.openxmlformats.org/drawingml/2006/table">
            <a:tbl>
              <a:tblPr/>
              <a:tblGrid>
                <a:gridCol w="1071566"/>
                <a:gridCol w="1071566"/>
                <a:gridCol w="1071566"/>
                <a:gridCol w="1071566"/>
                <a:gridCol w="1071566"/>
                <a:gridCol w="1071566"/>
                <a:gridCol w="1071566"/>
                <a:gridCol w="1071566"/>
              </a:tblGrid>
              <a:tr h="308076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Ускорение по времени  относительно последовательного </a:t>
                      </a:r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запуска</a:t>
                      </a:r>
                    </a:p>
                    <a:p>
                      <a:pPr algn="ctr" fontAlgn="b"/>
                      <a:endParaRPr lang="ru-RU" sz="20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36083"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N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Symbol"/>
                        </a:rPr>
                        <a:t>=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 </a:t>
                      </a:r>
                      <a:endParaRPr lang="en-US" sz="2000" b="0" i="1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n-US" sz="2000" b="0" i="1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Symbol"/>
                        </a:rPr>
                        <a:t>=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 </a:t>
                      </a:r>
                      <a:endParaRPr lang="en-US" sz="2000" b="0" i="1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n-US" sz="2000" b="0" i="1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Symbol"/>
                        </a:rPr>
                        <a:t>=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 </a:t>
                      </a:r>
                      <a:endParaRPr lang="en-US" sz="2000" b="0" i="1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2116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1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Simple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2000" b="0" i="1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Hard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2000" b="0" i="1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Simple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2000" b="0" i="1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Hard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2000" b="0" i="1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1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Simple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2000" b="0" i="1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1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Hard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2000" b="0" i="1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83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15,49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39,31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11,73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31,28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2,60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7,60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Заголовок 2"/>
          <p:cNvSpPr>
            <a:spLocks noGrp="1"/>
          </p:cNvSpPr>
          <p:nvPr>
            <p:ph type="title"/>
          </p:nvPr>
        </p:nvSpPr>
        <p:spPr>
          <a:xfrm>
            <a:off x="142875" y="152400"/>
            <a:ext cx="7772400" cy="457200"/>
          </a:xfrm>
        </p:spPr>
        <p:txBody>
          <a:bodyPr/>
          <a:lstStyle/>
          <a:p>
            <a:r>
              <a:rPr lang="ru-RU" smtClean="0"/>
              <a:t>Гибридное решение</a:t>
            </a:r>
          </a:p>
        </p:txBody>
      </p:sp>
      <p:sp>
        <p:nvSpPr>
          <p:cNvPr id="21507" name="Содержимое 10"/>
          <p:cNvSpPr>
            <a:spLocks noGrp="1"/>
          </p:cNvSpPr>
          <p:nvPr>
            <p:ph idx="1"/>
          </p:nvPr>
        </p:nvSpPr>
        <p:spPr>
          <a:xfrm>
            <a:off x="285750" y="836613"/>
            <a:ext cx="8643938" cy="4968875"/>
          </a:xfrm>
        </p:spPr>
        <p:txBody>
          <a:bodyPr/>
          <a:lstStyle/>
          <a:p>
            <a:r>
              <a:rPr lang="ru-RU" sz="2400" smtClean="0">
                <a:latin typeface="Arial" pitchFamily="34" charset="0"/>
                <a:cs typeface="Arial" pitchFamily="34" charset="0"/>
              </a:rPr>
              <a:t>Решение задач размерности 6 и 8 простого класса.</a:t>
            </a:r>
          </a:p>
          <a:p>
            <a:r>
              <a:rPr lang="en-US" sz="2400" smtClean="0">
                <a:latin typeface="Arial" pitchFamily="34" charset="0"/>
                <a:cs typeface="Arial" pitchFamily="34" charset="0"/>
              </a:rPr>
              <a:t>AGP</a:t>
            </a:r>
            <a:r>
              <a:rPr lang="ru-RU" sz="2400" smtClean="0">
                <a:latin typeface="Arial" pitchFamily="34" charset="0"/>
                <a:cs typeface="Arial" pitchFamily="34" charset="0"/>
              </a:rPr>
              <a:t> – последовательный алгоритм глобального поиска</a:t>
            </a:r>
          </a:p>
          <a:p>
            <a:r>
              <a:rPr lang="en-US" sz="2400" smtClean="0">
                <a:latin typeface="Arial" pitchFamily="34" charset="0"/>
                <a:cs typeface="Arial" pitchFamily="34" charset="0"/>
              </a:rPr>
              <a:t>B-AGP – </a:t>
            </a:r>
            <a:r>
              <a:rPr lang="ru-RU" sz="2400" smtClean="0">
                <a:latin typeface="Arial" pitchFamily="34" charset="0"/>
                <a:cs typeface="Arial" pitchFamily="34" charset="0"/>
              </a:rPr>
              <a:t>рекурсивной схемы редукции размерности , по одному процессу на уровне, с последовательным вычислением на нижним уровне.</a:t>
            </a:r>
          </a:p>
          <a:p>
            <a:r>
              <a:rPr lang="en-US" sz="2400" smtClean="0">
                <a:latin typeface="Arial" pitchFamily="34" charset="0"/>
                <a:cs typeface="Arial" pitchFamily="34" charset="0"/>
              </a:rPr>
              <a:t>H-AGP – </a:t>
            </a:r>
            <a:r>
              <a:rPr lang="ru-RU" sz="2400" smtClean="0">
                <a:latin typeface="Arial" pitchFamily="34" charset="0"/>
                <a:cs typeface="Arial" pitchFamily="34" charset="0"/>
              </a:rPr>
              <a:t>рекурсивной схемы редукции размерности , по одному процессу на уровне, с перебором реализованным на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 GPU</a:t>
            </a:r>
            <a:r>
              <a:rPr lang="ru-RU" sz="2400" smtClean="0">
                <a:latin typeface="Arial" pitchFamily="34" charset="0"/>
                <a:cs typeface="Arial" pitchFamily="34" charset="0"/>
              </a:rPr>
              <a:t> на нижнем уровне. Шаг сетки 0,01.</a:t>
            </a:r>
          </a:p>
          <a:p>
            <a:r>
              <a:rPr lang="en-US" sz="2400" smtClean="0">
                <a:latin typeface="Arial" pitchFamily="34" charset="0"/>
                <a:cs typeface="Arial" pitchFamily="34" charset="0"/>
              </a:rPr>
              <a:t>M-AGP – </a:t>
            </a:r>
            <a:r>
              <a:rPr lang="ru-RU" sz="2400" smtClean="0">
                <a:latin typeface="Arial" pitchFamily="34" charset="0"/>
                <a:cs typeface="Arial" pitchFamily="34" charset="0"/>
              </a:rPr>
              <a:t>рекурсивной схемы редукции размерности , одни процесс на верхнем уровне и четыре на нижнем, используется четыре узла кластера. На нижнем уровне перебор реализованный на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 GPU</a:t>
            </a:r>
            <a:r>
              <a:rPr lang="ru-RU" sz="2400" smtClean="0">
                <a:latin typeface="Arial" pitchFamily="34" charset="0"/>
                <a:cs typeface="Arial" pitchFamily="34" charset="0"/>
              </a:rPr>
              <a:t>. Шаг сетки 0,01.</a:t>
            </a:r>
          </a:p>
          <a:p>
            <a:endParaRPr lang="ru-RU" sz="240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Заголовок 2"/>
          <p:cNvSpPr>
            <a:spLocks noGrp="1"/>
          </p:cNvSpPr>
          <p:nvPr>
            <p:ph type="title"/>
          </p:nvPr>
        </p:nvSpPr>
        <p:spPr>
          <a:xfrm>
            <a:off x="142875" y="152400"/>
            <a:ext cx="7772400" cy="457200"/>
          </a:xfrm>
        </p:spPr>
        <p:txBody>
          <a:bodyPr/>
          <a:lstStyle/>
          <a:p>
            <a:r>
              <a:rPr lang="ru-RU" smtClean="0"/>
              <a:t>Гибридное решение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220663" y="1187450"/>
          <a:ext cx="8280000" cy="1986924"/>
        </p:xfrm>
        <a:graphic>
          <a:graphicData uri="http://schemas.openxmlformats.org/drawingml/2006/table">
            <a:tbl>
              <a:tblPr/>
              <a:tblGrid>
                <a:gridCol w="1097740"/>
                <a:gridCol w="1795565"/>
                <a:gridCol w="1795565"/>
                <a:gridCol w="1795565"/>
                <a:gridCol w="1795565"/>
              </a:tblGrid>
              <a:tr h="428628">
                <a:tc gridSpan="5"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Среднее время решения задачи большой размерности(сек.)</a:t>
                      </a:r>
                    </a:p>
                    <a:p>
                      <a:pPr indent="252095" algn="ctr">
                        <a:spcAft>
                          <a:spcPts val="0"/>
                        </a:spcAft>
                      </a:pP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en-US" sz="2200" b="1" i="1" kern="1200" dirty="0"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en-US" sz="2200" b="1" dirty="0">
                          <a:latin typeface="Times New Roman"/>
                          <a:ea typeface="Times New Roman"/>
                          <a:cs typeface="Times New Roman"/>
                        </a:rPr>
                        <a:t>AGP</a:t>
                      </a: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en-US" sz="2200" b="1" dirty="0"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  <a:r>
                        <a:rPr lang="ru-RU" sz="2200" b="1" dirty="0">
                          <a:latin typeface="Times New Roman"/>
                          <a:ea typeface="Times New Roman"/>
                          <a:cs typeface="Times New Roman"/>
                        </a:rPr>
                        <a:t>-AGP</a:t>
                      </a: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b="1" dirty="0">
                          <a:latin typeface="Times New Roman"/>
                          <a:ea typeface="Times New Roman"/>
                          <a:cs typeface="Times New Roman"/>
                        </a:rPr>
                        <a:t>H-AGP</a:t>
                      </a: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1" dirty="0"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ru-RU" sz="2200" b="1" dirty="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2200" b="1" dirty="0">
                          <a:latin typeface="Times New Roman"/>
                          <a:ea typeface="Times New Roman"/>
                          <a:cs typeface="Times New Roman"/>
                        </a:rPr>
                        <a:t>AGP</a:t>
                      </a: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ru-RU" sz="2200" kern="1200" dirty="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ru-RU" sz="2200" kern="1200" dirty="0">
                          <a:latin typeface="Times New Roman"/>
                          <a:ea typeface="Times New Roman"/>
                          <a:cs typeface="Times New Roman"/>
                        </a:rPr>
                        <a:t>53,5(20)</a:t>
                      </a: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ru-RU" sz="2200" kern="1200">
                          <a:latin typeface="Times New Roman"/>
                          <a:ea typeface="Times New Roman"/>
                          <a:cs typeface="Times New Roman"/>
                        </a:rPr>
                        <a:t>4,4</a:t>
                      </a:r>
                      <a:endParaRPr lang="ru-RU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ru-RU" sz="2200" kern="1200">
                          <a:latin typeface="Times New Roman"/>
                          <a:ea typeface="Times New Roman"/>
                          <a:cs typeface="Times New Roman"/>
                        </a:rPr>
                        <a:t>1,1</a:t>
                      </a:r>
                      <a:endParaRPr lang="ru-RU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ru-RU" sz="2200" kern="1200" dirty="0">
                          <a:latin typeface="Times New Roman"/>
                          <a:ea typeface="Times New Roman"/>
                          <a:cs typeface="Times New Roman"/>
                        </a:rPr>
                        <a:t>0,4</a:t>
                      </a: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ru-RU" sz="2200" kern="1200" dirty="0"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ru-RU" sz="2200" kern="1200" dirty="0">
                          <a:latin typeface="Times New Roman"/>
                          <a:ea typeface="Times New Roman"/>
                          <a:cs typeface="Times New Roman"/>
                        </a:rPr>
                        <a:t>72,6(19)</a:t>
                      </a: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ru-RU" sz="2200" kern="1200" dirty="0">
                          <a:latin typeface="Times New Roman"/>
                          <a:ea typeface="Times New Roman"/>
                          <a:cs typeface="Times New Roman"/>
                        </a:rPr>
                        <a:t>78,3</a:t>
                      </a: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ru-RU" sz="2200" kern="1200" dirty="0">
                          <a:latin typeface="Times New Roman"/>
                          <a:ea typeface="Times New Roman"/>
                          <a:cs typeface="Times New Roman"/>
                        </a:rPr>
                        <a:t>10,7</a:t>
                      </a: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ru-RU" sz="2200" kern="1200" dirty="0">
                          <a:latin typeface="Times New Roman"/>
                          <a:ea typeface="Times New Roman"/>
                          <a:cs typeface="Times New Roman"/>
                        </a:rPr>
                        <a:t>3,1</a:t>
                      </a: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214313" y="3571875"/>
          <a:ext cx="8280001" cy="2072640"/>
        </p:xfrm>
        <a:graphic>
          <a:graphicData uri="http://schemas.openxmlformats.org/drawingml/2006/table">
            <a:tbl>
              <a:tblPr/>
              <a:tblGrid>
                <a:gridCol w="1285942"/>
                <a:gridCol w="2331353"/>
                <a:gridCol w="2331353"/>
                <a:gridCol w="2331353"/>
              </a:tblGrid>
              <a:tr h="190500">
                <a:tc gridSpan="4"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Ускорение по времени для решения задач большой размерности</a:t>
                      </a:r>
                    </a:p>
                    <a:p>
                      <a:pPr indent="252095" algn="ctr">
                        <a:spcAft>
                          <a:spcPts val="0"/>
                        </a:spcAft>
                      </a:pP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en-US" sz="2200" b="1" i="1" kern="1200" dirty="0"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en-US" sz="2200" b="1" dirty="0"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  <a:r>
                        <a:rPr lang="ru-RU" sz="2200" b="1" dirty="0">
                          <a:latin typeface="Times New Roman"/>
                          <a:ea typeface="Times New Roman"/>
                          <a:cs typeface="Times New Roman"/>
                        </a:rPr>
                        <a:t>-AGP</a:t>
                      </a: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ru-RU" sz="2200" b="1" dirty="0">
                          <a:latin typeface="Times New Roman"/>
                          <a:ea typeface="Times New Roman"/>
                          <a:cs typeface="Times New Roman"/>
                        </a:rPr>
                        <a:t>H-AGP</a:t>
                      </a: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en-US" sz="2200" b="1" dirty="0"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ru-RU" sz="2200" b="1" dirty="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2200" b="1" dirty="0">
                          <a:latin typeface="Times New Roman"/>
                          <a:ea typeface="Times New Roman"/>
                          <a:cs typeface="Times New Roman"/>
                        </a:rPr>
                        <a:t>AGP</a:t>
                      </a: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ru-RU" sz="2200" kern="1200" dirty="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ru-RU" sz="2200" kern="1200" dirty="0">
                          <a:latin typeface="Times New Roman"/>
                          <a:ea typeface="Times New Roman"/>
                          <a:cs typeface="Times New Roman"/>
                        </a:rPr>
                        <a:t>12,1</a:t>
                      </a: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ru-RU" sz="2200" kern="1200" dirty="0">
                          <a:latin typeface="Times New Roman"/>
                          <a:ea typeface="Times New Roman"/>
                          <a:cs typeface="Times New Roman"/>
                        </a:rPr>
                        <a:t>48,4</a:t>
                      </a: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en-US" sz="2200" kern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133,7</a:t>
                      </a: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ru-RU" sz="2200" kern="1200"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ru-RU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ru-RU" sz="2200" kern="1200">
                          <a:latin typeface="Times New Roman"/>
                          <a:ea typeface="Times New Roman"/>
                          <a:cs typeface="Times New Roman"/>
                        </a:rPr>
                        <a:t>0,9</a:t>
                      </a:r>
                      <a:endParaRPr lang="ru-RU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ru-RU" sz="2200" kern="1200">
                          <a:latin typeface="Times New Roman"/>
                          <a:ea typeface="Times New Roman"/>
                          <a:cs typeface="Times New Roman"/>
                        </a:rPr>
                        <a:t>6,8</a:t>
                      </a:r>
                      <a:endParaRPr lang="ru-RU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en-US" sz="2200" kern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23,4</a:t>
                      </a: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 bwMode="auto">
          <a:xfrm>
            <a:off x="185051" y="144016"/>
            <a:ext cx="8773898" cy="141277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/>
          <a:lstStyle/>
          <a:p>
            <a:pPr algn="r">
              <a:defRPr/>
            </a:pPr>
            <a:endParaRPr lang="en-US" sz="1800">
              <a:solidFill>
                <a:schemeClr val="tx1"/>
              </a:solidFill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6357938" y="4508500"/>
            <a:ext cx="2344737" cy="120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b="1" i="1" u="sng"/>
          </a:p>
          <a:p>
            <a:r>
              <a:rPr lang="ru-RU" b="1" i="1"/>
              <a:t>К.А. Баркалов,  </a:t>
            </a:r>
            <a:r>
              <a:rPr lang="ru-RU" b="1" i="1" u="sng"/>
              <a:t>И.Г. Лебедев</a:t>
            </a:r>
          </a:p>
        </p:txBody>
      </p:sp>
      <p:sp>
        <p:nvSpPr>
          <p:cNvPr id="13318" name="Заголовок 1"/>
          <p:cNvSpPr txBox="1">
            <a:spLocks/>
          </p:cNvSpPr>
          <p:nvPr/>
        </p:nvSpPr>
        <p:spPr bwMode="auto">
          <a:xfrm>
            <a:off x="214313" y="2133600"/>
            <a:ext cx="8643937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ru-RU" sz="3000" b="1">
                <a:solidFill>
                  <a:schemeClr val="tx2"/>
                </a:solidFill>
                <a:cs typeface="Times New Roman" pitchFamily="18" charset="0"/>
              </a:rPr>
              <a:t>Решение задач глобальной оптимизации </a:t>
            </a:r>
          </a:p>
          <a:p>
            <a:pPr algn="ctr" eaLnBrk="0" hangingPunct="0"/>
            <a:r>
              <a:rPr lang="ru-RU" sz="3000" b="1">
                <a:solidFill>
                  <a:schemeClr val="tx2"/>
                </a:solidFill>
                <a:cs typeface="Times New Roman" pitchFamily="18" charset="0"/>
              </a:rPr>
              <a:t>на графических ускорителях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837876" y="776898"/>
            <a:ext cx="345638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ru-RU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МОСКВА,</a:t>
            </a:r>
          </a:p>
          <a:p>
            <a:pPr>
              <a:defRPr/>
            </a:pPr>
            <a:r>
              <a:rPr lang="ru-RU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26-27 сентября 2016 г.</a:t>
            </a:r>
          </a:p>
        </p:txBody>
      </p:sp>
      <p:pic>
        <p:nvPicPr>
          <p:cNvPr id="13320" name="Рисунок 4" descr="rsd-80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8" y="188913"/>
            <a:ext cx="444182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179388" y="3644900"/>
            <a:ext cx="871378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</a:endParaRP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122238" y="2060575"/>
            <a:ext cx="871378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</a:endParaRPr>
          </a:p>
        </p:txBody>
      </p:sp>
      <p:sp>
        <p:nvSpPr>
          <p:cNvPr id="13323" name="Text Box 1033"/>
          <p:cNvSpPr txBox="1">
            <a:spLocks noChangeArrowheads="1"/>
          </p:cNvSpPr>
          <p:nvPr/>
        </p:nvSpPr>
        <p:spPr bwMode="auto">
          <a:xfrm>
            <a:off x="214313" y="3768725"/>
            <a:ext cx="8739187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Aft>
                <a:spcPct val="20000"/>
              </a:spcAft>
            </a:pPr>
            <a:r>
              <a:rPr lang="ru-RU" sz="1800" b="1">
                <a:cs typeface="Times New Roman" pitchFamily="18" charset="0"/>
              </a:rPr>
              <a:t>Нижегородский государственный университет им. Н.И. Лобачевского </a:t>
            </a:r>
          </a:p>
          <a:p>
            <a:pPr algn="ctr">
              <a:lnSpc>
                <a:spcPct val="120000"/>
              </a:lnSpc>
              <a:spcAft>
                <a:spcPct val="20000"/>
              </a:spcAft>
            </a:pPr>
            <a:r>
              <a:rPr lang="ru-RU" sz="1800" b="1">
                <a:cs typeface="Times New Roman" pitchFamily="18" charset="0"/>
              </a:rPr>
              <a:t>Институт информационных технологий, математики и механики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Содержимое 1"/>
          <p:cNvSpPr>
            <a:spLocks noGrp="1"/>
          </p:cNvSpPr>
          <p:nvPr>
            <p:ph idx="1"/>
          </p:nvPr>
        </p:nvSpPr>
        <p:spPr>
          <a:xfrm>
            <a:off x="214313" y="836613"/>
            <a:ext cx="8501062" cy="496887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Gergel V.P., Sergeyev Ya.D. Sequential and parallel algorithms for global minimizing functions with Lipschitzian derivatives // Computers and Mathematics with Applications 1999. Vol. 37 No. 4-5. P. 163</a:t>
            </a:r>
            <a:r>
              <a:rPr lang="en-US" smtClean="0">
                <a:latin typeface="Arial" pitchFamily="34" charset="0"/>
                <a:cs typeface="Arial" pitchFamily="34" charset="0"/>
                <a:sym typeface="Symbol" pitchFamily="18" charset="2"/>
              </a:rPr>
              <a:t></a:t>
            </a:r>
            <a:r>
              <a:rPr lang="en-US" smtClean="0">
                <a:latin typeface="Arial" pitchFamily="34" charset="0"/>
                <a:cs typeface="Arial" pitchFamily="34" charset="0"/>
              </a:rPr>
              <a:t>179.</a:t>
            </a:r>
            <a:endParaRPr lang="ru-RU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Gergel V.P., Strongin R.G. Parallel computing for globally optimal decision making on cluster systems // Future Generation Computer Systems 2005. Vol. 21 No. 5. P. 673-678.</a:t>
            </a:r>
            <a:endParaRPr lang="ru-RU" smtClean="0">
              <a:latin typeface="Arial" pitchFamily="34" charset="0"/>
              <a:cs typeface="Arial" pitchFamily="34" charset="0"/>
            </a:endParaRPr>
          </a:p>
          <a:p>
            <a:r>
              <a:rPr lang="ru-RU" smtClean="0">
                <a:latin typeface="Arial" pitchFamily="34" charset="0"/>
                <a:cs typeface="Arial" pitchFamily="34" charset="0"/>
              </a:rPr>
              <a:t>Сысоев А.В. Баркалов К.А. Гергель В.П. Лебедев И.Г. Решение задач глобальной оптимизации на гетерогенных кластерных системах // Суперкомпьютерные дни в России: Труды международной конференции (28-29 сентября 2015 г., г. Москва).Москва: Изд-во МГУ. 2015. С. 411-419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K.Barkalov, V. Gergel. Parallel global optimization on GPU // Journal of Global Optimization vol. 66 (1), 2016, pp. 3-20.</a:t>
            </a:r>
            <a:endParaRPr lang="en-US" smtClean="0"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endParaRPr lang="ru-RU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5" name="Заголовок 2"/>
          <p:cNvSpPr>
            <a:spLocks noGrp="1"/>
          </p:cNvSpPr>
          <p:nvPr>
            <p:ph type="title"/>
          </p:nvPr>
        </p:nvSpPr>
        <p:spPr>
          <a:xfrm>
            <a:off x="142875" y="152400"/>
            <a:ext cx="7772400" cy="457200"/>
          </a:xfrm>
        </p:spPr>
        <p:txBody>
          <a:bodyPr/>
          <a:lstStyle/>
          <a:p>
            <a:r>
              <a:rPr lang="ru-RU" smtClean="0"/>
              <a:t>Литература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Заголовок 2"/>
          <p:cNvSpPr>
            <a:spLocks noGrp="1"/>
          </p:cNvSpPr>
          <p:nvPr>
            <p:ph type="title"/>
          </p:nvPr>
        </p:nvSpPr>
        <p:spPr>
          <a:xfrm>
            <a:off x="142875" y="152400"/>
            <a:ext cx="7772400" cy="457200"/>
          </a:xfrm>
        </p:spPr>
        <p:txBody>
          <a:bodyPr/>
          <a:lstStyle/>
          <a:p>
            <a:r>
              <a:rPr lang="ru-RU" smtClean="0"/>
              <a:t>Контакты</a:t>
            </a:r>
          </a:p>
        </p:txBody>
      </p:sp>
      <p:sp>
        <p:nvSpPr>
          <p:cNvPr id="24579" name="Содержимое 2"/>
          <p:cNvSpPr>
            <a:spLocks noGrp="1"/>
          </p:cNvSpPr>
          <p:nvPr>
            <p:ph idx="1"/>
          </p:nvPr>
        </p:nvSpPr>
        <p:spPr>
          <a:xfrm>
            <a:off x="238125" y="1071563"/>
            <a:ext cx="8691594" cy="5214937"/>
          </a:xfrm>
        </p:spPr>
        <p:txBody>
          <a:bodyPr/>
          <a:lstStyle/>
          <a:p>
            <a:endParaRPr lang="en-US" sz="2400" dirty="0" smtClean="0"/>
          </a:p>
          <a:p>
            <a:r>
              <a:rPr lang="ru-RU" sz="2800" dirty="0" err="1" smtClean="0"/>
              <a:t>к.ф.-м.н</a:t>
            </a:r>
            <a:r>
              <a:rPr lang="ru-RU" sz="2800" dirty="0" smtClean="0"/>
              <a:t>., доц., доцент</a:t>
            </a:r>
            <a:r>
              <a:rPr lang="ru-RU" sz="2800" dirty="0" smtClean="0"/>
              <a:t> </a:t>
            </a:r>
            <a:r>
              <a:rPr lang="ru-RU" sz="2800" dirty="0" smtClean="0"/>
              <a:t>каф. МОСТ института ИТММ</a:t>
            </a:r>
            <a:r>
              <a:rPr lang="en-US" sz="2800" dirty="0" smtClean="0"/>
              <a:t>,</a:t>
            </a:r>
            <a:br>
              <a:rPr lang="en-US" sz="2800" dirty="0" smtClean="0"/>
            </a:br>
            <a:r>
              <a:rPr lang="ru-RU" sz="2800" dirty="0" smtClean="0"/>
              <a:t>Баркалов Константин Александрович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>
                <a:solidFill>
                  <a:srgbClr val="0070C0"/>
                </a:solidFill>
              </a:rPr>
              <a:t>konstantin.barkalov@itmm.unn.ru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ru-RU" sz="2800" dirty="0" smtClean="0"/>
              <a:t>аспирант каф. МОСТ института ИТММ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ru-RU" sz="2800" dirty="0" smtClean="0"/>
              <a:t>Лебедев Илья </a:t>
            </a:r>
            <a:r>
              <a:rPr lang="ru-RU" sz="2800" dirty="0" err="1" smtClean="0"/>
              <a:t>Генадьевич</a:t>
            </a:r>
            <a:r>
              <a:rPr lang="ru-RU" sz="2800" dirty="0" smtClean="0"/>
              <a:t>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>
                <a:solidFill>
                  <a:srgbClr val="0070C0"/>
                </a:solidFill>
              </a:rPr>
              <a:t>ilya.lebedev@itmm.unn.ru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422275" y="2590800"/>
            <a:ext cx="858043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ru-RU" sz="2800"/>
              <a:t>Спасибо за внимание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229600" cy="49688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400" i="1" smtClean="0">
                <a:latin typeface="Arial" pitchFamily="34" charset="0"/>
                <a:cs typeface="Arial" pitchFamily="34" charset="0"/>
              </a:rPr>
              <a:t>Постановка задачи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i="1" smtClean="0">
                <a:latin typeface="Arial" pitchFamily="34" charset="0"/>
                <a:cs typeface="Arial" pitchFamily="34" charset="0"/>
              </a:rPr>
              <a:t>Поиск решения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i="1" smtClean="0">
                <a:latin typeface="Arial" pitchFamily="34" charset="0"/>
                <a:cs typeface="Arial" pitchFamily="34" charset="0"/>
              </a:rPr>
              <a:t>Редукция размерности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i="1" smtClean="0">
                <a:latin typeface="Arial" pitchFamily="34" charset="0"/>
                <a:cs typeface="Arial" pitchFamily="34" charset="0"/>
              </a:rPr>
              <a:t>Параллельный алгоритм глобального поиска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i="1" smtClean="0">
                <a:latin typeface="Arial" pitchFamily="34" charset="0"/>
                <a:cs typeface="Arial" pitchFamily="34" charset="0"/>
              </a:rPr>
              <a:t>Блочная рекурсивная схема редукции размерности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i="1" smtClean="0">
                <a:latin typeface="Arial" pitchFamily="34" charset="0"/>
                <a:cs typeface="Arial" pitchFamily="34" charset="0"/>
              </a:rPr>
              <a:t>Организация параллельных вычислений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i="1" smtClean="0">
                <a:latin typeface="Arial" pitchFamily="34" charset="0"/>
                <a:cs typeface="Arial" pitchFamily="34" charset="0"/>
              </a:rPr>
              <a:t>GKLS generator 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i="1" smtClean="0">
                <a:latin typeface="Arial" pitchFamily="34" charset="0"/>
                <a:cs typeface="Arial" pitchFamily="34" charset="0"/>
              </a:rPr>
              <a:t>Сравнение с другими методами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i="1" smtClean="0">
                <a:latin typeface="Arial" pitchFamily="34" charset="0"/>
                <a:cs typeface="Arial" pitchFamily="34" charset="0"/>
              </a:rPr>
              <a:t>Решение на CPU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i="1" smtClean="0">
                <a:latin typeface="Arial" pitchFamily="34" charset="0"/>
                <a:cs typeface="Arial" pitchFamily="34" charset="0"/>
              </a:rPr>
              <a:t>Решение на GPU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i="1" smtClean="0">
                <a:latin typeface="Arial" pitchFamily="34" charset="0"/>
                <a:cs typeface="Arial" pitchFamily="34" charset="0"/>
              </a:rPr>
              <a:t>Гибридное решение</a:t>
            </a:r>
          </a:p>
          <a:p>
            <a:pPr eaLnBrk="1" hangingPunct="1">
              <a:lnSpc>
                <a:spcPct val="80000"/>
              </a:lnSpc>
            </a:pPr>
            <a:endParaRPr lang="ru-RU" sz="2400" i="1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ru-RU" sz="2400" i="1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ru-RU" sz="2400" i="1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ru-RU" sz="2400" i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339" name="Rectangle 8"/>
          <p:cNvSpPr>
            <a:spLocks noChangeArrowheads="1"/>
          </p:cNvSpPr>
          <p:nvPr/>
        </p:nvSpPr>
        <p:spPr bwMode="auto">
          <a:xfrm>
            <a:off x="0" y="3103563"/>
            <a:ext cx="18415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4340" name="Заголовок 11"/>
          <p:cNvSpPr>
            <a:spLocks noGrp="1"/>
          </p:cNvSpPr>
          <p:nvPr>
            <p:ph type="title"/>
          </p:nvPr>
        </p:nvSpPr>
        <p:spPr>
          <a:xfrm>
            <a:off x="142875" y="152400"/>
            <a:ext cx="7772400" cy="4572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ru-RU" smtClean="0"/>
              <a:t>Содержание</a:t>
            </a:r>
            <a:endParaRPr lang="en-US" smtClean="0">
              <a:cs typeface="Arial" pitchFamily="34" charset="0"/>
            </a:endParaRPr>
          </a:p>
        </p:txBody>
      </p:sp>
      <p:sp>
        <p:nvSpPr>
          <p:cNvPr id="1434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4342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229600" cy="4968875"/>
          </a:xfrm>
        </p:spPr>
        <p:txBody>
          <a:bodyPr/>
          <a:lstStyle/>
          <a:p>
            <a:pPr marL="0" indent="363538" eaLnBrk="1" hangingPunct="1">
              <a:buFontTx/>
              <a:buNone/>
              <a:defRPr/>
            </a:pPr>
            <a:endParaRPr lang="ru-RU" sz="2400" dirty="0" smtClean="0"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indent="363538" eaLnBrk="1" hangingPunct="1">
              <a:buFontTx/>
              <a:buNone/>
              <a:defRPr/>
            </a:pPr>
            <a:endParaRPr lang="ru-RU" sz="2400" dirty="0" smtClean="0"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indent="363538" eaLnBrk="1" hangingPunct="1">
              <a:buFontTx/>
              <a:buNone/>
              <a:defRPr/>
            </a:pPr>
            <a:endParaRPr lang="en-US" sz="2400" dirty="0" smtClean="0"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indent="363538" eaLnBrk="1" hangingPunct="1">
              <a:buFontTx/>
              <a:buNone/>
              <a:defRPr/>
            </a:pPr>
            <a:r>
              <a:rPr lang="ru-RU" sz="2400" b="1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Предположение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: </a:t>
            </a:r>
            <a:r>
              <a:rPr lang="ru-RU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выполнено условие Липшица </a:t>
            </a:r>
          </a:p>
          <a:p>
            <a:pPr marL="0" indent="363538" eaLnBrk="1" hangingPunct="1">
              <a:buFontTx/>
              <a:buNone/>
              <a:defRPr/>
            </a:pPr>
            <a:endParaRPr lang="en-US" sz="2400" dirty="0" smtClean="0"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indent="363538" eaLnBrk="1" hangingPunct="1">
              <a:buFontTx/>
              <a:buNone/>
              <a:defRPr/>
            </a:pPr>
            <a:r>
              <a:rPr lang="ru-RU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Предположение липшицевости типично для многих других подходов (Ю.Г. Евтушенко, 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J. Pinter, D. Jones</a:t>
            </a:r>
            <a:r>
              <a:rPr lang="ru-RU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, системы глобальной оптимизации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LGO, DIRECT, IOSO</a:t>
            </a:r>
            <a:r>
              <a:rPr lang="ru-RU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)</a:t>
            </a:r>
          </a:p>
          <a:p>
            <a:pPr marL="0" indent="363538" eaLnBrk="1" hangingPunct="1">
              <a:buFontTx/>
              <a:buNone/>
              <a:defRPr/>
            </a:pPr>
            <a:r>
              <a:rPr lang="ru-RU" sz="2400" b="1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Трудоемкость задачи </a:t>
            </a:r>
            <a:endParaRPr lang="en-US" sz="2400" b="1" dirty="0" smtClean="0"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indent="363538" eaLnBrk="1" hangingPunct="1">
              <a:buFont typeface="Wingdings" pitchFamily="2" charset="2"/>
              <a:buChar char="q"/>
              <a:defRPr/>
            </a:pPr>
            <a:r>
              <a:rPr lang="ru-RU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Экспоненциальный рост затрат при увеличении размерности задачи. </a:t>
            </a:r>
            <a:endParaRPr lang="en-US" sz="2400" dirty="0" smtClean="0"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ru-RU" sz="2400" i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8"/>
          <p:cNvSpPr>
            <a:spLocks noChangeArrowheads="1"/>
          </p:cNvSpPr>
          <p:nvPr/>
        </p:nvSpPr>
        <p:spPr bwMode="auto">
          <a:xfrm>
            <a:off x="0" y="3103563"/>
            <a:ext cx="18415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030" name="Заголовок 11"/>
          <p:cNvSpPr>
            <a:spLocks noGrp="1"/>
          </p:cNvSpPr>
          <p:nvPr>
            <p:ph type="title"/>
          </p:nvPr>
        </p:nvSpPr>
        <p:spPr>
          <a:xfrm>
            <a:off x="142875" y="152400"/>
            <a:ext cx="7772400" cy="4572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ru-RU" smtClean="0">
                <a:cs typeface="Arial" pitchFamily="34" charset="0"/>
              </a:rPr>
              <a:t>Постановка задачи</a:t>
            </a:r>
            <a:endParaRPr lang="en-US" smtClean="0">
              <a:cs typeface="Arial" pitchFamily="34" charset="0"/>
            </a:endParaRPr>
          </a:p>
        </p:txBody>
      </p:sp>
      <p:sp>
        <p:nvSpPr>
          <p:cNvPr id="103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755650" y="2708275"/>
          <a:ext cx="6332538" cy="533400"/>
        </p:xfrm>
        <a:graphic>
          <a:graphicData uri="http://schemas.openxmlformats.org/presentationml/2006/ole">
            <p:oleObj spid="_x0000_s1026" name="Формула" r:id="rId4" imgW="3009600" imgH="253800" progId="Equation.3">
              <p:embed/>
            </p:oleObj>
          </a:graphicData>
        </a:graphic>
      </p:graphicFrame>
      <p:sp>
        <p:nvSpPr>
          <p:cNvPr id="1032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027" name="Object 2"/>
          <p:cNvGraphicFramePr>
            <a:graphicFrameLocks noChangeAspect="1"/>
          </p:cNvGraphicFramePr>
          <p:nvPr/>
        </p:nvGraphicFramePr>
        <p:xfrm>
          <a:off x="611188" y="836613"/>
          <a:ext cx="6264275" cy="1373187"/>
        </p:xfrm>
        <a:graphic>
          <a:graphicData uri="http://schemas.openxmlformats.org/presentationml/2006/ole">
            <p:oleObj spid="_x0000_s1027" name="Формула" r:id="rId5" imgW="208280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Содержимое 10"/>
          <p:cNvSpPr>
            <a:spLocks noGrp="1"/>
          </p:cNvSpPr>
          <p:nvPr>
            <p:ph idx="1"/>
          </p:nvPr>
        </p:nvSpPr>
        <p:spPr>
          <a:xfrm>
            <a:off x="179388" y="692150"/>
            <a:ext cx="4752975" cy="4968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400" smtClean="0">
                <a:latin typeface="Arial" pitchFamily="34" charset="0"/>
                <a:cs typeface="Arial" pitchFamily="34" charset="0"/>
              </a:rPr>
              <a:t>Построение неравномерных адаптивных покрытий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smtClean="0">
                <a:latin typeface="Arial" pitchFamily="34" charset="0"/>
                <a:cs typeface="Arial" pitchFamily="34" charset="0"/>
              </a:rPr>
              <a:t>области поиска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ru-RU" sz="2400" smtClean="0">
                <a:latin typeface="Arial" pitchFamily="34" charset="0"/>
                <a:cs typeface="Arial" pitchFamily="34" charset="0"/>
              </a:rPr>
              <a:t>Методы ориентированы на построение существенно более плотной сетки только в окрестности глобально-оптимального решения задачи, чем вне этой окрестности.</a:t>
            </a:r>
          </a:p>
          <a:p>
            <a:endParaRPr lang="ru-RU" smtClean="0">
              <a:latin typeface="Arial" pitchFamily="34" charset="0"/>
              <a:cs typeface="Arial" pitchFamily="34" charset="0"/>
            </a:endParaRPr>
          </a:p>
          <a:p>
            <a:r>
              <a:rPr lang="ru-RU" sz="2400" smtClean="0">
                <a:latin typeface="Arial" pitchFamily="34" charset="0"/>
                <a:ea typeface="Times"/>
                <a:cs typeface="Arial" pitchFamily="34" charset="0"/>
              </a:rPr>
              <a:t>При точности </a:t>
            </a:r>
            <a:r>
              <a:rPr lang="en-US" sz="2400" i="1" smtClean="0">
                <a:latin typeface="Arial" pitchFamily="34" charset="0"/>
                <a:ea typeface="Times"/>
                <a:cs typeface="Arial" pitchFamily="34" charset="0"/>
                <a:sym typeface="Symbol" pitchFamily="18" charset="2"/>
              </a:rPr>
              <a:t> </a:t>
            </a:r>
            <a:r>
              <a:rPr lang="en-US" sz="2400" smtClean="0">
                <a:latin typeface="Arial" pitchFamily="34" charset="0"/>
                <a:ea typeface="Times"/>
                <a:cs typeface="Arial" pitchFamily="34" charset="0"/>
                <a:sym typeface="Symbol" pitchFamily="18" charset="2"/>
              </a:rPr>
              <a:t> </a:t>
            </a:r>
            <a:r>
              <a:rPr lang="ru-RU" sz="2400" smtClean="0">
                <a:latin typeface="Arial" pitchFamily="34" charset="0"/>
                <a:ea typeface="Times"/>
                <a:cs typeface="Arial" pitchFamily="34" charset="0"/>
              </a:rPr>
              <a:t>10</a:t>
            </a:r>
            <a:r>
              <a:rPr lang="en-US" sz="2400" baseline="30000" smtClean="0">
                <a:latin typeface="Arial" pitchFamily="34" charset="0"/>
                <a:ea typeface="Times"/>
                <a:cs typeface="Arial" pitchFamily="34" charset="0"/>
                <a:sym typeface="Symbol" pitchFamily="18" charset="2"/>
              </a:rPr>
              <a:t>2</a:t>
            </a:r>
            <a:r>
              <a:rPr lang="ru-RU" sz="2400" baseline="30000" smtClean="0">
                <a:latin typeface="Arial" pitchFamily="34" charset="0"/>
                <a:ea typeface="Times"/>
                <a:cs typeface="Arial" pitchFamily="34" charset="0"/>
                <a:sym typeface="Symbol" pitchFamily="18" charset="2"/>
              </a:rPr>
              <a:t>  </a:t>
            </a:r>
            <a:r>
              <a:rPr lang="en-US" sz="2400" smtClean="0">
                <a:latin typeface="Arial" pitchFamily="34" charset="0"/>
                <a:ea typeface="Times"/>
                <a:cs typeface="Arial" pitchFamily="34" charset="0"/>
              </a:rPr>
              <a:t> 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128</a:t>
            </a:r>
            <a:r>
              <a:rPr lang="en-US" sz="2400" smtClean="0">
                <a:latin typeface="Arial" pitchFamily="34" charset="0"/>
                <a:ea typeface="Times"/>
                <a:cs typeface="Times"/>
              </a:rPr>
              <a:t> </a:t>
            </a:r>
            <a:r>
              <a:rPr lang="ru-RU" sz="2400" smtClean="0">
                <a:latin typeface="Arial" pitchFamily="34" charset="0"/>
                <a:ea typeface="Times"/>
                <a:cs typeface="Times"/>
              </a:rPr>
              <a:t>испытаний</a:t>
            </a:r>
          </a:p>
          <a:p>
            <a:endParaRPr lang="ru-RU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52" name="Заголовок 7"/>
          <p:cNvSpPr>
            <a:spLocks noGrp="1"/>
          </p:cNvSpPr>
          <p:nvPr>
            <p:ph type="title"/>
          </p:nvPr>
        </p:nvSpPr>
        <p:spPr>
          <a:xfrm>
            <a:off x="142875" y="152400"/>
            <a:ext cx="7772400" cy="457200"/>
          </a:xfrm>
        </p:spPr>
        <p:txBody>
          <a:bodyPr/>
          <a:lstStyle/>
          <a:p>
            <a:r>
              <a:rPr lang="ru-RU" smtClean="0">
                <a:sym typeface="Symbol" pitchFamily="18" charset="2"/>
              </a:rPr>
              <a:t>Поиск решения</a:t>
            </a:r>
            <a:endParaRPr lang="ru-RU" smtClean="0"/>
          </a:p>
        </p:txBody>
      </p:sp>
      <p:graphicFrame>
        <p:nvGraphicFramePr>
          <p:cNvPr id="2050" name="Object 10"/>
          <p:cNvGraphicFramePr>
            <a:graphicFrameLocks noChangeAspect="1"/>
          </p:cNvGraphicFramePr>
          <p:nvPr/>
        </p:nvGraphicFramePr>
        <p:xfrm>
          <a:off x="576263" y="4186238"/>
          <a:ext cx="4424362" cy="555625"/>
        </p:xfrm>
        <a:graphic>
          <a:graphicData uri="http://schemas.openxmlformats.org/presentationml/2006/ole">
            <p:oleObj spid="_x0000_s2050" name="Формула" r:id="rId4" imgW="1917360" imgH="241200" progId="Equation.3">
              <p:embed/>
            </p:oleObj>
          </a:graphicData>
        </a:graphic>
      </p:graphicFrame>
      <p:sp>
        <p:nvSpPr>
          <p:cNvPr id="2053" name="Прямоугольник 6"/>
          <p:cNvSpPr>
            <a:spLocks noChangeArrowheads="1"/>
          </p:cNvSpPr>
          <p:nvPr/>
        </p:nvSpPr>
        <p:spPr bwMode="auto">
          <a:xfrm>
            <a:off x="714375" y="5643563"/>
            <a:ext cx="8286750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ru-RU" sz="2200" i="1">
                <a:latin typeface="Arial" pitchFamily="34" charset="0"/>
              </a:rPr>
              <a:t>Информационно-статистический подход </a:t>
            </a:r>
          </a:p>
          <a:p>
            <a:pPr algn="r"/>
            <a:r>
              <a:rPr lang="en-US" sz="2200" i="1">
                <a:latin typeface="Arial" pitchFamily="34" charset="0"/>
              </a:rPr>
              <a:t>(</a:t>
            </a:r>
            <a:r>
              <a:rPr lang="ru-RU" sz="2200" i="1">
                <a:latin typeface="Arial" pitchFamily="34" charset="0"/>
              </a:rPr>
              <a:t>Стронгин</a:t>
            </a:r>
            <a:r>
              <a:rPr lang="en-US" sz="2200" i="1">
                <a:latin typeface="Arial" pitchFamily="34" charset="0"/>
              </a:rPr>
              <a:t>,</a:t>
            </a:r>
            <a:r>
              <a:rPr lang="ru-RU" sz="2200" i="1">
                <a:latin typeface="Arial" pitchFamily="34" charset="0"/>
              </a:rPr>
              <a:t> Сергеев</a:t>
            </a:r>
            <a:r>
              <a:rPr lang="en-US" sz="2200" i="1">
                <a:latin typeface="Arial" pitchFamily="34" charset="0"/>
              </a:rPr>
              <a:t> (</a:t>
            </a:r>
            <a:r>
              <a:rPr lang="ru-RU" sz="2200" i="1">
                <a:latin typeface="Arial" pitchFamily="34" charset="0"/>
              </a:rPr>
              <a:t>2000</a:t>
            </a:r>
            <a:r>
              <a:rPr lang="en-US" sz="2200" i="1">
                <a:latin typeface="Arial" pitchFamily="34" charset="0"/>
              </a:rPr>
              <a:t>))</a:t>
            </a:r>
            <a:endParaRPr lang="ru-RU" sz="2200" i="1">
              <a:latin typeface="Arial" pitchFamily="34" charset="0"/>
            </a:endParaRPr>
          </a:p>
        </p:txBody>
      </p:sp>
      <p:pic>
        <p:nvPicPr>
          <p:cNvPr id="2054" name="Рисунок 8" descr="grishagin_solv.gif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29188" y="714375"/>
            <a:ext cx="3929062" cy="392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 descr="D:\Barkalov\Публикации\2015 PACT\Презентация\Редукция цвет - small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27088" y="776288"/>
            <a:ext cx="6296025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>
              <a:buFontTx/>
              <a:buNone/>
            </a:pPr>
            <a:endParaRPr lang="en-US" sz="2400" smtClean="0">
              <a:cs typeface="Times New Roman" pitchFamily="18" charset="0"/>
              <a:sym typeface="Symbol" pitchFamily="18" charset="2"/>
            </a:endParaRPr>
          </a:p>
          <a:p>
            <a:pPr eaLnBrk="1" hangingPunct="1">
              <a:buFontTx/>
              <a:buNone/>
            </a:pPr>
            <a:endParaRPr lang="en-US" sz="2400" smtClean="0">
              <a:cs typeface="Times New Roman" pitchFamily="18" charset="0"/>
              <a:sym typeface="Symbol" pitchFamily="18" charset="2"/>
            </a:endParaRPr>
          </a:p>
          <a:p>
            <a:pPr eaLnBrk="1" hangingPunct="1">
              <a:buFontTx/>
              <a:buNone/>
            </a:pPr>
            <a:endParaRPr lang="en-US" sz="2400" smtClean="0">
              <a:cs typeface="Times New Roman" pitchFamily="18" charset="0"/>
              <a:sym typeface="Symbol" pitchFamily="18" charset="2"/>
            </a:endParaRPr>
          </a:p>
          <a:p>
            <a:pPr eaLnBrk="1" hangingPunct="1">
              <a:buFontTx/>
              <a:buNone/>
            </a:pPr>
            <a:endParaRPr lang="en-US" sz="2400" smtClean="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5364" name="Text Box 1030"/>
          <p:cNvSpPr txBox="1">
            <a:spLocks noChangeArrowheads="1"/>
          </p:cNvSpPr>
          <p:nvPr/>
        </p:nvSpPr>
        <p:spPr bwMode="auto">
          <a:xfrm>
            <a:off x="6732588" y="1412875"/>
            <a:ext cx="18018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latin typeface="Arial" pitchFamily="34" charset="0"/>
              </a:rPr>
              <a:t>N</a:t>
            </a:r>
            <a:r>
              <a:rPr lang="en-US" sz="2000">
                <a:latin typeface="Arial" pitchFamily="34" charset="0"/>
              </a:rPr>
              <a:t>-</a:t>
            </a:r>
            <a:r>
              <a:rPr lang="ru-RU" sz="2000">
                <a:latin typeface="Arial" pitchFamily="34" charset="0"/>
              </a:rPr>
              <a:t>мерное </a:t>
            </a:r>
          </a:p>
          <a:p>
            <a:r>
              <a:rPr lang="ru-RU" sz="2000">
                <a:latin typeface="Arial" pitchFamily="34" charset="0"/>
              </a:rPr>
              <a:t>пространство</a:t>
            </a:r>
          </a:p>
        </p:txBody>
      </p:sp>
      <p:sp>
        <p:nvSpPr>
          <p:cNvPr id="15365" name="Text Box 1031"/>
          <p:cNvSpPr txBox="1">
            <a:spLocks noChangeArrowheads="1"/>
          </p:cNvSpPr>
          <p:nvPr/>
        </p:nvSpPr>
        <p:spPr bwMode="auto">
          <a:xfrm>
            <a:off x="7235825" y="4724400"/>
            <a:ext cx="14128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</a:rPr>
              <a:t>1-</a:t>
            </a:r>
            <a:r>
              <a:rPr lang="ru-RU" sz="2000">
                <a:latin typeface="Arial" pitchFamily="34" charset="0"/>
              </a:rPr>
              <a:t>мерный </a:t>
            </a:r>
          </a:p>
          <a:p>
            <a:r>
              <a:rPr lang="ru-RU" sz="2000">
                <a:latin typeface="Arial" pitchFamily="34" charset="0"/>
              </a:rPr>
              <a:t>интервал</a:t>
            </a:r>
          </a:p>
        </p:txBody>
      </p:sp>
      <p:sp>
        <p:nvSpPr>
          <p:cNvPr id="15366" name="Text Box 1032"/>
          <p:cNvSpPr txBox="1">
            <a:spLocks noChangeArrowheads="1"/>
          </p:cNvSpPr>
          <p:nvPr/>
        </p:nvSpPr>
        <p:spPr bwMode="auto">
          <a:xfrm>
            <a:off x="4899025" y="3284538"/>
            <a:ext cx="3763963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Arial" pitchFamily="34" charset="0"/>
              </a:rPr>
              <a:t>Кривая Пеано, </a:t>
            </a:r>
          </a:p>
          <a:p>
            <a:r>
              <a:rPr lang="ru-RU" sz="2000">
                <a:latin typeface="Arial" pitchFamily="34" charset="0"/>
              </a:rPr>
              <a:t>заполняет пространство</a:t>
            </a:r>
            <a:endParaRPr lang="en-US" sz="2000">
              <a:latin typeface="Arial" pitchFamily="34" charset="0"/>
            </a:endParaRPr>
          </a:p>
          <a:p>
            <a:r>
              <a:rPr lang="ru-RU" sz="2000">
                <a:latin typeface="Arial" pitchFamily="34" charset="0"/>
                <a:sym typeface="Symbol" pitchFamily="18" charset="2"/>
              </a:rPr>
              <a:t> </a:t>
            </a:r>
            <a:r>
              <a:rPr lang="en-US" sz="2000" i="1">
                <a:latin typeface="Arial" pitchFamily="34" charset="0"/>
                <a:sym typeface="Symbol" pitchFamily="18" charset="2"/>
              </a:rPr>
              <a:t>y</a:t>
            </a:r>
            <a:r>
              <a:rPr lang="en-US" sz="2000">
                <a:latin typeface="Arial" pitchFamily="34" charset="0"/>
                <a:sym typeface="Symbol" pitchFamily="18" charset="2"/>
              </a:rPr>
              <a:t>(</a:t>
            </a:r>
            <a:r>
              <a:rPr lang="en-US" sz="2000" i="1">
                <a:latin typeface="Arial" pitchFamily="34" charset="0"/>
                <a:sym typeface="Symbol" pitchFamily="18" charset="2"/>
              </a:rPr>
              <a:t>x</a:t>
            </a:r>
            <a:r>
              <a:rPr lang="en-US" sz="2000">
                <a:latin typeface="Arial" pitchFamily="34" charset="0"/>
                <a:sym typeface="Symbol" pitchFamily="18" charset="2"/>
              </a:rPr>
              <a:t>)</a:t>
            </a:r>
            <a:r>
              <a:rPr lang="ru-RU" sz="2000">
                <a:latin typeface="Arial" pitchFamily="34" charset="0"/>
                <a:sym typeface="Symbol" pitchFamily="18" charset="2"/>
              </a:rPr>
              <a:t></a:t>
            </a:r>
            <a:r>
              <a:rPr lang="en-US" sz="2000">
                <a:latin typeface="Arial" pitchFamily="34" charset="0"/>
                <a:sym typeface="Symbol" pitchFamily="18" charset="2"/>
              </a:rPr>
              <a:t> 0</a:t>
            </a:r>
            <a:r>
              <a:rPr lang="ru-RU" sz="2000">
                <a:latin typeface="Arial" pitchFamily="34" charset="0"/>
                <a:sym typeface="Symbol" pitchFamily="18" charset="2"/>
              </a:rPr>
              <a:t></a:t>
            </a:r>
            <a:r>
              <a:rPr lang="en-US" sz="2000" i="1">
                <a:latin typeface="Arial" pitchFamily="34" charset="0"/>
                <a:sym typeface="Symbol" pitchFamily="18" charset="2"/>
              </a:rPr>
              <a:t>x</a:t>
            </a:r>
            <a:r>
              <a:rPr lang="ru-RU" sz="2000">
                <a:latin typeface="Arial" pitchFamily="34" charset="0"/>
                <a:sym typeface="Symbol" pitchFamily="18" charset="2"/>
              </a:rPr>
              <a:t></a:t>
            </a:r>
            <a:r>
              <a:rPr lang="en-US" sz="2000">
                <a:latin typeface="Arial" pitchFamily="34" charset="0"/>
                <a:sym typeface="Symbol" pitchFamily="18" charset="2"/>
              </a:rPr>
              <a:t>1</a:t>
            </a:r>
            <a:r>
              <a:rPr lang="ru-RU" sz="2000">
                <a:latin typeface="Arial" pitchFamily="34" charset="0"/>
                <a:sym typeface="Symbol" pitchFamily="18" charset="2"/>
              </a:rPr>
              <a:t>    </a:t>
            </a:r>
            <a:r>
              <a:rPr lang="en-US" sz="2000" i="1">
                <a:latin typeface="Arial" pitchFamily="34" charset="0"/>
                <a:sym typeface="Symbol" pitchFamily="18" charset="2"/>
              </a:rPr>
              <a:t>y</a:t>
            </a:r>
            <a:r>
              <a:rPr lang="ru-RU" sz="2000">
                <a:latin typeface="Arial" pitchFamily="34" charset="0"/>
                <a:sym typeface="Symbol" pitchFamily="18" charset="2"/>
              </a:rPr>
              <a:t></a:t>
            </a:r>
            <a:r>
              <a:rPr lang="en-US" sz="2000" i="1">
                <a:latin typeface="Arial" pitchFamily="34" charset="0"/>
                <a:sym typeface="Symbol" pitchFamily="18" charset="2"/>
              </a:rPr>
              <a:t>R</a:t>
            </a:r>
            <a:r>
              <a:rPr lang="en-US" sz="2000" i="1" baseline="30000">
                <a:latin typeface="Arial" pitchFamily="34" charset="0"/>
                <a:sym typeface="Symbol" pitchFamily="18" charset="2"/>
              </a:rPr>
              <a:t>N</a:t>
            </a:r>
            <a:r>
              <a:rPr lang="en-US" sz="2000">
                <a:latin typeface="Arial" pitchFamily="34" charset="0"/>
                <a:sym typeface="Symbol" pitchFamily="18" charset="2"/>
              </a:rPr>
              <a:t>: </a:t>
            </a:r>
            <a:r>
              <a:rPr lang="en-US" sz="2000" i="1">
                <a:latin typeface="Arial" pitchFamily="34" charset="0"/>
              </a:rPr>
              <a:t>y</a:t>
            </a:r>
            <a:r>
              <a:rPr lang="ru-RU" sz="2000">
                <a:latin typeface="Arial" pitchFamily="34" charset="0"/>
                <a:sym typeface="Symbol" pitchFamily="18" charset="2"/>
              </a:rPr>
              <a:t></a:t>
            </a:r>
            <a:r>
              <a:rPr lang="en-US" sz="2000" i="1">
                <a:latin typeface="Arial" pitchFamily="34" charset="0"/>
              </a:rPr>
              <a:t>D</a:t>
            </a:r>
            <a:r>
              <a:rPr lang="en-US" sz="2000" i="1">
                <a:latin typeface="Arial" pitchFamily="34" charset="0"/>
                <a:sym typeface="Symbol" pitchFamily="18" charset="2"/>
              </a:rPr>
              <a:t> </a:t>
            </a:r>
            <a:r>
              <a:rPr lang="ru-RU" sz="2000">
                <a:latin typeface="Arial" pitchFamily="34" charset="0"/>
                <a:sym typeface="Symbol" pitchFamily="18" charset="2"/>
              </a:rPr>
              <a:t></a:t>
            </a:r>
            <a:endParaRPr lang="ru-RU" sz="2000">
              <a:latin typeface="Arial" pitchFamily="34" charset="0"/>
            </a:endParaRPr>
          </a:p>
        </p:txBody>
      </p:sp>
      <p:sp>
        <p:nvSpPr>
          <p:cNvPr id="15367" name="Заголовок 7"/>
          <p:cNvSpPr>
            <a:spLocks noGrp="1"/>
          </p:cNvSpPr>
          <p:nvPr>
            <p:ph type="title"/>
          </p:nvPr>
        </p:nvSpPr>
        <p:spPr>
          <a:xfrm>
            <a:off x="142875" y="152400"/>
            <a:ext cx="7772400" cy="457200"/>
          </a:xfrm>
        </p:spPr>
        <p:txBody>
          <a:bodyPr/>
          <a:lstStyle/>
          <a:p>
            <a:pPr eaLnBrk="1" hangingPunct="1"/>
            <a:r>
              <a:rPr lang="ru-RU" smtClean="0">
                <a:cs typeface="Arial" pitchFamily="34" charset="0"/>
              </a:rPr>
              <a:t>Редукция размерности</a:t>
            </a:r>
            <a:endParaRPr lang="en-US" smtClean="0">
              <a:cs typeface="Arial" pitchFamily="34" charset="0"/>
            </a:endParaRPr>
          </a:p>
        </p:txBody>
      </p:sp>
      <p:cxnSp>
        <p:nvCxnSpPr>
          <p:cNvPr id="19" name="Прямая со стрелкой 18"/>
          <p:cNvCxnSpPr>
            <a:stCxn id="15366" idx="1"/>
          </p:cNvCxnSpPr>
          <p:nvPr/>
        </p:nvCxnSpPr>
        <p:spPr>
          <a:xfrm rot="10800000">
            <a:off x="3132138" y="2781300"/>
            <a:ext cx="1766887" cy="10112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9" name="Прямоугольник 19"/>
          <p:cNvSpPr>
            <a:spLocks noChangeArrowheads="1"/>
          </p:cNvSpPr>
          <p:nvPr/>
        </p:nvSpPr>
        <p:spPr bwMode="auto">
          <a:xfrm>
            <a:off x="1258888" y="5589588"/>
            <a:ext cx="6697662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>
                <a:latin typeface="Arial" pitchFamily="34" charset="0"/>
                <a:sym typeface="Symbol" pitchFamily="18" charset="2"/>
              </a:rPr>
              <a:t>min</a:t>
            </a:r>
            <a:r>
              <a:rPr lang="ru-RU" sz="2800">
                <a:latin typeface="Arial" pitchFamily="34" charset="0"/>
                <a:sym typeface="Symbol" pitchFamily="18" charset="2"/>
              </a:rPr>
              <a:t>  </a:t>
            </a:r>
            <a:r>
              <a:rPr lang="ru-RU" sz="2800" i="1">
                <a:latin typeface="Arial" pitchFamily="34" charset="0"/>
                <a:sym typeface="Symbol" pitchFamily="18" charset="2"/>
              </a:rPr>
              <a:t></a:t>
            </a:r>
            <a:r>
              <a:rPr lang="en-US" sz="2800">
                <a:latin typeface="Arial" pitchFamily="34" charset="0"/>
                <a:sym typeface="Symbol" pitchFamily="18" charset="2"/>
              </a:rPr>
              <a:t>(</a:t>
            </a:r>
            <a:r>
              <a:rPr lang="en-US" sz="2800" i="1">
                <a:latin typeface="Arial" pitchFamily="34" charset="0"/>
                <a:sym typeface="Symbol" pitchFamily="18" charset="2"/>
              </a:rPr>
              <a:t>y</a:t>
            </a:r>
            <a:r>
              <a:rPr lang="en-US" sz="2800">
                <a:latin typeface="Arial" pitchFamily="34" charset="0"/>
                <a:sym typeface="Symbol" pitchFamily="18" charset="2"/>
              </a:rPr>
              <a:t>)</a:t>
            </a:r>
            <a:r>
              <a:rPr lang="ru-RU" sz="2800">
                <a:latin typeface="Arial" pitchFamily="34" charset="0"/>
                <a:sym typeface="Symbol" pitchFamily="18" charset="2"/>
              </a:rPr>
              <a:t></a:t>
            </a:r>
            <a:r>
              <a:rPr lang="en-US" sz="2800">
                <a:latin typeface="Arial" pitchFamily="34" charset="0"/>
                <a:sym typeface="Symbol" pitchFamily="18" charset="2"/>
              </a:rPr>
              <a:t> </a:t>
            </a:r>
            <a:r>
              <a:rPr lang="en-US" sz="2800" i="1">
                <a:latin typeface="Arial" pitchFamily="34" charset="0"/>
                <a:sym typeface="Symbol" pitchFamily="18" charset="2"/>
              </a:rPr>
              <a:t>y</a:t>
            </a:r>
            <a:r>
              <a:rPr lang="ru-RU" sz="2800">
                <a:latin typeface="Arial" pitchFamily="34" charset="0"/>
                <a:sym typeface="Symbol" pitchFamily="18" charset="2"/>
              </a:rPr>
              <a:t></a:t>
            </a:r>
            <a:r>
              <a:rPr lang="en-US" sz="2800" i="1">
                <a:latin typeface="Arial" pitchFamily="34" charset="0"/>
                <a:sym typeface="Symbol" pitchFamily="18" charset="2"/>
              </a:rPr>
              <a:t>D</a:t>
            </a:r>
            <a:r>
              <a:rPr lang="ru-RU" sz="2800">
                <a:latin typeface="Arial" pitchFamily="34" charset="0"/>
                <a:sym typeface="Symbol" pitchFamily="18" charset="2"/>
              </a:rPr>
              <a:t></a:t>
            </a:r>
            <a:r>
              <a:rPr lang="en-US" sz="2800">
                <a:latin typeface="Arial" pitchFamily="34" charset="0"/>
                <a:sym typeface="Symbol" pitchFamily="18" charset="2"/>
              </a:rPr>
              <a:t> </a:t>
            </a:r>
            <a:r>
              <a:rPr lang="ru-RU" sz="2800">
                <a:latin typeface="Arial" pitchFamily="34" charset="0"/>
                <a:sym typeface="Symbol" pitchFamily="18" charset="2"/>
              </a:rPr>
              <a:t> </a:t>
            </a:r>
            <a:r>
              <a:rPr lang="en-US" sz="2800">
                <a:latin typeface="Arial" pitchFamily="34" charset="0"/>
                <a:sym typeface="Symbol" pitchFamily="18" charset="2"/>
              </a:rPr>
              <a:t>min</a:t>
            </a:r>
            <a:r>
              <a:rPr lang="ru-RU" sz="2800">
                <a:latin typeface="Arial" pitchFamily="34" charset="0"/>
                <a:sym typeface="Symbol" pitchFamily="18" charset="2"/>
              </a:rPr>
              <a:t>  </a:t>
            </a:r>
            <a:r>
              <a:rPr lang="ru-RU" sz="2800" i="1">
                <a:latin typeface="Arial" pitchFamily="34" charset="0"/>
                <a:sym typeface="Symbol" pitchFamily="18" charset="2"/>
              </a:rPr>
              <a:t></a:t>
            </a:r>
            <a:r>
              <a:rPr lang="en-US" sz="2800">
                <a:latin typeface="Arial" pitchFamily="34" charset="0"/>
                <a:sym typeface="Symbol" pitchFamily="18" charset="2"/>
              </a:rPr>
              <a:t>(</a:t>
            </a:r>
            <a:r>
              <a:rPr lang="en-US" sz="2800" i="1">
                <a:latin typeface="Arial" pitchFamily="34" charset="0"/>
                <a:sym typeface="Symbol" pitchFamily="18" charset="2"/>
              </a:rPr>
              <a:t>y</a:t>
            </a:r>
            <a:r>
              <a:rPr lang="en-US" sz="2800">
                <a:latin typeface="Arial" pitchFamily="34" charset="0"/>
                <a:sym typeface="Symbol" pitchFamily="18" charset="2"/>
              </a:rPr>
              <a:t>(</a:t>
            </a:r>
            <a:r>
              <a:rPr lang="en-US" sz="2800" i="1">
                <a:latin typeface="Arial" pitchFamily="34" charset="0"/>
                <a:sym typeface="Symbol" pitchFamily="18" charset="2"/>
              </a:rPr>
              <a:t>x</a:t>
            </a:r>
            <a:r>
              <a:rPr lang="en-US" sz="2800">
                <a:latin typeface="Arial" pitchFamily="34" charset="0"/>
                <a:sym typeface="Symbol" pitchFamily="18" charset="2"/>
              </a:rPr>
              <a:t>))</a:t>
            </a:r>
            <a:r>
              <a:rPr lang="ru-RU" sz="2800">
                <a:latin typeface="Arial" pitchFamily="34" charset="0"/>
                <a:sym typeface="Symbol" pitchFamily="18" charset="2"/>
              </a:rPr>
              <a:t></a:t>
            </a:r>
            <a:r>
              <a:rPr lang="en-US" sz="2800">
                <a:latin typeface="Arial" pitchFamily="34" charset="0"/>
                <a:sym typeface="Symbol" pitchFamily="18" charset="2"/>
              </a:rPr>
              <a:t> </a:t>
            </a:r>
            <a:r>
              <a:rPr lang="en-US" sz="2800" i="1">
                <a:latin typeface="Arial" pitchFamily="34" charset="0"/>
                <a:sym typeface="Symbol" pitchFamily="18" charset="2"/>
              </a:rPr>
              <a:t>x</a:t>
            </a:r>
            <a:r>
              <a:rPr lang="ru-RU" sz="2800">
                <a:latin typeface="Arial" pitchFamily="34" charset="0"/>
                <a:sym typeface="Symbol" pitchFamily="18" charset="2"/>
              </a:rPr>
              <a:t></a:t>
            </a:r>
            <a:r>
              <a:rPr lang="en-US" sz="2800">
                <a:latin typeface="Arial" pitchFamily="34" charset="0"/>
                <a:sym typeface="Symbol" pitchFamily="18" charset="2"/>
              </a:rPr>
              <a:t>[0,1]</a:t>
            </a:r>
            <a:r>
              <a:rPr lang="ru-RU" sz="2800">
                <a:latin typeface="Arial" pitchFamily="34" charset="0"/>
                <a:sym typeface="Symbol" pitchFamily="18" charset="2"/>
              </a:rPr>
              <a:t></a:t>
            </a:r>
            <a:endParaRPr lang="en-US" sz="280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 txBox="1">
            <a:spLocks noChangeArrowheads="1"/>
          </p:cNvSpPr>
          <p:nvPr/>
        </p:nvSpPr>
        <p:spPr bwMode="auto">
          <a:xfrm>
            <a:off x="468313" y="3789363"/>
            <a:ext cx="8229600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ru-RU" i="1">
                <a:latin typeface="Arial" pitchFamily="34" charset="0"/>
                <a:ea typeface="Times"/>
                <a:cs typeface="Times"/>
              </a:rPr>
              <a:t>Численный метод построения  кривой Пеано с заданной точностью рассмотрены Сергеевым, Стронгиным (2013)</a:t>
            </a:r>
            <a:endParaRPr lang="en-US" i="1">
              <a:latin typeface="Arial" pitchFamily="34" charset="0"/>
              <a:ea typeface="Times"/>
              <a:cs typeface="Times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ru-RU">
                <a:latin typeface="Arial" pitchFamily="34" charset="0"/>
                <a:ea typeface="Times"/>
                <a:cs typeface="Times"/>
              </a:rPr>
              <a:t>Условие Липшица трансформируется в условие 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SzPct val="80000"/>
            </a:pPr>
            <a:endParaRPr lang="ru-RU" sz="200">
              <a:latin typeface="Arial" pitchFamily="34" charset="0"/>
              <a:ea typeface="Times"/>
              <a:cs typeface="Times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SzPct val="80000"/>
            </a:pPr>
            <a:endParaRPr lang="ru-RU" sz="200">
              <a:latin typeface="Arial" pitchFamily="34" charset="0"/>
              <a:ea typeface="Times"/>
              <a:cs typeface="Times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ru-RU">
                <a:latin typeface="Arial" pitchFamily="34" charset="0"/>
                <a:ea typeface="Times"/>
                <a:cs typeface="Times"/>
              </a:rPr>
              <a:t>Гельдера:                                                          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ru-RU">
                <a:latin typeface="Arial" pitchFamily="34" charset="0"/>
                <a:ea typeface="Times"/>
                <a:cs typeface="Times"/>
              </a:rPr>
              <a:t> где </a:t>
            </a:r>
            <a:r>
              <a:rPr lang="en-US" i="1">
                <a:latin typeface="Arial" pitchFamily="34" charset="0"/>
                <a:ea typeface="Times"/>
                <a:cs typeface="Times"/>
              </a:rPr>
              <a:t>x</a:t>
            </a:r>
            <a:r>
              <a:rPr lang="en-US" baseline="-25000">
                <a:latin typeface="Arial" pitchFamily="34" charset="0"/>
                <a:ea typeface="Times"/>
                <a:cs typeface="Times"/>
              </a:rPr>
              <a:t>1</a:t>
            </a:r>
            <a:r>
              <a:rPr lang="en-US">
                <a:latin typeface="Arial" pitchFamily="34" charset="0"/>
                <a:ea typeface="Times"/>
                <a:cs typeface="Times"/>
              </a:rPr>
              <a:t>, </a:t>
            </a:r>
            <a:r>
              <a:rPr lang="en-US" i="1">
                <a:latin typeface="Arial" pitchFamily="34" charset="0"/>
                <a:ea typeface="Times"/>
                <a:cs typeface="Times"/>
              </a:rPr>
              <a:t>x</a:t>
            </a:r>
            <a:r>
              <a:rPr lang="en-US" baseline="-25000">
                <a:latin typeface="Arial" pitchFamily="34" charset="0"/>
                <a:ea typeface="Times"/>
                <a:cs typeface="Times"/>
              </a:rPr>
              <a:t>2</a:t>
            </a:r>
            <a:r>
              <a:rPr lang="ru-RU">
                <a:latin typeface="Arial" pitchFamily="34" charset="0"/>
                <a:ea typeface="Times"/>
                <a:cs typeface="Times"/>
                <a:sym typeface="Symbol" pitchFamily="18" charset="2"/>
              </a:rPr>
              <a:t></a:t>
            </a:r>
            <a:r>
              <a:rPr lang="en-US">
                <a:latin typeface="Arial" pitchFamily="34" charset="0"/>
                <a:ea typeface="Times"/>
                <a:cs typeface="Times"/>
              </a:rPr>
              <a:t>[0,1]</a:t>
            </a:r>
            <a:endParaRPr lang="en-US">
              <a:latin typeface="Arial" pitchFamily="34" charset="0"/>
              <a:ea typeface="Times"/>
              <a:cs typeface="Times"/>
              <a:sym typeface="Symbol" pitchFamily="18" charset="2"/>
            </a:endParaRPr>
          </a:p>
        </p:txBody>
      </p:sp>
      <p:sp>
        <p:nvSpPr>
          <p:cNvPr id="3076" name="Заголовок 6"/>
          <p:cNvSpPr>
            <a:spLocks noGrp="1"/>
          </p:cNvSpPr>
          <p:nvPr>
            <p:ph type="title"/>
          </p:nvPr>
        </p:nvSpPr>
        <p:spPr>
          <a:xfrm>
            <a:off x="142875" y="152400"/>
            <a:ext cx="7772400" cy="457200"/>
          </a:xfrm>
        </p:spPr>
        <p:txBody>
          <a:bodyPr/>
          <a:lstStyle/>
          <a:p>
            <a:r>
              <a:rPr lang="ru-RU" smtClean="0">
                <a:cs typeface="Arial" pitchFamily="34" charset="0"/>
              </a:rPr>
              <a:t>Редукция размерности</a:t>
            </a:r>
            <a:endParaRPr lang="ru-RU" smtClean="0"/>
          </a:p>
        </p:txBody>
      </p:sp>
      <p:graphicFrame>
        <p:nvGraphicFramePr>
          <p:cNvPr id="3074" name="Object 1"/>
          <p:cNvGraphicFramePr>
            <a:graphicFrameLocks noChangeAspect="1"/>
          </p:cNvGraphicFramePr>
          <p:nvPr/>
        </p:nvGraphicFramePr>
        <p:xfrm>
          <a:off x="2071688" y="5143500"/>
          <a:ext cx="5237162" cy="630238"/>
        </p:xfrm>
        <a:graphic>
          <a:graphicData uri="http://schemas.openxmlformats.org/presentationml/2006/ole">
            <p:oleObj spid="_x0000_s3074" name="Формула" r:id="rId4" imgW="2514600" imgH="279360" progId="Equation.3">
              <p:embed/>
            </p:oleObj>
          </a:graphicData>
        </a:graphic>
      </p:graphicFrame>
      <p:pic>
        <p:nvPicPr>
          <p:cNvPr id="3077" name="Рисунок 9" descr="grishagin9_m3.gif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28938" y="714375"/>
            <a:ext cx="3071812" cy="307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Рисунок 11" descr="grishagin9_m3_list.gif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2188" y="642938"/>
            <a:ext cx="2828925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Рисунок 17" descr="2rasvertki_m3.gif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14313" y="857250"/>
            <a:ext cx="2643187" cy="264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" y="152400"/>
            <a:ext cx="7772400" cy="457200"/>
          </a:xfrm>
        </p:spPr>
        <p:txBody>
          <a:bodyPr/>
          <a:lstStyle/>
          <a:p>
            <a:pPr eaLnBrk="1" hangingPunct="1"/>
            <a:r>
              <a:rPr lang="ru-RU" smtClean="0"/>
              <a:t>Параллельный алгоритм глобального поиска</a:t>
            </a:r>
          </a:p>
        </p:txBody>
      </p:sp>
      <p:sp>
        <p:nvSpPr>
          <p:cNvPr id="41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5900" y="1484313"/>
            <a:ext cx="8642350" cy="4752975"/>
          </a:xfrm>
        </p:spPr>
        <p:txBody>
          <a:bodyPr/>
          <a:lstStyle/>
          <a:p>
            <a:pPr marL="457200" indent="-457200" eaLnBrk="1" hangingPunct="1">
              <a:lnSpc>
                <a:spcPct val="130000"/>
              </a:lnSpc>
              <a:buFontTx/>
              <a:buNone/>
            </a:pPr>
            <a:r>
              <a:rPr lang="en-US" sz="2400" i="1" smtClean="0">
                <a:latin typeface="Arial" pitchFamily="34" charset="0"/>
                <a:cs typeface="Arial" pitchFamily="34" charset="0"/>
              </a:rPr>
              <a:t>1.	0 </a:t>
            </a:r>
            <a:r>
              <a:rPr lang="en-US" sz="2400" smtClean="0">
                <a:latin typeface="Arial" pitchFamily="34" charset="0"/>
                <a:cs typeface="Arial" pitchFamily="34" charset="0"/>
                <a:sym typeface="Symbol" pitchFamily="18" charset="2"/>
              </a:rPr>
              <a:t></a:t>
            </a:r>
            <a:r>
              <a:rPr lang="en-US" sz="2400" i="1" smtClean="0">
                <a:latin typeface="Arial" pitchFamily="34" charset="0"/>
                <a:cs typeface="Arial" pitchFamily="34" charset="0"/>
              </a:rPr>
              <a:t> x</a:t>
            </a:r>
            <a:r>
              <a:rPr lang="en-US" sz="2400" baseline="-3000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sz="2400" smtClean="0">
                <a:latin typeface="Arial" pitchFamily="34" charset="0"/>
                <a:cs typeface="Arial" pitchFamily="34" charset="0"/>
                <a:sym typeface="Symbol" pitchFamily="18" charset="2"/>
              </a:rPr>
              <a:t></a:t>
            </a:r>
            <a:r>
              <a:rPr lang="en-US" sz="2400" smtClean="0">
                <a:latin typeface="Arial" pitchFamily="34" charset="0"/>
                <a:cs typeface="Arial" pitchFamily="34" charset="0"/>
                <a:sym typeface="Math1"/>
              </a:rPr>
              <a:t>…</a:t>
            </a:r>
            <a:r>
              <a:rPr lang="en-US" sz="2400" smtClean="0">
                <a:latin typeface="Arial" pitchFamily="34" charset="0"/>
                <a:cs typeface="Arial" pitchFamily="34" charset="0"/>
                <a:sym typeface="Symbol" pitchFamily="18" charset="2"/>
              </a:rPr>
              <a:t></a:t>
            </a:r>
            <a:r>
              <a:rPr lang="en-US" sz="2400" i="1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2400" i="1" baseline="-30000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400" smtClean="0">
                <a:latin typeface="Arial" pitchFamily="34" charset="0"/>
                <a:cs typeface="Arial" pitchFamily="34" charset="0"/>
                <a:sym typeface="Symbol" pitchFamily="18" charset="2"/>
              </a:rPr>
              <a:t></a:t>
            </a:r>
            <a:r>
              <a:rPr lang="en-US" sz="2400" smtClean="0">
                <a:latin typeface="Arial" pitchFamily="34" charset="0"/>
                <a:cs typeface="Arial" pitchFamily="34" charset="0"/>
                <a:sym typeface="Math1"/>
              </a:rPr>
              <a:t>…</a:t>
            </a:r>
            <a:r>
              <a:rPr lang="en-US" sz="2400" smtClean="0">
                <a:latin typeface="Arial" pitchFamily="34" charset="0"/>
                <a:cs typeface="Arial" pitchFamily="34" charset="0"/>
                <a:sym typeface="Symbol" pitchFamily="18" charset="2"/>
              </a:rPr>
              <a:t></a:t>
            </a:r>
            <a:r>
              <a:rPr lang="en-US" sz="2400" i="1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2400" i="1" baseline="-30000" smtClean="0">
                <a:latin typeface="Arial" pitchFamily="34" charset="0"/>
                <a:cs typeface="Arial" pitchFamily="34" charset="0"/>
              </a:rPr>
              <a:t>k </a:t>
            </a:r>
            <a:r>
              <a:rPr lang="en-US" sz="2400" smtClean="0">
                <a:latin typeface="Arial" pitchFamily="34" charset="0"/>
                <a:cs typeface="Arial" pitchFamily="34" charset="0"/>
                <a:sym typeface="Symbol" pitchFamily="18" charset="2"/>
              </a:rPr>
              <a:t></a:t>
            </a:r>
            <a:r>
              <a:rPr lang="en-US" sz="2400" i="1" baseline="-3000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smtClean="0">
                <a:latin typeface="Arial" pitchFamily="34" charset="0"/>
                <a:cs typeface="Arial" pitchFamily="34" charset="0"/>
              </a:rPr>
              <a:t>1</a:t>
            </a:r>
            <a:r>
              <a:rPr lang="ru-RU" sz="2400" smtClean="0">
                <a:latin typeface="Arial" pitchFamily="34" charset="0"/>
                <a:cs typeface="Arial" pitchFamily="34" charset="0"/>
              </a:rPr>
              <a:t>,  </a:t>
            </a:r>
            <a:endParaRPr lang="en-US" sz="2400" smtClean="0">
              <a:latin typeface="Arial" pitchFamily="34" charset="0"/>
              <a:cs typeface="Arial" pitchFamily="34" charset="0"/>
            </a:endParaRPr>
          </a:p>
          <a:p>
            <a:pPr marL="457200" indent="-457200" eaLnBrk="1" hangingPunct="1">
              <a:buFontTx/>
              <a:buNone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2.	</a:t>
            </a:r>
            <a:r>
              <a:rPr lang="ru-RU" sz="2400" smtClean="0">
                <a:latin typeface="Arial" pitchFamily="34" charset="0"/>
                <a:cs typeface="Arial" pitchFamily="34" charset="0"/>
              </a:rPr>
              <a:t>Для каждого (</a:t>
            </a:r>
            <a:r>
              <a:rPr lang="en-US" sz="2400" i="1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2400" i="1" baseline="-30000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400" i="1" baseline="-30000" smtClean="0">
                <a:latin typeface="Arial" pitchFamily="34" charset="0"/>
                <a:cs typeface="Arial" pitchFamily="34" charset="0"/>
                <a:sym typeface="Symbol" pitchFamily="18" charset="2"/>
              </a:rPr>
              <a:t></a:t>
            </a:r>
            <a:r>
              <a:rPr lang="ru-RU" sz="2400" baseline="-30000" smtClean="0">
                <a:latin typeface="Arial" pitchFamily="34" charset="0"/>
                <a:cs typeface="Arial" pitchFamily="34" charset="0"/>
              </a:rPr>
              <a:t>1</a:t>
            </a:r>
            <a:r>
              <a:rPr lang="ru-RU" sz="2400" smtClean="0">
                <a:latin typeface="Arial" pitchFamily="34" charset="0"/>
                <a:cs typeface="Arial" pitchFamily="34" charset="0"/>
              </a:rPr>
              <a:t>,</a:t>
            </a:r>
            <a:r>
              <a:rPr lang="en-US" sz="2400" i="1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2400" i="1" baseline="-30000" smtClean="0">
                <a:latin typeface="Arial" pitchFamily="34" charset="0"/>
                <a:cs typeface="Arial" pitchFamily="34" charset="0"/>
              </a:rPr>
              <a:t>i</a:t>
            </a:r>
            <a:r>
              <a:rPr lang="ru-RU" sz="2400" smtClean="0">
                <a:latin typeface="Arial" pitchFamily="34" charset="0"/>
                <a:cs typeface="Arial" pitchFamily="34" charset="0"/>
              </a:rPr>
              <a:t>), 1</a:t>
            </a:r>
            <a:r>
              <a:rPr lang="en-US" sz="2400" smtClean="0">
                <a:latin typeface="Arial" pitchFamily="34" charset="0"/>
                <a:cs typeface="Arial" pitchFamily="34" charset="0"/>
                <a:sym typeface="Symbol" pitchFamily="18" charset="2"/>
              </a:rPr>
              <a:t></a:t>
            </a:r>
            <a:r>
              <a:rPr lang="en-US" sz="2400" i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400" smtClean="0">
                <a:latin typeface="Arial" pitchFamily="34" charset="0"/>
                <a:cs typeface="Arial" pitchFamily="34" charset="0"/>
                <a:sym typeface="Symbol" pitchFamily="18" charset="2"/>
              </a:rPr>
              <a:t></a:t>
            </a:r>
            <a:r>
              <a:rPr lang="en-US" sz="2400" i="1" smtClean="0">
                <a:latin typeface="Arial" pitchFamily="34" charset="0"/>
                <a:cs typeface="Arial" pitchFamily="34" charset="0"/>
              </a:rPr>
              <a:t>k</a:t>
            </a:r>
            <a:r>
              <a:rPr lang="ru-RU" sz="240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2400" smtClean="0">
                <a:latin typeface="Arial" pitchFamily="34" charset="0"/>
                <a:cs typeface="Arial" pitchFamily="34" charset="0"/>
                <a:sym typeface="Symbol" pitchFamily="18" charset="2"/>
              </a:rPr>
              <a:t></a:t>
            </a:r>
            <a:r>
              <a:rPr lang="en-US" sz="2400" i="1" baseline="-25000" smtClean="0">
                <a:latin typeface="Arial" pitchFamily="34" charset="0"/>
                <a:cs typeface="Arial" pitchFamily="34" charset="0"/>
                <a:sym typeface="Symbol" pitchFamily="18" charset="2"/>
              </a:rPr>
              <a:t>i</a:t>
            </a:r>
            <a:r>
              <a:rPr lang="ru-RU" sz="240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smtClean="0">
                <a:latin typeface="Arial" pitchFamily="34" charset="0"/>
                <a:cs typeface="Arial" pitchFamily="34" charset="0"/>
                <a:sym typeface="Symbol" pitchFamily="18" charset="2"/>
              </a:rPr>
              <a:t> длина интервала, </a:t>
            </a:r>
            <a:endParaRPr lang="en-US" sz="2400" smtClean="0"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457200" indent="-457200" eaLnBrk="1" hangingPunct="1">
              <a:lnSpc>
                <a:spcPct val="200000"/>
              </a:lnSpc>
              <a:buFontTx/>
              <a:buNone/>
            </a:pPr>
            <a:r>
              <a:rPr lang="en-US" sz="2400" i="1" smtClean="0">
                <a:latin typeface="Arial" pitchFamily="34" charset="0"/>
                <a:cs typeface="Arial" pitchFamily="34" charset="0"/>
              </a:rPr>
              <a:t>	r</a:t>
            </a:r>
            <a:r>
              <a:rPr lang="ru-RU" sz="2400" i="1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smtClean="0">
                <a:latin typeface="Arial" pitchFamily="34" charset="0"/>
                <a:cs typeface="Arial" pitchFamily="34" charset="0"/>
                <a:sym typeface="Symbol" pitchFamily="18" charset="2"/>
              </a:rPr>
              <a:t>&gt;1, </a:t>
            </a:r>
            <a:r>
              <a:rPr lang="ru-RU" sz="2400" smtClean="0">
                <a:latin typeface="Arial" pitchFamily="34" charset="0"/>
                <a:cs typeface="Arial" pitchFamily="34" charset="0"/>
                <a:sym typeface="Symbol" pitchFamily="18" charset="2"/>
              </a:rPr>
              <a:t> параметр метода.</a:t>
            </a:r>
            <a:endParaRPr lang="en-US" sz="2400" smtClean="0"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457200" indent="-457200" eaLnBrk="1" hangingPunct="1">
              <a:spcBef>
                <a:spcPts val="1200"/>
              </a:spcBef>
              <a:buFontTx/>
              <a:buNone/>
            </a:pPr>
            <a:r>
              <a:rPr lang="en-US" sz="2400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  <a:sym typeface="Symbol" pitchFamily="18" charset="2"/>
              </a:rPr>
              <a:t>3. 	</a:t>
            </a:r>
            <a:r>
              <a:rPr lang="ru-RU" sz="2400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</a:rPr>
              <a:t>Сортируем интервалы по убыванию характеристик</a:t>
            </a:r>
            <a:r>
              <a:rPr lang="en-US" sz="2400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  <a:sym typeface="Symbol" pitchFamily="18" charset="2"/>
              </a:rPr>
              <a:t>, </a:t>
            </a:r>
            <a:r>
              <a:rPr lang="ru-RU" sz="2400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  <a:sym typeface="Symbol" pitchFamily="18" charset="2"/>
              </a:rPr>
              <a:t>берем </a:t>
            </a:r>
            <a:r>
              <a:rPr lang="en-US" sz="2400" i="1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</a:rPr>
              <a:t>p</a:t>
            </a:r>
            <a:r>
              <a:rPr lang="en-US" sz="2400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</a:rPr>
              <a:t> </a:t>
            </a:r>
            <a:r>
              <a:rPr lang="ru-RU" sz="2400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</a:rPr>
              <a:t>интервалов  </a:t>
            </a:r>
            <a:r>
              <a:rPr lang="pt-BR" sz="2400" i="1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</a:rPr>
              <a:t>R</a:t>
            </a:r>
            <a:r>
              <a:rPr lang="pt-BR" sz="2400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</a:rPr>
              <a:t>(</a:t>
            </a:r>
            <a:r>
              <a:rPr lang="pt-BR" sz="2400" i="1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</a:rPr>
              <a:t>t</a:t>
            </a:r>
            <a:r>
              <a:rPr lang="pt-BR" sz="2400" baseline="-25000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</a:rPr>
              <a:t>1</a:t>
            </a:r>
            <a:r>
              <a:rPr lang="pt-BR" sz="2400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</a:rPr>
              <a:t>)</a:t>
            </a:r>
            <a:r>
              <a:rPr lang="pt-BR" sz="2400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  <a:sym typeface="Symbol" pitchFamily="18" charset="2"/>
              </a:rPr>
              <a:t></a:t>
            </a:r>
            <a:r>
              <a:rPr lang="pt-BR" sz="2400" i="1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</a:rPr>
              <a:t>R</a:t>
            </a:r>
            <a:r>
              <a:rPr lang="pt-BR" sz="2400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</a:rPr>
              <a:t>(</a:t>
            </a:r>
            <a:r>
              <a:rPr lang="pt-BR" sz="2400" i="1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</a:rPr>
              <a:t>t</a:t>
            </a:r>
            <a:r>
              <a:rPr lang="pt-BR" sz="2400" baseline="-25000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</a:rPr>
              <a:t>2</a:t>
            </a:r>
            <a:r>
              <a:rPr lang="pt-BR" sz="2400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</a:rPr>
              <a:t>)</a:t>
            </a:r>
            <a:r>
              <a:rPr lang="pt-BR" sz="2400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  <a:sym typeface="Symbol" pitchFamily="18" charset="2"/>
              </a:rPr>
              <a:t> </a:t>
            </a:r>
            <a:r>
              <a:rPr lang="pt-BR" sz="2400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</a:rPr>
              <a:t>...</a:t>
            </a:r>
            <a:r>
              <a:rPr lang="pt-BR" sz="2400" i="1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</a:rPr>
              <a:t> </a:t>
            </a:r>
            <a:r>
              <a:rPr lang="pt-BR" sz="2400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  <a:sym typeface="Symbol" pitchFamily="18" charset="2"/>
              </a:rPr>
              <a:t> </a:t>
            </a:r>
            <a:r>
              <a:rPr lang="pt-BR" sz="2400" i="1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</a:rPr>
              <a:t>R</a:t>
            </a:r>
            <a:r>
              <a:rPr lang="pt-BR" sz="2400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</a:rPr>
              <a:t>(</a:t>
            </a:r>
            <a:r>
              <a:rPr lang="pt-BR" sz="2400" i="1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</a:rPr>
              <a:t>t</a:t>
            </a:r>
            <a:r>
              <a:rPr lang="pt-BR" sz="2400" i="1" baseline="-25000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</a:rPr>
              <a:t>p</a:t>
            </a:r>
            <a:r>
              <a:rPr lang="pt-BR" sz="2400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</a:rPr>
              <a:t>)</a:t>
            </a:r>
            <a:endParaRPr lang="en-US" sz="2400" i="1" smtClean="0">
              <a:solidFill>
                <a:srgbClr val="000000"/>
              </a:solidFill>
              <a:latin typeface="Arial" pitchFamily="34" charset="0"/>
              <a:ea typeface="Times"/>
              <a:cs typeface="Arial" pitchFamily="34" charset="0"/>
              <a:sym typeface="Symbol" pitchFamily="18" charset="2"/>
            </a:endParaRPr>
          </a:p>
          <a:p>
            <a:pPr marL="457200" indent="-457200">
              <a:lnSpc>
                <a:spcPct val="120000"/>
              </a:lnSpc>
              <a:buSzPts val="2200"/>
              <a:buFontTx/>
              <a:buNone/>
            </a:pPr>
            <a:r>
              <a:rPr lang="en-US" sz="2400" b="1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</a:rPr>
              <a:t>4.	</a:t>
            </a:r>
            <a:r>
              <a:rPr lang="ru-RU" sz="2400" b="1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</a:rPr>
              <a:t>Проводим </a:t>
            </a:r>
            <a:r>
              <a:rPr lang="en-US" sz="2400" b="1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</a:rPr>
              <a:t>p </a:t>
            </a:r>
            <a:r>
              <a:rPr lang="ru-RU" sz="2400" b="1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</a:rPr>
              <a:t>испытаний параллельно</a:t>
            </a:r>
          </a:p>
          <a:p>
            <a:pPr marL="457200" indent="-457200">
              <a:lnSpc>
                <a:spcPct val="120000"/>
              </a:lnSpc>
              <a:buSzPts val="2200"/>
              <a:buFontTx/>
              <a:buNone/>
            </a:pPr>
            <a:r>
              <a:rPr lang="en-US" sz="2400" b="1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  <a:sym typeface="Symbol" pitchFamily="18" charset="2"/>
              </a:rPr>
              <a:t>	</a:t>
            </a:r>
            <a:r>
              <a:rPr lang="ru-RU" sz="2400" b="1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  <a:sym typeface="Symbol" pitchFamily="18" charset="2"/>
              </a:rPr>
              <a:t>(</a:t>
            </a:r>
            <a:r>
              <a:rPr lang="en-US" sz="2400" b="1" i="1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  <a:sym typeface="Symbol" pitchFamily="18" charset="2"/>
              </a:rPr>
              <a:t>x</a:t>
            </a:r>
            <a:r>
              <a:rPr lang="en-US" sz="2400" b="1" i="1" baseline="-25000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  <a:sym typeface="Symbol" pitchFamily="18" charset="2"/>
              </a:rPr>
              <a:t>t</a:t>
            </a:r>
            <a:r>
              <a:rPr lang="en-US" sz="2400" b="1" i="1" baseline="-60000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  <a:sym typeface="Symbol" pitchFamily="18" charset="2"/>
              </a:rPr>
              <a:t>1</a:t>
            </a:r>
            <a:r>
              <a:rPr lang="en-US" sz="2400" b="1" baseline="-25000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  <a:sym typeface="Symbol" pitchFamily="18" charset="2"/>
              </a:rPr>
              <a:t></a:t>
            </a:r>
            <a:r>
              <a:rPr lang="en-US" sz="2400" b="1" i="1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  <a:sym typeface="Symbol" pitchFamily="18" charset="2"/>
              </a:rPr>
              <a:t>,x</a:t>
            </a:r>
            <a:r>
              <a:rPr lang="en-US" sz="2400" b="1" i="1" baseline="-25000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  <a:sym typeface="Symbol" pitchFamily="18" charset="2"/>
              </a:rPr>
              <a:t>t</a:t>
            </a:r>
            <a:r>
              <a:rPr lang="en-US" sz="2400" b="1" i="1" baseline="-60000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  <a:sym typeface="Symbol" pitchFamily="18" charset="2"/>
              </a:rPr>
              <a:t>1</a:t>
            </a:r>
            <a:r>
              <a:rPr lang="ru-RU" sz="2400" b="1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  <a:sym typeface="Symbol" pitchFamily="18" charset="2"/>
              </a:rPr>
              <a:t>)</a:t>
            </a:r>
            <a:r>
              <a:rPr lang="ru-RU" sz="2400" b="1" i="1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  <a:sym typeface="Symbol" pitchFamily="18" charset="2"/>
              </a:rPr>
              <a:t>,</a:t>
            </a:r>
            <a:r>
              <a:rPr lang="ru-RU" sz="2400" b="1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  <a:sym typeface="Symbol" pitchFamily="18" charset="2"/>
              </a:rPr>
              <a:t> (</a:t>
            </a:r>
            <a:r>
              <a:rPr lang="en-US" sz="2400" b="1" i="1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  <a:sym typeface="Symbol" pitchFamily="18" charset="2"/>
              </a:rPr>
              <a:t>x</a:t>
            </a:r>
            <a:r>
              <a:rPr lang="en-US" sz="2400" b="1" i="1" baseline="-25000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  <a:sym typeface="Symbol" pitchFamily="18" charset="2"/>
              </a:rPr>
              <a:t>t</a:t>
            </a:r>
            <a:r>
              <a:rPr lang="en-US" sz="2400" b="1" i="1" baseline="-60000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  <a:sym typeface="Symbol" pitchFamily="18" charset="2"/>
              </a:rPr>
              <a:t>2</a:t>
            </a:r>
            <a:r>
              <a:rPr lang="en-US" sz="2400" b="1" baseline="-25000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  <a:sym typeface="Symbol" pitchFamily="18" charset="2"/>
              </a:rPr>
              <a:t></a:t>
            </a:r>
            <a:r>
              <a:rPr lang="en-US" sz="2400" b="1" i="1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  <a:sym typeface="Symbol" pitchFamily="18" charset="2"/>
              </a:rPr>
              <a:t>,x</a:t>
            </a:r>
            <a:r>
              <a:rPr lang="en-US" sz="2400" b="1" i="1" baseline="-25000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  <a:sym typeface="Symbol" pitchFamily="18" charset="2"/>
              </a:rPr>
              <a:t>t</a:t>
            </a:r>
            <a:r>
              <a:rPr lang="en-US" sz="2400" b="1" i="1" baseline="-60000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  <a:sym typeface="Symbol" pitchFamily="18" charset="2"/>
              </a:rPr>
              <a:t>2</a:t>
            </a:r>
            <a:r>
              <a:rPr lang="ru-RU" sz="2400" b="1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  <a:sym typeface="Symbol" pitchFamily="18" charset="2"/>
              </a:rPr>
              <a:t>)</a:t>
            </a:r>
            <a:r>
              <a:rPr lang="en-US" sz="2400" b="1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  <a:sym typeface="Symbol" pitchFamily="18" charset="2"/>
              </a:rPr>
              <a:t>,…</a:t>
            </a:r>
            <a:r>
              <a:rPr lang="ru-RU" sz="2400" b="1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  <a:sym typeface="Symbol" pitchFamily="18" charset="2"/>
              </a:rPr>
              <a:t> (</a:t>
            </a:r>
            <a:r>
              <a:rPr lang="en-US" sz="2400" b="1" i="1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  <a:sym typeface="Symbol" pitchFamily="18" charset="2"/>
              </a:rPr>
              <a:t>x</a:t>
            </a:r>
            <a:r>
              <a:rPr lang="en-US" sz="2400" b="1" i="1" baseline="-25000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  <a:sym typeface="Symbol" pitchFamily="18" charset="2"/>
              </a:rPr>
              <a:t>t</a:t>
            </a:r>
            <a:r>
              <a:rPr lang="en-US" sz="2400" b="1" i="1" baseline="-60000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  <a:sym typeface="Symbol" pitchFamily="18" charset="2"/>
              </a:rPr>
              <a:t>p</a:t>
            </a:r>
            <a:r>
              <a:rPr lang="en-US" sz="2400" b="1" baseline="-25000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  <a:sym typeface="Symbol" pitchFamily="18" charset="2"/>
              </a:rPr>
              <a:t></a:t>
            </a:r>
            <a:r>
              <a:rPr lang="en-US" sz="2400" b="1" i="1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  <a:sym typeface="Symbol" pitchFamily="18" charset="2"/>
              </a:rPr>
              <a:t>,x</a:t>
            </a:r>
            <a:r>
              <a:rPr lang="en-US" sz="2400" b="1" i="1" baseline="-25000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  <a:sym typeface="Symbol" pitchFamily="18" charset="2"/>
              </a:rPr>
              <a:t>t</a:t>
            </a:r>
            <a:r>
              <a:rPr lang="en-US" sz="2400" b="1" i="1" baseline="-60000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  <a:sym typeface="Symbol" pitchFamily="18" charset="2"/>
              </a:rPr>
              <a:t>p</a:t>
            </a:r>
            <a:r>
              <a:rPr lang="ru-RU" sz="2400" b="1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  <a:sym typeface="Symbol" pitchFamily="18" charset="2"/>
              </a:rPr>
              <a:t>)</a:t>
            </a:r>
            <a:endParaRPr lang="ru-RU" sz="2400" smtClean="0">
              <a:latin typeface="Arial" pitchFamily="34" charset="0"/>
              <a:cs typeface="Arial" pitchFamily="34" charset="0"/>
            </a:endParaRPr>
          </a:p>
          <a:p>
            <a:pPr marL="457200" indent="-457200" eaLnBrk="1" hangingPunct="1">
              <a:buFontTx/>
              <a:buNone/>
            </a:pPr>
            <a:r>
              <a:rPr lang="en-US" sz="2400" smtClean="0">
                <a:solidFill>
                  <a:srgbClr val="000000"/>
                </a:solidFill>
                <a:latin typeface="Arial" pitchFamily="34" charset="0"/>
                <a:ea typeface="Times"/>
                <a:cs typeface="Times"/>
              </a:rPr>
              <a:t>5.	</a:t>
            </a:r>
            <a:r>
              <a:rPr lang="ru-RU" sz="2400" smtClean="0">
                <a:solidFill>
                  <a:srgbClr val="000000"/>
                </a:solidFill>
                <a:latin typeface="Arial" pitchFamily="34" charset="0"/>
                <a:ea typeface="Times"/>
                <a:cs typeface="Times"/>
              </a:rPr>
              <a:t>Критерий остановки</a:t>
            </a:r>
            <a:r>
              <a:rPr lang="en-US" sz="2400" smtClean="0">
                <a:solidFill>
                  <a:srgbClr val="000000"/>
                </a:solidFill>
                <a:latin typeface="Arial" pitchFamily="34" charset="0"/>
                <a:ea typeface="Times"/>
                <a:cs typeface="Times"/>
              </a:rPr>
              <a:t>: </a:t>
            </a:r>
            <a:r>
              <a:rPr lang="en-US" sz="2400" i="1" smtClean="0">
                <a:solidFill>
                  <a:srgbClr val="000000"/>
                </a:solidFill>
                <a:latin typeface="Arial" pitchFamily="34" charset="0"/>
                <a:ea typeface="Times"/>
                <a:cs typeface="Times"/>
              </a:rPr>
              <a:t>x</a:t>
            </a:r>
            <a:r>
              <a:rPr lang="en-US" sz="2400" i="1" baseline="-25000" smtClean="0">
                <a:solidFill>
                  <a:srgbClr val="000000"/>
                </a:solidFill>
                <a:latin typeface="Arial" pitchFamily="34" charset="0"/>
                <a:ea typeface="Times"/>
                <a:cs typeface="Times"/>
              </a:rPr>
              <a:t>t</a:t>
            </a:r>
            <a:r>
              <a:rPr lang="en-US" sz="2400" i="1" baseline="-60000" smtClean="0">
                <a:solidFill>
                  <a:srgbClr val="000000"/>
                </a:solidFill>
                <a:latin typeface="Arial" pitchFamily="34" charset="0"/>
                <a:ea typeface="Times"/>
                <a:cs typeface="Times"/>
                <a:sym typeface="Symbol" pitchFamily="18" charset="2"/>
              </a:rPr>
              <a:t>i</a:t>
            </a:r>
            <a:r>
              <a:rPr lang="en-US" sz="2400" i="1" smtClean="0">
                <a:solidFill>
                  <a:srgbClr val="000000"/>
                </a:solidFill>
                <a:latin typeface="Arial" pitchFamily="34" charset="0"/>
                <a:ea typeface="Times"/>
                <a:cs typeface="Times"/>
                <a:sym typeface="Symbol" pitchFamily="18" charset="2"/>
              </a:rPr>
              <a:t>x</a:t>
            </a:r>
            <a:r>
              <a:rPr lang="en-US" sz="2400" i="1" baseline="-25000" smtClean="0">
                <a:solidFill>
                  <a:srgbClr val="000000"/>
                </a:solidFill>
                <a:latin typeface="Arial" pitchFamily="34" charset="0"/>
                <a:ea typeface="Times"/>
                <a:cs typeface="Times"/>
                <a:sym typeface="Symbol" pitchFamily="18" charset="2"/>
              </a:rPr>
              <a:t>t</a:t>
            </a:r>
            <a:r>
              <a:rPr lang="en-US" sz="2400" i="1" baseline="-60000" smtClean="0">
                <a:solidFill>
                  <a:srgbClr val="000000"/>
                </a:solidFill>
                <a:latin typeface="Arial" pitchFamily="34" charset="0"/>
                <a:ea typeface="Times"/>
                <a:cs typeface="Times"/>
                <a:sym typeface="Symbol" pitchFamily="18" charset="2"/>
              </a:rPr>
              <a:t>i</a:t>
            </a:r>
            <a:r>
              <a:rPr lang="en-US" sz="2400" baseline="-25000" smtClean="0">
                <a:solidFill>
                  <a:srgbClr val="000000"/>
                </a:solidFill>
                <a:latin typeface="Arial" pitchFamily="34" charset="0"/>
                <a:ea typeface="Times"/>
                <a:cs typeface="Times"/>
                <a:sym typeface="Symbol" pitchFamily="18" charset="2"/>
              </a:rPr>
              <a:t></a:t>
            </a:r>
            <a:r>
              <a:rPr lang="en-US" sz="2400" smtClean="0">
                <a:solidFill>
                  <a:srgbClr val="000000"/>
                </a:solidFill>
                <a:latin typeface="Arial" pitchFamily="34" charset="0"/>
                <a:ea typeface="Times"/>
                <a:cs typeface="Times"/>
                <a:sym typeface="Symbol" pitchFamily="18" charset="2"/>
              </a:rPr>
              <a:t></a:t>
            </a:r>
            <a:r>
              <a:rPr lang="en-US" sz="2400" i="1" smtClean="0">
                <a:solidFill>
                  <a:srgbClr val="000000"/>
                </a:solidFill>
                <a:latin typeface="Arial" pitchFamily="34" charset="0"/>
                <a:ea typeface="Times"/>
                <a:cs typeface="Times"/>
                <a:sym typeface="Symbol" pitchFamily="18" charset="2"/>
              </a:rPr>
              <a:t></a:t>
            </a:r>
            <a:r>
              <a:rPr lang="ru-RU" sz="2400" i="1" smtClean="0">
                <a:solidFill>
                  <a:srgbClr val="000000"/>
                </a:solidFill>
                <a:latin typeface="Arial" pitchFamily="34" charset="0"/>
                <a:ea typeface="Times"/>
                <a:cs typeface="Times"/>
                <a:sym typeface="Symbol" pitchFamily="18" charset="2"/>
              </a:rPr>
              <a:t>, </a:t>
            </a:r>
            <a:r>
              <a:rPr lang="ru-RU" sz="240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400" smtClean="0">
                <a:latin typeface="Arial" pitchFamily="34" charset="0"/>
                <a:cs typeface="Arial" pitchFamily="34" charset="0"/>
                <a:sym typeface="Symbol" pitchFamily="18" charset="2"/>
              </a:rPr>
              <a:t></a:t>
            </a:r>
            <a:r>
              <a:rPr lang="en-US" sz="2400" i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400" smtClean="0">
                <a:latin typeface="Arial" pitchFamily="34" charset="0"/>
                <a:cs typeface="Arial" pitchFamily="34" charset="0"/>
                <a:sym typeface="Symbol" pitchFamily="18" charset="2"/>
              </a:rPr>
              <a:t></a:t>
            </a:r>
            <a:r>
              <a:rPr lang="en-US" sz="2400" i="1" smtClean="0">
                <a:latin typeface="Arial" pitchFamily="34" charset="0"/>
                <a:cs typeface="Arial" pitchFamily="34" charset="0"/>
                <a:sym typeface="Symbol" pitchFamily="18" charset="2"/>
              </a:rPr>
              <a:t>p</a:t>
            </a:r>
            <a:endParaRPr lang="en-US" sz="2400" i="1" smtClean="0">
              <a:solidFill>
                <a:srgbClr val="000000"/>
              </a:solidFill>
              <a:latin typeface="Arial" pitchFamily="34" charset="0"/>
              <a:ea typeface="Times"/>
              <a:cs typeface="Times"/>
              <a:sym typeface="Symbol" pitchFamily="18" charset="2"/>
            </a:endParaRPr>
          </a:p>
          <a:p>
            <a:pPr marL="457200" indent="-457200" algn="r" eaLnBrk="1" hangingPunct="1">
              <a:buFontTx/>
              <a:buNone/>
            </a:pPr>
            <a:endParaRPr lang="ru-RU" sz="200" i="1" smtClean="0">
              <a:solidFill>
                <a:srgbClr val="000000"/>
              </a:solidFill>
              <a:latin typeface="Arial" pitchFamily="34" charset="0"/>
              <a:ea typeface="Times"/>
              <a:cs typeface="Times"/>
              <a:sym typeface="Symbol" pitchFamily="18" charset="2"/>
            </a:endParaRPr>
          </a:p>
          <a:p>
            <a:pPr marL="457200" indent="-457200" algn="r" eaLnBrk="1" hangingPunct="1">
              <a:buFontTx/>
              <a:buNone/>
            </a:pPr>
            <a:endParaRPr lang="ru-RU" sz="200" i="1" smtClean="0">
              <a:solidFill>
                <a:srgbClr val="000000"/>
              </a:solidFill>
              <a:latin typeface="Arial" pitchFamily="34" charset="0"/>
              <a:ea typeface="Times"/>
              <a:cs typeface="Times"/>
              <a:sym typeface="Symbol" pitchFamily="18" charset="2"/>
            </a:endParaRPr>
          </a:p>
          <a:p>
            <a:pPr marL="457200" indent="-457200" algn="r" eaLnBrk="1" hangingPunct="1">
              <a:buFontTx/>
              <a:buNone/>
            </a:pPr>
            <a:endParaRPr lang="ru-RU" sz="200" i="1" smtClean="0">
              <a:solidFill>
                <a:srgbClr val="000000"/>
              </a:solidFill>
              <a:latin typeface="Arial" pitchFamily="34" charset="0"/>
              <a:ea typeface="Times"/>
              <a:cs typeface="Times"/>
              <a:sym typeface="Symbol" pitchFamily="18" charset="2"/>
            </a:endParaRPr>
          </a:p>
          <a:p>
            <a:pPr marL="457200" indent="-457200" algn="r" eaLnBrk="1" hangingPunct="1">
              <a:buFontTx/>
              <a:buNone/>
            </a:pPr>
            <a:r>
              <a:rPr lang="ru-RU" i="1" smtClean="0">
                <a:solidFill>
                  <a:srgbClr val="000000"/>
                </a:solidFill>
                <a:latin typeface="Arial" pitchFamily="34" charset="0"/>
                <a:ea typeface="Times"/>
                <a:cs typeface="Times"/>
                <a:sym typeface="Symbol" pitchFamily="18" charset="2"/>
              </a:rPr>
              <a:t>Сергеев, Гришагин, Стронгин </a:t>
            </a:r>
            <a:r>
              <a:rPr lang="en-US" i="1" smtClean="0">
                <a:latin typeface="Arial" pitchFamily="34" charset="0"/>
                <a:cs typeface="Arial" pitchFamily="34" charset="0"/>
              </a:rPr>
              <a:t>(1997).</a:t>
            </a:r>
            <a:endParaRPr lang="ru-RU" i="1" smtClean="0">
              <a:latin typeface="Arial" pitchFamily="34" charset="0"/>
              <a:cs typeface="Arial" pitchFamily="34" charset="0"/>
              <a:sym typeface="Symbol" pitchFamily="18" charset="2"/>
            </a:endParaRPr>
          </a:p>
        </p:txBody>
      </p:sp>
      <p:graphicFrame>
        <p:nvGraphicFramePr>
          <p:cNvPr id="4098" name="Object 8"/>
          <p:cNvGraphicFramePr>
            <a:graphicFrameLocks noChangeAspect="1"/>
          </p:cNvGraphicFramePr>
          <p:nvPr>
            <p:ph sz="half" idx="2"/>
          </p:nvPr>
        </p:nvGraphicFramePr>
        <p:xfrm>
          <a:off x="5180013" y="1285875"/>
          <a:ext cx="3821112" cy="936625"/>
        </p:xfrm>
        <a:graphic>
          <a:graphicData uri="http://schemas.openxmlformats.org/presentationml/2006/ole">
            <p:oleObj spid="_x0000_s4098" name="Формула" r:id="rId4" imgW="1968480" imgH="482400" progId="Equation.3">
              <p:embed/>
            </p:oleObj>
          </a:graphicData>
        </a:graphic>
      </p:graphicFrame>
      <p:graphicFrame>
        <p:nvGraphicFramePr>
          <p:cNvPr id="4099" name="Object 10"/>
          <p:cNvGraphicFramePr>
            <a:graphicFrameLocks noChangeAspect="1"/>
          </p:cNvGraphicFramePr>
          <p:nvPr/>
        </p:nvGraphicFramePr>
        <p:xfrm>
          <a:off x="4357688" y="2489200"/>
          <a:ext cx="4738687" cy="1011238"/>
        </p:xfrm>
        <a:graphic>
          <a:graphicData uri="http://schemas.openxmlformats.org/presentationml/2006/ole">
            <p:oleObj spid="_x0000_s4099" name="Формула" r:id="rId5" imgW="2260440" imgH="482400" progId="Equation.3">
              <p:embed/>
            </p:oleObj>
          </a:graphicData>
        </a:graphic>
      </p:graphicFrame>
      <p:graphicFrame>
        <p:nvGraphicFramePr>
          <p:cNvPr id="4100" name="Object 11"/>
          <p:cNvGraphicFramePr>
            <a:graphicFrameLocks noChangeAspect="1"/>
          </p:cNvGraphicFramePr>
          <p:nvPr/>
        </p:nvGraphicFramePr>
        <p:xfrm>
          <a:off x="5214938" y="4429125"/>
          <a:ext cx="3584575" cy="1112838"/>
        </p:xfrm>
        <a:graphic>
          <a:graphicData uri="http://schemas.openxmlformats.org/presentationml/2006/ole">
            <p:oleObj spid="_x0000_s4100" name="Формула" r:id="rId6" imgW="1638000" imgH="507960" progId="Equation.3">
              <p:embed/>
            </p:oleObj>
          </a:graphicData>
        </a:graphic>
      </p:graphicFrame>
      <p:grpSp>
        <p:nvGrpSpPr>
          <p:cNvPr id="4104" name="Group 13"/>
          <p:cNvGrpSpPr>
            <a:grpSpLocks/>
          </p:cNvGrpSpPr>
          <p:nvPr/>
        </p:nvGrpSpPr>
        <p:grpSpPr bwMode="auto">
          <a:xfrm>
            <a:off x="684213" y="836613"/>
            <a:ext cx="7145337" cy="460375"/>
            <a:chOff x="480" y="720"/>
            <a:chExt cx="4560" cy="298"/>
          </a:xfrm>
        </p:grpSpPr>
        <p:sp>
          <p:nvSpPr>
            <p:cNvPr id="4106" name="Text Box 14"/>
            <p:cNvSpPr txBox="1">
              <a:spLocks noChangeArrowheads="1"/>
            </p:cNvSpPr>
            <p:nvPr/>
          </p:nvSpPr>
          <p:spPr bwMode="auto">
            <a:xfrm>
              <a:off x="480" y="864"/>
              <a:ext cx="28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>
                  <a:latin typeface="Arial" pitchFamily="34" charset="0"/>
                </a:rPr>
                <a:t>0=x</a:t>
              </a:r>
              <a:r>
                <a:rPr lang="en-US" sz="1400" i="1" baseline="-25000">
                  <a:latin typeface="Arial" pitchFamily="34" charset="0"/>
                </a:rPr>
                <a:t>0</a:t>
              </a:r>
              <a:endParaRPr lang="ru-RU" sz="1400" i="1">
                <a:latin typeface="Arial" pitchFamily="34" charset="0"/>
              </a:endParaRPr>
            </a:p>
          </p:txBody>
        </p:sp>
        <p:sp>
          <p:nvSpPr>
            <p:cNvPr id="4107" name="Text Box 15"/>
            <p:cNvSpPr txBox="1">
              <a:spLocks noChangeArrowheads="1"/>
            </p:cNvSpPr>
            <p:nvPr/>
          </p:nvSpPr>
          <p:spPr bwMode="auto">
            <a:xfrm>
              <a:off x="912" y="864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>
                  <a:latin typeface="Arial" pitchFamily="34" charset="0"/>
                </a:rPr>
                <a:t>x</a:t>
              </a:r>
              <a:r>
                <a:rPr lang="en-US" sz="1400" i="1" baseline="-25000">
                  <a:latin typeface="Arial" pitchFamily="34" charset="0"/>
                </a:rPr>
                <a:t>1</a:t>
              </a:r>
              <a:endParaRPr lang="ru-RU" sz="1400" i="1">
                <a:latin typeface="Arial" pitchFamily="34" charset="0"/>
              </a:endParaRPr>
            </a:p>
          </p:txBody>
        </p:sp>
        <p:sp>
          <p:nvSpPr>
            <p:cNvPr id="4108" name="Text Box 16"/>
            <p:cNvSpPr txBox="1">
              <a:spLocks noChangeArrowheads="1"/>
            </p:cNvSpPr>
            <p:nvPr/>
          </p:nvSpPr>
          <p:spPr bwMode="auto">
            <a:xfrm>
              <a:off x="1248" y="864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>
                  <a:latin typeface="Arial" pitchFamily="34" charset="0"/>
                </a:rPr>
                <a:t>x</a:t>
              </a:r>
              <a:r>
                <a:rPr lang="en-US" sz="1400" i="1" baseline="-25000">
                  <a:latin typeface="Arial" pitchFamily="34" charset="0"/>
                </a:rPr>
                <a:t>2</a:t>
              </a:r>
              <a:endParaRPr lang="ru-RU" sz="1400" i="1">
                <a:latin typeface="Arial" pitchFamily="34" charset="0"/>
              </a:endParaRPr>
            </a:p>
          </p:txBody>
        </p:sp>
        <p:sp>
          <p:nvSpPr>
            <p:cNvPr id="4109" name="Text Box 17"/>
            <p:cNvSpPr txBox="1">
              <a:spLocks noChangeArrowheads="1"/>
            </p:cNvSpPr>
            <p:nvPr/>
          </p:nvSpPr>
          <p:spPr bwMode="auto">
            <a:xfrm>
              <a:off x="1584" y="864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Arial" pitchFamily="34" charset="0"/>
                </a:rPr>
                <a:t>…</a:t>
              </a:r>
              <a:endParaRPr lang="ru-RU" sz="1400">
                <a:latin typeface="Arial" pitchFamily="34" charset="0"/>
              </a:endParaRPr>
            </a:p>
          </p:txBody>
        </p:sp>
        <p:sp>
          <p:nvSpPr>
            <p:cNvPr id="4110" name="Text Box 18"/>
            <p:cNvSpPr txBox="1">
              <a:spLocks noChangeArrowheads="1"/>
            </p:cNvSpPr>
            <p:nvPr/>
          </p:nvSpPr>
          <p:spPr bwMode="auto">
            <a:xfrm>
              <a:off x="2304" y="864"/>
              <a:ext cx="1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>
                  <a:latin typeface="Arial" pitchFamily="34" charset="0"/>
                </a:rPr>
                <a:t>x</a:t>
              </a:r>
              <a:r>
                <a:rPr lang="en-US" sz="1400" i="1" baseline="-25000">
                  <a:latin typeface="Arial" pitchFamily="34" charset="0"/>
                </a:rPr>
                <a:t>i-1</a:t>
              </a:r>
              <a:endParaRPr lang="ru-RU" sz="1400" i="1">
                <a:latin typeface="Arial" pitchFamily="34" charset="0"/>
              </a:endParaRPr>
            </a:p>
          </p:txBody>
        </p:sp>
        <p:sp>
          <p:nvSpPr>
            <p:cNvPr id="4111" name="Text Box 19"/>
            <p:cNvSpPr txBox="1">
              <a:spLocks noChangeArrowheads="1"/>
            </p:cNvSpPr>
            <p:nvPr/>
          </p:nvSpPr>
          <p:spPr bwMode="auto">
            <a:xfrm>
              <a:off x="2736" y="864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>
                  <a:latin typeface="Arial" pitchFamily="34" charset="0"/>
                </a:rPr>
                <a:t>x</a:t>
              </a:r>
              <a:r>
                <a:rPr lang="en-US" sz="1400" i="1" baseline="-25000">
                  <a:latin typeface="Arial" pitchFamily="34" charset="0"/>
                </a:rPr>
                <a:t>i</a:t>
              </a:r>
              <a:endParaRPr lang="ru-RU" sz="1400" i="1">
                <a:latin typeface="Arial" pitchFamily="34" charset="0"/>
              </a:endParaRPr>
            </a:p>
          </p:txBody>
        </p:sp>
        <p:grpSp>
          <p:nvGrpSpPr>
            <p:cNvPr id="4112" name="Group 20"/>
            <p:cNvGrpSpPr>
              <a:grpSpLocks/>
            </p:cNvGrpSpPr>
            <p:nvPr/>
          </p:nvGrpSpPr>
          <p:grpSpPr bwMode="auto">
            <a:xfrm>
              <a:off x="576" y="720"/>
              <a:ext cx="4320" cy="96"/>
              <a:chOff x="576" y="720"/>
              <a:chExt cx="4320" cy="96"/>
            </a:xfrm>
          </p:grpSpPr>
          <p:sp>
            <p:nvSpPr>
              <p:cNvPr id="4115" name="Line 21"/>
              <p:cNvSpPr>
                <a:spLocks noChangeShapeType="1"/>
              </p:cNvSpPr>
              <p:nvPr/>
            </p:nvSpPr>
            <p:spPr bwMode="auto">
              <a:xfrm>
                <a:off x="576" y="768"/>
                <a:ext cx="43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ru-RU"/>
              </a:p>
            </p:txBody>
          </p:sp>
          <p:sp>
            <p:nvSpPr>
              <p:cNvPr id="4116" name="Line 22"/>
              <p:cNvSpPr>
                <a:spLocks noChangeShapeType="1"/>
              </p:cNvSpPr>
              <p:nvPr/>
            </p:nvSpPr>
            <p:spPr bwMode="auto">
              <a:xfrm>
                <a:off x="576" y="72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ru-RU"/>
              </a:p>
            </p:txBody>
          </p:sp>
          <p:sp>
            <p:nvSpPr>
              <p:cNvPr id="4117" name="Line 23"/>
              <p:cNvSpPr>
                <a:spLocks noChangeShapeType="1"/>
              </p:cNvSpPr>
              <p:nvPr/>
            </p:nvSpPr>
            <p:spPr bwMode="auto">
              <a:xfrm>
                <a:off x="4896" y="72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ru-RU"/>
              </a:p>
            </p:txBody>
          </p:sp>
          <p:sp>
            <p:nvSpPr>
              <p:cNvPr id="4118" name="Line 24"/>
              <p:cNvSpPr>
                <a:spLocks noChangeShapeType="1"/>
              </p:cNvSpPr>
              <p:nvPr/>
            </p:nvSpPr>
            <p:spPr bwMode="auto">
              <a:xfrm>
                <a:off x="960" y="72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ru-RU"/>
              </a:p>
            </p:txBody>
          </p:sp>
          <p:sp>
            <p:nvSpPr>
              <p:cNvPr id="4119" name="Line 25"/>
              <p:cNvSpPr>
                <a:spLocks noChangeShapeType="1"/>
              </p:cNvSpPr>
              <p:nvPr/>
            </p:nvSpPr>
            <p:spPr bwMode="auto">
              <a:xfrm>
                <a:off x="1296" y="72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ru-RU"/>
              </a:p>
            </p:txBody>
          </p:sp>
          <p:sp>
            <p:nvSpPr>
              <p:cNvPr id="4120" name="Line 26"/>
              <p:cNvSpPr>
                <a:spLocks noChangeShapeType="1"/>
              </p:cNvSpPr>
              <p:nvPr/>
            </p:nvSpPr>
            <p:spPr bwMode="auto">
              <a:xfrm>
                <a:off x="2352" y="72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ru-RU"/>
              </a:p>
            </p:txBody>
          </p:sp>
          <p:sp>
            <p:nvSpPr>
              <p:cNvPr id="4121" name="Line 27"/>
              <p:cNvSpPr>
                <a:spLocks noChangeShapeType="1"/>
              </p:cNvSpPr>
              <p:nvPr/>
            </p:nvSpPr>
            <p:spPr bwMode="auto">
              <a:xfrm>
                <a:off x="2784" y="72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ru-RU"/>
              </a:p>
            </p:txBody>
          </p:sp>
        </p:grpSp>
        <p:sp>
          <p:nvSpPr>
            <p:cNvPr id="4113" name="Text Box 28"/>
            <p:cNvSpPr txBox="1">
              <a:spLocks noChangeArrowheads="1"/>
            </p:cNvSpPr>
            <p:nvPr/>
          </p:nvSpPr>
          <p:spPr bwMode="auto">
            <a:xfrm>
              <a:off x="3264" y="864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Arial" pitchFamily="34" charset="0"/>
                </a:rPr>
                <a:t>…</a:t>
              </a:r>
              <a:endParaRPr lang="ru-RU" sz="1400">
                <a:latin typeface="Arial" pitchFamily="34" charset="0"/>
              </a:endParaRPr>
            </a:p>
          </p:txBody>
        </p:sp>
        <p:sp>
          <p:nvSpPr>
            <p:cNvPr id="4114" name="Text Box 29"/>
            <p:cNvSpPr txBox="1">
              <a:spLocks noChangeArrowheads="1"/>
            </p:cNvSpPr>
            <p:nvPr/>
          </p:nvSpPr>
          <p:spPr bwMode="auto">
            <a:xfrm>
              <a:off x="4752" y="864"/>
              <a:ext cx="28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>
                  <a:latin typeface="Arial" pitchFamily="34" charset="0"/>
                </a:rPr>
                <a:t>x</a:t>
              </a:r>
              <a:r>
                <a:rPr lang="en-US" sz="1400" i="1" baseline="-25000">
                  <a:latin typeface="Arial" pitchFamily="34" charset="0"/>
                </a:rPr>
                <a:t>k</a:t>
              </a:r>
              <a:r>
                <a:rPr lang="en-US" sz="1400" i="1">
                  <a:latin typeface="Arial" pitchFamily="34" charset="0"/>
                </a:rPr>
                <a:t>=1</a:t>
              </a:r>
              <a:endParaRPr lang="ru-RU" sz="1400" i="1">
                <a:latin typeface="Arial" pitchFamily="34" charset="0"/>
              </a:endParaRPr>
            </a:p>
          </p:txBody>
        </p:sp>
      </p:grpSp>
      <p:sp>
        <p:nvSpPr>
          <p:cNvPr id="410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3871913" y="1582738"/>
          <a:ext cx="1414462" cy="431800"/>
        </p:xfrm>
        <a:graphic>
          <a:graphicData uri="http://schemas.openxmlformats.org/presentationml/2006/ole">
            <p:oleObj spid="_x0000_s4101" name="Формула" r:id="rId7" imgW="74916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467725" cy="4968875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endParaRPr lang="en-US" sz="2400" smtClean="0"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400" smtClean="0"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400" smtClean="0"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en-US" sz="2400" smtClean="0"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en-US" sz="2400" smtClean="0"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en-US" sz="2400" smtClean="0"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400" smtClean="0"/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ru-RU" sz="2400" smtClean="0">
              <a:cs typeface="Times New Roman" pitchFamily="18" charset="0"/>
            </a:endParaRPr>
          </a:p>
        </p:txBody>
      </p:sp>
      <p:sp>
        <p:nvSpPr>
          <p:cNvPr id="5127" name="Rectangle 4"/>
          <p:cNvSpPr>
            <a:spLocks noChangeArrowheads="1"/>
          </p:cNvSpPr>
          <p:nvPr/>
        </p:nvSpPr>
        <p:spPr bwMode="auto">
          <a:xfrm>
            <a:off x="0" y="-230188"/>
            <a:ext cx="184150" cy="460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128" name="Заголовок 5"/>
          <p:cNvSpPr>
            <a:spLocks noGrp="1"/>
          </p:cNvSpPr>
          <p:nvPr>
            <p:ph type="title"/>
          </p:nvPr>
        </p:nvSpPr>
        <p:spPr>
          <a:xfrm>
            <a:off x="142875" y="152400"/>
            <a:ext cx="8496300" cy="457200"/>
          </a:xfrm>
        </p:spPr>
        <p:txBody>
          <a:bodyPr/>
          <a:lstStyle/>
          <a:p>
            <a:r>
              <a:rPr lang="ru-RU" smtClean="0"/>
              <a:t>Блочная рекурсивная схема редукции размерности</a:t>
            </a:r>
          </a:p>
        </p:txBody>
      </p:sp>
      <p:sp>
        <p:nvSpPr>
          <p:cNvPr id="512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1908175" y="5445125"/>
          <a:ext cx="4883150" cy="898525"/>
        </p:xfrm>
        <a:graphic>
          <a:graphicData uri="http://schemas.openxmlformats.org/presentationml/2006/ole">
            <p:oleObj spid="_x0000_s5122" name="Формула" r:id="rId4" imgW="2374560" imgH="431640" progId="Equation.3">
              <p:embed/>
            </p:oleObj>
          </a:graphicData>
        </a:graphic>
      </p:graphicFrame>
      <p:sp>
        <p:nvSpPr>
          <p:cNvPr id="51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5123" name="Object 4"/>
          <p:cNvGraphicFramePr>
            <a:graphicFrameLocks noChangeAspect="1"/>
          </p:cNvGraphicFramePr>
          <p:nvPr/>
        </p:nvGraphicFramePr>
        <p:xfrm>
          <a:off x="836613" y="3644900"/>
          <a:ext cx="7480300" cy="617538"/>
        </p:xfrm>
        <a:graphic>
          <a:graphicData uri="http://schemas.openxmlformats.org/presentationml/2006/ole">
            <p:oleObj spid="_x0000_s5123" name="Формула" r:id="rId5" imgW="3466800" imgH="241200" progId="Equation.3">
              <p:embed/>
            </p:oleObj>
          </a:graphicData>
        </a:graphic>
      </p:graphicFrame>
      <p:sp>
        <p:nvSpPr>
          <p:cNvPr id="5131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13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5124" name="Object 5"/>
          <p:cNvGraphicFramePr>
            <a:graphicFrameLocks noChangeAspect="1"/>
          </p:cNvGraphicFramePr>
          <p:nvPr/>
        </p:nvGraphicFramePr>
        <p:xfrm>
          <a:off x="2017713" y="4292600"/>
          <a:ext cx="5002212" cy="636588"/>
        </p:xfrm>
        <a:graphic>
          <a:graphicData uri="http://schemas.openxmlformats.org/presentationml/2006/ole">
            <p:oleObj spid="_x0000_s5124" name="Формула" r:id="rId6" imgW="2171700" imgH="279400" progId="Equation.3">
              <p:embed/>
            </p:oleObj>
          </a:graphicData>
        </a:graphic>
      </p:graphicFrame>
      <p:sp>
        <p:nvSpPr>
          <p:cNvPr id="513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5125" name="Object 7"/>
          <p:cNvGraphicFramePr>
            <a:graphicFrameLocks noChangeAspect="1"/>
          </p:cNvGraphicFramePr>
          <p:nvPr/>
        </p:nvGraphicFramePr>
        <p:xfrm>
          <a:off x="158750" y="4824413"/>
          <a:ext cx="8877300" cy="692150"/>
        </p:xfrm>
        <a:graphic>
          <a:graphicData uri="http://schemas.openxmlformats.org/presentationml/2006/ole">
            <p:oleObj spid="_x0000_s5125" name="Формула" r:id="rId7" imgW="3848040" imgH="304560" progId="Equation.3">
              <p:embed/>
            </p:oleObj>
          </a:graphicData>
        </a:graphic>
      </p:graphicFrame>
      <p:sp>
        <p:nvSpPr>
          <p:cNvPr id="5134" name="Rectangle 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135" name="AutoShape 35"/>
          <p:cNvSpPr>
            <a:spLocks noChangeAspect="1" noChangeArrowheads="1" noTextEdit="1"/>
          </p:cNvSpPr>
          <p:nvPr/>
        </p:nvSpPr>
        <p:spPr bwMode="auto">
          <a:xfrm>
            <a:off x="642938" y="714375"/>
            <a:ext cx="8429625" cy="292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36" name="Oval 32"/>
          <p:cNvSpPr>
            <a:spLocks noChangeArrowheads="1"/>
          </p:cNvSpPr>
          <p:nvPr/>
        </p:nvSpPr>
        <p:spPr bwMode="auto">
          <a:xfrm>
            <a:off x="3713163" y="865188"/>
            <a:ext cx="1268412" cy="42068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>
              <a:tabLst>
                <a:tab pos="90488" algn="l"/>
              </a:tabLst>
            </a:pPr>
            <a:r>
              <a:rPr lang="en-US" altLang="zh-CN" sz="1800">
                <a:latin typeface="Arial" pitchFamily="34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ru-RU" altLang="zh-CN" sz="1800">
                <a:latin typeface="Arial" pitchFamily="34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altLang="zh-CN" sz="1800" i="1">
                <a:ea typeface="SimSun" pitchFamily="2" charset="-122"/>
                <a:cs typeface="Times New Roman" pitchFamily="18" charset="0"/>
                <a:sym typeface="Symbol" pitchFamily="18" charset="2"/>
              </a:rPr>
              <a:t></a:t>
            </a:r>
            <a:r>
              <a:rPr lang="en-US" altLang="zh-CN" sz="2200" baseline="-30000">
                <a:latin typeface="Arial" pitchFamily="34" charset="0"/>
                <a:ea typeface="SimSun" pitchFamily="2" charset="-122"/>
                <a:cs typeface="Times New Roman" pitchFamily="18" charset="0"/>
              </a:rPr>
              <a:t>1</a:t>
            </a:r>
            <a:r>
              <a:rPr lang="en-US" altLang="zh-CN" sz="2200" i="1">
                <a:ea typeface="SimSun" pitchFamily="2" charset="-122"/>
                <a:cs typeface="Times New Roman" pitchFamily="18" charset="0"/>
                <a:sym typeface="Symbol" pitchFamily="18" charset="2"/>
              </a:rPr>
              <a:t>(u</a:t>
            </a:r>
            <a:r>
              <a:rPr lang="en-US" altLang="zh-CN" sz="2200" baseline="-30000">
                <a:ea typeface="SimSun" pitchFamily="2" charset="-122"/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1800" i="1">
                <a:ea typeface="SimSun" pitchFamily="2" charset="-122"/>
                <a:cs typeface="Times New Roman" pitchFamily="18" charset="0"/>
                <a:sym typeface="Symbol" pitchFamily="18" charset="2"/>
              </a:rPr>
              <a:t>)</a:t>
            </a:r>
          </a:p>
        </p:txBody>
      </p:sp>
      <p:sp>
        <p:nvSpPr>
          <p:cNvPr id="5137" name="Oval 31"/>
          <p:cNvSpPr>
            <a:spLocks noChangeArrowheads="1"/>
          </p:cNvSpPr>
          <p:nvPr/>
        </p:nvSpPr>
        <p:spPr bwMode="auto">
          <a:xfrm>
            <a:off x="2730500" y="1508125"/>
            <a:ext cx="1270000" cy="4206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>
              <a:tabLst>
                <a:tab pos="90488" algn="l"/>
              </a:tabLst>
            </a:pPr>
            <a:r>
              <a:rPr lang="en-US" altLang="zh-CN" sz="1600">
                <a:latin typeface="Arial" pitchFamily="34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altLang="zh-CN" sz="1800" i="1">
                <a:ea typeface="SimSun" pitchFamily="2" charset="-122"/>
                <a:cs typeface="Times New Roman" pitchFamily="18" charset="0"/>
                <a:sym typeface="Symbol" pitchFamily="18" charset="2"/>
              </a:rPr>
              <a:t></a:t>
            </a:r>
            <a:r>
              <a:rPr lang="en-US" altLang="zh-CN" sz="1800" baseline="-30000">
                <a:latin typeface="Arial" pitchFamily="34" charset="0"/>
                <a:ea typeface="SimSun" pitchFamily="2" charset="-122"/>
                <a:cs typeface="Times New Roman" pitchFamily="18" charset="0"/>
              </a:rPr>
              <a:t>2</a:t>
            </a:r>
            <a:r>
              <a:rPr lang="en-US" altLang="zh-CN" sz="1800" i="1">
                <a:ea typeface="SimSun" pitchFamily="2" charset="-122"/>
                <a:cs typeface="Times New Roman" pitchFamily="18" charset="0"/>
                <a:sym typeface="Symbol" pitchFamily="18" charset="2"/>
              </a:rPr>
              <a:t>(u</a:t>
            </a:r>
            <a:r>
              <a:rPr lang="en-US" altLang="zh-CN" sz="1800" baseline="-30000">
                <a:ea typeface="SimSun" pitchFamily="2" charset="-122"/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1800" i="1">
                <a:ea typeface="SimSun" pitchFamily="2" charset="-122"/>
                <a:cs typeface="Times New Roman" pitchFamily="18" charset="0"/>
                <a:sym typeface="Symbol" pitchFamily="18" charset="2"/>
              </a:rPr>
              <a:t>, u</a:t>
            </a:r>
            <a:r>
              <a:rPr lang="en-US" altLang="zh-CN" sz="1800" baseline="-30000">
                <a:ea typeface="SimSun" pitchFamily="2" charset="-122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1800" i="1">
                <a:ea typeface="SimSun" pitchFamily="2" charset="-122"/>
                <a:cs typeface="Times New Roman" pitchFamily="18" charset="0"/>
                <a:sym typeface="Symbol" pitchFamily="18" charset="2"/>
              </a:rPr>
              <a:t>)</a:t>
            </a:r>
          </a:p>
        </p:txBody>
      </p:sp>
      <p:sp>
        <p:nvSpPr>
          <p:cNvPr id="5138" name="Oval 30"/>
          <p:cNvSpPr>
            <a:spLocks noChangeArrowheads="1"/>
          </p:cNvSpPr>
          <p:nvPr/>
        </p:nvSpPr>
        <p:spPr bwMode="auto">
          <a:xfrm>
            <a:off x="4826000" y="1484313"/>
            <a:ext cx="1270000" cy="42068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>
              <a:tabLst>
                <a:tab pos="90488" algn="l"/>
              </a:tabLst>
            </a:pPr>
            <a:r>
              <a:rPr lang="en-US" altLang="zh-CN" sz="1600">
                <a:latin typeface="Arial" pitchFamily="34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altLang="zh-CN" sz="1800" i="1">
                <a:ea typeface="SimSun" pitchFamily="2" charset="-122"/>
                <a:cs typeface="Times New Roman" pitchFamily="18" charset="0"/>
                <a:sym typeface="Symbol" pitchFamily="18" charset="2"/>
              </a:rPr>
              <a:t></a:t>
            </a:r>
            <a:r>
              <a:rPr lang="en-US" altLang="zh-CN" sz="1800" baseline="-30000">
                <a:latin typeface="Arial" pitchFamily="34" charset="0"/>
                <a:ea typeface="SimSun" pitchFamily="2" charset="-122"/>
                <a:cs typeface="Times New Roman" pitchFamily="18" charset="0"/>
              </a:rPr>
              <a:t>2</a:t>
            </a:r>
            <a:r>
              <a:rPr lang="en-US" altLang="zh-CN" sz="1800" i="1">
                <a:ea typeface="SimSun" pitchFamily="2" charset="-122"/>
                <a:cs typeface="Times New Roman" pitchFamily="18" charset="0"/>
                <a:sym typeface="Symbol" pitchFamily="18" charset="2"/>
              </a:rPr>
              <a:t>(u</a:t>
            </a:r>
            <a:r>
              <a:rPr lang="en-US" altLang="zh-CN" sz="1800" baseline="-30000">
                <a:ea typeface="SimSun" pitchFamily="2" charset="-122"/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1800" i="1">
                <a:ea typeface="SimSun" pitchFamily="2" charset="-122"/>
                <a:cs typeface="Times New Roman" pitchFamily="18" charset="0"/>
                <a:sym typeface="Symbol" pitchFamily="18" charset="2"/>
              </a:rPr>
              <a:t>, u</a:t>
            </a:r>
            <a:r>
              <a:rPr lang="en-US" altLang="zh-CN" sz="1800" baseline="-30000">
                <a:ea typeface="SimSun" pitchFamily="2" charset="-122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1800" i="1">
                <a:ea typeface="SimSun" pitchFamily="2" charset="-122"/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tabLst>
                <a:tab pos="90488" algn="l"/>
              </a:tabLst>
            </a:pPr>
            <a:r>
              <a:rPr lang="en-US" altLang="zh-CN" sz="1600">
                <a:latin typeface="Arial" pitchFamily="34" charset="0"/>
                <a:ea typeface="SimSun" pitchFamily="2" charset="-122"/>
                <a:cs typeface="Times New Roman" pitchFamily="18" charset="0"/>
              </a:rPr>
              <a:t> </a:t>
            </a:r>
            <a:endParaRPr lang="en-US" altLang="zh-CN" sz="1800" i="1">
              <a:ea typeface="SimSun" pitchFamily="2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5139" name="AutoShape 29"/>
          <p:cNvCxnSpPr>
            <a:cxnSpLocks noChangeShapeType="1"/>
          </p:cNvCxnSpPr>
          <p:nvPr/>
        </p:nvCxnSpPr>
        <p:spPr bwMode="auto">
          <a:xfrm flipH="1">
            <a:off x="3349625" y="1187450"/>
            <a:ext cx="550863" cy="30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140" name="AutoShape 28"/>
          <p:cNvCxnSpPr>
            <a:cxnSpLocks noChangeShapeType="1"/>
          </p:cNvCxnSpPr>
          <p:nvPr/>
        </p:nvCxnSpPr>
        <p:spPr bwMode="auto">
          <a:xfrm>
            <a:off x="4795838" y="1187450"/>
            <a:ext cx="665162" cy="296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141" name="AutoShape 27"/>
          <p:cNvCxnSpPr>
            <a:cxnSpLocks noChangeShapeType="1"/>
          </p:cNvCxnSpPr>
          <p:nvPr/>
        </p:nvCxnSpPr>
        <p:spPr bwMode="auto">
          <a:xfrm flipH="1">
            <a:off x="1673225" y="1851025"/>
            <a:ext cx="1227138" cy="4889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142" name="AutoShape 26"/>
          <p:cNvCxnSpPr>
            <a:cxnSpLocks noChangeShapeType="1"/>
          </p:cNvCxnSpPr>
          <p:nvPr/>
        </p:nvCxnSpPr>
        <p:spPr bwMode="auto">
          <a:xfrm>
            <a:off x="3349625" y="1912938"/>
            <a:ext cx="184150" cy="4270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143" name="AutoShape 25"/>
          <p:cNvCxnSpPr>
            <a:cxnSpLocks noChangeShapeType="1"/>
          </p:cNvCxnSpPr>
          <p:nvPr/>
        </p:nvCxnSpPr>
        <p:spPr bwMode="auto">
          <a:xfrm flipH="1">
            <a:off x="5367338" y="1905000"/>
            <a:ext cx="93662" cy="4349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144" name="AutoShape 24"/>
          <p:cNvCxnSpPr>
            <a:cxnSpLocks noChangeShapeType="1"/>
          </p:cNvCxnSpPr>
          <p:nvPr/>
        </p:nvCxnSpPr>
        <p:spPr bwMode="auto">
          <a:xfrm>
            <a:off x="5908675" y="1843088"/>
            <a:ext cx="1314450" cy="4905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5145" name="Rectangle 23"/>
          <p:cNvSpPr>
            <a:spLocks noChangeArrowheads="1"/>
          </p:cNvSpPr>
          <p:nvPr/>
        </p:nvSpPr>
        <p:spPr bwMode="auto">
          <a:xfrm>
            <a:off x="4200525" y="1570038"/>
            <a:ext cx="439738" cy="2143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ru-RU" altLang="zh-CN" sz="1400">
                <a:latin typeface="Arial" pitchFamily="34" charset="0"/>
                <a:cs typeface="Times New Roman" pitchFamily="18" charset="0"/>
              </a:rPr>
              <a:t>…</a:t>
            </a:r>
            <a:endParaRPr lang="ru-RU" altLang="zh-CN" sz="1800"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5146" name="Rectangle 22"/>
          <p:cNvSpPr>
            <a:spLocks noChangeArrowheads="1"/>
          </p:cNvSpPr>
          <p:nvPr/>
        </p:nvSpPr>
        <p:spPr bwMode="auto">
          <a:xfrm>
            <a:off x="6140450" y="2900363"/>
            <a:ext cx="439738" cy="2143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ru-RU" altLang="zh-CN" sz="1400">
                <a:latin typeface="Arial" pitchFamily="34" charset="0"/>
                <a:cs typeface="Times New Roman" pitchFamily="18" charset="0"/>
              </a:rPr>
              <a:t>…</a:t>
            </a:r>
            <a:endParaRPr lang="ru-RU" altLang="zh-CN" sz="1800"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5147" name="Rectangle 21"/>
          <p:cNvSpPr>
            <a:spLocks noChangeArrowheads="1"/>
          </p:cNvSpPr>
          <p:nvPr/>
        </p:nvSpPr>
        <p:spPr bwMode="auto">
          <a:xfrm>
            <a:off x="2370138" y="2865438"/>
            <a:ext cx="441325" cy="2143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ru-RU" altLang="zh-CN" sz="1400">
                <a:latin typeface="Arial" pitchFamily="34" charset="0"/>
                <a:cs typeface="Times New Roman" pitchFamily="18" charset="0"/>
              </a:rPr>
              <a:t>…</a:t>
            </a:r>
            <a:endParaRPr lang="ru-RU" altLang="zh-CN" sz="1800"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5148" name="Oval 20"/>
          <p:cNvSpPr>
            <a:spLocks noChangeArrowheads="1"/>
          </p:cNvSpPr>
          <p:nvPr/>
        </p:nvSpPr>
        <p:spPr bwMode="auto">
          <a:xfrm>
            <a:off x="822325" y="3167063"/>
            <a:ext cx="1673225" cy="42068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>
              <a:tabLst>
                <a:tab pos="90488" algn="l"/>
              </a:tabLst>
            </a:pPr>
            <a:r>
              <a:rPr lang="ru-RU" altLang="zh-CN" sz="1600" i="1">
                <a:cs typeface="Times New Roman" pitchFamily="18" charset="0"/>
                <a:sym typeface="Symbol" pitchFamily="18" charset="2"/>
              </a:rPr>
              <a:t></a:t>
            </a:r>
            <a:r>
              <a:rPr lang="en-US" altLang="zh-CN" sz="1600" i="1" baseline="-30000">
                <a:latin typeface="Arial" pitchFamily="34" charset="0"/>
                <a:ea typeface="SimSun" pitchFamily="2" charset="-122"/>
                <a:cs typeface="Times New Roman" pitchFamily="18" charset="0"/>
              </a:rPr>
              <a:t>M</a:t>
            </a:r>
            <a:r>
              <a:rPr lang="en-US" altLang="zh-CN" sz="1600">
                <a:ea typeface="SimSun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1600" i="1">
                <a:ea typeface="SimSun" pitchFamily="2" charset="-122"/>
                <a:cs typeface="Times New Roman" pitchFamily="18" charset="0"/>
                <a:sym typeface="Symbol" pitchFamily="18" charset="2"/>
              </a:rPr>
              <a:t>u</a:t>
            </a:r>
            <a:r>
              <a:rPr lang="en-US" altLang="zh-CN" sz="1600" baseline="-30000">
                <a:ea typeface="SimSun" pitchFamily="2" charset="-122"/>
                <a:cs typeface="Times New Roman" pitchFamily="18" charset="0"/>
                <a:sym typeface="Symbol" pitchFamily="18" charset="2"/>
              </a:rPr>
              <a:t>1,…,</a:t>
            </a:r>
            <a:r>
              <a:rPr lang="en-US" altLang="zh-CN" sz="1600" i="1">
                <a:ea typeface="SimSun" pitchFamily="2" charset="-122"/>
                <a:cs typeface="Times New Roman" pitchFamily="18" charset="0"/>
                <a:sym typeface="Symbol" pitchFamily="18" charset="2"/>
              </a:rPr>
              <a:t>u</a:t>
            </a:r>
            <a:r>
              <a:rPr lang="en-US" altLang="zh-CN" sz="1600" i="1" baseline="-30000">
                <a:ea typeface="SimSun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1600">
                <a:ea typeface="SimSun" pitchFamily="2" charset="-122"/>
                <a:cs typeface="Times New Roman" pitchFamily="18" charset="0"/>
                <a:sym typeface="Symbol" pitchFamily="18" charset="2"/>
              </a:rPr>
              <a:t>)</a:t>
            </a:r>
            <a:endParaRPr lang="en-US" altLang="zh-CN" sz="1600" i="1">
              <a:ea typeface="SimSun" pitchFamily="2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149" name="Oval 19"/>
          <p:cNvSpPr>
            <a:spLocks noChangeArrowheads="1"/>
          </p:cNvSpPr>
          <p:nvPr/>
        </p:nvSpPr>
        <p:spPr bwMode="auto">
          <a:xfrm>
            <a:off x="6410325" y="3140075"/>
            <a:ext cx="1674813" cy="4206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>
              <a:tabLst>
                <a:tab pos="90488" algn="l"/>
              </a:tabLst>
            </a:pPr>
            <a:r>
              <a:rPr lang="ru-RU" altLang="zh-CN" sz="1600" i="1">
                <a:cs typeface="Times New Roman" pitchFamily="18" charset="0"/>
                <a:sym typeface="Symbol" pitchFamily="18" charset="2"/>
              </a:rPr>
              <a:t></a:t>
            </a:r>
            <a:r>
              <a:rPr lang="en-US" altLang="zh-CN" sz="1600" i="1" baseline="-30000">
                <a:latin typeface="Arial" pitchFamily="34" charset="0"/>
                <a:ea typeface="SimSun" pitchFamily="2" charset="-122"/>
                <a:cs typeface="Times New Roman" pitchFamily="18" charset="0"/>
              </a:rPr>
              <a:t>M</a:t>
            </a:r>
            <a:r>
              <a:rPr lang="en-US" altLang="zh-CN" sz="1600">
                <a:ea typeface="SimSun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1600" i="1">
                <a:ea typeface="SimSun" pitchFamily="2" charset="-122"/>
                <a:cs typeface="Times New Roman" pitchFamily="18" charset="0"/>
                <a:sym typeface="Symbol" pitchFamily="18" charset="2"/>
              </a:rPr>
              <a:t>u</a:t>
            </a:r>
            <a:r>
              <a:rPr lang="en-US" altLang="zh-CN" sz="1600" baseline="-30000">
                <a:ea typeface="SimSun" pitchFamily="2" charset="-122"/>
                <a:cs typeface="Times New Roman" pitchFamily="18" charset="0"/>
                <a:sym typeface="Symbol" pitchFamily="18" charset="2"/>
              </a:rPr>
              <a:t>1,…,</a:t>
            </a:r>
            <a:r>
              <a:rPr lang="en-US" altLang="zh-CN" sz="1600" i="1">
                <a:ea typeface="SimSun" pitchFamily="2" charset="-122"/>
                <a:cs typeface="Times New Roman" pitchFamily="18" charset="0"/>
                <a:sym typeface="Symbol" pitchFamily="18" charset="2"/>
              </a:rPr>
              <a:t>u</a:t>
            </a:r>
            <a:r>
              <a:rPr lang="en-US" altLang="zh-CN" sz="1600" i="1" baseline="-30000">
                <a:ea typeface="SimSun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1600">
                <a:ea typeface="SimSun" pitchFamily="2" charset="-122"/>
                <a:cs typeface="Times New Roman" pitchFamily="18" charset="0"/>
                <a:sym typeface="Symbol" pitchFamily="18" charset="2"/>
              </a:rPr>
              <a:t>)</a:t>
            </a:r>
            <a:endParaRPr lang="en-US" altLang="zh-CN" sz="1600" i="1">
              <a:ea typeface="SimSun" pitchFamily="2" charset="-122"/>
              <a:cs typeface="Times New Roman" pitchFamily="18" charset="0"/>
              <a:sym typeface="Symbol" pitchFamily="18" charset="2"/>
            </a:endParaRPr>
          </a:p>
          <a:p>
            <a:pPr eaLnBrk="0" hangingPunct="0">
              <a:tabLst>
                <a:tab pos="90488" algn="l"/>
              </a:tabLst>
            </a:pPr>
            <a:endParaRPr lang="en-US" altLang="zh-CN" sz="1600" i="1">
              <a:ea typeface="SimSun" pitchFamily="2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150" name="Oval 18"/>
          <p:cNvSpPr>
            <a:spLocks noChangeArrowheads="1"/>
          </p:cNvSpPr>
          <p:nvPr/>
        </p:nvSpPr>
        <p:spPr bwMode="auto">
          <a:xfrm>
            <a:off x="835025" y="2339975"/>
            <a:ext cx="1674813" cy="4206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>
              <a:tabLst>
                <a:tab pos="90488" algn="l"/>
              </a:tabLst>
            </a:pPr>
            <a:r>
              <a:rPr lang="ru-RU" altLang="zh-CN" sz="1600" i="1">
                <a:cs typeface="Times New Roman" pitchFamily="18" charset="0"/>
                <a:sym typeface="Symbol" pitchFamily="18" charset="2"/>
              </a:rPr>
              <a:t></a:t>
            </a:r>
            <a:r>
              <a:rPr lang="en-US" altLang="zh-CN" sz="1600" i="1" baseline="-30000">
                <a:latin typeface="Arial" pitchFamily="34" charset="0"/>
                <a:ea typeface="SimSun" pitchFamily="2" charset="-122"/>
                <a:cs typeface="Times New Roman" pitchFamily="18" charset="0"/>
              </a:rPr>
              <a:t>M</a:t>
            </a:r>
            <a:r>
              <a:rPr lang="en-US" altLang="zh-CN" sz="1600" baseline="-30000">
                <a:ea typeface="SimSun" pitchFamily="2" charset="-122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1600" baseline="-30000">
                <a:latin typeface="Arial" pitchFamily="34" charset="0"/>
                <a:ea typeface="SimSun" pitchFamily="2" charset="-122"/>
                <a:cs typeface="Times New Roman" pitchFamily="18" charset="0"/>
              </a:rPr>
              <a:t>1</a:t>
            </a:r>
            <a:r>
              <a:rPr lang="en-US" altLang="zh-CN" sz="1600">
                <a:ea typeface="SimSun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1600" i="1" baseline="-30000">
                <a:ea typeface="SimSun" pitchFamily="2" charset="-122"/>
                <a:cs typeface="Times New Roman" pitchFamily="18" charset="0"/>
                <a:sym typeface="Symbol" pitchFamily="18" charset="2"/>
              </a:rPr>
              <a:t>u</a:t>
            </a:r>
            <a:r>
              <a:rPr lang="en-US" altLang="zh-CN" sz="1600" baseline="-30000">
                <a:ea typeface="SimSun" pitchFamily="2" charset="-122"/>
                <a:cs typeface="Times New Roman" pitchFamily="18" charset="0"/>
                <a:sym typeface="Symbol" pitchFamily="18" charset="2"/>
              </a:rPr>
              <a:t>1,.,</a:t>
            </a:r>
            <a:r>
              <a:rPr lang="en-US" altLang="zh-CN" sz="1600" i="1">
                <a:ea typeface="SimSun" pitchFamily="2" charset="-122"/>
                <a:cs typeface="Times New Roman" pitchFamily="18" charset="0"/>
                <a:sym typeface="Symbol" pitchFamily="18" charset="2"/>
              </a:rPr>
              <a:t>u</a:t>
            </a:r>
            <a:r>
              <a:rPr lang="en-US" altLang="zh-CN" sz="1600" i="1" baseline="-30000">
                <a:ea typeface="SimSun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1600" baseline="-30000">
                <a:ea typeface="SimSun" pitchFamily="2" charset="-122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1600" baseline="-30000">
                <a:latin typeface="Arial" pitchFamily="34" charset="0"/>
                <a:ea typeface="SimSun" pitchFamily="2" charset="-122"/>
                <a:cs typeface="Times New Roman" pitchFamily="18" charset="0"/>
              </a:rPr>
              <a:t>1</a:t>
            </a:r>
            <a:r>
              <a:rPr lang="en-US" altLang="zh-CN" sz="1600">
                <a:ea typeface="SimSun" pitchFamily="2" charset="-122"/>
                <a:cs typeface="Times New Roman" pitchFamily="18" charset="0"/>
                <a:sym typeface="Symbol" pitchFamily="18" charset="2"/>
              </a:rPr>
              <a:t>)</a:t>
            </a:r>
            <a:endParaRPr lang="en-US" altLang="zh-CN" sz="1600" baseline="-30000">
              <a:ea typeface="SimSun" pitchFamily="2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151" name="Oval 17"/>
          <p:cNvSpPr>
            <a:spLocks noChangeArrowheads="1"/>
          </p:cNvSpPr>
          <p:nvPr/>
        </p:nvSpPr>
        <p:spPr bwMode="auto">
          <a:xfrm>
            <a:off x="6376988" y="2333625"/>
            <a:ext cx="1692275" cy="4191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>
              <a:tabLst>
                <a:tab pos="90488" algn="l"/>
              </a:tabLst>
            </a:pPr>
            <a:r>
              <a:rPr lang="ru-RU" altLang="zh-CN" sz="1600" i="1">
                <a:cs typeface="Times New Roman" pitchFamily="18" charset="0"/>
                <a:sym typeface="Symbol" pitchFamily="18" charset="2"/>
              </a:rPr>
              <a:t></a:t>
            </a:r>
            <a:r>
              <a:rPr lang="en-US" altLang="zh-CN" sz="1600" i="1" baseline="-30000">
                <a:latin typeface="Arial" pitchFamily="34" charset="0"/>
                <a:ea typeface="SimSun" pitchFamily="2" charset="-122"/>
                <a:cs typeface="Times New Roman" pitchFamily="18" charset="0"/>
              </a:rPr>
              <a:t>M</a:t>
            </a:r>
            <a:r>
              <a:rPr lang="en-US" altLang="zh-CN" sz="1600" baseline="-30000">
                <a:ea typeface="SimSun" pitchFamily="2" charset="-122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1600" baseline="-30000">
                <a:latin typeface="Arial" pitchFamily="34" charset="0"/>
                <a:ea typeface="SimSun" pitchFamily="2" charset="-122"/>
                <a:cs typeface="Times New Roman" pitchFamily="18" charset="0"/>
              </a:rPr>
              <a:t>1</a:t>
            </a:r>
            <a:r>
              <a:rPr lang="en-US" altLang="zh-CN" sz="1600">
                <a:ea typeface="SimSun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1600" i="1" baseline="-30000">
                <a:ea typeface="SimSun" pitchFamily="2" charset="-122"/>
                <a:cs typeface="Times New Roman" pitchFamily="18" charset="0"/>
                <a:sym typeface="Symbol" pitchFamily="18" charset="2"/>
              </a:rPr>
              <a:t>u</a:t>
            </a:r>
            <a:r>
              <a:rPr lang="en-US" altLang="zh-CN" sz="1600" baseline="-30000">
                <a:ea typeface="SimSun" pitchFamily="2" charset="-122"/>
                <a:cs typeface="Times New Roman" pitchFamily="18" charset="0"/>
                <a:sym typeface="Symbol" pitchFamily="18" charset="2"/>
              </a:rPr>
              <a:t>1,.,</a:t>
            </a:r>
            <a:r>
              <a:rPr lang="en-US" altLang="zh-CN" sz="1600" i="1">
                <a:ea typeface="SimSun" pitchFamily="2" charset="-122"/>
                <a:cs typeface="Times New Roman" pitchFamily="18" charset="0"/>
                <a:sym typeface="Symbol" pitchFamily="18" charset="2"/>
              </a:rPr>
              <a:t>u</a:t>
            </a:r>
            <a:r>
              <a:rPr lang="en-US" altLang="zh-CN" sz="1600" i="1" baseline="-30000">
                <a:ea typeface="SimSun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1600" baseline="-30000">
                <a:ea typeface="SimSun" pitchFamily="2" charset="-122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1600" baseline="-30000">
                <a:latin typeface="Arial" pitchFamily="34" charset="0"/>
                <a:ea typeface="SimSun" pitchFamily="2" charset="-122"/>
                <a:cs typeface="Times New Roman" pitchFamily="18" charset="0"/>
              </a:rPr>
              <a:t>1</a:t>
            </a:r>
            <a:r>
              <a:rPr lang="en-US" altLang="zh-CN" sz="1600">
                <a:ea typeface="SimSun" pitchFamily="2" charset="-122"/>
                <a:cs typeface="Times New Roman" pitchFamily="18" charset="0"/>
                <a:sym typeface="Symbol" pitchFamily="18" charset="2"/>
              </a:rPr>
              <a:t>)</a:t>
            </a:r>
            <a:endParaRPr lang="en-US" altLang="zh-CN" sz="1600" baseline="-30000">
              <a:ea typeface="SimSun" pitchFamily="2" charset="-122"/>
              <a:cs typeface="Times New Roman" pitchFamily="18" charset="0"/>
              <a:sym typeface="Symbol" pitchFamily="18" charset="2"/>
            </a:endParaRPr>
          </a:p>
          <a:p>
            <a:pPr eaLnBrk="0" hangingPunct="0">
              <a:tabLst>
                <a:tab pos="90488" algn="l"/>
              </a:tabLst>
            </a:pPr>
            <a:endParaRPr lang="en-US" altLang="zh-CN" sz="1600" baseline="-30000">
              <a:ea typeface="SimSun" pitchFamily="2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152" name="AutoShape 16" descr="Светлый вертикальный"/>
          <p:cNvSpPr>
            <a:spLocks noChangeArrowheads="1"/>
          </p:cNvSpPr>
          <p:nvPr/>
        </p:nvSpPr>
        <p:spPr bwMode="auto">
          <a:xfrm>
            <a:off x="1200150" y="2760663"/>
            <a:ext cx="903288" cy="385762"/>
          </a:xfrm>
          <a:prstGeom prst="upDownArrow">
            <a:avLst>
              <a:gd name="adj1" fmla="val 50000"/>
              <a:gd name="adj2" fmla="val 20000"/>
            </a:avLst>
          </a:prstGeom>
          <a:pattFill prst="ltVert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53" name="AutoShape 15" descr="Светлый вертикальный"/>
          <p:cNvSpPr>
            <a:spLocks noChangeArrowheads="1"/>
          </p:cNvSpPr>
          <p:nvPr/>
        </p:nvSpPr>
        <p:spPr bwMode="auto">
          <a:xfrm>
            <a:off x="6781800" y="2743200"/>
            <a:ext cx="904875" cy="369888"/>
          </a:xfrm>
          <a:prstGeom prst="upDownArrow">
            <a:avLst>
              <a:gd name="adj1" fmla="val 50000"/>
              <a:gd name="adj2" fmla="val 20000"/>
            </a:avLst>
          </a:prstGeom>
          <a:pattFill prst="ltVert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54" name="Oval 14"/>
          <p:cNvSpPr>
            <a:spLocks noChangeArrowheads="1"/>
          </p:cNvSpPr>
          <p:nvPr/>
        </p:nvSpPr>
        <p:spPr bwMode="auto">
          <a:xfrm>
            <a:off x="2682875" y="3167063"/>
            <a:ext cx="1674813" cy="42068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>
              <a:tabLst>
                <a:tab pos="90488" algn="l"/>
              </a:tabLst>
            </a:pPr>
            <a:r>
              <a:rPr lang="ru-RU" altLang="zh-CN" sz="1600" i="1">
                <a:cs typeface="Times New Roman" pitchFamily="18" charset="0"/>
                <a:sym typeface="Symbol" pitchFamily="18" charset="2"/>
              </a:rPr>
              <a:t></a:t>
            </a:r>
            <a:r>
              <a:rPr lang="en-US" altLang="zh-CN" sz="1600" i="1" baseline="-30000">
                <a:latin typeface="Arial" pitchFamily="34" charset="0"/>
                <a:ea typeface="SimSun" pitchFamily="2" charset="-122"/>
                <a:cs typeface="Times New Roman" pitchFamily="18" charset="0"/>
              </a:rPr>
              <a:t>M</a:t>
            </a:r>
            <a:r>
              <a:rPr lang="en-US" altLang="zh-CN" sz="1600">
                <a:ea typeface="SimSun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1600" i="1">
                <a:ea typeface="SimSun" pitchFamily="2" charset="-122"/>
                <a:cs typeface="Times New Roman" pitchFamily="18" charset="0"/>
                <a:sym typeface="Symbol" pitchFamily="18" charset="2"/>
              </a:rPr>
              <a:t>u</a:t>
            </a:r>
            <a:r>
              <a:rPr lang="en-US" altLang="zh-CN" sz="1600" baseline="-30000">
                <a:ea typeface="SimSun" pitchFamily="2" charset="-122"/>
                <a:cs typeface="Times New Roman" pitchFamily="18" charset="0"/>
                <a:sym typeface="Symbol" pitchFamily="18" charset="2"/>
              </a:rPr>
              <a:t>1,…,</a:t>
            </a:r>
            <a:r>
              <a:rPr lang="en-US" altLang="zh-CN" sz="1600" i="1">
                <a:ea typeface="SimSun" pitchFamily="2" charset="-122"/>
                <a:cs typeface="Times New Roman" pitchFamily="18" charset="0"/>
                <a:sym typeface="Symbol" pitchFamily="18" charset="2"/>
              </a:rPr>
              <a:t>u</a:t>
            </a:r>
            <a:r>
              <a:rPr lang="en-US" altLang="zh-CN" sz="1600" i="1" baseline="-30000">
                <a:ea typeface="SimSun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1600">
                <a:ea typeface="SimSun" pitchFamily="2" charset="-122"/>
                <a:cs typeface="Times New Roman" pitchFamily="18" charset="0"/>
                <a:sym typeface="Symbol" pitchFamily="18" charset="2"/>
              </a:rPr>
              <a:t>)</a:t>
            </a:r>
            <a:endParaRPr lang="en-US" altLang="zh-CN" sz="1600" i="1">
              <a:ea typeface="SimSun" pitchFamily="2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155" name="Oval 13"/>
          <p:cNvSpPr>
            <a:spLocks noChangeArrowheads="1"/>
          </p:cNvSpPr>
          <p:nvPr/>
        </p:nvSpPr>
        <p:spPr bwMode="auto">
          <a:xfrm>
            <a:off x="2697163" y="2339975"/>
            <a:ext cx="1673225" cy="4206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>
              <a:tabLst>
                <a:tab pos="90488" algn="l"/>
              </a:tabLst>
            </a:pPr>
            <a:r>
              <a:rPr lang="ru-RU" altLang="zh-CN" sz="1600" i="1">
                <a:cs typeface="Times New Roman" pitchFamily="18" charset="0"/>
                <a:sym typeface="Symbol" pitchFamily="18" charset="2"/>
              </a:rPr>
              <a:t></a:t>
            </a:r>
            <a:r>
              <a:rPr lang="en-US" altLang="zh-CN" sz="1600" i="1" baseline="-30000">
                <a:latin typeface="Arial" pitchFamily="34" charset="0"/>
                <a:ea typeface="SimSun" pitchFamily="2" charset="-122"/>
                <a:cs typeface="Times New Roman" pitchFamily="18" charset="0"/>
              </a:rPr>
              <a:t>M</a:t>
            </a:r>
            <a:r>
              <a:rPr lang="en-US" altLang="zh-CN" sz="1600" baseline="-30000">
                <a:ea typeface="SimSun" pitchFamily="2" charset="-122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1600" baseline="-30000">
                <a:latin typeface="Arial" pitchFamily="34" charset="0"/>
                <a:ea typeface="SimSun" pitchFamily="2" charset="-122"/>
                <a:cs typeface="Times New Roman" pitchFamily="18" charset="0"/>
              </a:rPr>
              <a:t>1</a:t>
            </a:r>
            <a:r>
              <a:rPr lang="en-US" altLang="zh-CN" sz="1600">
                <a:ea typeface="SimSun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1600" i="1" baseline="-30000">
                <a:ea typeface="SimSun" pitchFamily="2" charset="-122"/>
                <a:cs typeface="Times New Roman" pitchFamily="18" charset="0"/>
                <a:sym typeface="Symbol" pitchFamily="18" charset="2"/>
              </a:rPr>
              <a:t>u</a:t>
            </a:r>
            <a:r>
              <a:rPr lang="en-US" altLang="zh-CN" sz="1600" baseline="-30000">
                <a:ea typeface="SimSun" pitchFamily="2" charset="-122"/>
                <a:cs typeface="Times New Roman" pitchFamily="18" charset="0"/>
                <a:sym typeface="Symbol" pitchFamily="18" charset="2"/>
              </a:rPr>
              <a:t>1,.,</a:t>
            </a:r>
            <a:r>
              <a:rPr lang="en-US" altLang="zh-CN" sz="1600" i="1">
                <a:ea typeface="SimSun" pitchFamily="2" charset="-122"/>
                <a:cs typeface="Times New Roman" pitchFamily="18" charset="0"/>
                <a:sym typeface="Symbol" pitchFamily="18" charset="2"/>
              </a:rPr>
              <a:t>u</a:t>
            </a:r>
            <a:r>
              <a:rPr lang="en-US" altLang="zh-CN" sz="1600" i="1" baseline="-30000">
                <a:ea typeface="SimSun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1600" baseline="-30000">
                <a:ea typeface="SimSun" pitchFamily="2" charset="-122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1600" baseline="-30000">
                <a:latin typeface="Arial" pitchFamily="34" charset="0"/>
                <a:ea typeface="SimSun" pitchFamily="2" charset="-122"/>
                <a:cs typeface="Times New Roman" pitchFamily="18" charset="0"/>
              </a:rPr>
              <a:t>1</a:t>
            </a:r>
            <a:r>
              <a:rPr lang="en-US" altLang="zh-CN" sz="1600">
                <a:ea typeface="SimSun" pitchFamily="2" charset="-122"/>
                <a:cs typeface="Times New Roman" pitchFamily="18" charset="0"/>
                <a:sym typeface="Symbol" pitchFamily="18" charset="2"/>
              </a:rPr>
              <a:t>)</a:t>
            </a:r>
            <a:endParaRPr lang="en-US" altLang="zh-CN" sz="1600" baseline="-30000">
              <a:ea typeface="SimSun" pitchFamily="2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156" name="AutoShape 12" descr="Светлый вертикальный"/>
          <p:cNvSpPr>
            <a:spLocks noChangeArrowheads="1"/>
          </p:cNvSpPr>
          <p:nvPr/>
        </p:nvSpPr>
        <p:spPr bwMode="auto">
          <a:xfrm>
            <a:off x="3060700" y="2760663"/>
            <a:ext cx="903288" cy="385762"/>
          </a:xfrm>
          <a:prstGeom prst="upDownArrow">
            <a:avLst>
              <a:gd name="adj1" fmla="val 50000"/>
              <a:gd name="adj2" fmla="val 20000"/>
            </a:avLst>
          </a:prstGeom>
          <a:pattFill prst="ltVert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57" name="Oval 11"/>
          <p:cNvSpPr>
            <a:spLocks noChangeArrowheads="1"/>
          </p:cNvSpPr>
          <p:nvPr/>
        </p:nvSpPr>
        <p:spPr bwMode="auto">
          <a:xfrm>
            <a:off x="4516438" y="3167063"/>
            <a:ext cx="1674812" cy="42068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>
              <a:tabLst>
                <a:tab pos="90488" algn="l"/>
              </a:tabLst>
            </a:pPr>
            <a:r>
              <a:rPr lang="ru-RU" altLang="zh-CN" sz="1600" i="1">
                <a:cs typeface="Times New Roman" pitchFamily="18" charset="0"/>
                <a:sym typeface="Symbol" pitchFamily="18" charset="2"/>
              </a:rPr>
              <a:t></a:t>
            </a:r>
            <a:r>
              <a:rPr lang="en-US" altLang="zh-CN" sz="1600" i="1" baseline="-30000">
                <a:latin typeface="Arial" pitchFamily="34" charset="0"/>
                <a:ea typeface="SimSun" pitchFamily="2" charset="-122"/>
                <a:cs typeface="Times New Roman" pitchFamily="18" charset="0"/>
              </a:rPr>
              <a:t>M</a:t>
            </a:r>
            <a:r>
              <a:rPr lang="en-US" altLang="zh-CN" sz="1600">
                <a:ea typeface="SimSun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1600" i="1">
                <a:ea typeface="SimSun" pitchFamily="2" charset="-122"/>
                <a:cs typeface="Times New Roman" pitchFamily="18" charset="0"/>
                <a:sym typeface="Symbol" pitchFamily="18" charset="2"/>
              </a:rPr>
              <a:t>u</a:t>
            </a:r>
            <a:r>
              <a:rPr lang="en-US" altLang="zh-CN" sz="1600" baseline="-30000">
                <a:ea typeface="SimSun" pitchFamily="2" charset="-122"/>
                <a:cs typeface="Times New Roman" pitchFamily="18" charset="0"/>
                <a:sym typeface="Symbol" pitchFamily="18" charset="2"/>
              </a:rPr>
              <a:t>1,…,</a:t>
            </a:r>
            <a:r>
              <a:rPr lang="en-US" altLang="zh-CN" sz="1600" i="1">
                <a:ea typeface="SimSun" pitchFamily="2" charset="-122"/>
                <a:cs typeface="Times New Roman" pitchFamily="18" charset="0"/>
                <a:sym typeface="Symbol" pitchFamily="18" charset="2"/>
              </a:rPr>
              <a:t>u</a:t>
            </a:r>
            <a:r>
              <a:rPr lang="en-US" altLang="zh-CN" sz="1600" i="1" baseline="-30000">
                <a:ea typeface="SimSun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1600">
                <a:ea typeface="SimSun" pitchFamily="2" charset="-122"/>
                <a:cs typeface="Times New Roman" pitchFamily="18" charset="0"/>
                <a:sym typeface="Symbol" pitchFamily="18" charset="2"/>
              </a:rPr>
              <a:t>)</a:t>
            </a:r>
            <a:endParaRPr lang="en-US" altLang="zh-CN" sz="1600" i="1">
              <a:ea typeface="SimSun" pitchFamily="2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158" name="Oval 10"/>
          <p:cNvSpPr>
            <a:spLocks noChangeArrowheads="1"/>
          </p:cNvSpPr>
          <p:nvPr/>
        </p:nvSpPr>
        <p:spPr bwMode="auto">
          <a:xfrm>
            <a:off x="4530725" y="2339975"/>
            <a:ext cx="1673225" cy="4206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>
              <a:tabLst>
                <a:tab pos="90488" algn="l"/>
              </a:tabLst>
            </a:pPr>
            <a:r>
              <a:rPr lang="ru-RU" altLang="zh-CN" sz="1600" i="1">
                <a:cs typeface="Times New Roman" pitchFamily="18" charset="0"/>
                <a:sym typeface="Symbol" pitchFamily="18" charset="2"/>
              </a:rPr>
              <a:t></a:t>
            </a:r>
            <a:r>
              <a:rPr lang="en-US" altLang="zh-CN" sz="1600" i="1" baseline="-30000">
                <a:latin typeface="Arial" pitchFamily="34" charset="0"/>
                <a:ea typeface="SimSun" pitchFamily="2" charset="-122"/>
                <a:cs typeface="Times New Roman" pitchFamily="18" charset="0"/>
              </a:rPr>
              <a:t>M</a:t>
            </a:r>
            <a:r>
              <a:rPr lang="en-US" altLang="zh-CN" sz="1600" baseline="-30000">
                <a:ea typeface="SimSun" pitchFamily="2" charset="-122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1600" baseline="-30000">
                <a:latin typeface="Arial" pitchFamily="34" charset="0"/>
                <a:ea typeface="SimSun" pitchFamily="2" charset="-122"/>
                <a:cs typeface="Times New Roman" pitchFamily="18" charset="0"/>
              </a:rPr>
              <a:t>1</a:t>
            </a:r>
            <a:r>
              <a:rPr lang="en-US" altLang="zh-CN" sz="1600">
                <a:ea typeface="SimSun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1600" i="1" baseline="-30000">
                <a:ea typeface="SimSun" pitchFamily="2" charset="-122"/>
                <a:cs typeface="Times New Roman" pitchFamily="18" charset="0"/>
                <a:sym typeface="Symbol" pitchFamily="18" charset="2"/>
              </a:rPr>
              <a:t>u</a:t>
            </a:r>
            <a:r>
              <a:rPr lang="en-US" altLang="zh-CN" sz="1600" baseline="-30000">
                <a:ea typeface="SimSun" pitchFamily="2" charset="-122"/>
                <a:cs typeface="Times New Roman" pitchFamily="18" charset="0"/>
                <a:sym typeface="Symbol" pitchFamily="18" charset="2"/>
              </a:rPr>
              <a:t>1,.,</a:t>
            </a:r>
            <a:r>
              <a:rPr lang="en-US" altLang="zh-CN" sz="1600" i="1">
                <a:ea typeface="SimSun" pitchFamily="2" charset="-122"/>
                <a:cs typeface="Times New Roman" pitchFamily="18" charset="0"/>
                <a:sym typeface="Symbol" pitchFamily="18" charset="2"/>
              </a:rPr>
              <a:t>u</a:t>
            </a:r>
            <a:r>
              <a:rPr lang="en-US" altLang="zh-CN" sz="1600" i="1" baseline="-30000">
                <a:ea typeface="SimSun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1600" baseline="-30000">
                <a:ea typeface="SimSun" pitchFamily="2" charset="-122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1600" baseline="-30000">
                <a:latin typeface="Arial" pitchFamily="34" charset="0"/>
                <a:ea typeface="SimSun" pitchFamily="2" charset="-122"/>
                <a:cs typeface="Times New Roman" pitchFamily="18" charset="0"/>
              </a:rPr>
              <a:t>1</a:t>
            </a:r>
            <a:r>
              <a:rPr lang="en-US" altLang="zh-CN" sz="1600">
                <a:ea typeface="SimSun" pitchFamily="2" charset="-122"/>
                <a:cs typeface="Times New Roman" pitchFamily="18" charset="0"/>
                <a:sym typeface="Symbol" pitchFamily="18" charset="2"/>
              </a:rPr>
              <a:t>)</a:t>
            </a:r>
            <a:endParaRPr lang="en-US" altLang="zh-CN" sz="1600" baseline="-30000">
              <a:ea typeface="SimSun" pitchFamily="2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159" name="AutoShape 9" descr="Светлый вертикальный"/>
          <p:cNvSpPr>
            <a:spLocks noChangeArrowheads="1"/>
          </p:cNvSpPr>
          <p:nvPr/>
        </p:nvSpPr>
        <p:spPr bwMode="auto">
          <a:xfrm>
            <a:off x="4894263" y="2760663"/>
            <a:ext cx="903287" cy="385762"/>
          </a:xfrm>
          <a:prstGeom prst="upDownArrow">
            <a:avLst>
              <a:gd name="adj1" fmla="val 50000"/>
              <a:gd name="adj2" fmla="val 20000"/>
            </a:avLst>
          </a:prstGeom>
          <a:pattFill prst="ltVert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2b6cfae59476abeda1224980b6a729b7517c"/>
</p:tagLst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Оформление по умолчанию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Специальное оформление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17980</TotalTime>
  <Words>2047</Words>
  <Application>Microsoft Office PowerPoint</Application>
  <PresentationFormat>Экран (4:3)</PresentationFormat>
  <Paragraphs>470</Paragraphs>
  <Slides>22</Slides>
  <Notes>21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22</vt:i4>
      </vt:variant>
    </vt:vector>
  </HeadingPairs>
  <TitlesOfParts>
    <vt:vector size="35" baseType="lpstr">
      <vt:lpstr>Times New Roman</vt:lpstr>
      <vt:lpstr>Arial</vt:lpstr>
      <vt:lpstr>Bernard MT Condensed</vt:lpstr>
      <vt:lpstr>Symbol</vt:lpstr>
      <vt:lpstr>Wingdings</vt:lpstr>
      <vt:lpstr>Times</vt:lpstr>
      <vt:lpstr>Math1</vt:lpstr>
      <vt:lpstr>SimSun</vt:lpstr>
      <vt:lpstr>Calibri</vt:lpstr>
      <vt:lpstr>Оформление по умолчанию</vt:lpstr>
      <vt:lpstr>Специальное оформление</vt:lpstr>
      <vt:lpstr>Формула</vt:lpstr>
      <vt:lpstr>Microsoft Equation 3.0</vt:lpstr>
      <vt:lpstr>Слайд 1</vt:lpstr>
      <vt:lpstr>Слайд 2</vt:lpstr>
      <vt:lpstr>Содержание</vt:lpstr>
      <vt:lpstr>Постановка задачи</vt:lpstr>
      <vt:lpstr>Поиск решения</vt:lpstr>
      <vt:lpstr>Редукция размерности</vt:lpstr>
      <vt:lpstr>Редукция размерности</vt:lpstr>
      <vt:lpstr>Параллельный алгоритм глобального поиска</vt:lpstr>
      <vt:lpstr>Блочная рекурсивная схема редукции размерности</vt:lpstr>
      <vt:lpstr>Блочная рекурсивная схема редукции размерности</vt:lpstr>
      <vt:lpstr>Организация параллельных вычислений</vt:lpstr>
      <vt:lpstr>GKLS generator </vt:lpstr>
      <vt:lpstr>GKLS generator </vt:lpstr>
      <vt:lpstr>Сравнение с другими методами</vt:lpstr>
      <vt:lpstr>Решение на CPU</vt:lpstr>
      <vt:lpstr>Решение на GPU</vt:lpstr>
      <vt:lpstr>Решение на GPU</vt:lpstr>
      <vt:lpstr>Гибридное решение</vt:lpstr>
      <vt:lpstr>Гибридное решение</vt:lpstr>
      <vt:lpstr>Литература</vt:lpstr>
      <vt:lpstr>Контакты</vt:lpstr>
      <vt:lpstr>Слайд 22</vt:lpstr>
    </vt:vector>
  </TitlesOfParts>
  <Company>NIS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Константин Баркалов</dc:creator>
  <cp:lastModifiedBy>Bkmz</cp:lastModifiedBy>
  <cp:revision>992</cp:revision>
  <dcterms:created xsi:type="dcterms:W3CDTF">2006-01-13T11:29:09Z</dcterms:created>
  <dcterms:modified xsi:type="dcterms:W3CDTF">2016-09-22T08:37:17Z</dcterms:modified>
</cp:coreProperties>
</file>