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6"/>
  </p:notesMasterIdLst>
  <p:handoutMasterIdLst>
    <p:handoutMasterId r:id="rId17"/>
  </p:handoutMasterIdLst>
  <p:sldIdLst>
    <p:sldId id="518" r:id="rId2"/>
    <p:sldId id="559" r:id="rId3"/>
    <p:sldId id="555" r:id="rId4"/>
    <p:sldId id="561" r:id="rId5"/>
    <p:sldId id="563" r:id="rId6"/>
    <p:sldId id="573" r:id="rId7"/>
    <p:sldId id="564" r:id="rId8"/>
    <p:sldId id="566" r:id="rId9"/>
    <p:sldId id="567" r:id="rId10"/>
    <p:sldId id="570" r:id="rId11"/>
    <p:sldId id="574" r:id="rId12"/>
    <p:sldId id="575" r:id="rId13"/>
    <p:sldId id="576" r:id="rId14"/>
    <p:sldId id="560" r:id="rId15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 autoAdjust="0"/>
    <p:restoredTop sz="93309" autoAdjust="0"/>
  </p:normalViewPr>
  <p:slideViewPr>
    <p:cSldViewPr>
      <p:cViewPr varScale="1">
        <p:scale>
          <a:sx n="80" d="100"/>
          <a:sy n="80" d="100"/>
        </p:scale>
        <p:origin x="1450" y="29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814528" cy="897611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MOTOR 2021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MATHEMATICAL OPTIMIZATION THEORY AND OPERATIONS RESEARCH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1280592" y="1124744"/>
            <a:ext cx="829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Lobachevsky State University of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Russia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An Approach for Simultaneous Finding of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Multiple Efficient Decisions in Multi-objective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Optimization Problems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en-US" dirty="0"/>
              <a:t>Konstantin Barkalov, Victor Gergel, </a:t>
            </a:r>
            <a:br>
              <a:rPr lang="en-US" dirty="0"/>
            </a:br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and Evgeniy Kozinov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konstantin.barkalov,evgeny.kozinov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gergel,vagris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search algorithm was applied different methods of </a:t>
            </a:r>
            <a:r>
              <a:rPr lang="en-US" dirty="0" err="1"/>
              <a:t>scalarization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convolution of the criteria (MMC).</a:t>
            </a:r>
          </a:p>
          <a:p>
            <a:pPr lvl="1"/>
            <a:r>
              <a:rPr lang="en-US" dirty="0"/>
              <a:t>The method of successive concessions (MSC).</a:t>
            </a:r>
          </a:p>
          <a:p>
            <a:pPr lvl="1"/>
            <a:r>
              <a:rPr lang="en-US" dirty="0"/>
              <a:t>The reference point method (RPM).</a:t>
            </a:r>
          </a:p>
          <a:p>
            <a:r>
              <a:rPr lang="en-US" dirty="0"/>
              <a:t>In order to draw more justified conclusions on the efficiency of the developed approach, the solving of 100 </a:t>
            </a:r>
            <a:r>
              <a:rPr lang="en-US" dirty="0" err="1"/>
              <a:t>multicriteria</a:t>
            </a:r>
            <a:r>
              <a:rPr lang="en-US" dirty="0"/>
              <a:t> problems.</a:t>
            </a:r>
          </a:p>
          <a:p>
            <a:r>
              <a:rPr lang="en-US" dirty="0"/>
              <a:t>For each method mentioned above, 50 </a:t>
            </a:r>
            <a:r>
              <a:rPr lang="en-US" dirty="0" err="1"/>
              <a:t>subproblems</a:t>
            </a:r>
            <a:r>
              <a:rPr lang="en-US" dirty="0"/>
              <a:t> with various values of the parameters λ, δ and θ correspondingly have been solved.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number of iterations and the speedup of the parallel computations in solving a single MCO problem </a:t>
            </a:r>
            <a:r>
              <a:rPr lang="en-US" b="1" dirty="0"/>
              <a:t>without the reuse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search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MMC – the </a:t>
            </a:r>
            <a:r>
              <a:rPr lang="en-US" dirty="0" err="1"/>
              <a:t>minimax</a:t>
            </a:r>
            <a:r>
              <a:rPr lang="en-US" dirty="0"/>
              <a:t> convolution of the criteria.</a:t>
            </a:r>
          </a:p>
          <a:p>
            <a:pPr lvl="1"/>
            <a:r>
              <a:rPr lang="en-US" dirty="0"/>
              <a:t>MSC – the method of successive concessions.</a:t>
            </a:r>
          </a:p>
          <a:p>
            <a:pPr lvl="1"/>
            <a:r>
              <a:rPr lang="en-US" dirty="0"/>
              <a:t>RPM – the reference point method.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88503" y="2348878"/>
          <a:ext cx="8856984" cy="2392962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5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6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1">
                <a:tc row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MMC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13 221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7 187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3 456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1 897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1 058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MSC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16 002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9 458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4 113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2 356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1 204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RPM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14 041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7 866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3 558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1 982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1 068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13,2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number of iterations and the speedup of the parallel computations in solving a single MCO problem </a:t>
            </a:r>
            <a:r>
              <a:rPr lang="en-US" b="1" dirty="0"/>
              <a:t>with the reuse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search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MMC – the </a:t>
            </a:r>
            <a:r>
              <a:rPr lang="en-US" dirty="0" err="1"/>
              <a:t>minimax</a:t>
            </a:r>
            <a:r>
              <a:rPr lang="en-US" dirty="0"/>
              <a:t> convolution of the criteria.</a:t>
            </a:r>
          </a:p>
          <a:p>
            <a:pPr lvl="1"/>
            <a:r>
              <a:rPr lang="en-US" dirty="0"/>
              <a:t>MSC – the method of successive concessions.</a:t>
            </a:r>
          </a:p>
          <a:p>
            <a:pPr lvl="1"/>
            <a:r>
              <a:rPr lang="en-US" dirty="0"/>
              <a:t>RPM – the reference point method.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16495" y="2327974"/>
          <a:ext cx="9217024" cy="2325162"/>
        </p:xfrm>
        <a:graphic>
          <a:graphicData uri="http://schemas.openxmlformats.org/drawingml/2006/table">
            <a:tbl>
              <a:tblPr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7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488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5">
                <a:tc row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02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83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MMC</a:t>
                      </a: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1 193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595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300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173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6,9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68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MSC 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2 021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934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475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272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7,4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13,7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21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RPM 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990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491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2,0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249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6,8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10,9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speedup of parallel computations based on the developed approach for solving a MCO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MMC – the </a:t>
            </a:r>
            <a:r>
              <a:rPr lang="en-US" dirty="0" err="1"/>
              <a:t>minimax</a:t>
            </a:r>
            <a:r>
              <a:rPr lang="en-US" dirty="0"/>
              <a:t> convolution of the criteria.</a:t>
            </a:r>
          </a:p>
          <a:p>
            <a:pPr lvl="1"/>
            <a:r>
              <a:rPr lang="en-US" dirty="0"/>
              <a:t>MSC – the method of successive concessions.</a:t>
            </a:r>
          </a:p>
          <a:p>
            <a:pPr lvl="1"/>
            <a:r>
              <a:rPr lang="en-US" dirty="0"/>
              <a:t>RPM – the reference point method.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60513" y="2060849"/>
          <a:ext cx="8640958" cy="2327326"/>
        </p:xfrm>
        <a:graphic>
          <a:graphicData uri="http://schemas.openxmlformats.org/drawingml/2006/table">
            <a:tbl>
              <a:tblPr/>
              <a:tblGrid>
                <a:gridCol w="301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11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19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46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MMC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44,1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76,2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127,5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523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MSC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7,9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58,7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108,2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19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/>
                        <a:t>RPM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28,6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56,3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96,3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154,9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  <a:r>
              <a:rPr lang="ru-RU" dirty="0"/>
              <a:t> </a:t>
            </a:r>
            <a:r>
              <a:rPr lang="en-US" dirty="0"/>
              <a:t>Questions?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was supported by the Russian Science Foundation, project No 16-11-10150 “Novel efficient methods and software tools for time-consuming decision making problems using supercomputers of superior performance.”</a:t>
            </a:r>
            <a:endParaRPr lang="ru-RU" dirty="0"/>
          </a:p>
          <a:p>
            <a:r>
              <a:rPr lang="en-US" dirty="0" err="1"/>
              <a:t>Lobachevsky</a:t>
            </a:r>
            <a:r>
              <a:rPr lang="en-US" dirty="0"/>
              <a:t> State University of </a:t>
            </a:r>
            <a:r>
              <a:rPr lang="en-US" dirty="0" err="1"/>
              <a:t>Nizhni</a:t>
            </a:r>
            <a:r>
              <a:rPr lang="en-US" dirty="0"/>
              <a:t> Novgorod, </a:t>
            </a:r>
            <a:br>
              <a:rPr lang="en-US" dirty="0"/>
            </a:br>
            <a:r>
              <a:rPr lang="en-US" dirty="0" err="1"/>
              <a:t>Nizhni</a:t>
            </a:r>
            <a:r>
              <a:rPr lang="en-US" dirty="0"/>
              <a:t> Novgorod, Russia</a:t>
            </a:r>
            <a:endParaRPr lang="ru-RU" dirty="0"/>
          </a:p>
          <a:p>
            <a:pPr lvl="1"/>
            <a:r>
              <a:rPr lang="en-US" b="1" u="sng" dirty="0"/>
              <a:t>Victor </a:t>
            </a:r>
            <a:r>
              <a:rPr lang="en-US" b="1" u="sng" dirty="0" err="1"/>
              <a:t>Gergel</a:t>
            </a:r>
            <a:r>
              <a:rPr lang="ru-RU" b="1" u="sng" dirty="0"/>
              <a:t>, </a:t>
            </a:r>
            <a:r>
              <a:rPr lang="en-US" b="1" u="sng" dirty="0"/>
              <a:t>gergel@unn.ru</a:t>
            </a:r>
            <a:endParaRPr lang="ru-RU" dirty="0"/>
          </a:p>
          <a:p>
            <a:pPr lvl="1"/>
            <a:r>
              <a:rPr lang="en-US" dirty="0"/>
              <a:t>Evgeniy Kozinov</a:t>
            </a:r>
            <a:r>
              <a:rPr lang="ru-RU" dirty="0"/>
              <a:t>,</a:t>
            </a:r>
            <a:r>
              <a:rPr lang="en-US" dirty="0"/>
              <a:t> evgeny.kozinov@itmm.unn.ru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optimization problem.</a:t>
            </a:r>
          </a:p>
          <a:p>
            <a:r>
              <a:rPr lang="en-US" dirty="0"/>
              <a:t>Reduction of the multi-objective optimization problem to the scalar </a:t>
            </a:r>
            <a:br>
              <a:rPr lang="en-US" dirty="0"/>
            </a:br>
            <a:r>
              <a:rPr lang="en-US" dirty="0"/>
              <a:t>one-dimensional global optimization problems.</a:t>
            </a:r>
          </a:p>
          <a:p>
            <a:r>
              <a:rPr lang="en-US" dirty="0"/>
              <a:t>An Approach for Simultaneous Finding of Multiple Efficient Decisions in Multi-objective Optimization Problems.</a:t>
            </a:r>
          </a:p>
          <a:p>
            <a:pPr lvl="1"/>
            <a:r>
              <a:rPr lang="en-US" dirty="0"/>
              <a:t>Step-by-step solution of a set of global optimization problems.</a:t>
            </a:r>
          </a:p>
          <a:p>
            <a:pPr lvl="1"/>
            <a:r>
              <a:rPr lang="en-US" dirty="0"/>
              <a:t>Simultaneous solution of a set of global optimization problems.</a:t>
            </a:r>
          </a:p>
          <a:p>
            <a:r>
              <a:rPr lang="en-US" dirty="0"/>
              <a:t>Results of numerical experiments.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 problem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AA00F-F3B2-4F08-802E-A4E75197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Номер слайда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most general form, the </a:t>
                </a:r>
                <a:r>
                  <a:rPr lang="ru-RU" dirty="0"/>
                  <a:t>м</a:t>
                </a:r>
                <a:r>
                  <a:rPr lang="en-US" dirty="0" err="1"/>
                  <a:t>ulti</a:t>
                </a:r>
                <a:r>
                  <a:rPr lang="en-US" dirty="0"/>
                  <a:t>-objective optimization</a:t>
                </a:r>
                <a:r>
                  <a:rPr lang="ru-RU" dirty="0"/>
                  <a:t> (</a:t>
                </a:r>
                <a:r>
                  <a:rPr lang="en-US" dirty="0"/>
                  <a:t>MOO</a:t>
                </a:r>
                <a:r>
                  <a:rPr lang="ru-RU" dirty="0"/>
                  <a:t>)</a:t>
                </a:r>
                <a:r>
                  <a:rPr lang="en-US" dirty="0"/>
                  <a:t> problem can be formulated as follows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objective functions (efficiency criteria),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the vector of varied parameters,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the dimensionality of the MOO problem to be solved,</a:t>
                </a:r>
              </a:p>
              <a:p>
                <a:pPr lvl="1"/>
                <a:r>
                  <a:rPr lang="en-US" dirty="0"/>
                  <a:t>D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hyperinterval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are multiextremal and have the form of time-consuming “</a:t>
                </a:r>
                <a:r>
                  <a:rPr lang="en-US" i="1" dirty="0"/>
                  <a:t>black-box</a:t>
                </a:r>
                <a:r>
                  <a:rPr lang="en-US" dirty="0"/>
                  <a:t>” computational procedures.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satisfy the Lipschitz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Scalarization of multiple 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 MOO problems, scalarization of criteria can be applied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the scalar objective function,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 the vector of parameters of the applied criteria scalarization method,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search domain from.</a:t>
                </a:r>
              </a:p>
              <a:p>
                <a:r>
                  <a:rPr lang="en-US" dirty="0"/>
                  <a:t>A possible statement of scalar optimization problem can have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reference decision.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computational complexity of global optimization algorithms can be reduced by dimensionality reduction based on the use of a </a:t>
                </a:r>
                <a:br>
                  <a:rPr lang="en-US" dirty="0"/>
                </a:br>
                <a:r>
                  <a:rPr lang="en-US" i="1" dirty="0" err="1"/>
                  <a:t>Peano</a:t>
                </a:r>
                <a:r>
                  <a:rPr lang="en-US" i="1" dirty="0"/>
                  <a:t> space-filling curve </a:t>
                </a:r>
                <a:r>
                  <a:rPr lang="en-US" dirty="0"/>
                  <a:t>(or </a:t>
                </a:r>
                <a:r>
                  <a:rPr lang="en-US" i="1" dirty="0" err="1"/>
                  <a:t>evolvent</a:t>
                </a:r>
                <a:r>
                  <a:rPr lang="en-US" dirty="0"/>
                  <a:t>) 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y(x) that uniquely and continuously maps the segment [0; 1] on an </a:t>
                </a:r>
                <a:br>
                  <a:rPr lang="en-US" dirty="0"/>
                </a:br>
                <a:r>
                  <a:rPr lang="en-US" dirty="0"/>
                  <a:t>N-dimensional domain D</a:t>
                </a:r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/15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7164AE-BEA1-482A-B592-658BB9547AE7}"/>
              </a:ext>
            </a:extLst>
          </p:cNvPr>
          <p:cNvSpPr/>
          <p:nvPr/>
        </p:nvSpPr>
        <p:spPr bwMode="auto">
          <a:xfrm>
            <a:off x="949580" y="3933056"/>
            <a:ext cx="792088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612" y="4029373"/>
            <a:ext cx="1933200" cy="175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22" y="4533429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257E30E0-5F62-4096-8E22-E139999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6583" y="3968782"/>
            <a:ext cx="4597853" cy="199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search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Trial - calculation of the values of the vector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general scheme of the parallel global search algorithm:</a:t>
                </a:r>
              </a:p>
              <a:p>
                <a:pPr lvl="1">
                  <a:buNone/>
                </a:pPr>
                <a:r>
                  <a:rPr lang="en-US" dirty="0"/>
                  <a:t>The first trial is carried out at an arbitrary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r>
                  <a:rPr lang="en-US" dirty="0"/>
                  <a:t>. Further: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Sort </a:t>
                </a:r>
                <a:r>
                  <a:rPr lang="en-US" sz="2000" dirty="0"/>
                  <a:t>trial</a:t>
                </a:r>
                <a:r>
                  <a:rPr lang="en-US" sz="2200" dirty="0"/>
                  <a:t> points in ascending order of their coordinates</a:t>
                </a:r>
                <a:r>
                  <a:rPr lang="ru-RU" sz="2200" dirty="0"/>
                  <a:t> </a:t>
                </a:r>
                <a:br>
                  <a:rPr lang="ru-RU" sz="2200" dirty="0"/>
                </a:b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dirty="0"/>
                  <a:t>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For each interval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calculate the value of the characteristic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/>
                  <a:t>Determine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corresponding to the maximum characteristic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/>
                      <m:t>𝑅</m:t>
                    </m:r>
                    <m:r>
                      <m:rPr>
                        <m:nor/>
                      </m:rPr>
                      <a:rPr lang="ru-RU" sz="2000" dirty="0"/>
                      <m:t>(</m:t>
                    </m:r>
                    <m:r>
                      <m:rPr>
                        <m:nor/>
                      </m:rPr>
                      <a:rPr lang="ru-RU" sz="2000" dirty="0"/>
                      <m:t>𝑡</m:t>
                    </m:r>
                    <m:r>
                      <m:rPr>
                        <m:nor/>
                      </m:rPr>
                      <a:rPr lang="ru-RU" sz="2000" dirty="0"/>
                      <m:t>)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=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0" dirty="0" smtClean="0"/>
                      <m:t>max</m:t>
                    </m:r>
                    <m:r>
                      <m:rPr>
                        <m:nor/>
                      </m:rPr>
                      <a:rPr lang="ru-RU" sz="2000" dirty="0"/>
                      <m:t>{</m:t>
                    </m:r>
                    <m:r>
                      <m:rPr>
                        <m:nor/>
                      </m:rPr>
                      <a:rPr lang="ru-RU" sz="2000" dirty="0"/>
                      <m:t>𝑅</m:t>
                    </m:r>
                    <m:r>
                      <m:rPr>
                        <m:nor/>
                      </m:rPr>
                      <a:rPr lang="ru-RU" sz="2000" dirty="0"/>
                      <m:t>(</m:t>
                    </m:r>
                    <m:r>
                      <m:rPr>
                        <m:nor/>
                      </m:rPr>
                      <a:rPr lang="ru-RU" sz="2000" dirty="0"/>
                      <m:t>𝑖</m:t>
                    </m:r>
                    <m:r>
                      <m:rPr>
                        <m:nor/>
                      </m:rPr>
                      <a:rPr lang="ru-RU" sz="2000" dirty="0"/>
                      <m:t>): 1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≤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𝑖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≤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𝑘</m:t>
                    </m:r>
                    <m:r>
                      <m:rPr>
                        <m:nor/>
                      </m:rPr>
                      <a:rPr lang="ru-RU" sz="2000" dirty="0"/>
                      <m:t>+1}.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000" dirty="0"/>
                  <a:t>Perform new trial at the point </a:t>
                </a:r>
                <a:br>
                  <a:rPr lang="en-US" sz="2000" dirty="0"/>
                </a:br>
                <a:r>
                  <a:rPr lang="en-US" sz="2000" dirty="0"/>
                  <a:t>of the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Stop condition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sz="22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2200" dirty="0"/>
                  <a:t>, </a:t>
                </a:r>
                <a:r>
                  <a:rPr lang="en-US" sz="2200" dirty="0"/>
                  <a:t>where</a:t>
                </a:r>
              </a:p>
              <a:p>
                <a:pPr marL="457200" indent="-457200">
                  <a:lnSpc>
                    <a:spcPct val="120000"/>
                  </a:lnSpc>
                  <a:buNone/>
                </a:pPr>
                <a:r>
                  <a:rPr lang="en-US" sz="22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5" t="-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 reduction of the multistage </a:t>
            </a:r>
            <a:r>
              <a:rPr lang="en-US" dirty="0" err="1"/>
              <a:t>multicriteria</a:t>
            </a:r>
            <a:r>
              <a:rPr lang="en-US" dirty="0"/>
              <a:t> search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solving of the global optimization problems – the successive computing the values of characteristics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at the points </a:t>
            </a:r>
            <a:r>
              <a:rPr lang="en-US" i="1" dirty="0" err="1"/>
              <a:t>y</a:t>
            </a:r>
            <a:r>
              <a:rPr lang="en-US" i="1" baseline="30000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data obtained as a result of computations can be represented in the form of the </a:t>
            </a:r>
            <a:r>
              <a:rPr lang="en-US" b="1" i="1" dirty="0"/>
              <a:t>matrix of the search information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As a result of </a:t>
            </a:r>
            <a:r>
              <a:rPr lang="en-US" dirty="0" err="1"/>
              <a:t>scalarization</a:t>
            </a:r>
            <a:r>
              <a:rPr lang="en-US" dirty="0"/>
              <a:t> and the use of the dimensionality reduction, the set </a:t>
            </a:r>
            <a:r>
              <a:rPr lang="en-US" i="1" dirty="0" err="1"/>
              <a:t>Ω</a:t>
            </a:r>
            <a:r>
              <a:rPr lang="en-US" i="1" baseline="-25000" dirty="0" err="1"/>
              <a:t>k</a:t>
            </a:r>
            <a:r>
              <a:rPr lang="en-US" dirty="0"/>
              <a:t> can be transformed into the form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/>
              <a:t>matrix of the search state</a:t>
            </a:r>
          </a:p>
          <a:p>
            <a:endParaRPr lang="en-US" dirty="0"/>
          </a:p>
          <a:p>
            <a:r>
              <a:rPr lang="en-US" dirty="0"/>
              <a:t>The set </a:t>
            </a:r>
            <a:r>
              <a:rPr lang="en-US" i="1" dirty="0" err="1"/>
              <a:t>Ω</a:t>
            </a:r>
            <a:r>
              <a:rPr lang="en-US" i="1" baseline="-25000" dirty="0" err="1"/>
              <a:t>k</a:t>
            </a:r>
            <a:r>
              <a:rPr lang="en-US" dirty="0"/>
              <a:t> allows reducing the results of all preceding computations 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k from the matrix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to the values of the next optimization problem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α</a:t>
            </a:r>
            <a:r>
              <a:rPr lang="en-US" dirty="0"/>
              <a:t>, </a:t>
            </a:r>
            <a:r>
              <a:rPr lang="en-US" i="1" dirty="0"/>
              <a:t>y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)), </a:t>
            </a:r>
            <a:r>
              <a:rPr lang="en-US" dirty="0" err="1"/>
              <a:t>i</a:t>
            </a:r>
            <a:r>
              <a:rPr lang="en-US" dirty="0"/>
              <a:t>. e.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2574801"/>
            <a:ext cx="4686300" cy="566167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4206622"/>
            <a:ext cx="4729263" cy="432000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5785445"/>
            <a:ext cx="4676775" cy="523875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experiments have been carried out using the computational nodes of </a:t>
            </a:r>
            <a:r>
              <a:rPr lang="en-US" dirty="0" err="1"/>
              <a:t>Lobachevsky</a:t>
            </a:r>
            <a:r>
              <a:rPr lang="en-US" dirty="0"/>
              <a:t> supercomputer at </a:t>
            </a:r>
            <a:r>
              <a:rPr lang="en-US" dirty="0" err="1"/>
              <a:t>Nizhni</a:t>
            </a:r>
            <a:r>
              <a:rPr lang="en-US" dirty="0"/>
              <a:t> Novgorod State University. </a:t>
            </a:r>
          </a:p>
          <a:p>
            <a:pPr lvl="1"/>
            <a:r>
              <a:rPr lang="en-US" sz="2400" dirty="0"/>
              <a:t>The peak </a:t>
            </a:r>
            <a:r>
              <a:rPr lang="en-US" sz="2400" dirty="0" err="1"/>
              <a:t>perfor-mance</a:t>
            </a:r>
            <a:r>
              <a:rPr lang="en-US" sz="2400" dirty="0"/>
              <a:t> of the supercomputer was 573 </a:t>
            </a:r>
            <a:r>
              <a:rPr lang="en-US" sz="2400" dirty="0" err="1"/>
              <a:t>Tflops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Each computational node was equipped with </a:t>
            </a:r>
            <a:br>
              <a:rPr lang="en-US" sz="2400" dirty="0"/>
            </a:br>
            <a:r>
              <a:rPr lang="en-US" sz="2400" dirty="0"/>
              <a:t>Intel Sandy Bridge E5-2660, processor 2.2 GHz, 64 </a:t>
            </a:r>
            <a:r>
              <a:rPr lang="en-US" sz="2400" dirty="0" err="1"/>
              <a:t>Gb</a:t>
            </a:r>
            <a:r>
              <a:rPr lang="en-US" sz="2400" dirty="0"/>
              <a:t> RAM.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executed experiments, the two-dimensional bi-</a:t>
            </a:r>
            <a:r>
              <a:rPr lang="en-US" dirty="0" err="1"/>
              <a:t>criterial</a:t>
            </a:r>
            <a:r>
              <a:rPr lang="en-US" dirty="0"/>
              <a:t> MCO problems were used, the criteria of which were defined with the use of the next family of </a:t>
            </a:r>
            <a:r>
              <a:rPr lang="en-US" dirty="0" err="1"/>
              <a:t>multiextremal</a:t>
            </a:r>
            <a:r>
              <a:rPr lang="en-US" dirty="0"/>
              <a:t>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dirty="0"/>
              <a:t>where the expressions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8793" y="2276872"/>
            <a:ext cx="5286375" cy="26289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2705" y="5304631"/>
            <a:ext cx="3638550" cy="428625"/>
          </a:xfrm>
          <a:prstGeom prst="rect">
            <a:avLst/>
          </a:prstGeom>
          <a:noFill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3655" y="5808687"/>
            <a:ext cx="3676650" cy="428625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9" name="Picture 11" descr="g1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9222" y="1880847"/>
            <a:ext cx="2344636" cy="2304000"/>
          </a:xfrm>
          <a:prstGeom prst="rect">
            <a:avLst/>
          </a:prstGeom>
          <a:noFill/>
        </p:spPr>
      </p:pic>
      <p:pic>
        <p:nvPicPr>
          <p:cNvPr id="43020" name="Picture 12" descr="g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9222" y="4005064"/>
            <a:ext cx="2346670" cy="2304000"/>
          </a:xfrm>
          <a:prstGeom prst="rect">
            <a:avLst/>
          </a:prstGeom>
          <a:noFill/>
        </p:spPr>
      </p:pic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1455</Words>
  <Application>Microsoft Office PowerPoint</Application>
  <PresentationFormat>Лист A4 (210x297 мм)</PresentationFormat>
  <Paragraphs>277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Bernard MT Condensed</vt:lpstr>
      <vt:lpstr>Cambria Math</vt:lpstr>
      <vt:lpstr>CMBX12</vt:lpstr>
      <vt:lpstr>Courier New</vt:lpstr>
      <vt:lpstr>Times New Roman</vt:lpstr>
      <vt:lpstr>Verdana</vt:lpstr>
      <vt:lpstr>Verdana</vt:lpstr>
      <vt:lpstr>Wingdings</vt:lpstr>
      <vt:lpstr>1_itlab</vt:lpstr>
      <vt:lpstr>An Approach for Simultaneous Finding of Multiple Efficient Decisions in Multi-objective Optimization Problems</vt:lpstr>
      <vt:lpstr>Content</vt:lpstr>
      <vt:lpstr>Multi-objective optimization problem</vt:lpstr>
      <vt:lpstr>Scalarization of multiple objective functions</vt:lpstr>
      <vt:lpstr>Dimensionality reduction</vt:lpstr>
      <vt:lpstr>Global search algorithm</vt:lpstr>
      <vt:lpstr>Computational complexity reduction of the multistage multicriteria search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Thanks for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2021-06-25T14:11:47Z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