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19"/>
  </p:notesMasterIdLst>
  <p:handoutMasterIdLst>
    <p:handoutMasterId r:id="rId20"/>
  </p:handoutMasterIdLst>
  <p:sldIdLst>
    <p:sldId id="260" r:id="rId2"/>
    <p:sldId id="256" r:id="rId3"/>
    <p:sldId id="507" r:id="rId4"/>
    <p:sldId id="468" r:id="rId5"/>
    <p:sldId id="485" r:id="rId6"/>
    <p:sldId id="474" r:id="rId7"/>
    <p:sldId id="493" r:id="rId8"/>
    <p:sldId id="528" r:id="rId9"/>
    <p:sldId id="527" r:id="rId10"/>
    <p:sldId id="529" r:id="rId11"/>
    <p:sldId id="478" r:id="rId12"/>
    <p:sldId id="514" r:id="rId13"/>
    <p:sldId id="515" r:id="rId14"/>
    <p:sldId id="530" r:id="rId15"/>
    <p:sldId id="302" r:id="rId16"/>
    <p:sldId id="497" r:id="rId17"/>
    <p:sldId id="467" r:id="rId18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1" autoAdjust="0"/>
    <p:restoredTop sz="94576" autoAdjust="0"/>
  </p:normalViewPr>
  <p:slideViewPr>
    <p:cSldViewPr>
      <p:cViewPr varScale="1">
        <p:scale>
          <a:sx n="72" d="100"/>
          <a:sy n="72" d="100"/>
        </p:scale>
        <p:origin x="1224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EB379-D720-461B-A749-CE4B365CEBE1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A476D-B87E-44BB-B82A-8C7287914FB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2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4528" y="116632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6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3861048"/>
            <a:ext cx="64807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66786" y="3768598"/>
            <a:ext cx="8739214" cy="73250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/>
            <a:r>
              <a:rPr lang="ru-RU" dirty="0"/>
              <a:t>Параллельные вычисления на графических процессорах в задачах многокритериальной оптимизации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/17</a:t>
            </a:r>
            <a:endParaRPr lang="ru-RU" dirty="0"/>
          </a:p>
        </p:txBody>
      </p:sp>
      <p:pic>
        <p:nvPicPr>
          <p:cNvPr id="15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" y="6309846"/>
            <a:ext cx="535111" cy="53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/17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/>
            <a:r>
              <a:rPr lang="ru-RU" dirty="0"/>
              <a:t>Параллельные вычисления на графических процессорах в задачах многокритериальной оптимизации</a:t>
            </a:r>
          </a:p>
        </p:txBody>
      </p:sp>
      <p:pic>
        <p:nvPicPr>
          <p:cNvPr id="11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" y="6309846"/>
            <a:ext cx="535111" cy="53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/>
            <a:r>
              <a:rPr lang="ru-RU" dirty="0"/>
              <a:t>Параллельные вычисления на графических процессорах в задачах многокритериальной оптимизации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/17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1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" y="6309846"/>
            <a:ext cx="535111" cy="53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hyperlink" Target="mailto:gergel@unn.r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 bwMode="auto">
          <a:xfrm>
            <a:off x="200472" y="144016"/>
            <a:ext cx="9505056" cy="1412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57256" y="4509120"/>
            <a:ext cx="21699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i="1" u="sng" dirty="0"/>
              <a:t>Е.А. </a:t>
            </a:r>
            <a:r>
              <a:rPr lang="ru-RU" sz="2400" b="1" i="1" u="sng" dirty="0" err="1"/>
              <a:t>Козинов</a:t>
            </a:r>
            <a:r>
              <a:rPr lang="ru-RU" sz="2400" b="1" i="1" dirty="0"/>
              <a:t>, </a:t>
            </a:r>
            <a:endParaRPr lang="en-US" sz="2400" b="1" i="1" dirty="0"/>
          </a:p>
          <a:p>
            <a:r>
              <a:rPr lang="ru-RU" sz="2400" b="1" i="1" dirty="0"/>
              <a:t>В.П. </a:t>
            </a:r>
            <a:r>
              <a:rPr lang="ru-RU" sz="2400" b="1" i="1" dirty="0" err="1"/>
              <a:t>Гергель</a:t>
            </a:r>
            <a:endParaRPr lang="ru-RU" sz="2200" b="1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2950" y="2132856"/>
            <a:ext cx="84201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/>
              <a:t>Параллельные вычисления на графических процессорах в задачах многокритериальной оптимизации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41032" y="776898"/>
            <a:ext cx="3744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МОСКВА,</a:t>
            </a:r>
          </a:p>
          <a:p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-2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сентября 201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г.</a:t>
            </a:r>
          </a:p>
        </p:txBody>
      </p:sp>
      <p:pic>
        <p:nvPicPr>
          <p:cNvPr id="5" name="Рисунок 4" descr="rsd-8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188640"/>
            <a:ext cx="4811935" cy="1296144"/>
          </a:xfrm>
          <a:prstGeom prst="rect">
            <a:avLst/>
          </a:prstGeom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93584" y="3645024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2A13-C956-49F3-AFAE-A0ACC6FF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Блочная многошаговая схема вычислений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042F84-A26D-451B-8DE4-1FCC6AA1D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9501254" cy="28615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Многошаговая схема редукция размерности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Блочная многошаговая схема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,1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Вычислительная схема в экспериментах: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042F84-A26D-451B-8DE4-1FCC6AA1D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9501254" cy="2861510"/>
              </a:xfrm>
              <a:blipFill>
                <a:blip r:embed="rId2"/>
                <a:stretch>
                  <a:fillRect l="-385" t="-2559" b="-2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EFFF0BD-421A-497D-B22A-7A3504CFEC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E64A9-0A42-41D7-BC48-DF97E96D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B6A7B-C1E1-430E-8DA9-7CFB54386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47" y="3925416"/>
            <a:ext cx="6839905" cy="2181529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2B826-8AB5-4063-9C16-47389AB74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13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  <a:r>
              <a:rPr lang="en-US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Первая серия экспериментов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Сравнивались 5 методов</a:t>
                </a:r>
              </a:p>
              <a:p>
                <a:pPr lvl="1"/>
                <a:r>
                  <a:rPr lang="ru-RU" dirty="0"/>
                  <a:t>Метод </a:t>
                </a:r>
                <a:r>
                  <a:rPr lang="en-US" dirty="0"/>
                  <a:t>Monte-Carlo (MC),</a:t>
                </a:r>
              </a:p>
              <a:p>
                <a:pPr lvl="1"/>
                <a:r>
                  <a:rPr lang="ru-RU" dirty="0"/>
                  <a:t>Генетический алгоритм </a:t>
                </a:r>
                <a:r>
                  <a:rPr lang="en-US" dirty="0"/>
                  <a:t>SEMO </a:t>
                </a:r>
                <a:r>
                  <a:rPr lang="ru-RU" dirty="0"/>
                  <a:t>из библиотеки </a:t>
                </a:r>
                <a:r>
                  <a:rPr lang="en-US" dirty="0"/>
                  <a:t>PISA,</a:t>
                </a:r>
              </a:p>
              <a:p>
                <a:pPr lvl="1"/>
                <a:r>
                  <a:rPr lang="ru-RU" dirty="0"/>
                  <a:t>Метод </a:t>
                </a:r>
                <a:r>
                  <a:rPr lang="en-US" dirty="0"/>
                  <a:t>Non-Uniform Coverage (NUC),</a:t>
                </a:r>
              </a:p>
              <a:p>
                <a:pPr lvl="1"/>
                <a:r>
                  <a:rPr lang="ru-RU" dirty="0"/>
                  <a:t>Метод </a:t>
                </a:r>
                <a:r>
                  <a:rPr lang="en-US" dirty="0"/>
                  <a:t>Bi-objective Lipschitz Optimization (BLO),</a:t>
                </a:r>
              </a:p>
              <a:p>
                <a:pPr lvl="1"/>
                <a:r>
                  <a:rPr lang="ru-RU" b="1" dirty="0"/>
                  <a:t>Представленный алгоритм (ПАМГП)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5A7EBE-C1FD-4C4F-BBFD-33E9348A5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E070E-4473-46D6-9827-BA662432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  <a:r>
              <a:rPr lang="en-US" dirty="0"/>
              <a:t>…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D9D4F-2083-4F86-8E27-BCE79E7A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по индексам</a:t>
            </a:r>
          </a:p>
          <a:p>
            <a:pPr lvl="1"/>
            <a:r>
              <a:rPr lang="en-US" dirty="0"/>
              <a:t>HV – </a:t>
            </a:r>
            <a:r>
              <a:rPr lang="ru-RU" dirty="0"/>
              <a:t>полнота покрытия Парето границы (больше лучше)</a:t>
            </a:r>
          </a:p>
          <a:p>
            <a:pPr lvl="1"/>
            <a:r>
              <a:rPr lang="en-US" dirty="0"/>
              <a:t>DU – </a:t>
            </a:r>
            <a:r>
              <a:rPr lang="ru-RU" dirty="0"/>
              <a:t>равномерность покрытия Парето границы (меньше лучше)</a:t>
            </a:r>
          </a:p>
          <a:p>
            <a:r>
              <a:rPr lang="ru-RU" dirty="0"/>
              <a:t>Сравнения методов по индексам </a:t>
            </a:r>
            <a:r>
              <a:rPr lang="en-US" dirty="0"/>
              <a:t>HV </a:t>
            </a:r>
            <a:r>
              <a:rPr lang="ru-RU" dirty="0"/>
              <a:t>и </a:t>
            </a:r>
            <a:r>
              <a:rPr lang="en-US" dirty="0"/>
              <a:t>DU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7C8BC-8056-4F16-921A-E5444A30EF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FE2C52-31E8-4D85-A93F-33C2D2890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DA91D1D-9369-480E-BBDA-18F382C8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86571"/>
              </p:ext>
            </p:extLst>
          </p:nvPr>
        </p:nvGraphicFramePr>
        <p:xfrm>
          <a:off x="273450" y="2852936"/>
          <a:ext cx="9394458" cy="267749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4825">
                  <a:extLst>
                    <a:ext uri="{9D8B030D-6E8A-4147-A177-3AD203B41FA5}">
                      <a16:colId xmlns:a16="http://schemas.microsoft.com/office/drawing/2014/main" val="3129545488"/>
                    </a:ext>
                  </a:extLst>
                </a:gridCol>
                <a:gridCol w="1731897">
                  <a:extLst>
                    <a:ext uri="{9D8B030D-6E8A-4147-A177-3AD203B41FA5}">
                      <a16:colId xmlns:a16="http://schemas.microsoft.com/office/drawing/2014/main" val="241515259"/>
                    </a:ext>
                  </a:extLst>
                </a:gridCol>
                <a:gridCol w="2441525">
                  <a:extLst>
                    <a:ext uri="{9D8B030D-6E8A-4147-A177-3AD203B41FA5}">
                      <a16:colId xmlns:a16="http://schemas.microsoft.com/office/drawing/2014/main" val="1025972956"/>
                    </a:ext>
                  </a:extLst>
                </a:gridCol>
                <a:gridCol w="1538881">
                  <a:extLst>
                    <a:ext uri="{9D8B030D-6E8A-4147-A177-3AD203B41FA5}">
                      <a16:colId xmlns:a16="http://schemas.microsoft.com/office/drawing/2014/main" val="526713891"/>
                    </a:ext>
                  </a:extLst>
                </a:gridCol>
                <a:gridCol w="1537330">
                  <a:extLst>
                    <a:ext uri="{9D8B030D-6E8A-4147-A177-3AD203B41FA5}">
                      <a16:colId xmlns:a16="http://schemas.microsoft.com/office/drawing/2014/main" val="1114132002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Метод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Итераций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Оценка области Парето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HV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DU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0796989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MC</a:t>
                      </a:r>
                      <a:endParaRPr lang="ru-RU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500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0.300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1.277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7183041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SEMO</a:t>
                      </a:r>
                      <a:endParaRPr lang="ru-RU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104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0.312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1.116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622332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NUC</a:t>
                      </a:r>
                      <a:endParaRPr lang="ru-RU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0.306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9053694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BLO</a:t>
                      </a:r>
                      <a:endParaRPr lang="ru-RU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0.308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4831876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</a:rPr>
                        <a:t>ПАМГП</a:t>
                      </a:r>
                      <a:endParaRPr lang="ru-RU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370</a:t>
                      </a:r>
                      <a:endParaRPr lang="ru-RU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ru-RU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0.316</a:t>
                      </a:r>
                      <a:endParaRPr lang="ru-RU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0.101</a:t>
                      </a:r>
                      <a:endParaRPr lang="ru-RU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9649950"/>
                  </a:ext>
                </a:extLst>
              </a:tr>
            </a:tbl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0550A8F-8521-49C1-B857-7C4295A2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26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3D880-47FA-41B6-A275-7AE816E6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  <a:r>
              <a:rPr lang="en-US" dirty="0"/>
              <a:t>…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33163-8DB9-455F-807C-1B98DC6AA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Во второй серии экспериментов использовались </a:t>
                </a:r>
                <a:br>
                  <a:rPr lang="en-US" dirty="0"/>
                </a:br>
                <a:r>
                  <a:rPr lang="ru-RU" dirty="0"/>
                  <a:t>задачи из генератора </a:t>
                </a:r>
                <a:r>
                  <a:rPr lang="en-US" dirty="0"/>
                  <a:t>GKLS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Генератор позволяет генерировать задачи глобальной оптимизации произвольной размерности</a:t>
                </a:r>
              </a:p>
              <a:p>
                <a:r>
                  <a:rPr lang="ru-RU" dirty="0"/>
                  <a:t>Решалась шестимерная задача с двумя критериями </a:t>
                </a:r>
                <a:br>
                  <a:rPr lang="ru-RU" dirty="0"/>
                </a:br>
                <a:r>
                  <a:rPr lang="ru-RU" dirty="0"/>
                  <a:t>(</a:t>
                </a:r>
                <a:r>
                  <a:rPr lang="en-US" i="1" dirty="0"/>
                  <a:t>N </a:t>
                </a:r>
                <a:r>
                  <a:rPr lang="en-US" dirty="0"/>
                  <a:t>= 6, </a:t>
                </a:r>
                <a:r>
                  <a:rPr lang="en-US" i="1" dirty="0"/>
                  <a:t>s </a:t>
                </a:r>
                <a:r>
                  <a:rPr lang="en-US" dirty="0"/>
                  <a:t>= 2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Использовалось два уровня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333163-8DB9-455F-807C-1B98DC6AA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E3C90FA-1071-4208-B7D7-32C8C6A962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B2E85-396E-438D-BE1B-EAD02E2EE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BD64E5-B275-4A47-9E36-83CFD286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63" y="2014061"/>
            <a:ext cx="6792273" cy="1991003"/>
          </a:xfrm>
          <a:prstGeom prst="rect">
            <a:avLst/>
          </a:prstGeo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BD8B2EE3-8052-44B9-AC1B-7317F6048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65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0640A-10BB-4093-B325-E911094A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26DAA-463E-4114-A821-9633508F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Ускорение по времени вычислений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Ускорение по итерациям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1C6B2-85A7-42BC-A636-033E9E5488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2AD3F-8D01-4690-A7D4-0300A408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2E07165-DFFD-41BC-85EC-041CE4533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63661"/>
              </p:ext>
            </p:extLst>
          </p:nvPr>
        </p:nvGraphicFramePr>
        <p:xfrm>
          <a:off x="238092" y="1556792"/>
          <a:ext cx="9501253" cy="21945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26122">
                  <a:extLst>
                    <a:ext uri="{9D8B030D-6E8A-4147-A177-3AD203B41FA5}">
                      <a16:colId xmlns:a16="http://schemas.microsoft.com/office/drawing/2014/main" val="1019014100"/>
                    </a:ext>
                  </a:extLst>
                </a:gridCol>
                <a:gridCol w="1054414">
                  <a:extLst>
                    <a:ext uri="{9D8B030D-6E8A-4147-A177-3AD203B41FA5}">
                      <a16:colId xmlns:a16="http://schemas.microsoft.com/office/drawing/2014/main" val="2922382784"/>
                    </a:ext>
                  </a:extLst>
                </a:gridCol>
                <a:gridCol w="1148895">
                  <a:extLst>
                    <a:ext uri="{9D8B030D-6E8A-4147-A177-3AD203B41FA5}">
                      <a16:colId xmlns:a16="http://schemas.microsoft.com/office/drawing/2014/main" val="77195409"/>
                    </a:ext>
                  </a:extLst>
                </a:gridCol>
                <a:gridCol w="1395088">
                  <a:extLst>
                    <a:ext uri="{9D8B030D-6E8A-4147-A177-3AD203B41FA5}">
                      <a16:colId xmlns:a16="http://schemas.microsoft.com/office/drawing/2014/main" val="3742060559"/>
                    </a:ext>
                  </a:extLst>
                </a:gridCol>
                <a:gridCol w="1500403">
                  <a:extLst>
                    <a:ext uri="{9D8B030D-6E8A-4147-A177-3AD203B41FA5}">
                      <a16:colId xmlns:a16="http://schemas.microsoft.com/office/drawing/2014/main" val="2458256513"/>
                    </a:ext>
                  </a:extLst>
                </a:gridCol>
                <a:gridCol w="1386330">
                  <a:extLst>
                    <a:ext uri="{9D8B030D-6E8A-4147-A177-3AD203B41FA5}">
                      <a16:colId xmlns:a16="http://schemas.microsoft.com/office/drawing/2014/main" val="4154678895"/>
                    </a:ext>
                  </a:extLst>
                </a:gridCol>
                <a:gridCol w="1690001">
                  <a:extLst>
                    <a:ext uri="{9D8B030D-6E8A-4147-A177-3AD203B41FA5}">
                      <a16:colId xmlns:a16="http://schemas.microsoft.com/office/drawing/2014/main" val="11376222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Хостов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P*Th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 </a:t>
                      </a:r>
                      <a:r>
                        <a:rPr lang="ru-RU" sz="1800" dirty="0" err="1">
                          <a:effectLst/>
                        </a:rPr>
                        <a:t>выч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Время, с.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Ускорение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266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7 186.4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358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957.3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6379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4 032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129 024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529.9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13.6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295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2 016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129 024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291.8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24.6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10923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1 008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129 024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272.4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4204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128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2 016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258 048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GPU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214.9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33.4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6541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32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1 008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258 048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253.2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28.4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518013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1702460-145B-4F6C-A901-EB79102EA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9709"/>
              </p:ext>
            </p:extLst>
          </p:nvPr>
        </p:nvGraphicFramePr>
        <p:xfrm>
          <a:off x="238092" y="4114760"/>
          <a:ext cx="9501253" cy="219456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63567">
                  <a:extLst>
                    <a:ext uri="{9D8B030D-6E8A-4147-A177-3AD203B41FA5}">
                      <a16:colId xmlns:a16="http://schemas.microsoft.com/office/drawing/2014/main" val="292092041"/>
                    </a:ext>
                  </a:extLst>
                </a:gridCol>
                <a:gridCol w="1042362">
                  <a:extLst>
                    <a:ext uri="{9D8B030D-6E8A-4147-A177-3AD203B41FA5}">
                      <a16:colId xmlns:a16="http://schemas.microsoft.com/office/drawing/2014/main" val="3225720252"/>
                    </a:ext>
                  </a:extLst>
                </a:gridCol>
                <a:gridCol w="1066603">
                  <a:extLst>
                    <a:ext uri="{9D8B030D-6E8A-4147-A177-3AD203B41FA5}">
                      <a16:colId xmlns:a16="http://schemas.microsoft.com/office/drawing/2014/main" val="1906861376"/>
                    </a:ext>
                  </a:extLst>
                </a:gridCol>
                <a:gridCol w="1478700">
                  <a:extLst>
                    <a:ext uri="{9D8B030D-6E8A-4147-A177-3AD203B41FA5}">
                      <a16:colId xmlns:a16="http://schemas.microsoft.com/office/drawing/2014/main" val="727249047"/>
                    </a:ext>
                  </a:extLst>
                </a:gridCol>
                <a:gridCol w="1478700">
                  <a:extLst>
                    <a:ext uri="{9D8B030D-6E8A-4147-A177-3AD203B41FA5}">
                      <a16:colId xmlns:a16="http://schemas.microsoft.com/office/drawing/2014/main" val="2925154161"/>
                    </a:ext>
                  </a:extLst>
                </a:gridCol>
                <a:gridCol w="1798681">
                  <a:extLst>
                    <a:ext uri="{9D8B030D-6E8A-4147-A177-3AD203B41FA5}">
                      <a16:colId xmlns:a16="http://schemas.microsoft.com/office/drawing/2014/main" val="1902453154"/>
                    </a:ext>
                  </a:extLst>
                </a:gridCol>
                <a:gridCol w="1472640">
                  <a:extLst>
                    <a:ext uri="{9D8B030D-6E8A-4147-A177-3AD203B41FA5}">
                      <a16:colId xmlns:a16="http://schemas.microsoft.com/office/drawing/2014/main" val="377160402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Хостов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P*Th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 </a:t>
                      </a:r>
                      <a:r>
                        <a:rPr lang="ru-RU" sz="1800" dirty="0" err="1">
                          <a:effectLst/>
                        </a:rPr>
                        <a:t>выч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Итераций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Ускорение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768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12 279 179.8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7262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808 858.8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15.2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9218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4 032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129 024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3 086.5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3 978.4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180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2 016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129 024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2 426.9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5 059.6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1285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16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1 008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129 024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2 910.2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4 219.4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0555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128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2 016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258 048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GPU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1 581.5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7 764.4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96949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32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1 008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258 048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GPU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2307.5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5 321.4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6164576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3B5EF0-0696-4C53-942D-7A5F49E1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22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Список публикаций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Gergel, V.P. Efficient multicriterial optimization based on intensive reuse of search information. [</a:t>
            </a:r>
            <a:r>
              <a:rPr lang="ru-RU" sz="1800" dirty="0"/>
              <a:t>Текст] / </a:t>
            </a:r>
            <a:r>
              <a:rPr lang="en-US" sz="1800" dirty="0"/>
              <a:t>V.P. Gergel, E.A. Kozinov // Journal of Global Optimization. – 2018. – V. 71(1). – P. 73–90.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Гергель, В.П. Методы многокритериальной оптимизации для решения задач </a:t>
            </a:r>
            <a:r>
              <a:rPr lang="ru-RU" sz="1800" dirty="0" err="1"/>
              <a:t>виброзащиты</a:t>
            </a:r>
            <a:r>
              <a:rPr lang="ru-RU" sz="1800" dirty="0"/>
              <a:t> [Текст] / В.П. Гергель, Е.А. </a:t>
            </a:r>
            <a:r>
              <a:rPr lang="ru-RU" sz="1800" dirty="0" err="1"/>
              <a:t>Козинов</a:t>
            </a:r>
            <a:r>
              <a:rPr lang="ru-RU" sz="1800" dirty="0"/>
              <a:t>, В.В. </a:t>
            </a:r>
            <a:r>
              <a:rPr lang="ru-RU" sz="1800" dirty="0" err="1"/>
              <a:t>Соврасов</a:t>
            </a:r>
            <a:r>
              <a:rPr lang="ru-RU" sz="1800" dirty="0"/>
              <a:t> // Проблемы прочности и пластичности. – 2018. – №80(2). – </a:t>
            </a:r>
            <a:r>
              <a:rPr lang="en-US" sz="1800" dirty="0"/>
              <a:t>C. 281-292.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Gergel, V. Parallel computing for time-consuming multicriterial optimization problems. [</a:t>
            </a:r>
            <a:r>
              <a:rPr lang="ru-RU" sz="1800" dirty="0"/>
              <a:t>Текст] / </a:t>
            </a:r>
            <a:r>
              <a:rPr lang="en-US" sz="1800" dirty="0"/>
              <a:t>V. Gergel, E. Kozinov // Lecture Notes in Computer Science. – 2017. – V. 10421. – P. 446-458.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Gergel, V.P. An approach for parallel solving the multicriterial optimization problems with non-convex constraints. [</a:t>
            </a:r>
            <a:r>
              <a:rPr lang="ru-RU" sz="1800" dirty="0"/>
              <a:t>Текст] / </a:t>
            </a:r>
            <a:r>
              <a:rPr lang="en-US" sz="1800" dirty="0"/>
              <a:t>V.P. Gergel, E.A. Kozinov // Communications in Computer and Information Science. – 2017. – V. 793. – P. 121–135.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Gergel, V. Efficient methods of multicriterial optimization based on the intensive use of search information. [</a:t>
            </a:r>
            <a:r>
              <a:rPr lang="ru-RU" sz="1800" dirty="0"/>
              <a:t>Текст] / </a:t>
            </a:r>
            <a:r>
              <a:rPr lang="en-US" sz="1800" dirty="0"/>
              <a:t>V. Gergel, E. Kozinov // Springer Proceedings in Mathematics and Statistics. – 2017. – V. 197. – P. 27-45.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Gergel, V.P. Accelerating Parallel Multicriterial Optimization Methods Based on Intensive Using of Search Information. [</a:t>
            </a:r>
            <a:r>
              <a:rPr lang="ru-RU" sz="1800" dirty="0"/>
              <a:t>Текст] / </a:t>
            </a:r>
            <a:r>
              <a:rPr lang="en-US" sz="1800" dirty="0"/>
              <a:t>V.P. Gergel, E.A. Kozinov // Procedia Computer Science. – 2017. – V. 108. – P. 1463–1472.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Kozinov, E.A. Accelerating multicriterial optimization by the intensive exploitation of accumulated search data. [</a:t>
            </a:r>
            <a:r>
              <a:rPr lang="ru-RU" sz="1800" dirty="0"/>
              <a:t>Текст] / </a:t>
            </a:r>
            <a:r>
              <a:rPr lang="en-US" sz="1800" dirty="0"/>
              <a:t>E.A. Kozinov, V.P. Gergel // AIP Conference Proceedings. – 2016. – V. 1776. – P. 090003.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 err="1"/>
              <a:t>Козинов</a:t>
            </a:r>
            <a:r>
              <a:rPr lang="ru-RU" sz="1800" dirty="0"/>
              <a:t> Е.А. Параллельные вычисления при поиске эффективных вариантов в задачах многокритериальной оптимизации. [Текст] / Е.А. </a:t>
            </a:r>
            <a:r>
              <a:rPr lang="ru-RU" sz="1800" dirty="0" err="1"/>
              <a:t>Козинов</a:t>
            </a:r>
            <a:r>
              <a:rPr lang="ru-RU" sz="1800" dirty="0"/>
              <a:t>, В.П. Гергель // В сборнике: Суперкомпьютерные дни в России Труды международной конференции. – 2016. – С. 447–453.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/>
              <a:t>Параллельные вычисления на графических процессорах в задачах многокритериальной оптимизации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E3640A-A9F8-4291-BD32-88865227B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д.т.н., профессор</a:t>
            </a:r>
            <a:r>
              <a:rPr lang="en-US" dirty="0"/>
              <a:t>,</a:t>
            </a:r>
            <a:r>
              <a:rPr lang="ru-RU" dirty="0"/>
              <a:t> директор ИТММ</a:t>
            </a:r>
            <a:r>
              <a:rPr lang="en-US" dirty="0"/>
              <a:t>,</a:t>
            </a:r>
            <a:br>
              <a:rPr lang="en-US" dirty="0"/>
            </a:br>
            <a:r>
              <a:rPr lang="ru-RU" dirty="0" err="1"/>
              <a:t>Гергель</a:t>
            </a:r>
            <a:r>
              <a:rPr lang="ru-RU" dirty="0"/>
              <a:t> Виктор Павлович </a:t>
            </a:r>
            <a:br>
              <a:rPr lang="en-US" dirty="0"/>
            </a:br>
            <a:r>
              <a:rPr lang="en-US" dirty="0">
                <a:hlinkClick r:id="rId2"/>
              </a:rPr>
              <a:t>gergel@unn.ru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ассистент каф. МОСТ ИТММ</a:t>
            </a:r>
            <a:br>
              <a:rPr lang="en-US" dirty="0"/>
            </a:br>
            <a:r>
              <a:rPr lang="ru-RU" dirty="0" err="1"/>
              <a:t>Козинов</a:t>
            </a:r>
            <a:r>
              <a:rPr lang="ru-RU" dirty="0"/>
              <a:t> Евгений Александрович </a:t>
            </a:r>
            <a:br>
              <a:rPr lang="en-US" dirty="0"/>
            </a:br>
            <a:r>
              <a:rPr lang="en-US" dirty="0">
                <a:hlinkClick r:id="rId3"/>
              </a:rPr>
              <a:t>evgeny.kozinov@itmm.unn.ru</a:t>
            </a:r>
            <a:r>
              <a:rPr lang="en-US" dirty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7AD28-9CC0-48F7-B909-0D3F91A9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ru-RU" dirty="0"/>
          </a:p>
          <a:p>
            <a:pPr marL="0" indent="0" algn="ctr" eaLnBrk="1" hangingPunct="1">
              <a:buNone/>
            </a:pPr>
            <a:endParaRPr lang="ru-RU" dirty="0"/>
          </a:p>
          <a:p>
            <a:pPr marL="0" indent="0" algn="ctr" eaLnBrk="1" hangingPunct="1">
              <a:buNone/>
            </a:pPr>
            <a:endParaRPr lang="ru-RU" dirty="0"/>
          </a:p>
          <a:p>
            <a:pPr marL="0" indent="0" algn="ctr" eaLnBrk="1" hangingPunct="1">
              <a:buNone/>
            </a:pPr>
            <a:r>
              <a:rPr lang="ru-RU" sz="2800" dirty="0"/>
              <a:t>Спасибо за внимание!</a:t>
            </a:r>
          </a:p>
          <a:p>
            <a:pPr marL="0" indent="0" algn="ctr" eaLnBrk="1" hangingPunct="1">
              <a:buNone/>
            </a:pPr>
            <a:endParaRPr lang="ru-RU" sz="2800" dirty="0"/>
          </a:p>
          <a:p>
            <a:pPr marL="0" indent="0" algn="ctr" eaLnBrk="1" hangingPunct="1">
              <a:buNone/>
            </a:pPr>
            <a:r>
              <a:rPr lang="ru-RU" sz="2800" dirty="0"/>
              <a:t>Вопросы?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A35A6C-3D47-440F-A389-4641825A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Содержание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ru-RU" dirty="0"/>
              <a:t>Задача</a:t>
            </a:r>
            <a:r>
              <a:rPr lang="ru-RU" i="1" dirty="0"/>
              <a:t> </a:t>
            </a:r>
            <a:r>
              <a:rPr lang="ru-RU" dirty="0"/>
              <a:t>многокритериальной оптимизации</a:t>
            </a:r>
          </a:p>
          <a:p>
            <a:pPr>
              <a:spcBef>
                <a:spcPts val="300"/>
              </a:spcBef>
            </a:pPr>
            <a:r>
              <a:rPr lang="ru-RU" dirty="0"/>
              <a:t>Основы подхода</a:t>
            </a:r>
          </a:p>
          <a:p>
            <a:pPr>
              <a:spcBef>
                <a:spcPts val="300"/>
              </a:spcBef>
            </a:pPr>
            <a:r>
              <a:rPr lang="ru-RU" dirty="0"/>
              <a:t>Результаты численных экспериментов</a:t>
            </a:r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18D5CE-5642-495A-9B15-C4B78C01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многокритериальной оптимизации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Задача многокритериальной (или векторной) оптимизации (МКО) может быть определена следующим образом: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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1≤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ru-RU" sz="2000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ru-RU" sz="2000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2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вектор варьируемых параметров,</a:t>
                </a:r>
                <a:endParaRPr lang="en-US" sz="2000" dirty="0"/>
              </a:p>
              <a:p>
                <a:pPr lvl="1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sz="2000" dirty="0"/>
                  <a:t> – размерность решаемой задачи,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2000" dirty="0"/>
                  <a:t> – вектор-функция оптимизируемых критериев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sz="2000" dirty="0"/>
                  <a:t> – область поиска.(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-мерный </a:t>
                </a:r>
                <a:r>
                  <a:rPr lang="ru-RU" sz="2000" dirty="0" err="1"/>
                  <a:t>гиперпараллелепипед</a:t>
                </a:r>
                <a:r>
                  <a:rPr lang="ru-RU" sz="2000" dirty="0"/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3C4CE71-053B-46AC-8E63-2BFE132EC4AE}"/>
              </a:ext>
            </a:extLst>
          </p:cNvPr>
          <p:cNvGrpSpPr/>
          <p:nvPr/>
        </p:nvGrpSpPr>
        <p:grpSpPr>
          <a:xfrm>
            <a:off x="121350" y="4725144"/>
            <a:ext cx="9633520" cy="1368152"/>
            <a:chOff x="200472" y="4725144"/>
            <a:chExt cx="9633520" cy="1368152"/>
          </a:xfrm>
        </p:grpSpPr>
        <p:sp>
          <p:nvSpPr>
            <p:cNvPr id="33" name="Скругленный прямоугольник 21">
              <a:extLst>
                <a:ext uri="{FF2B5EF4-FFF2-40B4-BE49-F238E27FC236}">
                  <a16:creationId xmlns:a16="http://schemas.microsoft.com/office/drawing/2014/main" id="{070F60CF-1D0F-4471-942B-E761F5A98472}"/>
                </a:ext>
              </a:extLst>
            </p:cNvPr>
            <p:cNvSpPr/>
            <p:nvPr/>
          </p:nvSpPr>
          <p:spPr bwMode="auto">
            <a:xfrm>
              <a:off x="200472" y="4725144"/>
              <a:ext cx="9633520" cy="1368152"/>
            </a:xfrm>
            <a:prstGeom prst="roundRect">
              <a:avLst/>
            </a:prstGeom>
            <a:ln w="38100">
              <a:solidFill>
                <a:srgbClr val="005DA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pic>
          <p:nvPicPr>
            <p:cNvPr id="34" name="Рисунок 33" descr="molotok.jpg">
              <a:extLst>
                <a:ext uri="{FF2B5EF4-FFF2-40B4-BE49-F238E27FC236}">
                  <a16:creationId xmlns:a16="http://schemas.microsoft.com/office/drawing/2014/main" id="{FF4B1637-0CC8-4E8B-A712-738EBF05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29180" flipH="1">
              <a:off x="3794960" y="4862886"/>
              <a:ext cx="715896" cy="684446"/>
            </a:xfrm>
            <a:prstGeom prst="rect">
              <a:avLst/>
            </a:prstGeom>
          </p:spPr>
        </p:pic>
        <p:pic>
          <p:nvPicPr>
            <p:cNvPr id="35" name="Picture 2" descr="C:\Program Files (x86)\Microsoft Office\MEDIA\CAGCAT10\j0212957.wmf">
              <a:extLst>
                <a:ext uri="{FF2B5EF4-FFF2-40B4-BE49-F238E27FC236}">
                  <a16:creationId xmlns:a16="http://schemas.microsoft.com/office/drawing/2014/main" id="{64D4D7EE-6D0E-4CE9-A62A-1C711BEE1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59188" y="4869160"/>
              <a:ext cx="1830388" cy="1149350"/>
            </a:xfrm>
            <a:prstGeom prst="rect">
              <a:avLst/>
            </a:prstGeom>
            <a:noFill/>
          </p:spPr>
        </p:pic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66C6D7DE-F535-4CDE-8EB2-373698D393E5}"/>
                </a:ext>
              </a:extLst>
            </p:cNvPr>
            <p:cNvCxnSpPr/>
            <p:nvPr/>
          </p:nvCxnSpPr>
          <p:spPr bwMode="auto">
            <a:xfrm flipH="1">
              <a:off x="416496" y="5949280"/>
              <a:ext cx="3600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8EFEE2-CED1-4BE3-9DB5-CF59FA0145CC}"/>
                </a:ext>
              </a:extLst>
            </p:cNvPr>
            <p:cNvSpPr txBox="1"/>
            <p:nvPr/>
          </p:nvSpPr>
          <p:spPr>
            <a:xfrm>
              <a:off x="474348" y="5445224"/>
              <a:ext cx="3469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Проходимый путь   </a:t>
              </a:r>
              <a:r>
                <a:rPr lang="en-US" sz="2400" dirty="0"/>
                <a:t>  max</a:t>
              </a:r>
              <a:endParaRPr lang="ru-RU" sz="2400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BBDCB20-1853-41FE-BBC5-DC6DCF9A2FCB}"/>
                </a:ext>
              </a:extLst>
            </p:cNvPr>
            <p:cNvCxnSpPr/>
            <p:nvPr/>
          </p:nvCxnSpPr>
          <p:spPr bwMode="auto">
            <a:xfrm>
              <a:off x="2921224" y="5661248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6B0317-2969-45CF-9F70-9F768EF7ADBF}"/>
                </a:ext>
              </a:extLst>
            </p:cNvPr>
            <p:cNvSpPr txBox="1"/>
            <p:nvPr/>
          </p:nvSpPr>
          <p:spPr>
            <a:xfrm>
              <a:off x="233260" y="4869160"/>
              <a:ext cx="3696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Прочность машины</a:t>
              </a:r>
              <a:r>
                <a:rPr lang="en-US" sz="2400" dirty="0"/>
                <a:t>     max</a:t>
              </a:r>
              <a:endParaRPr lang="ru-RU" sz="2400" dirty="0"/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D89A7FEE-402B-4FA6-974F-6405755CC96D}"/>
                </a:ext>
              </a:extLst>
            </p:cNvPr>
            <p:cNvCxnSpPr/>
            <p:nvPr/>
          </p:nvCxnSpPr>
          <p:spPr bwMode="auto">
            <a:xfrm>
              <a:off x="2921224" y="5099992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1DC7A409-8A12-4E77-B729-38FD90F12C34}"/>
                </a:ext>
              </a:extLst>
            </p:cNvPr>
            <p:cNvGrpSpPr/>
            <p:nvPr/>
          </p:nvGrpSpPr>
          <p:grpSpPr>
            <a:xfrm>
              <a:off x="6233592" y="4883968"/>
              <a:ext cx="504056" cy="432048"/>
              <a:chOff x="6393160" y="5085184"/>
              <a:chExt cx="864096" cy="792088"/>
            </a:xfrm>
          </p:grpSpPr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1537D3F3-FE91-4A4D-9452-30892167D517}"/>
                  </a:ext>
                </a:extLst>
              </p:cNvPr>
              <p:cNvSpPr/>
              <p:nvPr/>
            </p:nvSpPr>
            <p:spPr bwMode="auto">
              <a:xfrm>
                <a:off x="6717196" y="508518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charset="0"/>
                </a:endParaRPr>
              </a:p>
            </p:txBody>
          </p:sp>
          <p:sp>
            <p:nvSpPr>
              <p:cNvPr id="48" name="Трапеция 47">
                <a:extLst>
                  <a:ext uri="{FF2B5EF4-FFF2-40B4-BE49-F238E27FC236}">
                    <a16:creationId xmlns:a16="http://schemas.microsoft.com/office/drawing/2014/main" id="{ABCC0ACE-9C92-473A-AC8D-BBAF42F8A162}"/>
                  </a:ext>
                </a:extLst>
              </p:cNvPr>
              <p:cNvSpPr/>
              <p:nvPr/>
            </p:nvSpPr>
            <p:spPr bwMode="auto">
              <a:xfrm>
                <a:off x="6393160" y="5229200"/>
                <a:ext cx="864096" cy="648072"/>
              </a:xfrm>
              <a:prstGeom prst="trapezoi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cs typeface="Arial" charset="0"/>
                  </a:rPr>
                  <a:t>Kg</a:t>
                </a:r>
                <a:endParaRPr kumimoji="0" 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BA463F-CAF2-43CF-B7BF-2F3AFD875964}"/>
                </a:ext>
              </a:extLst>
            </p:cNvPr>
            <p:cNvSpPr txBox="1"/>
            <p:nvPr/>
          </p:nvSpPr>
          <p:spPr>
            <a:xfrm>
              <a:off x="6737648" y="4869160"/>
              <a:ext cx="3021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Вес машины      </a:t>
              </a:r>
              <a:r>
                <a:rPr lang="en-US" sz="2400" dirty="0"/>
                <a:t>   min</a:t>
              </a:r>
              <a:endParaRPr lang="ru-RU" sz="2400" dirty="0"/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6CA26F46-7770-494A-A064-0CFAA0E2E391}"/>
                </a:ext>
              </a:extLst>
            </p:cNvPr>
            <p:cNvCxnSpPr/>
            <p:nvPr/>
          </p:nvCxnSpPr>
          <p:spPr bwMode="auto">
            <a:xfrm>
              <a:off x="8825880" y="5099992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658DA4-8906-4538-9B9F-04C6B816D3A9}"/>
                </a:ext>
              </a:extLst>
            </p:cNvPr>
            <p:cNvSpPr txBox="1"/>
            <p:nvPr/>
          </p:nvSpPr>
          <p:spPr>
            <a:xfrm>
              <a:off x="6737648" y="5373216"/>
              <a:ext cx="3055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Расход топлива</a:t>
              </a:r>
              <a:r>
                <a:rPr lang="en-US" sz="2400" dirty="0"/>
                <a:t> </a:t>
              </a:r>
              <a:r>
                <a:rPr lang="ru-RU" sz="2400" dirty="0"/>
                <a:t> </a:t>
              </a:r>
              <a:r>
                <a:rPr lang="en-US" sz="2400" dirty="0"/>
                <a:t> </a:t>
              </a:r>
              <a:r>
                <a:rPr lang="ru-RU" sz="2400" dirty="0"/>
                <a:t> </a:t>
              </a:r>
              <a:r>
                <a:rPr lang="en-US" sz="2400" dirty="0"/>
                <a:t> min</a:t>
              </a:r>
              <a:endParaRPr lang="ru-RU" sz="2400" dirty="0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C791EE4B-30CF-4DA6-A757-224009BD8BA1}"/>
                </a:ext>
              </a:extLst>
            </p:cNvPr>
            <p:cNvCxnSpPr/>
            <p:nvPr/>
          </p:nvCxnSpPr>
          <p:spPr bwMode="auto">
            <a:xfrm>
              <a:off x="8825880" y="5604048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46" name="Picture 4" descr="Картинки по запросу заправка рисунок">
              <a:extLst>
                <a:ext uri="{FF2B5EF4-FFF2-40B4-BE49-F238E27FC236}">
                  <a16:creationId xmlns:a16="http://schemas.microsoft.com/office/drawing/2014/main" id="{7C425FB0-B5BC-46F6-9D35-0E9FFBAD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33592" y="5373216"/>
              <a:ext cx="543655" cy="546373"/>
            </a:xfrm>
            <a:prstGeom prst="rect">
              <a:avLst/>
            </a:prstGeom>
            <a:noFill/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D335F0-E1B6-4ABF-ADE0-40464A675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7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многокритериальной оптимизации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5337192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Чрезвычайная сложность задач обусловлена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Критериев несколько и критерии противоречивы</a:t>
            </a:r>
          </a:p>
          <a:p>
            <a:pPr lvl="1"/>
            <a:r>
              <a:rPr lang="ru-RU" dirty="0"/>
              <a:t>Критерии сложно вычислимы</a:t>
            </a:r>
          </a:p>
          <a:p>
            <a:pPr lvl="1"/>
            <a:r>
              <a:rPr lang="ru-RU" dirty="0"/>
              <a:t>Функции критериев зависят от нескольких параметров </a:t>
            </a:r>
            <a:br>
              <a:rPr lang="ru-RU" dirty="0"/>
            </a:br>
            <a:r>
              <a:rPr lang="ru-RU" dirty="0"/>
              <a:t>(«проклятие размерности»)</a:t>
            </a:r>
            <a:endParaRPr lang="en-US" dirty="0"/>
          </a:p>
          <a:p>
            <a:pPr lvl="1"/>
            <a:r>
              <a:rPr lang="ru-RU" dirty="0"/>
              <a:t>Функции соответствующие критериям многоэкстремальны</a:t>
            </a:r>
          </a:p>
          <a:p>
            <a:pPr lvl="1"/>
            <a:r>
              <a:rPr lang="ru-RU" dirty="0"/>
              <a:t>Функции задающие ограничения вызывают дополнительные сложности при поиске решения</a:t>
            </a:r>
          </a:p>
          <a:p>
            <a:r>
              <a:rPr lang="ru-RU" dirty="0"/>
              <a:t>Задачи многокритериальной оптимизации(МКО) имеют широкое распространение в науке и технике.</a:t>
            </a:r>
          </a:p>
          <a:p>
            <a:pPr lvl="1"/>
            <a:r>
              <a:rPr lang="ru-RU" dirty="0"/>
              <a:t>Оптимальное размещение элементов на интегральных схемах,</a:t>
            </a:r>
          </a:p>
          <a:p>
            <a:pPr lvl="1"/>
            <a:r>
              <a:rPr lang="ru-RU" dirty="0"/>
              <a:t>проектирование летательных аппаратов</a:t>
            </a:r>
            <a:r>
              <a:rPr lang="en-US" dirty="0"/>
              <a:t>,</a:t>
            </a:r>
            <a:endParaRPr lang="ru-RU" dirty="0"/>
          </a:p>
          <a:p>
            <a:pPr lvl="1"/>
            <a:r>
              <a:rPr lang="ru-RU" dirty="0"/>
              <a:t>разработка лекарственных препаратов</a:t>
            </a:r>
            <a:r>
              <a:rPr lang="en-US" dirty="0"/>
              <a:t>,</a:t>
            </a:r>
            <a:endParaRPr lang="ru-RU" dirty="0"/>
          </a:p>
          <a:p>
            <a:pPr lvl="1"/>
            <a:r>
              <a:rPr lang="ru-RU" dirty="0"/>
              <a:t>разработка средств защиты,</a:t>
            </a:r>
          </a:p>
          <a:p>
            <a:pPr lvl="1"/>
            <a:r>
              <a:rPr lang="ru-RU" dirty="0"/>
              <a:t>поиск оптимального управления,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ru-RU" dirty="0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361B39-999C-41C5-A14B-E50A7378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методы решения задач МКО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215562"/>
            <a:ext cx="9501254" cy="5021750"/>
          </a:xfrm>
        </p:spPr>
        <p:txBody>
          <a:bodyPr/>
          <a:lstStyle/>
          <a:p>
            <a:r>
              <a:rPr lang="ru-RU" dirty="0"/>
              <a:t>Выделяют несколько перспективных направлений для разработки методов решения задач МКО:</a:t>
            </a:r>
          </a:p>
          <a:p>
            <a:pPr lvl="1"/>
            <a:r>
              <a:rPr lang="ru-RU" dirty="0"/>
              <a:t>Методы лексикографической оптимизации. </a:t>
            </a:r>
          </a:p>
          <a:p>
            <a:pPr lvl="1"/>
            <a:r>
              <a:rPr lang="ru-RU" dirty="0"/>
              <a:t>Интерактивные методы. </a:t>
            </a:r>
          </a:p>
          <a:p>
            <a:pPr lvl="1"/>
            <a:r>
              <a:rPr lang="ru-RU" dirty="0"/>
              <a:t>Метод </a:t>
            </a:r>
            <a:r>
              <a:rPr lang="ru-RU" i="1" dirty="0"/>
              <a:t>ε</a:t>
            </a:r>
            <a:r>
              <a:rPr lang="ru-RU" dirty="0"/>
              <a:t>-ограничений </a:t>
            </a:r>
            <a:br>
              <a:rPr lang="ru-RU" dirty="0"/>
            </a:br>
            <a:r>
              <a:rPr lang="ru-RU" dirty="0"/>
              <a:t>(или метод удовлетворительных требований). </a:t>
            </a:r>
          </a:p>
          <a:p>
            <a:pPr lvl="1"/>
            <a:r>
              <a:rPr lang="ru-RU" b="1" i="1" dirty="0"/>
              <a:t>Методы применяющие те или иные свертки частных критериев. </a:t>
            </a:r>
          </a:p>
          <a:p>
            <a:pPr lvl="1"/>
            <a:r>
              <a:rPr lang="ru-RU" dirty="0"/>
              <a:t>Метод перехода от задачи МКО к задаче большей размерности.</a:t>
            </a:r>
          </a:p>
          <a:p>
            <a:pPr lvl="1"/>
            <a:r>
              <a:rPr lang="ru-RU" dirty="0"/>
              <a:t>Методы неравномерного покрытия области поиска.</a:t>
            </a:r>
          </a:p>
          <a:p>
            <a:pPr lvl="1"/>
            <a:r>
              <a:rPr lang="ru-RU" dirty="0"/>
              <a:t>Генетические алгоритмы.</a:t>
            </a:r>
          </a:p>
          <a:p>
            <a:pPr lvl="1"/>
            <a:r>
              <a:rPr lang="ru-RU" dirty="0"/>
              <a:t>Методы роя частиц.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BC9A7-497A-4FC2-B2CC-7CE63130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Сведение задач МКО к одномерным задачам ГО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подходе применяется</a:t>
                </a:r>
              </a:p>
              <a:p>
                <a:pPr lvl="1"/>
                <a:r>
                  <a:rPr lang="ru-RU" dirty="0"/>
                  <a:t>Свертка набора частных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1≤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26670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≥0,1≤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r>
                  <a:rPr lang="ru-RU" dirty="0"/>
                  <a:t>Редукция размерности на основе </a:t>
                </a:r>
                <a:r>
                  <a:rPr lang="ru-RU" i="1" dirty="0"/>
                  <a:t>кривых</a:t>
                </a:r>
                <a:r>
                  <a:rPr lang="ru-RU" dirty="0"/>
                  <a:t> (</a:t>
                </a:r>
                <a:r>
                  <a:rPr lang="ru-RU" i="1" dirty="0"/>
                  <a:t>разверток)</a:t>
                </a:r>
                <a:r>
                  <a:rPr lang="ru-RU" dirty="0"/>
                  <a:t> Пеано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однозначно отображающие отрезок [0,1] на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dirty="0"/>
                  <a:t>-мерный гиперкуб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EBBD9-110F-4E3E-BEC6-216CB02D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4340794"/>
            <a:ext cx="4202913" cy="1982701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2226" y="4365104"/>
            <a:ext cx="1779987" cy="17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4043238" y="4869160"/>
            <a:ext cx="261690" cy="559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5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FBDEE6-DE21-4CBA-A773-1A793DA5C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Базовый алгоритм глобального поиска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9408924" cy="521497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130000"/>
                  </a:lnSpc>
                </a:pPr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Рассмотрим алгоритм поиска глобального минимума: </a:t>
                </a:r>
              </a:p>
              <a:p>
                <a:pPr marL="276225" lvl="1" indent="0" eaLnBrk="1" hangingPunct="1">
                  <a:lnSpc>
                    <a:spcPct val="130000"/>
                  </a:lnSpc>
                  <a:buNone/>
                </a:pPr>
                <a:r>
                  <a:rPr lang="ru-RU" sz="1800" dirty="0">
                    <a:latin typeface="Arial" pitchFamily="34" charset="0"/>
                    <a:cs typeface="Arial" pitchFamily="34" charset="0"/>
                  </a:rPr>
                  <a:t>Первое испытание проводится в произвольной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cs typeface="Arial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ru-RU" sz="1800" dirty="0">
                    <a:latin typeface="Arial" pitchFamily="34" charset="0"/>
                    <a:cs typeface="Arial" pitchFamily="34" charset="0"/>
                  </a:rPr>
                  <a:t>Далее: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733425" lvl="1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/>
                  <a:t>Отсортировать точки испытаний </a:t>
                </a:r>
                <a:br>
                  <a:rPr lang="ru-RU" sz="1800" dirty="0"/>
                </a:b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1800" dirty="0"/>
                  <a:t>.</a:t>
                </a:r>
              </a:p>
              <a:p>
                <a:pPr marL="733425" lvl="1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/>
                  <a:t>Для каждого </a:t>
                </a:r>
                <a14:m>
                  <m:oMath xmlns:m="http://schemas.openxmlformats.org/officeDocument/2006/math">
                    <m:r>
                      <a:rPr lang="ru-RU" sz="18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80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18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800" dirty="0"/>
                  <a:t> вычислить </a:t>
                </a:r>
                <a:br>
                  <a:rPr lang="ru-RU" sz="1800" dirty="0"/>
                </a:br>
                <a:r>
                  <a:rPr lang="ru-RU" sz="1800" dirty="0"/>
                  <a:t>значение характеристики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1800" dirty="0"/>
                  <a:t>.</a:t>
                </a:r>
              </a:p>
              <a:p>
                <a:pPr marL="733425" lvl="1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/>
                  <a:t>Определить интервал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/>
                  <a:t>, </a:t>
                </a:r>
                <a:br>
                  <a:rPr lang="en-US" sz="1800" dirty="0"/>
                </a:br>
                <a:r>
                  <a:rPr lang="ru-RU" sz="1800" dirty="0"/>
                  <a:t>которому соответствует максимальная </a:t>
                </a:r>
                <a:br>
                  <a:rPr lang="ru-RU" sz="1800" dirty="0"/>
                </a:br>
                <a:r>
                  <a:rPr lang="ru-RU" sz="1800" dirty="0"/>
                  <a:t>характеристика</a:t>
                </a:r>
                <a:r>
                  <a:rPr lang="en-US" sz="1800" dirty="0"/>
                  <a:t>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:1≤</m:t>
                            </m: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marL="733425" lvl="1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/>
                  <a:t>Провести очередное испытание в точке </a:t>
                </a:r>
                <a:br>
                  <a:rPr lang="en-US" sz="1800" dirty="0"/>
                </a:br>
                <a:r>
                  <a:rPr lang="ru-RU" sz="1800" dirty="0"/>
                  <a:t>интервала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8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/>
                  <a:t>.</a:t>
                </a:r>
                <a:endParaRPr lang="en-US" sz="1800" dirty="0"/>
              </a:p>
              <a:p>
                <a:pPr marL="733425" lvl="1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/>
                  <a:t>Условие остановки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1800" dirty="0"/>
                  <a:t>,</a:t>
                </a:r>
                <a:br>
                  <a:rPr lang="ru-RU" sz="1800" dirty="0"/>
                </a:b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ru-RU" sz="1800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9408924" cy="5214974"/>
              </a:xfrm>
              <a:blipFill>
                <a:blip r:embed="rId2"/>
                <a:stretch>
                  <a:fillRect l="-259" t="-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555C28-8F9A-466F-B177-18E95094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11" y="3965843"/>
            <a:ext cx="4239217" cy="234347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56FBBC-6ACB-4415-A7BE-2003A9B6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11" y="3068960"/>
            <a:ext cx="4239217" cy="75258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9B575-C558-4F3B-A686-0AED2458E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/17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предлагаемого подхода: Ускорение вычислений на основе повторного использования информации</a:t>
            </a:r>
            <a:r>
              <a:rPr lang="en-US" sz="2400" dirty="0"/>
              <a:t>…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7EB9F5-9ED5-4BD8-A4CE-4D3CB8DD2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9501254" cy="53371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Решение задач </a:t>
                </a:r>
                <a:r>
                  <a:rPr lang="en-US" dirty="0"/>
                  <a:t>– </a:t>
                </a:r>
                <a:r>
                  <a:rPr lang="ru-RU" dirty="0"/>
                  <a:t>последовательность испытаний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Вся доступная информация о решаемой задаче оптимизации </a:t>
                </a:r>
                <a:br>
                  <a:rPr lang="en-US" dirty="0"/>
                </a:br>
                <a:r>
                  <a:rPr lang="ru-RU" dirty="0"/>
                  <a:t>(</a:t>
                </a:r>
                <a:r>
                  <a:rPr lang="ru-RU" i="1" dirty="0"/>
                  <a:t>множество поисковой информации</a:t>
                </a:r>
                <a:r>
                  <a:rPr lang="ru-RU" dirty="0"/>
                  <a:t>, МПИ):</a:t>
                </a:r>
                <a:endParaRPr lang="en-US" dirty="0"/>
              </a:p>
              <a:p>
                <a:pPr marL="2667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ru-RU" dirty="0"/>
                  <a:t>МПИ преобразуется к </a:t>
                </a:r>
                <a:br>
                  <a:rPr lang="ru-RU" dirty="0"/>
                </a:br>
                <a:r>
                  <a:rPr lang="ru-RU" dirty="0"/>
                  <a:t>матрице состояния поиска</a:t>
                </a:r>
                <a:r>
                  <a:rPr lang="en-US" dirty="0"/>
                  <a:t> </a:t>
                </a:r>
                <a:r>
                  <a:rPr lang="ru-RU" dirty="0"/>
                  <a:t>(МСП) </a:t>
                </a:r>
                <a:br>
                  <a:rPr lang="en-US" dirty="0"/>
                </a:br>
                <a:r>
                  <a:rPr lang="ru-RU" b="1" i="1" dirty="0"/>
                  <a:t>без дополнительных вычислений </a:t>
                </a:r>
                <a:br>
                  <a:rPr lang="ru-RU" b="1" i="1" dirty="0"/>
                </a:br>
                <a:r>
                  <a:rPr lang="ru-RU" b="1" i="1" dirty="0"/>
                  <a:t>характеристик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2762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276225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редуцированные точки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62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27622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dirty="0"/>
              </a:p>
              <a:p>
                <a:pPr marL="276225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номера итераций</a:t>
                </a:r>
                <a:endParaRPr lang="en-US" dirty="0"/>
              </a:p>
              <a:p>
                <a:pPr marL="342900" indent="-342900"/>
                <a:r>
                  <a:rPr lang="ru-RU" b="1" dirty="0"/>
                  <a:t>Переход к новой постановке задачи</a:t>
                </a:r>
                <a:br>
                  <a:rPr lang="ru-RU" b="1" dirty="0"/>
                </a:br>
                <a:r>
                  <a:rPr lang="ru-RU" b="1" i="1" dirty="0"/>
                  <a:t>без дополнительных вычислений </a:t>
                </a:r>
                <a:br>
                  <a:rPr lang="en-US" b="1" i="1" dirty="0"/>
                </a:br>
                <a:r>
                  <a:rPr lang="ru-RU" b="1" i="1" dirty="0"/>
                  <a:t>характеристик </a:t>
                </a:r>
                <a:r>
                  <a:rPr lang="ru-RU" dirty="0"/>
                  <a:t>:</a:t>
                </a:r>
                <a:endParaRPr lang="ru-RU" b="1" dirty="0"/>
              </a:p>
              <a:p>
                <a:pPr marL="276225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619125" lvl="1" indent="-342900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7EB9F5-9ED5-4BD8-A4CE-4D3CB8DD2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9501254" cy="5337192"/>
              </a:xfrm>
              <a:blipFill>
                <a:blip r:embed="rId2"/>
                <a:stretch>
                  <a:fillRect l="-257" t="-1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8622E11-8CAA-48A5-AEA0-C7B626BC93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241D-19E6-4D80-9597-2D01BE77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1CC1C1-F76F-4BBF-9EEF-E998D45B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1916831"/>
            <a:ext cx="4426307" cy="4392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725A48-5D0F-45AE-A442-AA7BDE9D4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6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вычисления для вычислительных систем с общей памятью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9501254" cy="5214974"/>
              </a:xfrm>
            </p:spPr>
            <p:txBody>
              <a:bodyPr>
                <a:normAutofit/>
              </a:bodyPr>
              <a:lstStyle/>
              <a:p>
                <a:pPr marL="457200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>
                    <a:latin typeface="Arial" pitchFamily="34" charset="0"/>
                    <a:cs typeface="Arial" pitchFamily="34" charset="0"/>
                  </a:rPr>
                  <a:t>Отсортировать точки испытаний </a:t>
                </a:r>
                <a:br>
                  <a:rPr lang="en-US" sz="18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sz="1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1800" dirty="0">
                    <a:latin typeface="Arial" pitchFamily="34" charset="0"/>
                    <a:cs typeface="Arial" pitchFamily="34" charset="0"/>
                  </a:rPr>
                  <a:t>,  </a:t>
                </a:r>
              </a:p>
              <a:p>
                <a:pPr marL="457200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>
                    <a:latin typeface="Arial" pitchFamily="34" charset="0"/>
                    <a:cs typeface="Arial" pitchFamily="34" charset="0"/>
                  </a:rPr>
                  <a:t>Для каждого </a:t>
                </a:r>
                <a:r>
                  <a:rPr lang="ru-RU" sz="1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30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i="1" baseline="-30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r>
                  <a:rPr lang="ru-RU" sz="1800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ru-RU" sz="1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30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sz="1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1800" dirty="0">
                    <a:latin typeface="Arial" pitchFamily="34" charset="0"/>
                    <a:cs typeface="Arial" pitchFamily="34" charset="0"/>
                  </a:rPr>
                  <a:t> вычислить значение характеристики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Arial" pitchFamily="34" charset="0"/>
                      </a:rPr>
                      <m:t>𝑅</m:t>
                    </m:r>
                    <m:r>
                      <a:rPr lang="pt-BR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Arial" pitchFamily="34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Arial" pitchFamily="34" charset="0"/>
                      </a:rPr>
                      <m:t>𝑖</m:t>
                    </m:r>
                    <m:r>
                      <a:rPr lang="pt-B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Arial" pitchFamily="34" charset="0"/>
                      </a:rPr>
                      <m:t>)</m:t>
                    </m:r>
                  </m:oMath>
                </a14:m>
                <a:endParaRPr lang="ru-RU" sz="1800" dirty="0">
                  <a:latin typeface="Arial" pitchFamily="34" charset="0"/>
                  <a:cs typeface="Arial" pitchFamily="34" charset="0"/>
                </a:endParaRPr>
              </a:p>
              <a:p>
                <a:pPr marL="457200" indent="-457200" eaLnBrk="1" hangingPunct="1">
                  <a:lnSpc>
                    <a:spcPct val="130000"/>
                  </a:lnSpc>
                  <a:buFontTx/>
                  <a:buAutoNum type="arabicPeriod"/>
                </a:pPr>
                <a:r>
                  <a:rPr lang="ru-RU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Отсортировать интервалы по убыванию характеристик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  <a:sym typeface="Symbol" pitchFamily="18" charset="2"/>
                  </a:rPr>
                  <a:t>, </a:t>
                </a:r>
                <a:r>
                  <a:rPr lang="ru-RU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  <a:sym typeface="Symbol" pitchFamily="18" charset="2"/>
                  </a:rPr>
                  <a:t>взять </a:t>
                </a:r>
                <a:r>
                  <a:rPr lang="en-US" sz="1800" i="1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p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интервалов </a:t>
                </a:r>
                <a:br>
                  <a:rPr lang="en-US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</a:br>
                <a:r>
                  <a:rPr lang="ru-RU" sz="1800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𝑅</m:t>
                    </m:r>
                    <m:d>
                      <m:dPr>
                        <m:ctrlPr>
                          <a:rPr lang="pt-BR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  <m:t>𝑡</m:t>
                        </m:r>
                        <m:r>
                          <a:rPr lang="pt-BR" sz="18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  <a:sym typeface="Symbol" pitchFamily="18" charset="2"/>
                      </a:rPr>
                      <m:t>≥</m:t>
                    </m:r>
                    <m:r>
                      <a:rPr lang="pt-BR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𝑅</m:t>
                    </m:r>
                    <m:d>
                      <m:dPr>
                        <m:ctrlPr>
                          <a:rPr lang="pt-BR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  <m:t>𝑡</m:t>
                        </m:r>
                        <m:r>
                          <a:rPr lang="pt-BR" sz="18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  <a:sym typeface="Symbol" pitchFamily="18" charset="2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…≥</m:t>
                    </m:r>
                    <m:r>
                      <a:rPr lang="pt-B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𝑅</m:t>
                    </m:r>
                    <m:r>
                      <a:rPr lang="pt-B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(</m:t>
                    </m:r>
                    <m:r>
                      <a:rPr lang="pt-B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𝑡𝑝</m:t>
                    </m:r>
                    <m:r>
                      <a:rPr lang="pt-B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</a:rPr>
                      <m:t>)</m:t>
                    </m:r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itchFamily="18" charset="0"/>
                  <a:ea typeface="Time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9501254" cy="5214974"/>
              </a:xfrm>
              <a:blipFill>
                <a:blip r:embed="rId2"/>
                <a:stretch>
                  <a:fillRect l="-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24-25 сентября 2018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Параллельные вычисления на графических процессорах в задачах многокритериальной оптимизации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3F88CE-9BB1-4031-9A7C-AAF030D5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1" y="2636912"/>
            <a:ext cx="4392488" cy="8383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1A1C04-5778-4B19-A70B-BD5E1D1A5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41" y="3554671"/>
            <a:ext cx="4391638" cy="244826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B8EB42EA-46B9-4A95-BC89-67C9BD7BFF15}"/>
                  </a:ext>
                </a:extLst>
              </p:cNvPr>
              <p:cNvSpPr/>
              <p:nvPr/>
            </p:nvSpPr>
            <p:spPr>
              <a:xfrm>
                <a:off x="236920" y="2964117"/>
                <a:ext cx="5761302" cy="3649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lnSpc>
                    <a:spcPct val="130000"/>
                  </a:lnSpc>
                  <a:buFont typeface="+mj-lt"/>
                  <a:buAutoNum type="arabicPeriod" startAt="4"/>
                </a:pPr>
                <a:r>
                  <a:rPr lang="ru-RU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Провести </a:t>
                </a:r>
                <a:r>
                  <a:rPr lang="en-US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p </a:t>
                </a:r>
                <a:r>
                  <a:rPr lang="ru-RU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испытаний параллельно</a:t>
                </a:r>
                <a:r>
                  <a:rPr lang="en-US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  <a:t> </a:t>
                </a:r>
                <a:br>
                  <a:rPr lang="en-US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Arial" pitchFamily="34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dirty="0">
                  <a:solidFill>
                    <a:srgbClr val="000000"/>
                  </a:solidFill>
                  <a:latin typeface="Arial" pitchFamily="34" charset="0"/>
                  <a:ea typeface="Times"/>
                  <a:cs typeface="Arial" pitchFamily="34" charset="0"/>
                  <a:sym typeface="Symbol" pitchFamily="18" charset="2"/>
                </a:endParaRPr>
              </a:p>
              <a:p>
                <a:pPr marL="457200" indent="-457200" eaLnBrk="1" hangingPunct="1">
                  <a:lnSpc>
                    <a:spcPct val="130000"/>
                  </a:lnSpc>
                  <a:buFont typeface="+mj-lt"/>
                  <a:buAutoNum type="arabicPeriod" startAt="4"/>
                </a:pPr>
                <a:r>
                  <a:rPr lang="ru-RU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Times"/>
                  </a:rPr>
                  <a:t>Критерий остановки</a:t>
                </a:r>
                <a:r>
                  <a:rPr lang="en-US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Times"/>
                  </a:rPr>
                  <a:t>: </a:t>
                </a:r>
                <a:br>
                  <a:rPr lang="en-US" dirty="0">
                    <a:solidFill>
                      <a:srgbClr val="000000"/>
                    </a:solidFill>
                    <a:latin typeface="Arial" pitchFamily="34" charset="0"/>
                    <a:ea typeface="Times"/>
                    <a:cs typeface="Time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  <a:sym typeface="Symbol" pitchFamily="18" charset="2"/>
                      </a:rPr>
                      <m:t>≤</m:t>
                    </m:r>
                    <m:r>
                      <a:rPr lang="ru-RU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"/>
                        <a:cs typeface="Times New Roman" pitchFamily="18" charset="0"/>
                        <a:sym typeface="Symbol" pitchFamily="18" charset="2"/>
                      </a:rPr>
                      <m:t>𝜀</m:t>
                    </m:r>
                  </m:oMath>
                </a14:m>
                <a:r>
                  <a:rPr lang="ru-RU" i="1" dirty="0">
                    <a:solidFill>
                      <a:srgbClr val="000000"/>
                    </a:solidFill>
                    <a:ea typeface="Times"/>
                    <a:cs typeface="Times New Roman" pitchFamily="18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𝑝</m:t>
                    </m:r>
                  </m:oMath>
                </a14:m>
                <a:endParaRPr lang="en-US" i="1" dirty="0">
                  <a:cs typeface="Times New Roman" pitchFamily="18" charset="0"/>
                  <a:sym typeface="Symbol" pitchFamily="18" charset="2"/>
                </a:endParaRPr>
              </a:p>
              <a:p>
                <a:pPr marL="285750" indent="-285750" eaLnBrk="1" hangingPunct="1">
                  <a:lnSpc>
                    <a:spcPct val="130000"/>
                  </a:lnSpc>
                  <a:buFont typeface="Wingdings" panose="05000000000000000000" pitchFamily="2" charset="2"/>
                  <a:buChar char="q"/>
                </a:pPr>
                <a:r>
                  <a:rPr lang="ru-RU" sz="2000" dirty="0"/>
                  <a:t>Алгоритм будет именоваться как</a:t>
                </a:r>
                <a:br>
                  <a:rPr lang="ru-RU" sz="2000" dirty="0"/>
                </a:br>
                <a:r>
                  <a:rPr lang="ru-RU" sz="2000" b="1" dirty="0"/>
                  <a:t>Параллельный  многомерный алгоритм многокритериального глобального </a:t>
                </a:r>
                <a:br>
                  <a:rPr lang="en-US" sz="2000" b="1" dirty="0"/>
                </a:br>
                <a:r>
                  <a:rPr lang="ru-RU" sz="2000" b="1" dirty="0"/>
                  <a:t>поиска для общей памяти</a:t>
                </a:r>
                <a:r>
                  <a:rPr lang="ru-RU" sz="2000" b="1" i="1" dirty="0"/>
                  <a:t> </a:t>
                </a:r>
                <a:r>
                  <a:rPr lang="ru-RU" sz="2000" b="1" dirty="0"/>
                  <a:t>(ПАМГП)</a:t>
                </a:r>
                <a:endParaRPr lang="ru-RU" sz="2000" b="1" dirty="0">
                  <a:solidFill>
                    <a:srgbClr val="000000"/>
                  </a:solidFill>
                  <a:ea typeface="Times"/>
                  <a:cs typeface="Times New Roman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SzPts val="2200"/>
                  <a:buFontTx/>
                  <a:buNone/>
                </a:pPr>
                <a:endParaRPr lang="ru-RU" b="1" dirty="0">
                  <a:solidFill>
                    <a:srgbClr val="000000"/>
                  </a:solidFill>
                  <a:latin typeface="Arial" pitchFamily="34" charset="0"/>
                  <a:ea typeface="Times"/>
                  <a:cs typeface="Arial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B8EB42EA-46B9-4A95-BC89-67C9BD7BF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20" y="2964117"/>
                <a:ext cx="5761302" cy="3649204"/>
              </a:xfrm>
              <a:prstGeom prst="rect">
                <a:avLst/>
              </a:prstGeom>
              <a:blipFill>
                <a:blip r:embed="rId5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C7728F-222B-4E78-9804-C51C019FB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50280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1385</Words>
  <Application>Microsoft Office PowerPoint</Application>
  <PresentationFormat>Лист A4 (210x297 мм)</PresentationFormat>
  <Paragraphs>338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Bernard MT Condensed</vt:lpstr>
      <vt:lpstr>Cambria Math</vt:lpstr>
      <vt:lpstr>Symbol</vt:lpstr>
      <vt:lpstr>Times</vt:lpstr>
      <vt:lpstr>Times New Roman</vt:lpstr>
      <vt:lpstr>Wingdings</vt:lpstr>
      <vt:lpstr>1_itlab</vt:lpstr>
      <vt:lpstr>Презентация PowerPoint</vt:lpstr>
      <vt:lpstr>Содержание</vt:lpstr>
      <vt:lpstr>Постановка задачи  многокритериальной оптимизации</vt:lpstr>
      <vt:lpstr>Постановка задачи  многокритериальной оптимизации</vt:lpstr>
      <vt:lpstr>Основы предлагаемого подхода:  методы решения задач МКО</vt:lpstr>
      <vt:lpstr>Основы предлагаемого подхода:  Сведение задач МКО к одномерным задачам ГО</vt:lpstr>
      <vt:lpstr>Основы предлагаемого подхода:  Базовый алгоритм глобального поиска</vt:lpstr>
      <vt:lpstr>Основы предлагаемого подхода: Ускорение вычислений на основе повторного использования информации…</vt:lpstr>
      <vt:lpstr>Параллельные вычисления для вычислительных систем с общей памятью</vt:lpstr>
      <vt:lpstr>Блочная многошаговая схема вычислений</vt:lpstr>
      <vt:lpstr>Результаты численных экспериментов… </vt:lpstr>
      <vt:lpstr>Результаты численных экспериментов… </vt:lpstr>
      <vt:lpstr>Результаты численных экспериментов… </vt:lpstr>
      <vt:lpstr>Результаты численных экспериментов</vt:lpstr>
      <vt:lpstr>Список публикаций</vt:lpstr>
      <vt:lpstr>Контакты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2018-09-16T20:06:57Z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