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456" r:id="rId3"/>
    <p:sldId id="471" r:id="rId4"/>
    <p:sldId id="383" r:id="rId5"/>
    <p:sldId id="385" r:id="rId6"/>
    <p:sldId id="485" r:id="rId7"/>
    <p:sldId id="463" r:id="rId8"/>
    <p:sldId id="486" r:id="rId9"/>
    <p:sldId id="487" r:id="rId10"/>
    <p:sldId id="492" r:id="rId11"/>
    <p:sldId id="467" r:id="rId12"/>
    <p:sldId id="488" r:id="rId13"/>
    <p:sldId id="489" r:id="rId14"/>
    <p:sldId id="491" r:id="rId15"/>
    <p:sldId id="490" r:id="rId16"/>
    <p:sldId id="411" r:id="rId17"/>
  </p:sldIdLst>
  <p:sldSz cx="9144000" cy="6858000" type="screen4x3"/>
  <p:notesSz cx="6858000" cy="9144000"/>
  <p:custDataLst>
    <p:tags r:id="rId2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84988" autoAdjust="0"/>
  </p:normalViewPr>
  <p:slideViewPr>
    <p:cSldViewPr>
      <p:cViewPr>
        <p:scale>
          <a:sx n="75" d="100"/>
          <a:sy n="75" d="100"/>
        </p:scale>
        <p:origin x="-370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8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C6748-42C7-44F5-8A19-B69D5F179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23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9139-4329-4681-ACC5-53C8FF56F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81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dirty="0" smtClean="0"/>
              <a:t>Объединение</a:t>
            </a:r>
            <a:r>
              <a:rPr lang="ru-RU" baseline="0" dirty="0" smtClean="0"/>
              <a:t> локального и глобального поиска в </a:t>
            </a:r>
            <a:r>
              <a:rPr lang="ru-RU" dirty="0" smtClean="0"/>
              <a:t>рекурсивной схема оптимизации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96331-78C9-4B54-AE39-3F1F0F592937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 smtClean="0"/>
              <a:t>Задача</a:t>
            </a:r>
            <a:r>
              <a:rPr lang="ru-RU" sz="1200" dirty="0" smtClean="0"/>
              <a:t> многомерной многоэкстремальной оптимизации может быть определена как проблема поиска наименьшего значения действительной функции </a:t>
            </a:r>
            <a:r>
              <a:rPr lang="ru-RU" sz="1200" i="1" dirty="0" smtClean="0">
                <a:sym typeface="Symbol" pitchFamily="18" charset="2"/>
              </a:rPr>
              <a:t></a:t>
            </a:r>
            <a:r>
              <a:rPr lang="ru-RU" sz="1200" dirty="0" smtClean="0"/>
              <a:t>(</a:t>
            </a:r>
            <a:r>
              <a:rPr lang="en-US" sz="1200" i="1" dirty="0" smtClean="0"/>
              <a:t>y</a:t>
            </a:r>
            <a:r>
              <a:rPr lang="ru-RU" sz="1200" dirty="0" smtClean="0"/>
              <a:t>) в </a:t>
            </a:r>
            <a:r>
              <a:rPr lang="ru-RU" sz="1200" dirty="0" err="1" smtClean="0"/>
              <a:t>н-мерном</a:t>
            </a:r>
            <a:r>
              <a:rPr lang="ru-RU" sz="1200" dirty="0" smtClean="0"/>
              <a:t> пространстве,</a:t>
            </a:r>
            <a:r>
              <a:rPr lang="en-US" sz="1200" dirty="0" smtClean="0"/>
              <a:t> </a:t>
            </a:r>
            <a:r>
              <a:rPr lang="ru-RU" sz="1200" dirty="0" smtClean="0"/>
              <a:t>где </a:t>
            </a:r>
            <a:r>
              <a:rPr lang="ru-RU" sz="1200" i="1" dirty="0" err="1" smtClean="0"/>
              <a:t>a</a:t>
            </a:r>
            <a:r>
              <a:rPr lang="ru-RU" sz="1200" dirty="0" err="1" smtClean="0"/>
              <a:t>,</a:t>
            </a:r>
            <a:r>
              <a:rPr lang="ru-RU" sz="1200" i="1" dirty="0" err="1" smtClean="0"/>
              <a:t>b</a:t>
            </a:r>
            <a:r>
              <a:rPr lang="ru-RU" sz="1200" dirty="0" err="1" smtClean="0">
                <a:sym typeface="Symbol" pitchFamily="18" charset="2"/>
              </a:rPr>
              <a:t></a:t>
            </a:r>
            <a:r>
              <a:rPr lang="ru-RU" sz="1200" i="1" dirty="0" err="1" smtClean="0"/>
              <a:t>R</a:t>
            </a:r>
            <a:r>
              <a:rPr lang="ru-RU" sz="1200" i="1" baseline="30000" dirty="0" err="1" smtClean="0"/>
              <a:t>N</a:t>
            </a:r>
            <a:r>
              <a:rPr lang="ru-RU" sz="1200" dirty="0" smtClean="0"/>
              <a:t> есть заданные векторы.</a:t>
            </a:r>
          </a:p>
          <a:p>
            <a:r>
              <a:rPr lang="ru-RU" sz="1200" dirty="0" smtClean="0"/>
              <a:t> Относительно класса рассматриваемых задач предполагается выполнение двух </a:t>
            </a:r>
            <a:r>
              <a:rPr lang="ru-RU" sz="1000" dirty="0" smtClean="0"/>
              <a:t>важных условий.</a:t>
            </a:r>
          </a:p>
          <a:p>
            <a:r>
              <a:rPr lang="ru-RU" sz="1000" dirty="0" smtClean="0"/>
              <a:t>Во-первых, предполагается, что оптимизируемая функция </a:t>
            </a:r>
            <a:r>
              <a:rPr lang="ru-RU" sz="1000" i="1" dirty="0" smtClean="0">
                <a:sym typeface="Symbol" pitchFamily="18" charset="2"/>
              </a:rPr>
              <a:t></a:t>
            </a:r>
            <a:r>
              <a:rPr lang="ru-RU" sz="1000" dirty="0" smtClean="0"/>
              <a:t>(</a:t>
            </a:r>
            <a:r>
              <a:rPr lang="ru-RU" sz="1000" i="1" dirty="0" err="1" smtClean="0"/>
              <a:t>y</a:t>
            </a:r>
            <a:r>
              <a:rPr lang="ru-RU" sz="1000" dirty="0" smtClean="0"/>
              <a:t>) может быть задана не аналитически</a:t>
            </a:r>
            <a:r>
              <a:rPr lang="ru-RU" sz="1200" dirty="0" smtClean="0"/>
              <a:t>, а некоторым алгоритмом вычисления ее значений в точках области </a:t>
            </a:r>
            <a:r>
              <a:rPr lang="ru-RU" sz="1200" i="1" dirty="0" smtClean="0"/>
              <a:t>D</a:t>
            </a:r>
            <a:r>
              <a:rPr lang="ru-RU" sz="1200" dirty="0" smtClean="0"/>
              <a:t>; </a:t>
            </a:r>
          </a:p>
          <a:p>
            <a:r>
              <a:rPr lang="ru-RU" sz="1200" dirty="0" smtClean="0"/>
              <a:t>Во-вторых, будем предполагать, что </a:t>
            </a:r>
            <a:r>
              <a:rPr lang="ru-RU" sz="1200" i="1" dirty="0" smtClean="0">
                <a:sym typeface="Symbol" pitchFamily="18" charset="2"/>
              </a:rPr>
              <a:t></a:t>
            </a:r>
            <a:r>
              <a:rPr lang="ru-RU" sz="1200" dirty="0" smtClean="0"/>
              <a:t>(</a:t>
            </a:r>
            <a:r>
              <a:rPr lang="ru-RU" sz="1200" i="1" dirty="0" err="1" smtClean="0"/>
              <a:t>y</a:t>
            </a:r>
            <a:r>
              <a:rPr lang="ru-RU" sz="1200" dirty="0" smtClean="0"/>
              <a:t>) удовлетворяет условию Липшица.</a:t>
            </a:r>
          </a:p>
          <a:p>
            <a:endParaRPr lang="ru-RU" sz="1200" dirty="0" smtClean="0"/>
          </a:p>
          <a:p>
            <a:endParaRPr lang="ru-RU" dirty="0" smtClean="0"/>
          </a:p>
          <a:p>
            <a:r>
              <a:rPr lang="ru-RU" dirty="0" smtClean="0"/>
              <a:t>пример - подбор параметров, минимизируем отклонение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Одним из подходов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 решению многомерных задач глобальной оптимизации является сведение их к одномерным и использование эффективных одномерных алгоритмов глобального поиска к редуцированной задаче.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Рассматривается способ редукции размерности с использованием кривой Пеано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Y(x)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однозначно отображающей отрезок вещественной оси [0,1] на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-мерный куб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Численно построенная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развертка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является приближением к теоретической кривой Пеано с точностью порядка 2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^-m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где 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– параметр построения развертки.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На левом рисунке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3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на среднем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= 4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на правом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 = 5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Важным свойством является сохранение ограниченности относительных разностей функции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если исходная функция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удовлетворяла условию Липшица , то функция </a:t>
            </a:r>
            <a:r>
              <a:rPr lang="ru-RU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Symbol"/>
              </a:rPr>
              <a:t>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ru-RU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x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)) на интервале [0,1] будет удовлетворять равномерному условию Гельдера. Что позволяет использовать модифицированный алгоритм решения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одномерных задач, для решения многомерных.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 smtClean="0"/>
              <a:t> </a:t>
            </a:r>
            <a:r>
              <a:rPr lang="ru-RU" b="1" dirty="0" smtClean="0"/>
              <a:t>Численно построенная </a:t>
            </a:r>
            <a:r>
              <a:rPr lang="ru-RU" i="1" dirty="0" smtClean="0"/>
              <a:t>развертка</a:t>
            </a:r>
            <a:r>
              <a:rPr lang="ru-RU" dirty="0" smtClean="0"/>
              <a:t> является приближением к теоретической кривой Пеано с точностью порядка 2 </a:t>
            </a:r>
            <a:r>
              <a:rPr lang="en-US" dirty="0" smtClean="0"/>
              <a:t>^-m</a:t>
            </a:r>
            <a:r>
              <a:rPr lang="ru-RU" dirty="0" smtClean="0"/>
              <a:t>, где </a:t>
            </a:r>
            <a:r>
              <a:rPr lang="ru-RU" i="1" dirty="0" err="1" smtClean="0"/>
              <a:t>m</a:t>
            </a:r>
            <a:r>
              <a:rPr lang="ru-RU" dirty="0" smtClean="0"/>
              <a:t> – параметр построения развертки.</a:t>
            </a:r>
          </a:p>
          <a:p>
            <a:r>
              <a:rPr lang="ru-RU" dirty="0" smtClean="0"/>
              <a:t>На левом рисунке отображен вид кривой Пеано с параметром </a:t>
            </a:r>
            <a:r>
              <a:rPr lang="en-US" dirty="0" smtClean="0"/>
              <a:t>m </a:t>
            </a:r>
            <a:r>
              <a:rPr lang="ru-RU" dirty="0" smtClean="0"/>
              <a:t>равный трем, на среднем </a:t>
            </a:r>
            <a:r>
              <a:rPr lang="ru-RU" dirty="0" err="1" smtClean="0"/>
              <a:t>ресунке</a:t>
            </a:r>
            <a:r>
              <a:rPr lang="ru-RU" dirty="0" smtClean="0"/>
              <a:t> распределение точек в двумерном пространстве, на примере решения задачи Гришагина зеленая точка отображает глобальный минимум, красная - найденный минимум, на правом рисунке распределение точек на</a:t>
            </a:r>
            <a:r>
              <a:rPr lang="en-US" dirty="0" smtClean="0"/>
              <a:t> </a:t>
            </a:r>
            <a:r>
              <a:rPr lang="ru-RU" dirty="0" smtClean="0"/>
              <a:t>отрезке от 0 до 1.</a:t>
            </a:r>
          </a:p>
          <a:p>
            <a:r>
              <a:rPr lang="ru-RU" b="1" dirty="0" smtClean="0"/>
              <a:t>Важным свойством является сохранение ограниченности относительных разностей функции</a:t>
            </a:r>
            <a:r>
              <a:rPr lang="ru-RU" dirty="0" smtClean="0"/>
              <a:t>: если исходная функция</a:t>
            </a:r>
            <a:r>
              <a:rPr lang="en-US" dirty="0" smtClean="0"/>
              <a:t> </a:t>
            </a:r>
            <a:r>
              <a:rPr lang="ru-RU" i="1" dirty="0" smtClean="0">
                <a:sym typeface="Symbol" pitchFamily="18" charset="2"/>
              </a:rPr>
              <a:t></a:t>
            </a:r>
            <a:r>
              <a:rPr lang="ru-RU" dirty="0" smtClean="0"/>
              <a:t>(</a:t>
            </a:r>
            <a:r>
              <a:rPr lang="ru-RU" i="1" dirty="0" err="1" smtClean="0"/>
              <a:t>y</a:t>
            </a:r>
            <a:r>
              <a:rPr lang="ru-RU" i="1" dirty="0" smtClean="0"/>
              <a:t>) </a:t>
            </a:r>
            <a:r>
              <a:rPr lang="ru-RU" dirty="0" smtClean="0"/>
              <a:t>удовлетворяла условию Липшица , то функция </a:t>
            </a:r>
            <a:r>
              <a:rPr lang="ru-RU" i="1" dirty="0" smtClean="0">
                <a:sym typeface="Symbol" pitchFamily="18" charset="2"/>
              </a:rPr>
              <a:t></a:t>
            </a:r>
            <a:r>
              <a:rPr lang="ru-RU" dirty="0" smtClean="0"/>
              <a:t>(</a:t>
            </a:r>
            <a:r>
              <a:rPr lang="ru-RU" i="1" dirty="0" err="1" smtClean="0"/>
              <a:t>y</a:t>
            </a:r>
            <a:r>
              <a:rPr lang="ru-RU" dirty="0" smtClean="0"/>
              <a:t>(</a:t>
            </a:r>
            <a:r>
              <a:rPr lang="ru-RU" i="1" dirty="0" err="1" smtClean="0"/>
              <a:t>x</a:t>
            </a:r>
            <a:r>
              <a:rPr lang="ru-RU" dirty="0" smtClean="0"/>
              <a:t>)) на интервале [0,1] будет удовлетворять равномерному условию Гельдера. Что позволяет использовать модифицированный алгоритм решения одномерных задач, для решения многомерных.</a:t>
            </a:r>
          </a:p>
          <a:p>
            <a:endParaRPr lang="ru-RU" dirty="0" smtClean="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86EA2B-DCF2-422D-95F1-64A9EA6F84C4}" type="slidenum">
              <a:rPr lang="ru-RU" smtClean="0"/>
              <a:pPr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Пусть у нас имеется 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устройств для параллельного вычисления.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Первые две итерации проводятся на граничных точках отрезка [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]. Выбор точек очередного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n-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го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испытания производится по следующим правилам: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точки предшествующих испытаний упорядочиваются по возрастанию координаты.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Каждому интервалу, ставится в соответствие число 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), называемое характеристикой этого интервала.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Определяем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интервалов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с максимальной характеристикой.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Проводим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параллельно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 </a:t>
            </a:r>
            <a:r>
              <a:rPr lang="ru-RU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испытаний.</a:t>
            </a:r>
            <a:endParaRPr lang="ru-RU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В процессе вычисления характеристик интервалов 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вычисляются текущие оценки </a:t>
            </a:r>
            <a:r>
              <a:rPr lang="ru-RU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канстант</a:t>
            </a: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Липшица функций задачи, а также текущая оценка решения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b="1" dirty="0" smtClean="0"/>
              <a:t>Схема рекурсивной оптимизации основана на известном соотношение которое позволяет заменить решение многомерной задачи решением семейства одномерных подзадач, рекурсивно связанных между собой</a:t>
            </a:r>
            <a:r>
              <a:rPr lang="en-US" b="1" dirty="0" smtClean="0"/>
              <a:t>.</a:t>
            </a:r>
          </a:p>
          <a:p>
            <a:r>
              <a:rPr lang="ru-RU" dirty="0" smtClean="0"/>
              <a:t>Для рекурсивной схемы предложено обобщение (блочная рекурсивная схема), которое комбинирует использование разверток и рекурсивной схемы с целью эффективного распараллеливания вычислений.</a:t>
            </a:r>
          </a:p>
          <a:p>
            <a:r>
              <a:rPr lang="ru-RU" dirty="0" smtClean="0"/>
              <a:t>Рассмотрим вектор </a:t>
            </a:r>
            <a:r>
              <a:rPr lang="ru-RU" i="1" dirty="0" err="1" smtClean="0"/>
              <a:t>y</a:t>
            </a:r>
            <a:r>
              <a:rPr lang="ru-RU" dirty="0" smtClean="0"/>
              <a:t> как вектор блочных переменных где </a:t>
            </a:r>
            <a:r>
              <a:rPr lang="ru-RU" i="1" dirty="0" smtClean="0"/>
              <a:t>i</a:t>
            </a:r>
            <a:r>
              <a:rPr lang="ru-RU" dirty="0" smtClean="0"/>
              <a:t>-я блочная переменная 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представляет собой вектор размерности </a:t>
            </a:r>
            <a:r>
              <a:rPr lang="en-US" dirty="0" smtClean="0"/>
              <a:t>Ni</a:t>
            </a:r>
            <a:r>
              <a:rPr lang="ru-RU" dirty="0" smtClean="0"/>
              <a:t>  из последовательно взятых компонент вектора </a:t>
            </a:r>
            <a:r>
              <a:rPr lang="ru-RU" i="1" dirty="0" err="1" smtClean="0"/>
              <a:t>y</a:t>
            </a:r>
            <a:r>
              <a:rPr lang="ru-RU" dirty="0" smtClean="0"/>
              <a:t>, </a:t>
            </a:r>
          </a:p>
          <a:p>
            <a:r>
              <a:rPr lang="ru-RU" dirty="0" smtClean="0"/>
              <a:t>Вложенные подзадачи являются многомерными, и для их решения может быть применен способ редукции размерности на основе кривых Пеано.</a:t>
            </a:r>
          </a:p>
          <a:p>
            <a:r>
              <a:rPr lang="ru-RU" dirty="0" smtClean="0"/>
              <a:t>Процессы параллельной программы будут образовывать дерево, соответствующее уровням вложенных подзадач</a:t>
            </a:r>
          </a:p>
          <a:p>
            <a:r>
              <a:rPr lang="ru-RU" dirty="0" smtClean="0"/>
              <a:t>Каждый узел дерева является процессом</a:t>
            </a:r>
            <a:endParaRPr lang="en-US" dirty="0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BF576-4AF6-40BB-A272-754E57A00650}" type="slidenum">
              <a:rPr lang="ru-RU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 smtClean="0"/>
              <a:t>Рассмотрим решение задачи Гришагина как поиск минимума функции </a:t>
            </a:r>
            <a:r>
              <a:rPr lang="en-US" dirty="0" smtClean="0"/>
              <a:t>F</a:t>
            </a:r>
            <a:r>
              <a:rPr lang="ru-RU" dirty="0" smtClean="0"/>
              <a:t> от переменных </a:t>
            </a:r>
            <a:r>
              <a:rPr lang="en-US" dirty="0" smtClean="0"/>
              <a:t>x y</a:t>
            </a:r>
            <a:r>
              <a:rPr lang="ru-RU" dirty="0" smtClean="0"/>
              <a:t>, применим метод рекурсивной редукции размерности, переменная </a:t>
            </a:r>
            <a:r>
              <a:rPr lang="ru-RU" dirty="0" err="1" smtClean="0"/>
              <a:t>х</a:t>
            </a:r>
            <a:r>
              <a:rPr lang="ru-RU" dirty="0" smtClean="0"/>
              <a:t> будет на верхнем уровне, переменная у на нижнем. Для того чтобы решить задачу нужно найти минимум по переменной </a:t>
            </a:r>
            <a:r>
              <a:rPr lang="ru-RU" dirty="0" err="1" smtClean="0"/>
              <a:t>х</a:t>
            </a:r>
            <a:r>
              <a:rPr lang="ru-RU" dirty="0" smtClean="0"/>
              <a:t> функции </a:t>
            </a:r>
            <a:r>
              <a:rPr lang="ru-RU" dirty="0" err="1" smtClean="0"/>
              <a:t>ф</a:t>
            </a:r>
            <a:r>
              <a:rPr lang="ru-RU" dirty="0" smtClean="0"/>
              <a:t> штрих от х. Где </a:t>
            </a:r>
            <a:r>
              <a:rPr lang="ru-RU" dirty="0" err="1" smtClean="0"/>
              <a:t>ф</a:t>
            </a:r>
            <a:r>
              <a:rPr lang="ru-RU" dirty="0" smtClean="0"/>
              <a:t> штрих это решение задачи поиска минимума </a:t>
            </a:r>
            <a:r>
              <a:rPr lang="ru-RU" dirty="0" err="1" smtClean="0"/>
              <a:t>ф</a:t>
            </a:r>
            <a:r>
              <a:rPr lang="ru-RU" dirty="0" smtClean="0"/>
              <a:t>  по у при </a:t>
            </a:r>
            <a:r>
              <a:rPr lang="ru-RU" dirty="0" err="1" smtClean="0"/>
              <a:t>фксированном</a:t>
            </a:r>
            <a:r>
              <a:rPr lang="ru-RU" dirty="0" smtClean="0"/>
              <a:t> х. На левом рисунке значение функции </a:t>
            </a:r>
            <a:r>
              <a:rPr lang="ru-RU" dirty="0" err="1" smtClean="0"/>
              <a:t>ф</a:t>
            </a:r>
            <a:r>
              <a:rPr lang="ru-RU" dirty="0" smtClean="0"/>
              <a:t> штрих в точках, наименьшее значение и есть искомый минимум, для вычисления каждой точки решаем задачу </a:t>
            </a:r>
            <a:r>
              <a:rPr lang="ru-RU" dirty="0" err="1" smtClean="0"/>
              <a:t>мнинимизации</a:t>
            </a:r>
            <a:r>
              <a:rPr lang="ru-RU" dirty="0" smtClean="0"/>
              <a:t> функции изображенной на правом рисунке, </a:t>
            </a:r>
            <a:r>
              <a:rPr lang="ru-RU" dirty="0" err="1" smtClean="0"/>
              <a:t>приэтом</a:t>
            </a:r>
            <a:r>
              <a:rPr lang="ru-RU" dirty="0" smtClean="0"/>
              <a:t> координата </a:t>
            </a:r>
            <a:r>
              <a:rPr lang="ru-RU" dirty="0" err="1" smtClean="0"/>
              <a:t>х</a:t>
            </a:r>
            <a:r>
              <a:rPr lang="ru-RU" dirty="0" smtClean="0"/>
              <a:t> берется фиксированной.</a:t>
            </a: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FA31D3-5874-480F-AC3D-575D66923252}" type="slidenum">
              <a:rPr lang="ru-RU" smtClean="0"/>
              <a:pPr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dirty="0" smtClean="0"/>
              <a:t>Вычислительные эксперименты </a:t>
            </a:r>
            <a:r>
              <a:rPr lang="ru-RU" sz="1200" dirty="0" smtClean="0"/>
              <a:t>проводились на суперкомпьютере «Лобачевский» (операционная система – </a:t>
            </a:r>
            <a:r>
              <a:rPr lang="ru-RU" sz="1200" dirty="0" err="1" smtClean="0"/>
              <a:t>CentOS</a:t>
            </a:r>
            <a:r>
              <a:rPr lang="ru-RU" sz="1200" dirty="0" smtClean="0"/>
              <a:t> 6.4, система управления – SLURM). </a:t>
            </a:r>
            <a:endParaRPr lang="en-US" sz="1200" dirty="0" smtClean="0"/>
          </a:p>
          <a:p>
            <a:r>
              <a:rPr lang="ru-RU" sz="1200" dirty="0" smtClean="0"/>
              <a:t>Один узел</a:t>
            </a:r>
            <a:r>
              <a:rPr lang="en-US" sz="1200" dirty="0" smtClean="0"/>
              <a:t>: </a:t>
            </a:r>
            <a:r>
              <a:rPr lang="ru-RU" sz="1200" dirty="0" smtClean="0"/>
              <a:t>2</a:t>
            </a:r>
            <a:r>
              <a:rPr lang="en-US" sz="1200" dirty="0" smtClean="0"/>
              <a:t> </a:t>
            </a:r>
            <a:r>
              <a:rPr lang="ru-RU" sz="1200" dirty="0" smtClean="0"/>
              <a:t>процессора </a:t>
            </a:r>
            <a:r>
              <a:rPr lang="ru-RU" sz="1200" dirty="0" err="1" smtClean="0"/>
              <a:t>Intel</a:t>
            </a:r>
            <a:r>
              <a:rPr lang="ru-RU" sz="1200" dirty="0" smtClean="0"/>
              <a:t> </a:t>
            </a:r>
            <a:r>
              <a:rPr lang="ru-RU" sz="1200" dirty="0" err="1" smtClean="0"/>
              <a:t>Sandy</a:t>
            </a:r>
            <a:r>
              <a:rPr lang="ru-RU" sz="1200" dirty="0" smtClean="0"/>
              <a:t> </a:t>
            </a:r>
            <a:r>
              <a:rPr lang="ru-RU" sz="1200" dirty="0" err="1" smtClean="0"/>
              <a:t>Bridge</a:t>
            </a:r>
            <a:r>
              <a:rPr lang="ru-RU" sz="1200" dirty="0" smtClean="0"/>
              <a:t> E5-2660 2.2 </a:t>
            </a:r>
            <a:r>
              <a:rPr lang="ru-RU" sz="1200" dirty="0" err="1" smtClean="0"/>
              <a:t>GHz</a:t>
            </a:r>
            <a:r>
              <a:rPr lang="ru-RU" sz="1200" dirty="0" smtClean="0"/>
              <a:t> 8 ядер, 64 </a:t>
            </a:r>
            <a:r>
              <a:rPr lang="ru-RU" sz="1200" dirty="0" err="1" smtClean="0"/>
              <a:t>Gb</a:t>
            </a:r>
            <a:r>
              <a:rPr lang="ru-RU" sz="1200" dirty="0" smtClean="0"/>
              <a:t> RAM,  3 </a:t>
            </a:r>
            <a:r>
              <a:rPr lang="en-US" sz="1200" dirty="0" smtClean="0"/>
              <a:t>GPU</a:t>
            </a:r>
            <a:r>
              <a:rPr lang="ru-RU" sz="1200" dirty="0" smtClean="0"/>
              <a:t> NVIDIA </a:t>
            </a:r>
            <a:r>
              <a:rPr lang="ru-RU" sz="1200" dirty="0" err="1" smtClean="0"/>
              <a:t>Kepler</a:t>
            </a:r>
            <a:r>
              <a:rPr lang="ru-RU" sz="1200" dirty="0" smtClean="0"/>
              <a:t> K20Х 2688 </a:t>
            </a:r>
            <a:r>
              <a:rPr lang="en-US" sz="1200" dirty="0" smtClean="0"/>
              <a:t>CUDA</a:t>
            </a:r>
            <a:r>
              <a:rPr lang="ru-RU" sz="1200" dirty="0" smtClean="0"/>
              <a:t>-ядер. </a:t>
            </a:r>
          </a:p>
          <a:p>
            <a:r>
              <a:rPr lang="ru-RU" sz="1200" dirty="0" smtClean="0"/>
              <a:t>Использовался компилятор </a:t>
            </a:r>
            <a:r>
              <a:rPr lang="ru-RU" sz="1200" dirty="0" err="1" smtClean="0"/>
              <a:t>Intel</a:t>
            </a:r>
            <a:r>
              <a:rPr lang="ru-RU" sz="1200" dirty="0" smtClean="0"/>
              <a:t> C++ 14.0.2 и CUDA </a:t>
            </a:r>
            <a:r>
              <a:rPr lang="ru-RU" sz="1200" dirty="0" err="1" smtClean="0"/>
              <a:t>Toolkit</a:t>
            </a:r>
            <a:r>
              <a:rPr lang="ru-RU" sz="1200" dirty="0" smtClean="0"/>
              <a:t> 6.0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DC62E7-09CA-4156-B022-8A24D794CB46}" type="slidenum">
              <a:rPr lang="ru-RU"/>
              <a:pPr/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144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79C15E0-0DAB-401A-9E1B-A5026FE61542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en-US" sz="1200" dirty="0" smtClean="0">
                <a:cs typeface="Times New Roman" pitchFamily="18" charset="0"/>
              </a:rPr>
              <a:t>15</a:t>
            </a:r>
            <a:endParaRPr lang="ru-RU" sz="12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0363" y="6392863"/>
            <a:ext cx="3744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0" dirty="0" smtClean="0"/>
              <a:t>Combining of local and global search in the parallel nested optimization scheme</a:t>
            </a:r>
          </a:p>
          <a:p>
            <a:pPr algn="ctr">
              <a:defRPr/>
            </a:pPr>
            <a:endParaRPr lang="en-US" sz="1200" b="0" dirty="0" smtClean="0"/>
          </a:p>
        </p:txBody>
      </p:sp>
      <p:pic>
        <p:nvPicPr>
          <p:cNvPr id="18443" name="Picture 13" descr="NNGU_Logo_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460" name="Picture 13" descr="NNGU_Logo_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158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452" y="87313"/>
            <a:ext cx="206619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3" y="87313"/>
            <a:ext cx="2110154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9828" y="87313"/>
            <a:ext cx="22156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2297" y="87314"/>
            <a:ext cx="24515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1256" y="1785928"/>
            <a:ext cx="1713034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670518" y="1643050"/>
            <a:ext cx="7473482" cy="32316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 </a:t>
            </a:r>
            <a:b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</a:b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 математики и механики</a:t>
            </a:r>
            <a:endParaRPr lang="en-US" sz="16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endParaRPr lang="en-US" sz="18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Combining of local </a:t>
            </a:r>
            <a:r>
              <a:rPr lang="ru-RU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en-US" sz="25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and global search in the parallel nested optimization scheme</a:t>
            </a:r>
          </a:p>
          <a:p>
            <a:pPr algn="ctr">
              <a:spcBef>
                <a:spcPts val="600"/>
              </a:spcBef>
              <a:defRPr/>
            </a:pPr>
            <a:endParaRPr lang="en-US" sz="25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r>
              <a:rPr lang="ru-RU" sz="1600" b="1" u="sng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И.Г. Лебедев</a:t>
            </a:r>
            <a:r>
              <a:rPr lang="en-US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 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К.А. </a:t>
            </a:r>
            <a:r>
              <a:rPr lang="ru-RU" sz="1600" b="1" cap="small" dirty="0" err="1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Баркалов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В.П. </a:t>
            </a:r>
            <a:r>
              <a:rPr lang="ru-RU" sz="1600" b="1" cap="small" dirty="0" err="1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Гергель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М.А. </a:t>
            </a:r>
            <a:r>
              <a:rPr lang="ru-RU" sz="1600" b="1" cap="small" dirty="0" err="1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Кочеганова</a:t>
            </a:r>
            <a:r>
              <a:rPr lang="en-US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endParaRPr lang="en-US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3857628"/>
            <a:ext cx="8858312" cy="2306635"/>
          </a:xfrm>
        </p:spPr>
        <p:txBody>
          <a:bodyPr/>
          <a:lstStyle/>
          <a:p>
            <a:r>
              <a:rPr lang="ru-RU" sz="2400" dirty="0" smtClean="0"/>
              <a:t>Вычислительные эксперименты проводились на суперкомпьютере «Ломоносов».</a:t>
            </a:r>
            <a:endParaRPr lang="en-US" sz="2400" dirty="0" smtClean="0"/>
          </a:p>
          <a:p>
            <a:r>
              <a:rPr lang="ru-RU" sz="2400" dirty="0" smtClean="0"/>
              <a:t>Один узел содержит</a:t>
            </a:r>
            <a:r>
              <a:rPr lang="en-US" sz="2400" dirty="0" smtClean="0"/>
              <a:t>: </a:t>
            </a:r>
            <a:r>
              <a:rPr lang="ru-RU" sz="2400" dirty="0" smtClean="0"/>
              <a:t>два процессора</a:t>
            </a:r>
            <a:r>
              <a:rPr lang="en-US" sz="2400" dirty="0" smtClean="0"/>
              <a:t> Intel Xeon L5</a:t>
            </a:r>
            <a:r>
              <a:rPr lang="ru-RU" sz="2400" dirty="0" smtClean="0"/>
              <a:t>570</a:t>
            </a:r>
            <a:r>
              <a:rPr lang="en-US" sz="2400" dirty="0" smtClean="0"/>
              <a:t> 2.</a:t>
            </a:r>
            <a:r>
              <a:rPr lang="ru-RU" sz="2400" dirty="0" smtClean="0"/>
              <a:t>93</a:t>
            </a:r>
            <a:r>
              <a:rPr lang="en-US" sz="2400" dirty="0" smtClean="0"/>
              <a:t> GHz, </a:t>
            </a:r>
            <a:r>
              <a:rPr lang="ru-RU" sz="2400" dirty="0" smtClean="0"/>
              <a:t>12</a:t>
            </a:r>
            <a:r>
              <a:rPr lang="en-US" sz="2400" dirty="0" smtClean="0"/>
              <a:t> </a:t>
            </a:r>
            <a:r>
              <a:rPr lang="en-US" sz="2400" dirty="0" err="1" smtClean="0"/>
              <a:t>Gb</a:t>
            </a:r>
            <a:r>
              <a:rPr lang="en-US" sz="2400" dirty="0" smtClean="0"/>
              <a:t> RAM</a:t>
            </a:r>
            <a:endParaRPr lang="ru-RU" sz="2400" dirty="0" smtClean="0"/>
          </a:p>
          <a:p>
            <a:r>
              <a:rPr lang="ru-RU" sz="2400" dirty="0" smtClean="0"/>
              <a:t>Использовался компилятор </a:t>
            </a:r>
            <a:r>
              <a:rPr lang="en-US" sz="2400" dirty="0" smtClean="0"/>
              <a:t>GCC 5.5.0</a:t>
            </a:r>
            <a:r>
              <a:rPr lang="ru-RU" sz="2400" dirty="0" smtClean="0"/>
              <a:t> и </a:t>
            </a:r>
            <a:r>
              <a:rPr lang="en-US" sz="2400" dirty="0" smtClean="0"/>
              <a:t>Intel MPI 2017</a:t>
            </a:r>
            <a:endParaRPr lang="ru-RU" sz="24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r>
              <a:rPr lang="ru-RU" dirty="0" smtClean="0"/>
              <a:t>Вычислительные эксперименты</a:t>
            </a:r>
            <a:endParaRPr lang="ru-RU" dirty="0"/>
          </a:p>
        </p:txBody>
      </p:sp>
      <p:pic>
        <p:nvPicPr>
          <p:cNvPr id="4" name="Рисунок 3" descr="Суперкомпьютер_«Ломоносов»_в_МГУ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785793"/>
            <a:ext cx="3786214" cy="3028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7"/>
          <p:cNvSpPr>
            <a:spLocks noGrp="1" noChangeArrowheads="1"/>
          </p:cNvSpPr>
          <p:nvPr>
            <p:ph type="title"/>
          </p:nvPr>
        </p:nvSpPr>
        <p:spPr>
          <a:xfrm>
            <a:off x="144000" y="152400"/>
            <a:ext cx="7772400" cy="457200"/>
          </a:xfrm>
          <a:noFill/>
        </p:spPr>
        <p:txBody>
          <a:bodyPr/>
          <a:lstStyle/>
          <a:p>
            <a:r>
              <a:rPr lang="ru-RU" sz="2800" b="1" dirty="0" smtClean="0"/>
              <a:t>Тестовые задачи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684212" y="1766892"/>
            <a:ext cx="7776219" cy="3876686"/>
          </a:xfrm>
        </p:spPr>
        <p:txBody>
          <a:bodyPr/>
          <a:lstStyle/>
          <a:p>
            <a:pPr>
              <a:buNone/>
            </a:pPr>
            <a:r>
              <a:rPr lang="ru-RU" sz="2400" i="1" dirty="0" smtClean="0"/>
              <a:t>где</a:t>
            </a:r>
            <a:endParaRPr lang="en-US" sz="2400" i="1" dirty="0" smtClean="0"/>
          </a:p>
          <a:p>
            <a:pPr>
              <a:buNone/>
            </a:pPr>
            <a:endParaRPr lang="ru-RU" sz="2400" i="1" dirty="0" smtClean="0"/>
          </a:p>
          <a:p>
            <a:pPr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ru-RU" sz="2400" i="1" dirty="0" smtClean="0"/>
              <a:t>а параметры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C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ij</a:t>
            </a:r>
            <a:r>
              <a:rPr lang="en-US" sz="2400" i="1" dirty="0" smtClean="0"/>
              <a:t>  </a:t>
            </a:r>
            <a:r>
              <a:rPr lang="ru-RU" sz="2400" i="1" dirty="0" smtClean="0"/>
              <a:t>являются независимыми случайными равномерно распределенными величинами в интервале </a:t>
            </a:r>
            <a:r>
              <a:rPr lang="en-US" sz="2400" i="1" dirty="0" smtClean="0"/>
              <a:t>[</a:t>
            </a:r>
            <a:r>
              <a:rPr lang="en-US" sz="2400" i="1" dirty="0" smtClean="0">
                <a:sym typeface="Symbol"/>
              </a:rPr>
              <a:t></a:t>
            </a:r>
            <a:r>
              <a:rPr lang="en-US" sz="2400" i="1" dirty="0" smtClean="0"/>
              <a:t>1, 1].</a:t>
            </a:r>
            <a:endParaRPr lang="ru-RU" sz="2400" i="1" dirty="0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655638" y="714375"/>
          <a:ext cx="8294687" cy="1150938"/>
        </p:xfrm>
        <a:graphic>
          <a:graphicData uri="http://schemas.openxmlformats.org/presentationml/2006/ole">
            <p:oleObj spid="_x0000_s395266" name="Equation" r:id="rId4" imgW="4394160" imgH="609480" progId="Equation.DSMT4">
              <p:embed/>
            </p:oleObj>
          </a:graphicData>
        </a:graphic>
      </p:graphicFrame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1395413" y="2214563"/>
          <a:ext cx="6600825" cy="906462"/>
        </p:xfrm>
        <a:graphic>
          <a:graphicData uri="http://schemas.openxmlformats.org/presentationml/2006/ole">
            <p:oleObj spid="_x0000_s395267" name="Equation" r:id="rId5" imgW="3504960" imgH="48240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7213" y="4357688"/>
          <a:ext cx="8277225" cy="876300"/>
        </p:xfrm>
        <a:graphic>
          <a:graphicData uri="http://schemas.openxmlformats.org/presentationml/2006/ole">
            <p:oleObj spid="_x0000_s395268" name="Equation" r:id="rId6" imgW="4076640" imgH="431640" progId="Equation.DSMT4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20713" y="5500688"/>
          <a:ext cx="6831012" cy="539750"/>
        </p:xfrm>
        <a:graphic>
          <a:graphicData uri="http://schemas.openxmlformats.org/presentationml/2006/ole">
            <p:oleObj spid="_x0000_s395269" name="Equation" r:id="rId7" imgW="32130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4000" y="152400"/>
            <a:ext cx="7772400" cy="457200"/>
          </a:xfrm>
        </p:spPr>
        <p:txBody>
          <a:bodyPr/>
          <a:lstStyle/>
          <a:p>
            <a:r>
              <a:rPr lang="ru-RU" dirty="0" smtClean="0"/>
              <a:t>Тестовые задачи</a:t>
            </a:r>
            <a:endParaRPr lang="ru-RU" dirty="0"/>
          </a:p>
        </p:txBody>
      </p:sp>
      <p:pic>
        <p:nvPicPr>
          <p:cNvPr id="7" name="Содержимое 6" descr="grishagin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213" y="2216682"/>
            <a:ext cx="3810000" cy="3712648"/>
          </a:xfrm>
        </p:spPr>
      </p:pic>
      <p:pic>
        <p:nvPicPr>
          <p:cNvPr id="8" name="Содержимое 7" descr="rosenbrock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6613" y="2244468"/>
            <a:ext cx="3810000" cy="3657076"/>
          </a:xfrm>
        </p:spPr>
      </p:pic>
      <p:sp>
        <p:nvSpPr>
          <p:cNvPr id="9" name="TextBox 8"/>
          <p:cNvSpPr txBox="1"/>
          <p:nvPr/>
        </p:nvSpPr>
        <p:spPr>
          <a:xfrm>
            <a:off x="684213" y="1240681"/>
            <a:ext cx="3462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G(x) – </a:t>
            </a:r>
            <a:r>
              <a:rPr lang="ru-RU" i="1" dirty="0" smtClean="0"/>
              <a:t>задача глобальной</a:t>
            </a:r>
          </a:p>
          <a:p>
            <a:r>
              <a:rPr lang="ru-RU" i="1" dirty="0" smtClean="0"/>
              <a:t> оптимизации</a:t>
            </a:r>
            <a:r>
              <a:rPr lang="en-US" i="1" dirty="0" smtClean="0"/>
              <a:t>: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646613" y="1240681"/>
            <a:ext cx="329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R(y)</a:t>
            </a:r>
            <a:r>
              <a:rPr lang="ru-RU" i="1" dirty="0" smtClean="0"/>
              <a:t> – задача локальной</a:t>
            </a:r>
          </a:p>
          <a:p>
            <a:r>
              <a:rPr lang="ru-RU" i="1" dirty="0" smtClean="0"/>
              <a:t>оптимизации</a:t>
            </a:r>
            <a:r>
              <a:rPr lang="en-US" i="1" dirty="0" smtClean="0"/>
              <a:t>: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785794"/>
            <a:ext cx="8640960" cy="4968875"/>
          </a:xfrm>
        </p:spPr>
        <p:txBody>
          <a:bodyPr/>
          <a:lstStyle/>
          <a:p>
            <a:pPr marL="0" indent="0"/>
            <a:r>
              <a:rPr lang="ru-RU" dirty="0" smtClean="0"/>
              <a:t> Решалось 100 задач, размерности 52</a:t>
            </a:r>
          </a:p>
          <a:p>
            <a:pPr marL="0" indent="0"/>
            <a:r>
              <a:rPr lang="ru-RU" dirty="0" smtClean="0"/>
              <a:t>Задача глобальной оптимизации </a:t>
            </a:r>
            <a:r>
              <a:rPr lang="en-US" i="1" dirty="0" smtClean="0"/>
              <a:t>G(x)</a:t>
            </a:r>
            <a:r>
              <a:rPr lang="en-US" dirty="0" smtClean="0"/>
              <a:t> </a:t>
            </a:r>
            <a:r>
              <a:rPr lang="ru-RU" dirty="0" smtClean="0"/>
              <a:t>размерности 2, задача локальной оптимизации </a:t>
            </a:r>
            <a:r>
              <a:rPr lang="en-US" i="1" dirty="0" smtClean="0"/>
              <a:t>R(y) </a:t>
            </a:r>
            <a:r>
              <a:rPr lang="ru-RU" dirty="0" smtClean="0"/>
              <a:t>размерности 50.</a:t>
            </a:r>
          </a:p>
          <a:p>
            <a:pPr marL="0" indent="0"/>
            <a:r>
              <a:rPr lang="ru-RU" dirty="0" smtClean="0"/>
              <a:t> Использовались 1, 4 и 8 узлов кластера на которых работали от 2 до 32 </a:t>
            </a:r>
            <a:r>
              <a:rPr lang="en-US" dirty="0" smtClean="0"/>
              <a:t>MPI</a:t>
            </a:r>
            <a:r>
              <a:rPr lang="ru-RU" dirty="0" smtClean="0"/>
              <a:t> процессов (</a:t>
            </a:r>
            <a:r>
              <a:rPr lang="en-US" i="1" dirty="0" smtClean="0"/>
              <a:t>p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/>
            <a:r>
              <a:rPr lang="ru-RU" dirty="0" smtClean="0"/>
              <a:t> Приведено</a:t>
            </a:r>
            <a:r>
              <a:rPr lang="en-US" dirty="0" smtClean="0"/>
              <a:t> </a:t>
            </a:r>
            <a:r>
              <a:rPr lang="ru-RU" dirty="0" smtClean="0"/>
              <a:t>среднее время решения (</a:t>
            </a:r>
            <a:r>
              <a:rPr lang="ru-RU" i="1" dirty="0" smtClean="0"/>
              <a:t>Т</a:t>
            </a:r>
            <a:r>
              <a:rPr lang="ru-RU" dirty="0" smtClean="0"/>
              <a:t>), среднее число испытаний (</a:t>
            </a:r>
            <a:r>
              <a:rPr lang="ru-RU" i="1" dirty="0" smtClean="0"/>
              <a:t>К</a:t>
            </a:r>
            <a:r>
              <a:rPr lang="ru-RU" dirty="0" smtClean="0"/>
              <a:t>), ускорение по времени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ru-RU" dirty="0" smtClean="0"/>
              <a:t> относительно запуска на одном узле.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r>
              <a:rPr lang="ru-RU" dirty="0" smtClean="0"/>
              <a:t>Ускорение на</a:t>
            </a:r>
            <a:r>
              <a:rPr lang="en-US" dirty="0" smtClean="0"/>
              <a:t> CPU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14480" y="3571876"/>
          <a:ext cx="5661124" cy="1430520"/>
        </p:xfrm>
        <a:graphic>
          <a:graphicData uri="http://schemas.openxmlformats.org/drawingml/2006/table">
            <a:tbl>
              <a:tblPr/>
              <a:tblGrid>
                <a:gridCol w="1857388"/>
                <a:gridCol w="1214446"/>
                <a:gridCol w="1357322"/>
                <a:gridCol w="1231968"/>
              </a:tblGrid>
              <a:tr h="34841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2000" i="1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 smtClean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endParaRPr lang="ru-RU" sz="2000" i="1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349.4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9.14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25.6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13.2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12.9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24.6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785794"/>
            <a:ext cx="8640960" cy="4968875"/>
          </a:xfrm>
        </p:spPr>
        <p:txBody>
          <a:bodyPr/>
          <a:lstStyle/>
          <a:p>
            <a:pPr marL="0" indent="0"/>
            <a:r>
              <a:rPr lang="ru-RU" dirty="0" smtClean="0"/>
              <a:t> Решалось 10 задач, размерности 102</a:t>
            </a:r>
            <a:endParaRPr lang="en-US" dirty="0" smtClean="0"/>
          </a:p>
          <a:p>
            <a:pPr marL="0" indent="0"/>
            <a:r>
              <a:rPr lang="ru-RU" dirty="0" smtClean="0"/>
              <a:t>Задача глобальной оптимизации </a:t>
            </a:r>
            <a:r>
              <a:rPr lang="en-US" i="1" dirty="0" smtClean="0"/>
              <a:t>G(x)</a:t>
            </a:r>
            <a:r>
              <a:rPr lang="en-US" dirty="0" smtClean="0"/>
              <a:t> </a:t>
            </a:r>
            <a:r>
              <a:rPr lang="ru-RU" dirty="0" smtClean="0"/>
              <a:t>размерности 2, задача локальной оптимизации </a:t>
            </a:r>
            <a:r>
              <a:rPr lang="en-US" i="1" dirty="0" smtClean="0"/>
              <a:t>R(y)</a:t>
            </a:r>
            <a:r>
              <a:rPr lang="en-US" dirty="0" smtClean="0"/>
              <a:t> </a:t>
            </a:r>
            <a:r>
              <a:rPr lang="ru-RU" dirty="0" smtClean="0"/>
              <a:t>размерности </a:t>
            </a:r>
            <a:r>
              <a:rPr lang="en-US" dirty="0" smtClean="0"/>
              <a:t>10</a:t>
            </a:r>
            <a:r>
              <a:rPr lang="ru-RU" dirty="0" smtClean="0"/>
              <a:t>0.</a:t>
            </a:r>
          </a:p>
          <a:p>
            <a:pPr marL="0" indent="0"/>
            <a:r>
              <a:rPr lang="ru-RU" dirty="0" smtClean="0"/>
              <a:t> Использовались 1, 4 и 8 узлов кластера на которых работали от 2 до 32 </a:t>
            </a:r>
            <a:r>
              <a:rPr lang="en-US" dirty="0" smtClean="0"/>
              <a:t>MPI</a:t>
            </a:r>
            <a:r>
              <a:rPr lang="ru-RU" dirty="0" smtClean="0"/>
              <a:t> процессов (</a:t>
            </a:r>
            <a:r>
              <a:rPr lang="en-US" i="1" dirty="0" smtClean="0"/>
              <a:t>p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/>
            <a:r>
              <a:rPr lang="ru-RU" dirty="0" smtClean="0"/>
              <a:t> Приведено</a:t>
            </a:r>
            <a:r>
              <a:rPr lang="en-US" dirty="0" smtClean="0"/>
              <a:t> </a:t>
            </a:r>
            <a:r>
              <a:rPr lang="ru-RU" dirty="0" smtClean="0"/>
              <a:t>среднее время решения (</a:t>
            </a:r>
            <a:r>
              <a:rPr lang="ru-RU" i="1" dirty="0" smtClean="0"/>
              <a:t>Т</a:t>
            </a:r>
            <a:r>
              <a:rPr lang="ru-RU" dirty="0" smtClean="0"/>
              <a:t>), среднее число испытаний (</a:t>
            </a:r>
            <a:r>
              <a:rPr lang="ru-RU" i="1" dirty="0" smtClean="0"/>
              <a:t>К</a:t>
            </a:r>
            <a:r>
              <a:rPr lang="ru-RU" dirty="0" smtClean="0"/>
              <a:t>), ускорение по времени 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r>
              <a:rPr lang="ru-RU" dirty="0" smtClean="0"/>
              <a:t> относительно запуска на одном узле. 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r>
              <a:rPr lang="ru-RU" dirty="0" smtClean="0"/>
              <a:t>Ускорение на</a:t>
            </a:r>
            <a:r>
              <a:rPr lang="en-US" dirty="0" smtClean="0"/>
              <a:t> CPU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714480" y="3571876"/>
          <a:ext cx="5661124" cy="1430520"/>
        </p:xfrm>
        <a:graphic>
          <a:graphicData uri="http://schemas.openxmlformats.org/drawingml/2006/table">
            <a:tbl>
              <a:tblPr/>
              <a:tblGrid>
                <a:gridCol w="1857388"/>
                <a:gridCol w="1214446"/>
                <a:gridCol w="1357322"/>
                <a:gridCol w="1231968"/>
              </a:tblGrid>
              <a:tr h="34841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2000" i="1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200" dirty="0" smtClean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endParaRPr lang="ru-RU" sz="2000" i="1" kern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299.1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41.19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22.0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2.92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11.7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27.4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22275" y="2590800"/>
            <a:ext cx="8580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sz="2800" dirty="0" smtClean="0"/>
              <a:t>Спасибо за внимание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409836"/>
            <a:ext cx="8229600" cy="3805246"/>
          </a:xfrm>
        </p:spPr>
        <p:txBody>
          <a:bodyPr/>
          <a:lstStyle/>
          <a:p>
            <a:pPr marL="0" indent="363538" eaLnBrk="1" hangingPunct="1">
              <a:buFontTx/>
              <a:buNone/>
            </a:pPr>
            <a:r>
              <a:rPr lang="ru-RU" sz="2400" b="1" dirty="0" smtClean="0">
                <a:sym typeface="Symbol" pitchFamily="18" charset="2"/>
              </a:rPr>
              <a:t>Предположение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ru-RU" sz="2400" dirty="0" smtClean="0">
                <a:sym typeface="Symbol" pitchFamily="18" charset="2"/>
              </a:rPr>
              <a:t>выполнено условие Липшица </a:t>
            </a:r>
            <a:endParaRPr lang="en-US" sz="2400" dirty="0" smtClean="0">
              <a:sym typeface="Symbol" pitchFamily="18" charset="2"/>
            </a:endParaRPr>
          </a:p>
          <a:p>
            <a:pPr marL="0" indent="363538" eaLnBrk="1" hangingPunct="1">
              <a:buFontTx/>
              <a:buNone/>
            </a:pPr>
            <a:r>
              <a:rPr lang="ru-RU" sz="2400" i="1" dirty="0" smtClean="0">
                <a:sym typeface="Symbol" pitchFamily="18" charset="2"/>
              </a:rPr>
              <a:t>Предположение </a:t>
            </a:r>
            <a:r>
              <a:rPr lang="ru-RU" sz="2400" i="1" dirty="0" err="1" smtClean="0">
                <a:sym typeface="Symbol" pitchFamily="18" charset="2"/>
              </a:rPr>
              <a:t>липшицевости</a:t>
            </a:r>
            <a:r>
              <a:rPr lang="ru-RU" sz="2400" i="1" dirty="0" smtClean="0">
                <a:sym typeface="Symbol" pitchFamily="18" charset="2"/>
              </a:rPr>
              <a:t> типично для многих других подходов (Ю.Г. Евтушенко, </a:t>
            </a:r>
            <a:r>
              <a:rPr lang="en-US" sz="2400" i="1" dirty="0" smtClean="0">
                <a:sym typeface="Symbol" pitchFamily="18" charset="2"/>
              </a:rPr>
              <a:t>J. Pinter, D. Jones</a:t>
            </a:r>
            <a:r>
              <a:rPr lang="ru-RU" sz="2400" i="1" dirty="0" smtClean="0">
                <a:sym typeface="Symbol" pitchFamily="18" charset="2"/>
              </a:rPr>
              <a:t>, системы глобальной оптимизации</a:t>
            </a:r>
            <a:r>
              <a:rPr lang="en-US" sz="2400" i="1" dirty="0" smtClean="0">
                <a:sym typeface="Symbol" pitchFamily="18" charset="2"/>
              </a:rPr>
              <a:t> BNB-Solver</a:t>
            </a:r>
            <a:r>
              <a:rPr lang="ru-RU" sz="2400" i="1" dirty="0" smtClean="0">
                <a:sym typeface="Symbol" pitchFamily="18" charset="2"/>
              </a:rPr>
              <a:t>,</a:t>
            </a:r>
            <a:r>
              <a:rPr lang="en-US" sz="2400" i="1" dirty="0" smtClean="0">
                <a:sym typeface="Symbol" pitchFamily="18" charset="2"/>
              </a:rPr>
              <a:t> LGO, DIRECT, IOSO</a:t>
            </a:r>
            <a:r>
              <a:rPr lang="ru-RU" sz="2400" i="1" dirty="0" smtClean="0">
                <a:sym typeface="Symbol" pitchFamily="18" charset="2"/>
              </a:rPr>
              <a:t>)</a:t>
            </a:r>
          </a:p>
          <a:p>
            <a:pPr marL="0" indent="363538" eaLnBrk="1" hangingPunct="1">
              <a:buFontTx/>
              <a:buNone/>
            </a:pPr>
            <a:r>
              <a:rPr lang="ru-RU" sz="2400" b="1" dirty="0" smtClean="0">
                <a:sym typeface="Symbol" pitchFamily="18" charset="2"/>
              </a:rPr>
              <a:t>Трудоемкость задачи </a:t>
            </a:r>
            <a:endParaRPr lang="en-US" sz="2400" b="1" dirty="0" smtClean="0">
              <a:sym typeface="Symbol" pitchFamily="18" charset="2"/>
            </a:endParaRPr>
          </a:p>
          <a:p>
            <a:pPr marL="0" indent="363538" eaLnBrk="1" hangingPunct="1">
              <a:buFont typeface="Wingdings" pitchFamily="2" charset="2"/>
              <a:buChar char="q"/>
            </a:pPr>
            <a:r>
              <a:rPr lang="ru-RU" sz="2400" i="1" dirty="0" smtClean="0">
                <a:sym typeface="Symbol" pitchFamily="18" charset="2"/>
              </a:rPr>
              <a:t>Значительное время расчета значений функций.</a:t>
            </a:r>
            <a:endParaRPr lang="en-US" sz="2400" i="1" dirty="0" smtClean="0">
              <a:sym typeface="Symbol" pitchFamily="18" charset="2"/>
            </a:endParaRPr>
          </a:p>
          <a:p>
            <a:pPr marL="0" indent="363538" eaLnBrk="1" hangingPunct="1">
              <a:buFont typeface="Wingdings" pitchFamily="2" charset="2"/>
              <a:buChar char="q"/>
            </a:pPr>
            <a:r>
              <a:rPr lang="ru-RU" sz="2400" i="1" dirty="0" smtClean="0">
                <a:sym typeface="Symbol" pitchFamily="18" charset="2"/>
              </a:rPr>
              <a:t>Экспоненциальный рост затрат при увеличении размерности задачи. </a:t>
            </a:r>
            <a:endParaRPr lang="en-US" sz="2400" i="1" dirty="0" smtClean="0">
              <a:sym typeface="Symbol" pitchFamily="18" charset="2"/>
            </a:endParaRPr>
          </a:p>
          <a:p>
            <a:pPr eaLnBrk="1" hangingPunct="1">
              <a:buNone/>
            </a:pPr>
            <a:endParaRPr lang="en-US" sz="2400" i="1" dirty="0" smtClean="0">
              <a:cs typeface="Arial" pitchFamily="34" charset="0"/>
              <a:sym typeface="Symbol"/>
            </a:endParaRPr>
          </a:p>
        </p:txBody>
      </p:sp>
      <p:sp>
        <p:nvSpPr>
          <p:cNvPr id="3083" name="Заголовок 11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r>
              <a:rPr lang="ru-RU" dirty="0" smtClean="0">
                <a:cs typeface="Arial" pitchFamily="34" charset="0"/>
              </a:rPr>
              <a:t>Постановка задачи</a:t>
            </a:r>
            <a:endParaRPr lang="ru-RU" sz="2800" b="1" dirty="0" smtClean="0">
              <a:cs typeface="Arial" pitchFamily="34" charset="0"/>
            </a:endParaRP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0" y="310291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985838" y="857250"/>
          <a:ext cx="6600825" cy="1571625"/>
        </p:xfrm>
        <a:graphic>
          <a:graphicData uri="http://schemas.openxmlformats.org/presentationml/2006/ole">
            <p:oleObj spid="_x0000_s278529" name="Equation" r:id="rId4" imgW="2933640" imgH="6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827584" y="692696"/>
            <a:ext cx="6296026" cy="4581525"/>
          </a:xfrm>
          <a:prstGeom prst="rect">
            <a:avLst/>
          </a:prstGeom>
          <a:noFill/>
        </p:spPr>
      </p:pic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732240" y="1412776"/>
            <a:ext cx="16688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" pitchFamily="18" charset="0"/>
              </a:rPr>
              <a:t>N</a:t>
            </a:r>
            <a:r>
              <a:rPr lang="en-US" sz="2000" dirty="0" smtClean="0">
                <a:latin typeface="Times" pitchFamily="18" charset="0"/>
              </a:rPr>
              <a:t>-</a:t>
            </a:r>
            <a:r>
              <a:rPr lang="ru-RU" sz="2000" dirty="0" smtClean="0">
                <a:latin typeface="Times" pitchFamily="18" charset="0"/>
              </a:rPr>
              <a:t>мерное </a:t>
            </a:r>
          </a:p>
          <a:p>
            <a:r>
              <a:rPr lang="ru-RU" sz="2000" dirty="0" smtClean="0">
                <a:latin typeface="Times" pitchFamily="18" charset="0"/>
              </a:rPr>
              <a:t>пространство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6" name="Text Box 1031"/>
          <p:cNvSpPr txBox="1">
            <a:spLocks noChangeArrowheads="1"/>
          </p:cNvSpPr>
          <p:nvPr/>
        </p:nvSpPr>
        <p:spPr bwMode="auto">
          <a:xfrm>
            <a:off x="7236296" y="4725144"/>
            <a:ext cx="1314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" pitchFamily="18" charset="0"/>
              </a:rPr>
              <a:t>1-</a:t>
            </a:r>
            <a:r>
              <a:rPr lang="ru-RU" sz="2000" dirty="0" smtClean="0">
                <a:latin typeface="Times" pitchFamily="18" charset="0"/>
              </a:rPr>
              <a:t>мерный </a:t>
            </a:r>
          </a:p>
          <a:p>
            <a:r>
              <a:rPr lang="ru-RU" sz="2000" dirty="0" smtClean="0">
                <a:latin typeface="Times" pitchFamily="18" charset="0"/>
              </a:rPr>
              <a:t>интервал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7" name="Text Box 1032"/>
          <p:cNvSpPr txBox="1">
            <a:spLocks noChangeArrowheads="1"/>
          </p:cNvSpPr>
          <p:nvPr/>
        </p:nvSpPr>
        <p:spPr bwMode="auto">
          <a:xfrm>
            <a:off x="4898927" y="3284984"/>
            <a:ext cx="357341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" pitchFamily="18" charset="0"/>
              </a:rPr>
              <a:t>Кривая Пеано, </a:t>
            </a:r>
          </a:p>
          <a:p>
            <a:r>
              <a:rPr lang="ru-RU" sz="2000" dirty="0" smtClean="0">
                <a:latin typeface="Times" pitchFamily="18" charset="0"/>
              </a:rPr>
              <a:t>заполняет пространство</a:t>
            </a:r>
            <a:endParaRPr lang="en-US" sz="2000" dirty="0" smtClean="0">
              <a:latin typeface="Times" pitchFamily="18" charset="0"/>
            </a:endParaRPr>
          </a:p>
          <a:p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0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   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i="1" baseline="30000" dirty="0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000" i="1" dirty="0" smtClean="0">
                <a:cs typeface="Times New Roman" pitchFamily="18" charset="0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en-US" dirty="0" smtClean="0">
              <a:cs typeface="Arial" pitchFamily="34" charset="0"/>
            </a:endParaRPr>
          </a:p>
        </p:txBody>
      </p:sp>
      <p:cxnSp>
        <p:nvCxnSpPr>
          <p:cNvPr id="19" name="Прямая со стрелкой 18"/>
          <p:cNvCxnSpPr>
            <a:stCxn id="17" idx="1"/>
          </p:cNvCxnSpPr>
          <p:nvPr/>
        </p:nvCxnSpPr>
        <p:spPr>
          <a:xfrm flipH="1" flipV="1">
            <a:off x="3131841" y="2780929"/>
            <a:ext cx="1767086" cy="1011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9632" y="5589240"/>
            <a:ext cx="66967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i="1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  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(y)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 y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D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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 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  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(y(x))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 x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 dirty="0" smtClean="0">
                <a:cs typeface="Times New Roman" pitchFamily="18" charset="0"/>
                <a:sym typeface="Symbol" pitchFamily="18" charset="2"/>
              </a:rPr>
              <a:t>[0,1]</a:t>
            </a:r>
            <a:r>
              <a:rPr lang="ru-RU" i="1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28596" y="3929066"/>
            <a:ext cx="8229600" cy="180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b="1" dirty="0" smtClean="0"/>
              <a:t>Численно </a:t>
            </a:r>
            <a:r>
              <a:rPr lang="ru-RU" b="1" i="1" dirty="0" smtClean="0"/>
              <a:t>построенная </a:t>
            </a:r>
            <a:r>
              <a:rPr lang="ru-RU" i="1" dirty="0" smtClean="0"/>
              <a:t>развертка является приближением к теоретической кривой Пеано с точностью порядка </a:t>
            </a:r>
            <a:r>
              <a:rPr lang="en-US" i="1" dirty="0" smtClean="0"/>
              <a:t>2</a:t>
            </a:r>
            <a:r>
              <a:rPr lang="en-US" i="1" baseline="30000" dirty="0" smtClean="0">
                <a:cs typeface="Arial" pitchFamily="34" charset="0"/>
                <a:sym typeface="Symbol"/>
              </a:rPr>
              <a:t>m</a:t>
            </a:r>
            <a:r>
              <a:rPr lang="ru-RU" i="1" dirty="0" smtClean="0"/>
              <a:t>, где </a:t>
            </a:r>
            <a:r>
              <a:rPr lang="ru-RU" i="1" dirty="0" err="1" smtClean="0"/>
              <a:t>m</a:t>
            </a:r>
            <a:r>
              <a:rPr lang="ru-RU" i="1" dirty="0" smtClean="0"/>
              <a:t> – параметр построения развертки.</a:t>
            </a: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i="1" dirty="0" smtClean="0">
              <a:latin typeface="+mn-lt"/>
              <a:cs typeface="Times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ru-RU" sz="2800" dirty="0"/>
          </a:p>
        </p:txBody>
      </p:sp>
      <p:pic>
        <p:nvPicPr>
          <p:cNvPr id="103429" name="Picture 5" descr="D:\Barkalov\Публикации\2014 JOGO\Revision 2\LaTeX\fig1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2876550" cy="2876550"/>
          </a:xfrm>
          <a:prstGeom prst="rect">
            <a:avLst/>
          </a:prstGeom>
          <a:noFill/>
        </p:spPr>
      </p:pic>
      <p:pic>
        <p:nvPicPr>
          <p:cNvPr id="103430" name="Picture 6" descr="D:\Barkalov\Публикации\2014 JOGO\Revision 2\LaTeX\fig1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836712"/>
            <a:ext cx="2876550" cy="2876550"/>
          </a:xfrm>
          <a:prstGeom prst="rect">
            <a:avLst/>
          </a:prstGeom>
          <a:noFill/>
        </p:spPr>
      </p:pic>
      <p:pic>
        <p:nvPicPr>
          <p:cNvPr id="103431" name="Picture 7" descr="D:\Barkalov\Публикации\2014 JOGO\Revision 2\LaTeX\fig1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836712"/>
            <a:ext cx="2876550" cy="2876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468313" y="3789363"/>
            <a:ext cx="8229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i="1" dirty="0" smtClean="0">
                <a:cs typeface="Times" pitchFamily="18" charset="0"/>
              </a:rPr>
              <a:t>Численный метод построения  кривой Пеано с заданной точностью рассмотрены Сергеевым, </a:t>
            </a:r>
            <a:r>
              <a:rPr lang="ru-RU" i="1" dirty="0" err="1" smtClean="0">
                <a:cs typeface="Times" pitchFamily="18" charset="0"/>
              </a:rPr>
              <a:t>Стронгиным</a:t>
            </a:r>
            <a:r>
              <a:rPr lang="ru-RU" i="1" dirty="0" smtClean="0">
                <a:cs typeface="Times" pitchFamily="18" charset="0"/>
              </a:rPr>
              <a:t> (2013)</a:t>
            </a: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ru-RU" dirty="0" smtClean="0"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dirty="0" smtClean="0">
                <a:cs typeface="Times" pitchFamily="18" charset="0"/>
              </a:rPr>
              <a:t>Условие </a:t>
            </a:r>
            <a:r>
              <a:rPr lang="ru-RU" dirty="0" smtClean="0">
                <a:cs typeface="Times" pitchFamily="18" charset="0"/>
              </a:rPr>
              <a:t>Липшица трансформируется в условие </a:t>
            </a:r>
            <a:r>
              <a:rPr lang="ru-RU" dirty="0" smtClean="0">
                <a:cs typeface="Times" pitchFamily="18" charset="0"/>
              </a:rPr>
              <a:t>Гельдера</a:t>
            </a:r>
            <a:br>
              <a:rPr lang="ru-RU" dirty="0" smtClean="0">
                <a:cs typeface="Times" pitchFamily="18" charset="0"/>
              </a:rPr>
            </a:br>
            <a:endParaRPr lang="en-US" dirty="0" smtClean="0"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en-US" dirty="0" smtClean="0">
                <a:cs typeface="Times" pitchFamily="18" charset="0"/>
              </a:rPr>
              <a:t> </a:t>
            </a:r>
            <a:r>
              <a:rPr lang="ru-RU" dirty="0" smtClean="0">
                <a:cs typeface="Times" pitchFamily="18" charset="0"/>
              </a:rPr>
              <a:t>где </a:t>
            </a:r>
            <a:r>
              <a:rPr lang="en-US" i="1" dirty="0" smtClean="0">
                <a:cs typeface="Times" pitchFamily="18" charset="0"/>
              </a:rPr>
              <a:t>x</a:t>
            </a:r>
            <a:r>
              <a:rPr lang="en-US" baseline="-25000" dirty="0" smtClean="0">
                <a:cs typeface="Times" pitchFamily="18" charset="0"/>
              </a:rPr>
              <a:t>1</a:t>
            </a:r>
            <a:r>
              <a:rPr lang="en-US" dirty="0" smtClean="0">
                <a:cs typeface="Times" pitchFamily="18" charset="0"/>
              </a:rPr>
              <a:t>, </a:t>
            </a:r>
            <a:r>
              <a:rPr lang="en-US" i="1" dirty="0" smtClean="0">
                <a:cs typeface="Times" pitchFamily="18" charset="0"/>
              </a:rPr>
              <a:t>x</a:t>
            </a:r>
            <a:r>
              <a:rPr lang="en-US" baseline="-25000" dirty="0" smtClean="0">
                <a:cs typeface="Times" pitchFamily="18" charset="0"/>
              </a:rPr>
              <a:t>2</a:t>
            </a:r>
            <a:r>
              <a:rPr lang="ru-RU" dirty="0" smtClean="0">
                <a:cs typeface="Times" pitchFamily="18" charset="0"/>
                <a:sym typeface="Symbol" pitchFamily="18" charset="2"/>
              </a:rPr>
              <a:t></a:t>
            </a:r>
            <a:r>
              <a:rPr lang="en-US" dirty="0" smtClean="0">
                <a:cs typeface="Times" pitchFamily="18" charset="0"/>
              </a:rPr>
              <a:t>[0,1]</a:t>
            </a:r>
            <a:endParaRPr lang="en-US" i="1" dirty="0">
              <a:latin typeface="+mn-lt"/>
              <a:ea typeface="Times"/>
              <a:cs typeface="Times"/>
              <a:sym typeface="Symbol" pitchFamily="18" charset="2"/>
            </a:endParaRPr>
          </a:p>
        </p:txBody>
      </p:sp>
      <p:sp>
        <p:nvSpPr>
          <p:cNvPr id="3076" name="Заголовок 6"/>
          <p:cNvSpPr>
            <a:spLocks noGrp="1"/>
          </p:cNvSpPr>
          <p:nvPr>
            <p:ph type="title"/>
          </p:nvPr>
        </p:nvSpPr>
        <p:spPr>
          <a:xfrm>
            <a:off x="144000" y="152400"/>
            <a:ext cx="7772400" cy="457200"/>
          </a:xfrm>
        </p:spPr>
        <p:txBody>
          <a:bodyPr/>
          <a:lstStyle/>
          <a:p>
            <a:r>
              <a:rPr lang="ru-RU" dirty="0" smtClean="0">
                <a:cs typeface="Arial" pitchFamily="34" charset="0"/>
              </a:rPr>
              <a:t>Редукция размерности</a:t>
            </a:r>
            <a:endParaRPr lang="ru-RU" dirty="0" smtClean="0"/>
          </a:p>
        </p:txBody>
      </p:sp>
      <p:pic>
        <p:nvPicPr>
          <p:cNvPr id="3077" name="Рисунок 9" descr="grishagin9_m3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38" y="714375"/>
            <a:ext cx="3071812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Рисунок 11" descr="grishagin9_m3_list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88" y="642938"/>
            <a:ext cx="2828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Рисунок 17" descr="2rasvertki_m3.gi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857250"/>
            <a:ext cx="2643187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689225" y="5532438"/>
          <a:ext cx="5122863" cy="611187"/>
        </p:xfrm>
        <a:graphic>
          <a:graphicData uri="http://schemas.openxmlformats.org/presentationml/2006/ole">
            <p:oleObj spid="_x0000_s342017" name="Equation" r:id="rId7" imgW="25524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00" y="144000"/>
            <a:ext cx="7772400" cy="457200"/>
          </a:xfrm>
        </p:spPr>
        <p:txBody>
          <a:bodyPr/>
          <a:lstStyle/>
          <a:p>
            <a:pPr eaLnBrk="1" hangingPunct="1"/>
            <a:r>
              <a:rPr lang="ru-RU" dirty="0" smtClean="0"/>
              <a:t>Параллельный алгоритм глобального поиска</a:t>
            </a:r>
            <a:endParaRPr lang="ru-RU" b="1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22856"/>
            <a:ext cx="8640960" cy="4752528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en-US" sz="2000" i="1" dirty="0" smtClean="0">
                <a:cs typeface="Times New Roman" pitchFamily="18" charset="0"/>
              </a:rPr>
              <a:t>1.	0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000" i="1" dirty="0" smtClean="0">
                <a:cs typeface="Times New Roman" pitchFamily="18" charset="0"/>
              </a:rPr>
              <a:t> x</a:t>
            </a:r>
            <a:r>
              <a:rPr lang="en-US" sz="2000" i="1" baseline="-30000" dirty="0" smtClean="0">
                <a:cs typeface="Times New Roman" pitchFamily="18" charset="0"/>
              </a:rPr>
              <a:t>0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000" i="1" dirty="0" smtClean="0">
                <a:cs typeface="Times New Roman" pitchFamily="18" charset="0"/>
                <a:sym typeface="Math1" charset="2"/>
              </a:rPr>
              <a:t>…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r>
              <a:rPr lang="en-US" sz="2000" i="1" baseline="-30000" dirty="0" smtClean="0">
                <a:cs typeface="Times New Roman" pitchFamily="18" charset="0"/>
              </a:rPr>
              <a:t>i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000" i="1" dirty="0" smtClean="0">
                <a:cs typeface="Times New Roman" pitchFamily="18" charset="0"/>
                <a:sym typeface="Math1" charset="2"/>
              </a:rPr>
              <a:t>…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</a:t>
            </a:r>
            <a:r>
              <a:rPr lang="en-US" sz="2000" i="1" dirty="0" err="1" smtClean="0">
                <a:cs typeface="Times New Roman" pitchFamily="18" charset="0"/>
              </a:rPr>
              <a:t>x</a:t>
            </a:r>
            <a:r>
              <a:rPr lang="en-US" sz="2000" i="1" baseline="-30000" dirty="0" err="1" smtClean="0">
                <a:cs typeface="Times New Roman" pitchFamily="18" charset="0"/>
              </a:rPr>
              <a:t>k</a:t>
            </a:r>
            <a:r>
              <a:rPr lang="en-US" sz="2000" i="1" baseline="-30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</a:t>
            </a:r>
            <a:r>
              <a:rPr lang="en-US" sz="2000" i="1" baseline="-30000" dirty="0" smtClean="0">
                <a:cs typeface="Times New Roman" pitchFamily="18" charset="0"/>
              </a:rPr>
              <a:t> </a:t>
            </a:r>
            <a:r>
              <a:rPr lang="en-US" sz="2000" i="1" dirty="0" smtClean="0">
                <a:cs typeface="Times New Roman" pitchFamily="18" charset="0"/>
              </a:rPr>
              <a:t>1</a:t>
            </a:r>
            <a:r>
              <a:rPr lang="ru-RU" sz="2000" i="1" dirty="0" smtClean="0"/>
              <a:t>,  </a:t>
            </a:r>
            <a:endParaRPr lang="en-US" sz="2000" i="1" dirty="0" smtClean="0"/>
          </a:p>
          <a:p>
            <a:pPr marL="457200" indent="-457200" eaLnBrk="1" hangingPunct="1">
              <a:buNone/>
            </a:pPr>
            <a:endParaRPr lang="ru-RU" sz="2000" i="1" dirty="0" smtClean="0"/>
          </a:p>
          <a:p>
            <a:pPr marL="457200" indent="-457200" eaLnBrk="1" hangingPunct="1">
              <a:buNone/>
            </a:pPr>
            <a:r>
              <a:rPr lang="en-US" sz="2000" i="1" dirty="0" smtClean="0"/>
              <a:t>2</a:t>
            </a:r>
            <a:r>
              <a:rPr lang="en-US" sz="2000" i="1" dirty="0" smtClean="0"/>
              <a:t>.	</a:t>
            </a:r>
            <a:r>
              <a:rPr lang="ru-RU" sz="2000" i="1" dirty="0" smtClean="0"/>
              <a:t>Для каждого </a:t>
            </a:r>
            <a:r>
              <a:rPr lang="ru-RU" sz="2000" i="1" dirty="0" smtClean="0">
                <a:cs typeface="Times New Roman" pitchFamily="18" charset="0"/>
              </a:rPr>
              <a:t>(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r>
              <a:rPr lang="en-US" sz="2000" i="1" baseline="-30000" dirty="0" smtClean="0">
                <a:cs typeface="Times New Roman" pitchFamily="18" charset="0"/>
              </a:rPr>
              <a:t>i</a:t>
            </a:r>
            <a:r>
              <a:rPr lang="en-US" sz="2000" i="1" baseline="-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ru-RU" sz="2000" i="1" baseline="-30000" dirty="0" smtClean="0">
                <a:cs typeface="Times New Roman" pitchFamily="18" charset="0"/>
              </a:rPr>
              <a:t>1</a:t>
            </a:r>
            <a:r>
              <a:rPr lang="ru-RU" sz="2000" i="1" dirty="0" smtClean="0">
                <a:cs typeface="Times New Roman" pitchFamily="18" charset="0"/>
              </a:rPr>
              <a:t>,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r>
              <a:rPr lang="en-US" sz="2000" i="1" baseline="-30000" dirty="0" smtClean="0">
                <a:cs typeface="Times New Roman" pitchFamily="18" charset="0"/>
              </a:rPr>
              <a:t>i</a:t>
            </a:r>
            <a:r>
              <a:rPr lang="ru-RU" sz="2000" i="1" dirty="0" smtClean="0">
                <a:cs typeface="Times New Roman" pitchFamily="18" charset="0"/>
              </a:rPr>
              <a:t>), 1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en-US" sz="2000" i="1" dirty="0" err="1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err="1" smtClean="0">
                <a:cs typeface="Times New Roman" pitchFamily="18" charset="0"/>
              </a:rPr>
              <a:t>k</a:t>
            </a:r>
            <a:r>
              <a:rPr lang="ru-RU" sz="2000" i="1" dirty="0" smtClean="0">
                <a:cs typeface="Times New Roman" pitchFamily="18" charset="0"/>
              </a:rPr>
              <a:t>, </a:t>
            </a:r>
            <a:r>
              <a:rPr lang="ru-RU" sz="2000" i="1" dirty="0" smtClean="0">
                <a:sym typeface="Symbol" pitchFamily="18" charset="2"/>
              </a:rPr>
              <a:t></a:t>
            </a:r>
            <a:r>
              <a:rPr lang="en-US" sz="2000" i="1" baseline="-25000" dirty="0" err="1" smtClean="0">
                <a:cs typeface="Times New Roman" pitchFamily="18" charset="0"/>
                <a:sym typeface="Symbol" pitchFamily="18" charset="2"/>
              </a:rPr>
              <a:t>i</a:t>
            </a:r>
            <a:r>
              <a:rPr lang="ru-RU" sz="2000" i="1" dirty="0" smtClean="0"/>
              <a:t> </a:t>
            </a:r>
            <a:r>
              <a:rPr lang="ru-RU" sz="2000" i="1" dirty="0" smtClean="0">
                <a:sym typeface="Symbol" pitchFamily="18" charset="2"/>
              </a:rPr>
              <a:t> длина интервала, </a:t>
            </a:r>
            <a:endParaRPr lang="en-US" sz="2000" i="1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200000"/>
              </a:lnSpc>
              <a:buNone/>
            </a:pPr>
            <a:r>
              <a:rPr lang="en-US" sz="2000" i="1" dirty="0" smtClean="0"/>
              <a:t>	   r</a:t>
            </a:r>
            <a:r>
              <a:rPr lang="ru-RU" sz="2000" i="1" dirty="0" smtClean="0"/>
              <a:t>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2000" i="1" dirty="0" smtClean="0">
                <a:sym typeface="Symbol" pitchFamily="18" charset="2"/>
              </a:rPr>
              <a:t>1, </a:t>
            </a:r>
            <a:r>
              <a:rPr lang="ru-RU" sz="2000" i="1" dirty="0" smtClean="0">
                <a:sym typeface="Symbol" pitchFamily="18" charset="2"/>
              </a:rPr>
              <a:t> параметр метода.</a:t>
            </a:r>
            <a:endParaRPr lang="en-US" sz="2000" i="1" dirty="0" smtClean="0">
              <a:sym typeface="Symbol" pitchFamily="18" charset="2"/>
            </a:endParaRPr>
          </a:p>
          <a:p>
            <a:pPr marL="457200" indent="-457200" eaLnBrk="1" hangingPunct="1">
              <a:spcBef>
                <a:spcPts val="1200"/>
              </a:spcBef>
              <a:buAutoNum type="arabicPeriod" startAt="3"/>
            </a:pP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</a:rPr>
              <a:t>Сортируем </a:t>
            </a: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</a:rPr>
              <a:t>интервалы по убыванию характеристик</a:t>
            </a:r>
            <a:r>
              <a:rPr lang="en-US" sz="2000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</a:t>
            </a: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берем </a:t>
            </a:r>
            <a:r>
              <a:rPr lang="en-US" sz="2000" i="1" dirty="0" smtClean="0">
                <a:solidFill>
                  <a:srgbClr val="000000"/>
                </a:solidFill>
                <a:cs typeface="Times" pitchFamily="18" charset="0"/>
              </a:rPr>
              <a:t>p </a:t>
            </a: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</a:rPr>
              <a:t>интервалов 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R(t</a:t>
            </a:r>
            <a:r>
              <a:rPr lang="pt-BR" sz="2000" i="1" baseline="-25000" dirty="0" smtClean="0">
                <a:solidFill>
                  <a:srgbClr val="000000"/>
                </a:solidFill>
                <a:cs typeface="Times" pitchFamily="18" charset="0"/>
              </a:rPr>
              <a:t>1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)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  <a:sym typeface="Symbol"/>
              </a:rPr>
              <a:t>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R(t</a:t>
            </a:r>
            <a:r>
              <a:rPr lang="pt-BR" sz="2000" i="1" baseline="-25000" dirty="0" smtClean="0">
                <a:solidFill>
                  <a:srgbClr val="000000"/>
                </a:solidFill>
                <a:cs typeface="Times" pitchFamily="18" charset="0"/>
              </a:rPr>
              <a:t>2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)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  <a:sym typeface="Symbol"/>
              </a:rPr>
              <a:t> 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... 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  <a:sym typeface="Symbol"/>
              </a:rPr>
              <a:t> 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R(t</a:t>
            </a:r>
            <a:r>
              <a:rPr lang="pt-BR" sz="2000" i="1" baseline="-25000" dirty="0" smtClean="0">
                <a:solidFill>
                  <a:srgbClr val="000000"/>
                </a:solidFill>
                <a:cs typeface="Times" pitchFamily="18" charset="0"/>
              </a:rPr>
              <a:t>p</a:t>
            </a:r>
            <a:r>
              <a:rPr lang="pt-BR" sz="2000" i="1" dirty="0" smtClean="0">
                <a:solidFill>
                  <a:srgbClr val="000000"/>
                </a:solidFill>
                <a:cs typeface="Times" pitchFamily="18" charset="0"/>
              </a:rPr>
              <a:t>)</a:t>
            </a:r>
            <a:endParaRPr lang="ru-RU" sz="2000" i="1" dirty="0" smtClean="0">
              <a:solidFill>
                <a:srgbClr val="000000"/>
              </a:solidFill>
              <a:cs typeface="Times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None/>
            </a:pP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	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b="1" i="1" baseline="-60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1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x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b="1" i="1" baseline="-60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1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), (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b="1" i="1" baseline="-60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2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x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b="1" i="1" baseline="-60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2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,…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(</a:t>
            </a:r>
            <a:r>
              <a:rPr lang="en-US" sz="2000" b="1" i="1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000" b="1" i="1" baseline="-25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b="1" i="1" baseline="-60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p</a:t>
            </a:r>
            <a:r>
              <a:rPr lang="en-US" sz="2000" b="1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</a:t>
            </a:r>
            <a:r>
              <a:rPr lang="en-US" sz="2000" b="1" i="1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x</a:t>
            </a:r>
            <a:r>
              <a:rPr lang="en-US" sz="2000" b="1" i="1" baseline="-25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b="1" i="1" baseline="-60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p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)</a:t>
            </a:r>
            <a:endParaRPr lang="ru-RU" sz="2000" i="1" dirty="0" smtClean="0">
              <a:solidFill>
                <a:srgbClr val="000000"/>
              </a:solidFill>
              <a:cs typeface="Times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AutoNum type="arabicPeriod" startAt="3"/>
            </a:pP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</a:rPr>
              <a:t>Вычисляем новые координаты:</a:t>
            </a:r>
            <a:endParaRPr lang="ru-RU" sz="2000" i="1" dirty="0" smtClean="0">
              <a:solidFill>
                <a:srgbClr val="000000"/>
              </a:solidFill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None/>
            </a:pP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</a:rPr>
              <a:t>5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</a:rPr>
              <a:t>.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</a:rPr>
              <a:t>	  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</a:rPr>
              <a:t>Проводим </a:t>
            </a:r>
            <a:r>
              <a:rPr lang="en-US" sz="2000" b="1" i="1" dirty="0" smtClean="0">
                <a:solidFill>
                  <a:srgbClr val="000000"/>
                </a:solidFill>
                <a:cs typeface="Times" pitchFamily="18" charset="0"/>
              </a:rPr>
              <a:t>p </a:t>
            </a:r>
            <a:r>
              <a:rPr lang="ru-RU" sz="2000" b="1" i="1" dirty="0" smtClean="0">
                <a:solidFill>
                  <a:srgbClr val="000000"/>
                </a:solidFill>
                <a:cs typeface="Times" pitchFamily="18" charset="0"/>
              </a:rPr>
              <a:t>испытаний параллельно</a:t>
            </a:r>
          </a:p>
          <a:p>
            <a:pPr marL="381000" indent="-381000" eaLnBrk="1" hangingPunct="1">
              <a:buNone/>
            </a:pP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</a:rPr>
              <a:t>6</a:t>
            </a:r>
            <a:r>
              <a:rPr lang="en-US" sz="2000" i="1" dirty="0" smtClean="0">
                <a:solidFill>
                  <a:srgbClr val="000000"/>
                </a:solidFill>
                <a:cs typeface="Times" pitchFamily="18" charset="0"/>
              </a:rPr>
              <a:t>.</a:t>
            </a:r>
            <a:r>
              <a:rPr lang="en-US" sz="2000" i="1" dirty="0" smtClean="0">
                <a:solidFill>
                  <a:srgbClr val="000000"/>
                </a:solidFill>
                <a:cs typeface="Times" pitchFamily="18" charset="0"/>
              </a:rPr>
              <a:t>	</a:t>
            </a: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</a:rPr>
              <a:t>Критерий остановки</a:t>
            </a:r>
            <a:r>
              <a:rPr lang="en-US" sz="2000" i="1" dirty="0" smtClean="0">
                <a:solidFill>
                  <a:srgbClr val="000000"/>
                </a:solidFill>
                <a:cs typeface="Times" pitchFamily="18" charset="0"/>
              </a:rPr>
              <a:t>: </a:t>
            </a:r>
            <a:r>
              <a:rPr lang="en-US" sz="2000" i="1" dirty="0" err="1" smtClean="0">
                <a:solidFill>
                  <a:srgbClr val="000000"/>
                </a:solidFill>
                <a:cs typeface="Times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0000"/>
                </a:solidFill>
                <a:cs typeface="Times" pitchFamily="18" charset="0"/>
              </a:rPr>
              <a:t>t</a:t>
            </a:r>
            <a:r>
              <a:rPr lang="en-US" sz="2000" i="1" baseline="-60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i</a:t>
            </a:r>
            <a:r>
              <a:rPr lang="en-US" sz="2000" i="1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x</a:t>
            </a:r>
            <a:r>
              <a:rPr lang="en-US" sz="2000" i="1" baseline="-25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t</a:t>
            </a:r>
            <a:r>
              <a:rPr lang="en-US" sz="2000" i="1" baseline="-60000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i</a:t>
            </a:r>
            <a:r>
              <a:rPr lang="en-US" sz="2000" i="1" baseline="-25000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</a:t>
            </a:r>
            <a:r>
              <a:rPr lang="en-US" sz="2000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</a:t>
            </a: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, </a:t>
            </a:r>
            <a:r>
              <a:rPr lang="ru-RU" sz="2000" i="1" dirty="0" smtClean="0">
                <a:cs typeface="Times New Roman" pitchFamily="18" charset="0"/>
              </a:rPr>
              <a:t>1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err="1" smtClean="0">
                <a:cs typeface="Times New Roman" pitchFamily="18" charset="0"/>
              </a:rPr>
              <a:t>i</a:t>
            </a:r>
            <a:r>
              <a:rPr lang="en-US" sz="2000" i="1" dirty="0" err="1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err="1" smtClean="0">
                <a:cs typeface="Times New Roman" pitchFamily="18" charset="0"/>
                <a:sym typeface="Symbol" pitchFamily="18" charset="2"/>
              </a:rPr>
              <a:t>p</a:t>
            </a:r>
            <a:endParaRPr lang="en-US" sz="2000" i="1" dirty="0" smtClean="0">
              <a:solidFill>
                <a:srgbClr val="000000"/>
              </a:solidFill>
              <a:cs typeface="Times" pitchFamily="18" charset="0"/>
              <a:sym typeface="Symbol" pitchFamily="18" charset="2"/>
            </a:endParaRPr>
          </a:p>
          <a:p>
            <a:pPr marL="381000" indent="-381000" algn="r" eaLnBrk="1" hangingPunct="1">
              <a:buFontTx/>
              <a:buNone/>
            </a:pP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Сергеев, Гришагин, </a:t>
            </a:r>
            <a:r>
              <a:rPr lang="ru-RU" sz="2000" i="1" dirty="0" err="1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Стронгин</a:t>
            </a:r>
            <a:r>
              <a:rPr lang="ru-RU" sz="2000" i="1" dirty="0" smtClean="0">
                <a:solidFill>
                  <a:srgbClr val="000000"/>
                </a:solidFill>
                <a:cs typeface="Times" pitchFamily="18" charset="0"/>
                <a:sym typeface="Symbol" pitchFamily="18" charset="2"/>
              </a:rPr>
              <a:t> </a:t>
            </a:r>
            <a:r>
              <a:rPr lang="en-US" sz="2000" i="1" dirty="0" smtClean="0"/>
              <a:t>(1997).</a:t>
            </a:r>
            <a:endParaRPr lang="ru-RU" sz="2000" i="1" dirty="0" smtClean="0">
              <a:sym typeface="Symbol" pitchFamily="18" charset="2"/>
            </a:endParaRP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5297490" y="1285860"/>
          <a:ext cx="3703666" cy="907837"/>
        </p:xfrm>
        <a:graphic>
          <a:graphicData uri="http://schemas.openxmlformats.org/presentationml/2006/ole">
            <p:oleObj spid="_x0000_s339970" name="Equation" r:id="rId4" imgW="1968480" imgH="482400" progId="Equation.DSMT4">
              <p:embed/>
            </p:oleObj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4000496" y="2571744"/>
          <a:ext cx="4429156" cy="945550"/>
        </p:xfrm>
        <a:graphic>
          <a:graphicData uri="http://schemas.openxmlformats.org/presentationml/2006/ole">
            <p:oleObj spid="_x0000_s339971" name="Equation" r:id="rId5" imgW="2260600" imgH="482600" progId="Equation.DSMT4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4286278" y="4298950"/>
          <a:ext cx="4286250" cy="928688"/>
        </p:xfrm>
        <a:graphic>
          <a:graphicData uri="http://schemas.openxmlformats.org/presentationml/2006/ole">
            <p:oleObj spid="_x0000_s339972" name="Equation" r:id="rId6" imgW="2286000" imgH="495000" progId="Equation.DSMT4">
              <p:embed/>
            </p:oleObj>
          </a:graphicData>
        </a:graphic>
      </p:graphicFrame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683568" y="836712"/>
            <a:ext cx="7145215" cy="460289"/>
            <a:chOff x="480" y="720"/>
            <a:chExt cx="4560" cy="298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Arial" pitchFamily="34" charset="0"/>
                </a:rPr>
                <a:t>0</a:t>
              </a:r>
              <a:r>
                <a:rPr lang="en-US" sz="1400" i="1" dirty="0" smtClean="0">
                  <a:latin typeface="Arial" pitchFamily="34" charset="0"/>
                </a:rPr>
                <a:t>=x</a:t>
              </a:r>
              <a:r>
                <a:rPr lang="en-US" sz="1400" i="1" baseline="-25000" dirty="0" smtClean="0">
                  <a:latin typeface="Arial" pitchFamily="34" charset="0"/>
                </a:rPr>
                <a:t>0</a:t>
              </a:r>
              <a:endParaRPr lang="ru-RU" sz="1400" i="1" dirty="0">
                <a:latin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2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i-1</a:t>
              </a:r>
              <a:endParaRPr lang="ru-RU" sz="1400" i="1">
                <a:latin typeface="Arial" pitchFamily="34" charset="0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>
                  <a:latin typeface="Arial" pitchFamily="34" charset="0"/>
                </a:rPr>
                <a:t>x</a:t>
              </a:r>
              <a:r>
                <a:rPr lang="en-US" sz="1400" i="1" baseline="-25000">
                  <a:latin typeface="Arial" pitchFamily="34" charset="0"/>
                </a:rPr>
                <a:t>i</a:t>
              </a:r>
              <a:endParaRPr lang="ru-RU" sz="1400" i="1">
                <a:latin typeface="Arial" pitchFamily="34" charset="0"/>
              </a:endParaRPr>
            </a:p>
          </p:txBody>
        </p: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err="1" smtClean="0">
                  <a:latin typeface="Arial" pitchFamily="34" charset="0"/>
                </a:rPr>
                <a:t>x</a:t>
              </a:r>
              <a:r>
                <a:rPr lang="en-US" sz="1400" i="1" baseline="-25000" dirty="0" err="1" smtClean="0">
                  <a:latin typeface="Arial" pitchFamily="34" charset="0"/>
                </a:rPr>
                <a:t>k</a:t>
              </a:r>
              <a:r>
                <a:rPr lang="en-US" sz="1400" i="1" dirty="0" smtClean="0">
                  <a:latin typeface="Arial" pitchFamily="34" charset="0"/>
                </a:rPr>
                <a:t>=1</a:t>
              </a:r>
              <a:endParaRPr lang="ru-RU" sz="1400" i="1" dirty="0">
                <a:latin typeface="Arial" pitchFamily="34" charset="0"/>
              </a:endParaRPr>
            </a:p>
          </p:txBody>
        </p:sp>
      </p:grp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3681413" y="1520810"/>
          <a:ext cx="1414462" cy="431800"/>
        </p:xfrm>
        <a:graphic>
          <a:graphicData uri="http://schemas.openxmlformats.org/presentationml/2006/ole">
            <p:oleObj spid="_x0000_s339973" name="Формула" r:id="rId7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467725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cs typeface="Times New Roman" pitchFamily="18" charset="0"/>
            </a:endParaRP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8" name="Заголовок 5"/>
          <p:cNvSpPr>
            <a:spLocks noGrp="1"/>
          </p:cNvSpPr>
          <p:nvPr>
            <p:ph type="title"/>
          </p:nvPr>
        </p:nvSpPr>
        <p:spPr>
          <a:xfrm>
            <a:off x="142875" y="152400"/>
            <a:ext cx="8496300" cy="457200"/>
          </a:xfrm>
        </p:spPr>
        <p:txBody>
          <a:bodyPr/>
          <a:lstStyle/>
          <a:p>
            <a:r>
              <a:rPr lang="ru-RU" dirty="0" smtClean="0"/>
              <a:t>Блочная рекурсивная схема редукции размерности</a:t>
            </a: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533076" y="5643899"/>
          <a:ext cx="3884145" cy="714703"/>
        </p:xfrm>
        <a:graphic>
          <a:graphicData uri="http://schemas.openxmlformats.org/presentationml/2006/ole">
            <p:oleObj spid="_x0000_s387074" name="Формула" r:id="rId4" imgW="2374560" imgH="431640" progId="Equation.3">
              <p:embed/>
            </p:oleObj>
          </a:graphicData>
        </a:graphic>
      </p:graphicFrame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1370013" y="3786188"/>
          <a:ext cx="6210300" cy="490537"/>
        </p:xfrm>
        <a:graphic>
          <a:graphicData uri="http://schemas.openxmlformats.org/presentationml/2006/ole">
            <p:oleObj spid="_x0000_s387075" name="Equation" r:id="rId5" imgW="3619440" imgH="241200" progId="Equation.DSMT4">
              <p:embed/>
            </p:oleObj>
          </a:graphicData>
        </a:graphic>
      </p:graphicFrame>
      <p:sp>
        <p:nvSpPr>
          <p:cNvPr id="513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485724" y="4437787"/>
          <a:ext cx="3978849" cy="506353"/>
        </p:xfrm>
        <a:graphic>
          <a:graphicData uri="http://schemas.openxmlformats.org/presentationml/2006/ole">
            <p:oleObj spid="_x0000_s387076" name="Формула" r:id="rId6" imgW="2171700" imgH="279400" progId="Equation.3">
              <p:embed/>
            </p:oleObj>
          </a:graphicData>
        </a:graphic>
      </p:graphicFrame>
      <p:sp>
        <p:nvSpPr>
          <p:cNvPr id="51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944566" y="4980967"/>
          <a:ext cx="7061164" cy="550548"/>
        </p:xfrm>
        <a:graphic>
          <a:graphicData uri="http://schemas.openxmlformats.org/presentationml/2006/ole">
            <p:oleObj spid="_x0000_s387077" name="Equation" r:id="rId7" imgW="3848040" imgH="304560" progId="Equation.DSMT4">
              <p:embed/>
            </p:oleObj>
          </a:graphicData>
        </a:graphic>
      </p:graphicFrame>
      <p:sp>
        <p:nvSpPr>
          <p:cNvPr id="513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35" name="AutoShape 35"/>
          <p:cNvSpPr>
            <a:spLocks noChangeAspect="1" noChangeArrowheads="1" noTextEdit="1"/>
          </p:cNvSpPr>
          <p:nvPr/>
        </p:nvSpPr>
        <p:spPr bwMode="auto">
          <a:xfrm>
            <a:off x="642938" y="714375"/>
            <a:ext cx="84296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endParaRPr lang="ru-RU" sz="1600">
              <a:latin typeface="+mn-lt"/>
            </a:endParaRPr>
          </a:p>
        </p:txBody>
      </p:sp>
      <p:grpSp>
        <p:nvGrpSpPr>
          <p:cNvPr id="387170" name="Group 98"/>
          <p:cNvGrpSpPr>
            <a:grpSpLocks/>
          </p:cNvGrpSpPr>
          <p:nvPr/>
        </p:nvGrpSpPr>
        <p:grpSpPr bwMode="auto">
          <a:xfrm>
            <a:off x="214282" y="857232"/>
            <a:ext cx="8501122" cy="2571768"/>
            <a:chOff x="73" y="124"/>
            <a:chExt cx="9229" cy="2547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111" y="124"/>
              <a:ext cx="9191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1</a:t>
              </a: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1" name="Oval 6"/>
            <p:cNvSpPr>
              <a:spLocks noChangeArrowheads="1"/>
            </p:cNvSpPr>
            <p:nvPr/>
          </p:nvSpPr>
          <p:spPr bwMode="auto">
            <a:xfrm>
              <a:off x="895" y="199"/>
              <a:ext cx="8305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ru-RU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(u</a:t>
              </a:r>
              <a:r>
                <a:rPr kumimoji="0" lang="ru-RU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11" y="1071"/>
              <a:ext cx="4535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2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2" name="Oval 6"/>
            <p:cNvSpPr>
              <a:spLocks noChangeArrowheads="1"/>
            </p:cNvSpPr>
            <p:nvPr/>
          </p:nvSpPr>
          <p:spPr bwMode="auto">
            <a:xfrm>
              <a:off x="958" y="1156"/>
              <a:ext cx="3538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2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ru-RU" sz="1600" b="1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 u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2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ru-RU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767" y="1071"/>
              <a:ext cx="4535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</a:t>
              </a: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3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3" name="Oval 6"/>
            <p:cNvSpPr>
              <a:spLocks noChangeArrowheads="1"/>
            </p:cNvSpPr>
            <p:nvPr/>
          </p:nvSpPr>
          <p:spPr bwMode="auto">
            <a:xfrm>
              <a:off x="5564" y="1156"/>
              <a:ext cx="3648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2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ru-RU" sz="1600" b="1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 u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2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3" y="2104"/>
              <a:ext cx="2268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</a:t>
              </a: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4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4" name="Oval 6"/>
            <p:cNvSpPr>
              <a:spLocks noChangeArrowheads="1"/>
            </p:cNvSpPr>
            <p:nvPr/>
          </p:nvSpPr>
          <p:spPr bwMode="auto">
            <a:xfrm>
              <a:off x="883" y="2189"/>
              <a:ext cx="1417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1600" b="0" i="1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sz="16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ru-RU" sz="1600" b="1" i="1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,…,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</a:t>
              </a:r>
              <a:r>
                <a:rPr kumimoji="0" lang="en-US" sz="16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en-US" sz="1600" b="0" i="1" u="none" strike="noStrike" cap="none" normalizeH="0" baseline="-25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392" y="2104"/>
              <a:ext cx="2268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</a:t>
              </a: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5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5" name="Oval 6"/>
            <p:cNvSpPr>
              <a:spLocks noChangeArrowheads="1"/>
            </p:cNvSpPr>
            <p:nvPr/>
          </p:nvSpPr>
          <p:spPr bwMode="auto">
            <a:xfrm>
              <a:off x="3189" y="2189"/>
              <a:ext cx="1417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ru-RU" sz="1600" b="1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,…,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712" y="2104"/>
              <a:ext cx="2268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</a:t>
              </a: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6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6" name="Oval 6"/>
            <p:cNvSpPr>
              <a:spLocks noChangeArrowheads="1"/>
            </p:cNvSpPr>
            <p:nvPr/>
          </p:nvSpPr>
          <p:spPr bwMode="auto">
            <a:xfrm>
              <a:off x="5512" y="2189"/>
              <a:ext cx="1417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ru-RU" sz="1600" b="1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,…, 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87183" name="AutoShape 111"/>
            <p:cNvCxnSpPr>
              <a:cxnSpLocks noChangeShapeType="1"/>
            </p:cNvCxnSpPr>
            <p:nvPr/>
          </p:nvCxnSpPr>
          <p:spPr bwMode="auto">
            <a:xfrm flipV="1">
              <a:off x="2378" y="707"/>
              <a:ext cx="1" cy="3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87184" name="AutoShape 112"/>
            <p:cNvCxnSpPr>
              <a:cxnSpLocks noChangeShapeType="1"/>
            </p:cNvCxnSpPr>
            <p:nvPr/>
          </p:nvCxnSpPr>
          <p:spPr bwMode="auto">
            <a:xfrm flipV="1">
              <a:off x="7035" y="707"/>
              <a:ext cx="0" cy="3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87185" name="AutoShape 113"/>
            <p:cNvCxnSpPr>
              <a:cxnSpLocks noChangeShapeType="1"/>
            </p:cNvCxnSpPr>
            <p:nvPr/>
          </p:nvCxnSpPr>
          <p:spPr bwMode="auto">
            <a:xfrm flipV="1">
              <a:off x="1207" y="1728"/>
              <a:ext cx="0" cy="3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87186" name="AutoShape 114"/>
            <p:cNvCxnSpPr>
              <a:cxnSpLocks noChangeShapeType="1"/>
            </p:cNvCxnSpPr>
            <p:nvPr/>
          </p:nvCxnSpPr>
          <p:spPr bwMode="auto">
            <a:xfrm flipV="1">
              <a:off x="5846" y="1729"/>
              <a:ext cx="0" cy="3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87187" name="AutoShape 115"/>
            <p:cNvCxnSpPr>
              <a:cxnSpLocks noChangeShapeType="1"/>
            </p:cNvCxnSpPr>
            <p:nvPr/>
          </p:nvCxnSpPr>
          <p:spPr bwMode="auto">
            <a:xfrm flipV="1">
              <a:off x="3526" y="1728"/>
              <a:ext cx="0" cy="3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387188" name="AutoShape 116"/>
            <p:cNvCxnSpPr>
              <a:cxnSpLocks noChangeShapeType="1"/>
            </p:cNvCxnSpPr>
            <p:nvPr/>
          </p:nvCxnSpPr>
          <p:spPr bwMode="auto">
            <a:xfrm flipV="1">
              <a:off x="8167" y="1729"/>
              <a:ext cx="0" cy="3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7032" y="2104"/>
              <a:ext cx="2270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</a:t>
              </a: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7</a:t>
              </a: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87097" name="Oval 6"/>
            <p:cNvSpPr>
              <a:spLocks noChangeArrowheads="1"/>
            </p:cNvSpPr>
            <p:nvPr/>
          </p:nvSpPr>
          <p:spPr bwMode="auto">
            <a:xfrm>
              <a:off x="7879" y="2189"/>
              <a:ext cx="1359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u</a:t>
              </a:r>
              <a:r>
                <a:rPr kumimoji="0" lang="ru-RU" sz="1600" b="1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,…,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u</a:t>
              </a:r>
              <a:r>
                <a:rPr kumimoji="0" lang="en-US" sz="1600" b="0" i="1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M</a:t>
              </a: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Содержимое 3" descr="grish1_bmrr_0.gif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09538" y="1752600"/>
            <a:ext cx="4319587" cy="4319588"/>
          </a:xfrm>
        </p:spPr>
      </p:pic>
      <p:sp>
        <p:nvSpPr>
          <p:cNvPr id="6149" name="Заголовок 2"/>
          <p:cNvSpPr>
            <a:spLocks noGrp="1"/>
          </p:cNvSpPr>
          <p:nvPr>
            <p:ph type="title"/>
          </p:nvPr>
        </p:nvSpPr>
        <p:spPr>
          <a:xfrm>
            <a:off x="142875" y="152400"/>
            <a:ext cx="8572500" cy="457200"/>
          </a:xfrm>
        </p:spPr>
        <p:txBody>
          <a:bodyPr/>
          <a:lstStyle/>
          <a:p>
            <a:r>
              <a:rPr lang="ru-RU" smtClean="0"/>
              <a:t>Блочная рекурсивная схема редукции размерности</a:t>
            </a:r>
          </a:p>
        </p:txBody>
      </p:sp>
      <p:pic>
        <p:nvPicPr>
          <p:cNvPr id="6150" name="Рисунок 4" descr="grish1_bmrr_1.gi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609725"/>
            <a:ext cx="431958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500034" y="785794"/>
          <a:ext cx="4156075" cy="833437"/>
        </p:xfrm>
        <a:graphic>
          <a:graphicData uri="http://schemas.openxmlformats.org/presentationml/2006/ole">
            <p:oleObj spid="_x0000_s388098" name="Equation" r:id="rId6" imgW="1650960" imgH="30456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214942" y="785794"/>
          <a:ext cx="3683000" cy="798512"/>
        </p:xfrm>
        <a:graphic>
          <a:graphicData uri="http://schemas.openxmlformats.org/presentationml/2006/ole">
            <p:oleObj spid="_x0000_s388099" name="Equation" r:id="rId7" imgW="1346040" imgH="291960" progId="Equation.DSMT4">
              <p:embed/>
            </p:oleObj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4500563" y="2428875"/>
            <a:ext cx="5715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4572000" y="1928813"/>
            <a:ext cx="492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rot="10800000">
            <a:off x="3857625" y="5715000"/>
            <a:ext cx="12160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15"/>
          <p:cNvSpPr txBox="1">
            <a:spLocks noChangeArrowheads="1"/>
          </p:cNvSpPr>
          <p:nvPr/>
        </p:nvSpPr>
        <p:spPr bwMode="auto">
          <a:xfrm>
            <a:off x="3857625" y="5143500"/>
            <a:ext cx="1330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F(x*, y*)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4000" y="152400"/>
            <a:ext cx="7772400" cy="457200"/>
          </a:xfrm>
        </p:spPr>
        <p:txBody>
          <a:bodyPr/>
          <a:lstStyle/>
          <a:p>
            <a:r>
              <a:rPr lang="ru-RU" dirty="0" smtClean="0"/>
              <a:t>Вычислительная схема</a:t>
            </a:r>
            <a:endParaRPr lang="ru-RU" dirty="0"/>
          </a:p>
        </p:txBody>
      </p:sp>
      <p:grpSp>
        <p:nvGrpSpPr>
          <p:cNvPr id="396300" name="Group 12"/>
          <p:cNvGrpSpPr>
            <a:grpSpLocks/>
          </p:cNvGrpSpPr>
          <p:nvPr/>
        </p:nvGrpSpPr>
        <p:grpSpPr bwMode="auto">
          <a:xfrm>
            <a:off x="142844" y="857232"/>
            <a:ext cx="8786874" cy="2571768"/>
            <a:chOff x="111" y="124"/>
            <a:chExt cx="9191" cy="1876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111" y="124"/>
              <a:ext cx="9191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1</a:t>
              </a:r>
              <a:endParaRPr kumimoji="0" 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270" y="199"/>
              <a:ext cx="7930" cy="397"/>
            </a:xfrm>
            <a:prstGeom prst="flowChartAlternateProcess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ru-RU" b="0" i="1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1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(x)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11" y="1433"/>
              <a:ext cx="4535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2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70" y="1518"/>
              <a:ext cx="3226" cy="3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ctr">
                <a:spcAft>
                  <a:spcPts val="1000"/>
                </a:spcAft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b="0" i="1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2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x</a:t>
              </a:r>
              <a:r>
                <a:rPr lang="en-US" b="1" i="1" baseline="30000" dirty="0" smtClean="0">
                  <a:solidFill>
                    <a:srgbClr val="000000"/>
                  </a:solidFill>
                  <a:cs typeface="Arial" pitchFamily="34" charset="0"/>
                </a:rPr>
                <a:t>1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 </a:t>
              </a:r>
              <a:r>
                <a:rPr kumimoji="0" lang="en-US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y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767" y="1433"/>
              <a:ext cx="4535" cy="56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CPU </a:t>
              </a:r>
              <a:r>
                <a:rPr kumimoji="0" lang="ru-RU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rPr>
                <a:t>3</a:t>
              </a:r>
              <a:endParaRPr kumimoji="0" lang="ru-RU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904" y="1518"/>
              <a:ext cx="3308" cy="3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ctr">
                <a:spcAft>
                  <a:spcPts val="1000"/>
                </a:spcAft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  <a:sym typeface="Symbol" pitchFamily="18" charset="2"/>
                </a:rPr>
                <a:t></a:t>
              </a:r>
              <a:r>
                <a:rPr kumimoji="0" lang="en-US" b="0" i="1" u="none" strike="noStrike" cap="none" normalizeH="0" baseline="-25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2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 (</a:t>
              </a:r>
              <a:r>
                <a:rPr kumimoji="0" lang="en-US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x</a:t>
              </a:r>
              <a:r>
                <a:rPr lang="en-US" b="1" i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, </a:t>
              </a:r>
              <a:r>
                <a:rPr kumimoji="0" lang="en-US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y</a:t>
              </a: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cs typeface="Arial" pitchFamily="34" charset="0"/>
                </a:rPr>
                <a:t>)</a:t>
              </a:r>
              <a:endPara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96307" name="AutoShape 19"/>
            <p:cNvCxnSpPr>
              <a:cxnSpLocks noChangeShapeType="1"/>
            </p:cNvCxnSpPr>
            <p:nvPr/>
          </p:nvCxnSpPr>
          <p:spPr bwMode="auto">
            <a:xfrm flipV="1">
              <a:off x="1622" y="744"/>
              <a:ext cx="1" cy="65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396308" name="AutoShape 20"/>
            <p:cNvCxnSpPr>
              <a:cxnSpLocks noChangeShapeType="1"/>
            </p:cNvCxnSpPr>
            <p:nvPr/>
          </p:nvCxnSpPr>
          <p:spPr bwMode="auto">
            <a:xfrm flipV="1">
              <a:off x="3134" y="744"/>
              <a:ext cx="1" cy="65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96309" name="AutoShape 21"/>
            <p:cNvCxnSpPr>
              <a:cxnSpLocks noChangeShapeType="1"/>
            </p:cNvCxnSpPr>
            <p:nvPr/>
          </p:nvCxnSpPr>
          <p:spPr bwMode="auto">
            <a:xfrm flipV="1">
              <a:off x="6278" y="744"/>
              <a:ext cx="0" cy="65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</p:cxnSp>
        <p:cxnSp>
          <p:nvCxnSpPr>
            <p:cNvPr id="396310" name="AutoShape 22"/>
            <p:cNvCxnSpPr>
              <a:cxnSpLocks noChangeShapeType="1"/>
            </p:cNvCxnSpPr>
            <p:nvPr/>
          </p:nvCxnSpPr>
          <p:spPr bwMode="auto">
            <a:xfrm flipV="1">
              <a:off x="7789" y="744"/>
              <a:ext cx="0" cy="65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1306513" y="3690938"/>
          <a:ext cx="6530975" cy="701675"/>
        </p:xfrm>
        <a:graphic>
          <a:graphicData uri="http://schemas.openxmlformats.org/presentationml/2006/ole">
            <p:oleObj spid="_x0000_s396313" name="Equation" r:id="rId3" imgW="3543120" imgH="380880" progId="Equation.DSMT4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571604" y="18243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i="1" baseline="30000" dirty="0" smtClean="0"/>
              <a:t>1</a:t>
            </a:r>
            <a:endParaRPr lang="ru-RU" b="1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025620" y="1824327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i="1" dirty="0" smtClean="0">
                <a:solidFill>
                  <a:srgbClr val="000000"/>
                </a:solidFill>
                <a:cs typeface="Arial" pitchFamily="34" charset="0"/>
                <a:sym typeface="Symbol" pitchFamily="18" charset="2"/>
              </a:rPr>
              <a:t></a:t>
            </a:r>
            <a:r>
              <a:rPr lang="en-US" i="1" baseline="-25000" dirty="0" smtClean="0">
                <a:solidFill>
                  <a:srgbClr val="000000"/>
                </a:solidFill>
                <a:cs typeface="Arial" pitchFamily="34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 (</a:t>
            </a:r>
            <a:r>
              <a:rPr lang="en-US" b="1" i="1" dirty="0" smtClean="0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lang="en-US" b="1" i="1" baseline="30000" dirty="0" smtClean="0">
                <a:solidFill>
                  <a:srgbClr val="000000"/>
                </a:solidFill>
                <a:cs typeface="Arial" pitchFamily="34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y*)</a:t>
            </a:r>
            <a:endParaRPr lang="ru-RU" i="1" dirty="0" smtClean="0"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7312" y="18243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x</a:t>
            </a:r>
            <a:r>
              <a:rPr lang="en-US" b="1" i="1" baseline="30000" dirty="0" smtClean="0"/>
              <a:t>2</a:t>
            </a:r>
            <a:endParaRPr lang="ru-RU" b="1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454776" y="1824327"/>
            <a:ext cx="1455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i="1" dirty="0" smtClean="0">
                <a:solidFill>
                  <a:srgbClr val="000000"/>
                </a:solidFill>
                <a:cs typeface="Arial" pitchFamily="34" charset="0"/>
                <a:sym typeface="Symbol" pitchFamily="18" charset="2"/>
              </a:rPr>
              <a:t></a:t>
            </a:r>
            <a:r>
              <a:rPr lang="en-US" i="1" baseline="-25000" dirty="0" smtClean="0">
                <a:solidFill>
                  <a:srgbClr val="000000"/>
                </a:solidFill>
                <a:cs typeface="Arial" pitchFamily="34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 (</a:t>
            </a:r>
            <a:r>
              <a:rPr lang="en-US" b="1" i="1" dirty="0" smtClean="0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lang="en-US" b="1" i="1" baseline="30000" dirty="0" smtClean="0">
                <a:solidFill>
                  <a:srgbClr val="000000"/>
                </a:solidFill>
                <a:cs typeface="Arial" pitchFamily="34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cs typeface="Arial" pitchFamily="34" charset="0"/>
              </a:rPr>
              <a:t>y*)</a:t>
            </a:r>
            <a:endParaRPr lang="ru-RU" i="1" dirty="0" smtClean="0">
              <a:cs typeface="Arial" pitchFamily="34" charset="0"/>
            </a:endParaRPr>
          </a:p>
        </p:txBody>
      </p:sp>
      <p:sp>
        <p:nvSpPr>
          <p:cNvPr id="20" name="Содержимое 1"/>
          <p:cNvSpPr>
            <a:spLocks noGrp="1"/>
          </p:cNvSpPr>
          <p:nvPr>
            <p:ph idx="1"/>
          </p:nvPr>
        </p:nvSpPr>
        <p:spPr>
          <a:xfrm>
            <a:off x="357158" y="4500570"/>
            <a:ext cx="8640960" cy="1643074"/>
          </a:xfrm>
        </p:spPr>
        <p:txBody>
          <a:bodyPr/>
          <a:lstStyle/>
          <a:p>
            <a:r>
              <a:rPr lang="en-US" sz="2400" dirty="0" smtClean="0"/>
              <a:t>CPU 1 </a:t>
            </a:r>
            <a:r>
              <a:rPr lang="ru-RU" sz="2400" dirty="0" smtClean="0"/>
              <a:t>—</a:t>
            </a:r>
            <a:r>
              <a:rPr lang="en-US" sz="2400" dirty="0" smtClean="0"/>
              <a:t> </a:t>
            </a:r>
            <a:r>
              <a:rPr lang="ru-RU" sz="2400" dirty="0" smtClean="0"/>
              <a:t>Параллельный алгоритм глобального поиска</a:t>
            </a:r>
            <a:endParaRPr lang="en-US" sz="2400" dirty="0" smtClean="0"/>
          </a:p>
          <a:p>
            <a:r>
              <a:rPr lang="en-US" sz="2400" dirty="0" smtClean="0"/>
              <a:t>CPU 2, CPU 3, … </a:t>
            </a:r>
            <a:r>
              <a:rPr lang="ru-RU" sz="2400" dirty="0" smtClean="0"/>
              <a:t>—</a:t>
            </a:r>
            <a:r>
              <a:rPr lang="en-US" sz="2400" dirty="0" smtClean="0"/>
              <a:t> </a:t>
            </a:r>
            <a:r>
              <a:rPr lang="ru-RU" sz="2400" dirty="0" smtClean="0"/>
              <a:t>Метод Хука </a:t>
            </a:r>
            <a:r>
              <a:rPr lang="en-US" sz="2400" dirty="0" smtClean="0"/>
              <a:t>-</a:t>
            </a:r>
            <a:r>
              <a:rPr lang="ru-RU" sz="2400" dirty="0" smtClean="0"/>
              <a:t> </a:t>
            </a:r>
            <a:r>
              <a:rPr lang="ru-RU" sz="2400" dirty="0" err="1" smtClean="0"/>
              <a:t>Дживса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14515</TotalTime>
  <Words>1314</Words>
  <Application>Microsoft Office PowerPoint</Application>
  <PresentationFormat>Экран (4:3)</PresentationFormat>
  <Paragraphs>198</Paragraphs>
  <Slides>15</Slides>
  <Notes>13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Оформление по умолчанию</vt:lpstr>
      <vt:lpstr>Специальное оформление</vt:lpstr>
      <vt:lpstr>Equation</vt:lpstr>
      <vt:lpstr>MathType 7.0 Equation</vt:lpstr>
      <vt:lpstr>Формула</vt:lpstr>
      <vt:lpstr>Слайд 1</vt:lpstr>
      <vt:lpstr>Постановка задачи</vt:lpstr>
      <vt:lpstr>Редукция размерности</vt:lpstr>
      <vt:lpstr>Редукция размерности</vt:lpstr>
      <vt:lpstr>Редукция размерности</vt:lpstr>
      <vt:lpstr>Параллельный алгоритм глобального поиска</vt:lpstr>
      <vt:lpstr>Блочная рекурсивная схема редукции размерности</vt:lpstr>
      <vt:lpstr>Блочная рекурсивная схема редукции размерности</vt:lpstr>
      <vt:lpstr>Вычислительная схема</vt:lpstr>
      <vt:lpstr>Вычислительные эксперименты</vt:lpstr>
      <vt:lpstr>Тестовые задачи</vt:lpstr>
      <vt:lpstr>Тестовые задачи</vt:lpstr>
      <vt:lpstr>Ускорение на CPU</vt:lpstr>
      <vt:lpstr>Ускорение на CPU</vt:lpstr>
      <vt:lpstr>Слайд 15</vt:lpstr>
    </vt:vector>
  </TitlesOfParts>
  <Company>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Bkmz</cp:lastModifiedBy>
  <cp:revision>783</cp:revision>
  <dcterms:created xsi:type="dcterms:W3CDTF">2006-01-13T11:29:09Z</dcterms:created>
  <dcterms:modified xsi:type="dcterms:W3CDTF">2020-05-28T08:16:23Z</dcterms:modified>
</cp:coreProperties>
</file>