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bookmarkIdSeed="2">
  <p:sldMasterIdLst>
    <p:sldMasterId id="2147483700" r:id="rId1"/>
  </p:sldMasterIdLst>
  <p:notesMasterIdLst>
    <p:notesMasterId r:id="rId17"/>
  </p:notesMasterIdLst>
  <p:handoutMasterIdLst>
    <p:handoutMasterId r:id="rId18"/>
  </p:handoutMasterIdLst>
  <p:sldIdLst>
    <p:sldId id="518" r:id="rId2"/>
    <p:sldId id="559" r:id="rId3"/>
    <p:sldId id="555" r:id="rId4"/>
    <p:sldId id="561" r:id="rId5"/>
    <p:sldId id="563" r:id="rId6"/>
    <p:sldId id="573" r:id="rId7"/>
    <p:sldId id="564" r:id="rId8"/>
    <p:sldId id="577" r:id="rId9"/>
    <p:sldId id="578" r:id="rId10"/>
    <p:sldId id="566" r:id="rId11"/>
    <p:sldId id="567" r:id="rId12"/>
    <p:sldId id="570" r:id="rId13"/>
    <p:sldId id="574" r:id="rId14"/>
    <p:sldId id="575" r:id="rId15"/>
    <p:sldId id="560" r:id="rId16"/>
  </p:sldIdLst>
  <p:sldSz cx="9906000" cy="6858000" type="A4"/>
  <p:notesSz cx="6888163" cy="100203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Автор" initials="A" lastIdx="4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005DA2"/>
    <a:srgbClr val="D62A90"/>
    <a:srgbClr val="00FF00"/>
    <a:srgbClr val="99FF33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Средний стиль 2 -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75DCB02-9BB8-47FD-8907-85C794F793BA}" styleName="Стиль из темы 1 - акцент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Светлый стиль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95" autoAdjust="0"/>
    <p:restoredTop sz="93309" autoAdjust="0"/>
  </p:normalViewPr>
  <p:slideViewPr>
    <p:cSldViewPr>
      <p:cViewPr varScale="1">
        <p:scale>
          <a:sx n="80" d="100"/>
          <a:sy n="80" d="100"/>
        </p:scale>
        <p:origin x="1450" y="48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-84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4871" cy="50101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901698" y="0"/>
            <a:ext cx="2984871" cy="50101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r">
              <a:defRPr sz="1300"/>
            </a:lvl1pPr>
          </a:lstStyle>
          <a:p>
            <a:fld id="{A89EB379-D720-461B-A749-CE4B365CEBE1}" type="datetimeFigureOut">
              <a:rPr lang="en-US" smtClean="0"/>
              <a:pPr/>
              <a:t>6/25/2021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9517546"/>
            <a:ext cx="2984871" cy="501015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901698" y="9517546"/>
            <a:ext cx="2984871" cy="501015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r">
              <a:defRPr sz="1300"/>
            </a:lvl1pPr>
          </a:lstStyle>
          <a:p>
            <a:fld id="{76D69DC8-28EA-4D1E-8883-D14AEA556A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8322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4871" cy="501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6" tIns="48308" rIns="96616" bIns="48308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01698" y="0"/>
            <a:ext cx="2984871" cy="501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6" tIns="48308" rIns="96616" bIns="48308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86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30250" y="750888"/>
            <a:ext cx="5427663" cy="37576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8817" y="4759643"/>
            <a:ext cx="5510530" cy="45091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6" tIns="48308" rIns="96616" bIns="483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/>
              <a:t>Образец текста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517546"/>
            <a:ext cx="2984871" cy="501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6" tIns="48308" rIns="96616" bIns="48308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01698" y="9517546"/>
            <a:ext cx="2984871" cy="501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6" tIns="48308" rIns="96616" bIns="48308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fld id="{7C680882-5D7D-45A9-B0D8-7C13C25E68E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35530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742950" y="2174999"/>
            <a:ext cx="84201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12291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ru-RU"/>
              <a:t>Образец подзаголовка</a:t>
            </a:r>
          </a:p>
        </p:txBody>
      </p:sp>
      <p:pic>
        <p:nvPicPr>
          <p:cNvPr id="7" name="Рисунок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427" y="1073025"/>
            <a:ext cx="814528" cy="897611"/>
          </a:xfrm>
          <a:prstGeom prst="rect">
            <a:avLst/>
          </a:prstGeom>
        </p:spPr>
      </p:pic>
      <p:sp>
        <p:nvSpPr>
          <p:cNvPr id="8" name="Прямоугольник 7"/>
          <p:cNvSpPr/>
          <p:nvPr userDrawn="1"/>
        </p:nvSpPr>
        <p:spPr>
          <a:xfrm>
            <a:off x="5769227" y="764704"/>
            <a:ext cx="41367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b-NO" b="1" i="0" kern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rPr>
              <a:t>Bialystok, Poland, September 8-11, 2019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DDEC4A-B597-4717-B4D8-4D74E49B2D20}"/>
              </a:ext>
            </a:extLst>
          </p:cNvPr>
          <p:cNvSpPr txBox="1"/>
          <p:nvPr userDrawn="1"/>
        </p:nvSpPr>
        <p:spPr>
          <a:xfrm>
            <a:off x="58804" y="169104"/>
            <a:ext cx="9847196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i="0" dirty="0">
                <a:solidFill>
                  <a:schemeClr val="tx1"/>
                </a:solidFill>
                <a:effectLst/>
                <a:latin typeface="verdana" panose="020B0604030504040204" pitchFamily="34" charset="0"/>
              </a:rPr>
              <a:t>MOTOR 2021</a:t>
            </a:r>
            <a:endParaRPr lang="en-US" sz="1800" b="1" i="0" dirty="0">
              <a:solidFill>
                <a:schemeClr val="tx1"/>
              </a:solidFill>
              <a:effectLst/>
              <a:latin typeface="verdana" panose="020B0604030504040204" pitchFamily="34" charset="0"/>
            </a:endParaRPr>
          </a:p>
          <a:p>
            <a:r>
              <a:rPr lang="en-US" sz="1800" b="1" i="0" dirty="0">
                <a:solidFill>
                  <a:schemeClr val="tx1"/>
                </a:solidFill>
                <a:effectLst/>
                <a:latin typeface="verdana" panose="020B0604030504040204" pitchFamily="34" charset="0"/>
              </a:rPr>
              <a:t>MATHEMATICAL OPTIMIZATION THEORY AND OPERATIONS RESEARCH</a:t>
            </a:r>
            <a:endParaRPr lang="ru-RU" sz="1800" b="1" dirty="0">
              <a:solidFill>
                <a:schemeClr val="tx1"/>
              </a:solidFill>
            </a:endParaRPr>
          </a:p>
        </p:txBody>
      </p:sp>
      <p:sp>
        <p:nvSpPr>
          <p:cNvPr id="11" name="Line 12">
            <a:extLst>
              <a:ext uri="{FF2B5EF4-FFF2-40B4-BE49-F238E27FC236}">
                <a16:creationId xmlns:a16="http://schemas.microsoft.com/office/drawing/2014/main" id="{BF58F654-B82D-4F2B-8CA9-C8B82B18EC05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132426" y="960438"/>
            <a:ext cx="9439936" cy="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latin typeface="+mn-lt"/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C51141A-01F3-4FE8-9E54-91D694035F28}"/>
              </a:ext>
            </a:extLst>
          </p:cNvPr>
          <p:cNvSpPr txBox="1"/>
          <p:nvPr userDrawn="1"/>
        </p:nvSpPr>
        <p:spPr>
          <a:xfrm>
            <a:off x="1280592" y="1124744"/>
            <a:ext cx="829177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Lobachevsky State University of </a:t>
            </a:r>
            <a:r>
              <a:rPr lang="en-US" sz="1800" b="1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Nizhni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Novgorod, </a:t>
            </a:r>
            <a:br>
              <a:rPr lang="en-US" sz="18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sz="1800" b="1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Nizhni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Novgorod, Russia</a:t>
            </a:r>
            <a:r>
              <a:rPr lang="en-US" sz="1800" b="1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endParaRPr lang="ru-RU" sz="1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3" name="Line 12">
            <a:extLst>
              <a:ext uri="{FF2B5EF4-FFF2-40B4-BE49-F238E27FC236}">
                <a16:creationId xmlns:a16="http://schemas.microsoft.com/office/drawing/2014/main" id="{29431480-6F40-4035-BF1D-0203AE1AB5B6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132426" y="2060848"/>
            <a:ext cx="9439936" cy="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latin typeface="+mn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9485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9"/>
          <p:cNvSpPr>
            <a:spLocks noChangeShapeType="1"/>
          </p:cNvSpPr>
          <p:nvPr/>
        </p:nvSpPr>
        <p:spPr bwMode="auto">
          <a:xfrm>
            <a:off x="973402" y="6381750"/>
            <a:ext cx="8736542" cy="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latin typeface="+mn-lt"/>
              <a:cs typeface="Arial" pitchFamily="34" charset="0"/>
            </a:endParaRPr>
          </a:p>
        </p:txBody>
      </p:sp>
      <p:sp>
        <p:nvSpPr>
          <p:cNvPr id="5" name="Line 12"/>
          <p:cNvSpPr>
            <a:spLocks noChangeShapeType="1"/>
          </p:cNvSpPr>
          <p:nvPr/>
        </p:nvSpPr>
        <p:spPr bwMode="auto">
          <a:xfrm>
            <a:off x="132426" y="960438"/>
            <a:ext cx="9439936" cy="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latin typeface="+mn-lt"/>
              <a:cs typeface="Arial" pitchFamily="34" charset="0"/>
            </a:endParaRPr>
          </a:p>
        </p:txBody>
      </p:sp>
      <p:sp>
        <p:nvSpPr>
          <p:cNvPr id="6" name="Line 13"/>
          <p:cNvSpPr>
            <a:spLocks noChangeShapeType="1"/>
          </p:cNvSpPr>
          <p:nvPr/>
        </p:nvSpPr>
        <p:spPr bwMode="auto">
          <a:xfrm>
            <a:off x="132425" y="109538"/>
            <a:ext cx="0" cy="86360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latin typeface="+mn-lt"/>
              <a:cs typeface="Arial" pitchFamily="34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22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1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82257" y="6408738"/>
            <a:ext cx="2051711" cy="44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ru-RU"/>
              <a:t>05.07.2021</a:t>
            </a:r>
            <a:endParaRPr lang="ru-RU" dirty="0"/>
          </a:p>
        </p:txBody>
      </p:sp>
      <p:sp>
        <p:nvSpPr>
          <p:cNvPr id="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07920" y="6408738"/>
            <a:ext cx="5761302" cy="44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fontAlgn="auto">
              <a:spcBef>
                <a:spcPts val="0"/>
              </a:spcBef>
              <a:spcAft>
                <a:spcPts val="0"/>
              </a:spcAft>
              <a:defRPr lang="ru-RU" sz="1200" b="1" i="0" smtClean="0"/>
            </a:lvl1pPr>
          </a:lstStyle>
          <a:p>
            <a:pPr algn="ctr">
              <a:defRPr/>
            </a:pPr>
            <a:r>
              <a:rPr lang="en-US"/>
              <a:t>An Approach for Simultaneous Finding of Multiple Efficient Decisions in Multi-objective Optimization Problems</a:t>
            </a:r>
            <a:endParaRPr lang="ru-RU" dirty="0"/>
          </a:p>
        </p:txBody>
      </p:sp>
      <p:sp>
        <p:nvSpPr>
          <p:cNvPr id="1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843171" y="6408738"/>
            <a:ext cx="935567" cy="44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‹#›</a:t>
            </a:fld>
            <a:r>
              <a:rPr lang="en-US" dirty="0"/>
              <a:t>/15</a:t>
            </a:r>
            <a:endParaRPr lang="ru-RU" dirty="0"/>
          </a:p>
        </p:txBody>
      </p:sp>
      <p:pic>
        <p:nvPicPr>
          <p:cNvPr id="17" name="Рисунок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472" y="6364550"/>
            <a:ext cx="433113" cy="477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846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9"/>
          <p:cNvSpPr>
            <a:spLocks noChangeShapeType="1"/>
          </p:cNvSpPr>
          <p:nvPr/>
        </p:nvSpPr>
        <p:spPr bwMode="auto">
          <a:xfrm>
            <a:off x="973402" y="6381750"/>
            <a:ext cx="8736542" cy="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latin typeface="+mn-lt"/>
              <a:cs typeface="Arial" pitchFamily="34" charset="0"/>
            </a:endParaRPr>
          </a:p>
        </p:txBody>
      </p:sp>
      <p:sp>
        <p:nvSpPr>
          <p:cNvPr id="5" name="Line 12"/>
          <p:cNvSpPr>
            <a:spLocks noChangeShapeType="1"/>
          </p:cNvSpPr>
          <p:nvPr/>
        </p:nvSpPr>
        <p:spPr bwMode="auto">
          <a:xfrm>
            <a:off x="132426" y="960438"/>
            <a:ext cx="9439936" cy="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latin typeface="+mn-lt"/>
              <a:cs typeface="Arial" pitchFamily="34" charset="0"/>
            </a:endParaRPr>
          </a:p>
        </p:txBody>
      </p:sp>
      <p:sp>
        <p:nvSpPr>
          <p:cNvPr id="6" name="Line 13"/>
          <p:cNvSpPr>
            <a:spLocks noChangeShapeType="1"/>
          </p:cNvSpPr>
          <p:nvPr/>
        </p:nvSpPr>
        <p:spPr bwMode="auto">
          <a:xfrm>
            <a:off x="132425" y="109538"/>
            <a:ext cx="0" cy="86360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latin typeface="+mn-lt"/>
              <a:cs typeface="Arial" pitchFamily="34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82638" y="440691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4A67C-33BD-4A59-9EAE-678C8C03CEA8}" type="slidenum">
              <a:rPr lang="ru-RU" smtClean="0"/>
              <a:pPr>
                <a:defRPr/>
              </a:pPr>
              <a:t>‹#›</a:t>
            </a:fld>
            <a:r>
              <a:rPr lang="en-US" dirty="0"/>
              <a:t>/15</a:t>
            </a:r>
            <a:endParaRPr lang="ru-RU" dirty="0"/>
          </a:p>
        </p:txBody>
      </p:sp>
      <p:sp>
        <p:nvSpPr>
          <p:cNvPr id="1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82257" y="6408738"/>
            <a:ext cx="2051711" cy="44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ru-RU"/>
              <a:t>05.07.2021</a:t>
            </a:r>
            <a:endParaRPr lang="ru-RU" dirty="0"/>
          </a:p>
        </p:txBody>
      </p:sp>
      <p:sp>
        <p:nvSpPr>
          <p:cNvPr id="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07920" y="6408738"/>
            <a:ext cx="5761302" cy="44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fontAlgn="auto">
              <a:spcBef>
                <a:spcPts val="0"/>
              </a:spcBef>
              <a:spcAft>
                <a:spcPts val="0"/>
              </a:spcAft>
              <a:defRPr lang="ru-RU" sz="1200" b="1" i="0" smtClean="0"/>
            </a:lvl1pPr>
          </a:lstStyle>
          <a:p>
            <a:pPr algn="ctr">
              <a:defRPr/>
            </a:pPr>
            <a:r>
              <a:rPr lang="en-US"/>
              <a:t>An Approach for Simultaneous Finding of Multiple Efficient Decisions in Multi-objective Optimization Problems</a:t>
            </a:r>
            <a:endParaRPr lang="ru-RU" dirty="0"/>
          </a:p>
        </p:txBody>
      </p:sp>
      <p:pic>
        <p:nvPicPr>
          <p:cNvPr id="16" name="Рисунок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472" y="6364550"/>
            <a:ext cx="433113" cy="477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034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73450" y="207963"/>
            <a:ext cx="9465896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Введение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8092" y="1071546"/>
            <a:ext cx="9501254" cy="5214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82256" y="6408738"/>
            <a:ext cx="2051711" cy="44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ru-RU"/>
              <a:t>05.07.2021</a:t>
            </a:r>
            <a:endParaRPr lang="ru-RU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07919" y="6408738"/>
            <a:ext cx="5761302" cy="44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fontAlgn="auto">
              <a:spcBef>
                <a:spcPts val="0"/>
              </a:spcBef>
              <a:spcAft>
                <a:spcPts val="0"/>
              </a:spcAft>
              <a:defRPr lang="ru-RU" sz="1200" b="1" i="0" smtClean="0"/>
            </a:lvl1pPr>
          </a:lstStyle>
          <a:p>
            <a:pPr algn="ctr">
              <a:defRPr/>
            </a:pPr>
            <a:r>
              <a:rPr lang="en-US"/>
              <a:t>An Approach for Simultaneous Finding of Multiple Efficient Decisions in Multi-objective Optimization Problems</a:t>
            </a:r>
            <a:endParaRPr lang="ru-RU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843171" y="6408738"/>
            <a:ext cx="935567" cy="44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‹#›</a:t>
            </a:fld>
            <a:r>
              <a:rPr lang="en-US" dirty="0"/>
              <a:t>/15</a:t>
            </a:r>
            <a:endParaRPr lang="ru-RU" dirty="0"/>
          </a:p>
        </p:txBody>
      </p:sp>
      <p:sp>
        <p:nvSpPr>
          <p:cNvPr id="1033" name="Line 9"/>
          <p:cNvSpPr>
            <a:spLocks noChangeShapeType="1"/>
          </p:cNvSpPr>
          <p:nvPr/>
        </p:nvSpPr>
        <p:spPr bwMode="auto">
          <a:xfrm>
            <a:off x="973402" y="6381750"/>
            <a:ext cx="8736542" cy="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latin typeface="+mn-lt"/>
              <a:cs typeface="Arial" pitchFamily="34" charset="0"/>
            </a:endParaRPr>
          </a:p>
        </p:txBody>
      </p:sp>
      <p:sp>
        <p:nvSpPr>
          <p:cNvPr id="1036" name="Line 12"/>
          <p:cNvSpPr>
            <a:spLocks noChangeShapeType="1"/>
          </p:cNvSpPr>
          <p:nvPr/>
        </p:nvSpPr>
        <p:spPr bwMode="auto">
          <a:xfrm>
            <a:off x="132426" y="960438"/>
            <a:ext cx="9439936" cy="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latin typeface="+mn-lt"/>
              <a:cs typeface="Arial" pitchFamily="34" charset="0"/>
            </a:endParaRPr>
          </a:p>
        </p:txBody>
      </p:sp>
      <p:sp>
        <p:nvSpPr>
          <p:cNvPr id="1037" name="Line 13"/>
          <p:cNvSpPr>
            <a:spLocks noChangeShapeType="1"/>
          </p:cNvSpPr>
          <p:nvPr/>
        </p:nvSpPr>
        <p:spPr bwMode="auto">
          <a:xfrm>
            <a:off x="132425" y="109538"/>
            <a:ext cx="0" cy="86360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latin typeface="+mn-lt"/>
              <a:cs typeface="Arial" pitchFamily="34" charset="0"/>
            </a:endParaRPr>
          </a:p>
        </p:txBody>
      </p:sp>
      <p:pic>
        <p:nvPicPr>
          <p:cNvPr id="12" name="Рисунок 11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472" y="6364550"/>
            <a:ext cx="433113" cy="477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257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pitchFamily="34" charset="0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pitchFamily="34" charset="0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pitchFamily="34" charset="0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pitchFamily="34" charset="0"/>
          <a:cs typeface="Arial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pitchFamily="34" charset="0"/>
          <a:cs typeface="Arial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pitchFamily="34" charset="0"/>
          <a:cs typeface="Arial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pitchFamily="34" charset="0"/>
          <a:cs typeface="Arial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pitchFamily="34" charset="0"/>
          <a:cs typeface="Arial" pitchFamily="34" charset="0"/>
        </a:defRPr>
      </a:lvl9pPr>
    </p:titleStyle>
    <p:bodyStyle>
      <a:lvl1pPr marL="266700" indent="-266700" algn="l" rtl="0" eaLnBrk="0" fontAlgn="base" hangingPunct="0">
        <a:spcBef>
          <a:spcPct val="20000"/>
        </a:spcBef>
        <a:spcAft>
          <a:spcPct val="0"/>
        </a:spcAft>
        <a:buSzPct val="80000"/>
        <a:buFont typeface="Wingdings" pitchFamily="2" charset="2"/>
        <a:buChar char="q"/>
        <a:defRPr sz="24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542925" indent="-276225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Times New Roman" panose="02020603050405020304" pitchFamily="18" charset="0"/>
          <a:cs typeface="Times New Roman" panose="02020603050405020304" pitchFamily="18" charset="0"/>
        </a:defRPr>
      </a:lvl2pPr>
      <a:lvl3pPr marL="809625" indent="-2667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anose="02020603050405020304" pitchFamily="18" charset="0"/>
          <a:cs typeface="Times New Roman" panose="02020603050405020304" pitchFamily="18" charset="0"/>
        </a:defRPr>
      </a:lvl3pPr>
      <a:lvl4pPr marL="1076325" indent="-2667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anose="02020603050405020304" pitchFamily="18" charset="0"/>
          <a:cs typeface="Times New Roman" panose="02020603050405020304" pitchFamily="18" charset="0"/>
        </a:defRPr>
      </a:lvl4pPr>
      <a:lvl5pPr marL="1343025" indent="-2667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Ø"/>
        <a:tabLst/>
        <a:defRPr sz="1600">
          <a:solidFill>
            <a:schemeClr val="tx1"/>
          </a:solidFill>
          <a:latin typeface="Times New Roman" panose="02020603050405020304" pitchFamily="18" charset="0"/>
          <a:cs typeface="Times New Roman" panose="02020603050405020304" pitchFamily="18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16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16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16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B5B932-E811-4196-830F-C9FA95643C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464" y="2132856"/>
            <a:ext cx="9361040" cy="1470025"/>
          </a:xfrm>
        </p:spPr>
        <p:txBody>
          <a:bodyPr/>
          <a:lstStyle/>
          <a:p>
            <a:r>
              <a:rPr lang="en-US" sz="3200" b="1" i="0" dirty="0">
                <a:solidFill>
                  <a:srgbClr val="000000"/>
                </a:solidFill>
                <a:effectLst/>
                <a:latin typeface="CMBX12"/>
              </a:rPr>
              <a:t>An Approach for Simultaneous Finding of</a:t>
            </a:r>
            <a:br>
              <a:rPr lang="en-US" sz="3200" b="1" i="0" dirty="0">
                <a:solidFill>
                  <a:srgbClr val="000000"/>
                </a:solidFill>
                <a:effectLst/>
                <a:latin typeface="CMBX12"/>
              </a:rPr>
            </a:br>
            <a:r>
              <a:rPr lang="en-US" sz="3200" b="1" i="0" dirty="0">
                <a:solidFill>
                  <a:srgbClr val="000000"/>
                </a:solidFill>
                <a:effectLst/>
                <a:latin typeface="CMBX12"/>
              </a:rPr>
              <a:t>Multiple Efficient Decisions in Multi-objective</a:t>
            </a:r>
            <a:br>
              <a:rPr lang="en-US" sz="3200" b="1" i="0" dirty="0">
                <a:solidFill>
                  <a:srgbClr val="000000"/>
                </a:solidFill>
                <a:effectLst/>
                <a:latin typeface="CMBX12"/>
              </a:rPr>
            </a:br>
            <a:r>
              <a:rPr lang="en-US" sz="3200" b="1" i="0" dirty="0">
                <a:solidFill>
                  <a:srgbClr val="000000"/>
                </a:solidFill>
                <a:effectLst/>
                <a:latin typeface="CMBX12"/>
              </a:rPr>
              <a:t>Optimization Problems</a:t>
            </a:r>
            <a:endParaRPr lang="ru-RU" sz="4400" b="0" i="1" dirty="0"/>
          </a:p>
        </p:txBody>
      </p:sp>
      <p:sp>
        <p:nvSpPr>
          <p:cNvPr id="7" name="Подзаголовок 6"/>
          <p:cNvSpPr>
            <a:spLocks noGrp="1"/>
          </p:cNvSpPr>
          <p:nvPr>
            <p:ph type="subTitle" idx="1"/>
          </p:nvPr>
        </p:nvSpPr>
        <p:spPr>
          <a:xfrm>
            <a:off x="200472" y="4052664"/>
            <a:ext cx="9289032" cy="2184648"/>
          </a:xfrm>
        </p:spPr>
        <p:txBody>
          <a:bodyPr/>
          <a:lstStyle/>
          <a:p>
            <a:r>
              <a:rPr lang="en-US" dirty="0"/>
              <a:t>Konstantin Barkalov, Victor Gergel, </a:t>
            </a:r>
            <a:br>
              <a:rPr lang="en-US" dirty="0"/>
            </a:br>
            <a:r>
              <a:rPr lang="en-US" dirty="0"/>
              <a:t>Vladimir </a:t>
            </a:r>
            <a:r>
              <a:rPr lang="en-US" dirty="0" err="1"/>
              <a:t>Grishagin</a:t>
            </a:r>
            <a:r>
              <a:rPr lang="en-US" dirty="0"/>
              <a:t> and Evgeniy Kozinov</a:t>
            </a:r>
          </a:p>
          <a:p>
            <a:endParaRPr lang="en-US" sz="1400" dirty="0"/>
          </a:p>
          <a:p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konstantin.barkalov,evgeny.kozinov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@itmm.unn.ru,</a:t>
            </a:r>
          </a:p>
          <a:p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gergel,vagris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}@unn.ru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985535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Results of numerical experiments…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numerical experiments have been carried out using the computational nodes of </a:t>
            </a:r>
            <a:r>
              <a:rPr lang="en-US" dirty="0" err="1"/>
              <a:t>Lobachevsky</a:t>
            </a:r>
            <a:r>
              <a:rPr lang="en-US" dirty="0"/>
              <a:t> supercomputer at </a:t>
            </a:r>
            <a:r>
              <a:rPr lang="en-US" dirty="0" err="1"/>
              <a:t>Nizhni</a:t>
            </a:r>
            <a:r>
              <a:rPr lang="en-US" dirty="0"/>
              <a:t> Novgorod State University. </a:t>
            </a:r>
          </a:p>
          <a:p>
            <a:pPr lvl="1"/>
            <a:r>
              <a:rPr lang="en-US" sz="2400" dirty="0"/>
              <a:t>The peak </a:t>
            </a:r>
            <a:r>
              <a:rPr lang="en-US" sz="2400" dirty="0" err="1"/>
              <a:t>perfor-mance</a:t>
            </a:r>
            <a:r>
              <a:rPr lang="en-US" sz="2400" dirty="0"/>
              <a:t> of the supercomputer was 573 </a:t>
            </a:r>
            <a:r>
              <a:rPr lang="en-US" sz="2400" dirty="0" err="1"/>
              <a:t>Tflops</a:t>
            </a:r>
            <a:r>
              <a:rPr lang="en-US" sz="2400" dirty="0"/>
              <a:t>,</a:t>
            </a:r>
          </a:p>
          <a:p>
            <a:pPr lvl="1"/>
            <a:r>
              <a:rPr lang="en-US" sz="2400" dirty="0"/>
              <a:t>Each computational node was equipped with </a:t>
            </a:r>
            <a:br>
              <a:rPr lang="en-US" sz="2400" dirty="0"/>
            </a:br>
            <a:r>
              <a:rPr lang="en-US" sz="2400" dirty="0"/>
              <a:t>Intel Sandy Bridge E5-2660, processor 2.2 GHz, 64 </a:t>
            </a:r>
            <a:r>
              <a:rPr lang="en-US" sz="2400" dirty="0" err="1"/>
              <a:t>Gb</a:t>
            </a:r>
            <a:r>
              <a:rPr lang="en-US" sz="2400" dirty="0"/>
              <a:t> RAM.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05.07.2021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>
              <a:defRPr/>
            </a:pPr>
            <a:r>
              <a:rPr lang="en-US"/>
              <a:t>An Approach for Simultaneous Finding of Multiple Efficient Decisions in Multi-objective Optimization Problems</a:t>
            </a:r>
            <a:endParaRPr lang="ru-RU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10</a:t>
            </a:fld>
            <a:r>
              <a:rPr lang="en-US"/>
              <a:t>/15</a:t>
            </a:r>
            <a:endParaRPr lang="ru-RU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C97CB29-47CD-4971-A19E-6CB838FE26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8904" y="2636912"/>
            <a:ext cx="5825923" cy="2347838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Results of numerical experiments…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Содержимое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first series of experiments was performed to compare the MGSA algorithm with a number of well-known multi-objective optimization algorithms by solving a bi-criteria test problem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 dirty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s-ES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s-E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s-ES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s-E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ES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s-ES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s-ES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sSubSup>
                        <m:sSubSupPr>
                          <m:ctrlPr>
                            <a:rPr lang="es-ES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ES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s-ES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s-ES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s-ES" i="1" dirty="0" smtClean="0">
                          <a:latin typeface="Cambria Math" panose="02040503050406030204" pitchFamily="18" charset="0"/>
                        </a:rPr>
                        <m:t>+1,</m:t>
                      </m:r>
                      <m:sSub>
                        <m:sSubPr>
                          <m:ctrlPr>
                            <a:rPr lang="es-E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 dirty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s-ES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s-E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s-ES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E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s-ES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ES" i="1" dirty="0" smtClean="0">
                          <a:latin typeface="Cambria Math" panose="02040503050406030204" pitchFamily="18" charset="0"/>
                        </a:rPr>
                        <m:t>, 0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s-ES" i="1" dirty="0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s-E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s-ES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ES" i="1" dirty="0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s-E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s-ES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s-ES" i="1" dirty="0" smtClean="0">
                          <a:latin typeface="Cambria Math" panose="02040503050406030204" pitchFamily="18" charset="0"/>
                        </a:rPr>
                        <m:t> 1.</m:t>
                      </m:r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sz="2000" dirty="0"/>
                  <a:t>the Monte-Carlo (</a:t>
                </a:r>
                <a:r>
                  <a:rPr lang="en-US" sz="2000" b="1" dirty="0"/>
                  <a:t>MC</a:t>
                </a:r>
                <a:r>
                  <a:rPr lang="en-US" sz="2000" dirty="0"/>
                  <a:t>) method, </a:t>
                </a:r>
              </a:p>
              <a:p>
                <a:pPr lvl="1"/>
                <a:r>
                  <a:rPr lang="en-US" sz="2000" dirty="0"/>
                  <a:t>the genetic algorithm </a:t>
                </a:r>
                <a:r>
                  <a:rPr lang="en-US" sz="2000" b="1" dirty="0"/>
                  <a:t>SEMO</a:t>
                </a:r>
                <a:r>
                  <a:rPr lang="en-US" sz="2000" dirty="0"/>
                  <a:t> </a:t>
                </a:r>
                <a:br>
                  <a:rPr lang="en-US" sz="2000" dirty="0"/>
                </a:br>
                <a:r>
                  <a:rPr lang="en-US" sz="2000" dirty="0"/>
                  <a:t>from the PISA, </a:t>
                </a:r>
              </a:p>
              <a:p>
                <a:pPr lvl="1"/>
                <a:r>
                  <a:rPr lang="en-US" sz="2000" dirty="0"/>
                  <a:t>the Non-Uniform Coverage </a:t>
                </a:r>
                <a:br>
                  <a:rPr lang="en-US" sz="2000" dirty="0"/>
                </a:br>
                <a:r>
                  <a:rPr lang="en-US" sz="2000" dirty="0"/>
                  <a:t>(</a:t>
                </a:r>
                <a:r>
                  <a:rPr lang="en-US" sz="2000" b="1" dirty="0"/>
                  <a:t>NUC</a:t>
                </a:r>
                <a:r>
                  <a:rPr lang="en-US" sz="2000" dirty="0"/>
                  <a:t>) method, </a:t>
                </a:r>
              </a:p>
              <a:p>
                <a:pPr lvl="1"/>
                <a:r>
                  <a:rPr lang="en-US" sz="2000" dirty="0"/>
                  <a:t>the Bi-objective Lipschitz </a:t>
                </a:r>
                <a:br>
                  <a:rPr lang="en-US" sz="2000" dirty="0"/>
                </a:br>
                <a:r>
                  <a:rPr lang="en-US" sz="2000" dirty="0"/>
                  <a:t>Optimization (</a:t>
                </a:r>
                <a:r>
                  <a:rPr lang="en-US" sz="2000" b="1" dirty="0"/>
                  <a:t>BLO</a:t>
                </a:r>
                <a:r>
                  <a:rPr lang="en-US" sz="2000" dirty="0"/>
                  <a:t>) method.</a:t>
                </a:r>
              </a:p>
              <a:p>
                <a:r>
                  <a:rPr lang="en-US" dirty="0"/>
                  <a:t>The quality of the approximation was evaluated using </a:t>
                </a:r>
                <a:br>
                  <a:rPr lang="en-US" dirty="0"/>
                </a:br>
                <a:r>
                  <a:rPr lang="en-US" dirty="0"/>
                  <a:t>the </a:t>
                </a:r>
                <a:r>
                  <a:rPr lang="en-US" b="1" i="1" dirty="0"/>
                  <a:t>hypervolume</a:t>
                </a:r>
                <a:r>
                  <a:rPr lang="en-US" dirty="0"/>
                  <a:t>  (HV, </a:t>
                </a:r>
                <a:r>
                  <a:rPr lang="en-US" b="1" i="1" dirty="0"/>
                  <a:t>larger is better</a:t>
                </a:r>
                <a:r>
                  <a:rPr lang="en-US" dirty="0"/>
                  <a:t>) and </a:t>
                </a:r>
                <a:br>
                  <a:rPr lang="en-US" dirty="0"/>
                </a:br>
                <a:r>
                  <a:rPr lang="en-US" b="1" i="1" dirty="0"/>
                  <a:t>distribution uniformity</a:t>
                </a:r>
                <a:r>
                  <a:rPr lang="en-US" dirty="0"/>
                  <a:t> (DU, </a:t>
                </a:r>
                <a:r>
                  <a:rPr lang="en-US" b="1" i="1" dirty="0"/>
                  <a:t>less is better</a:t>
                </a:r>
                <a:r>
                  <a:rPr lang="en-US" dirty="0"/>
                  <a:t>) indices.</a:t>
                </a:r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Содержимое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449" t="-936" b="-70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05.07.2021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>
              <a:defRPr/>
            </a:pPr>
            <a:r>
              <a:rPr lang="en-US"/>
              <a:t>An Approach for Simultaneous Finding of Multiple Efficient Decisions in Multi-objective Optimization Problems</a:t>
            </a:r>
            <a:endParaRPr lang="ru-RU" dirty="0"/>
          </a:p>
        </p:txBody>
      </p:sp>
      <p:sp>
        <p:nvSpPr>
          <p:cNvPr id="43010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3011" name="Rectangle 3"/>
          <p:cNvSpPr>
            <a:spLocks noChangeArrowheads="1"/>
          </p:cNvSpPr>
          <p:nvPr/>
        </p:nvSpPr>
        <p:spPr bwMode="auto">
          <a:xfrm>
            <a:off x="0" y="308610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3014" name="Rectangle 6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3015" name="Rectangle 7"/>
          <p:cNvSpPr>
            <a:spLocks noChangeArrowheads="1"/>
          </p:cNvSpPr>
          <p:nvPr/>
        </p:nvSpPr>
        <p:spPr bwMode="auto">
          <a:xfrm>
            <a:off x="0" y="987425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089150" algn="ctr"/>
                <a:tab pos="4392613" algn="r"/>
              </a:tabLst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3016" name="Rectangle 8"/>
          <p:cNvSpPr>
            <a:spLocks noChangeArrowheads="1"/>
          </p:cNvSpPr>
          <p:nvPr/>
        </p:nvSpPr>
        <p:spPr bwMode="auto">
          <a:xfrm>
            <a:off x="0" y="187325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089150" algn="ctr"/>
                <a:tab pos="4392613" algn="r"/>
              </a:tabLst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Номер слайда 1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11</a:t>
            </a:fld>
            <a:r>
              <a:rPr lang="en-US"/>
              <a:t>/15</a:t>
            </a:r>
            <a:endParaRPr lang="ru-RU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of numerical experiments…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Содержимое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In the second series of numerical experiments, we solved bi-criteria </a:t>
                </a:r>
                <a:br>
                  <a:rPr lang="en-US" dirty="0"/>
                </a:br>
                <a:r>
                  <a:rPr lang="en-US" dirty="0"/>
                  <a:t>two-dimensional MOO problems, i.e. with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2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2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1"/>
                <a:r>
                  <a:rPr lang="en-US" dirty="0"/>
                  <a:t>We used multiextremal functions obtained with the help of the GKLS generator</a:t>
                </a:r>
              </a:p>
            </p:txBody>
          </p:sp>
        </mc:Choice>
        <mc:Fallback>
          <p:sp>
            <p:nvSpPr>
              <p:cNvPr id="3" name="Содержимое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49" t="-93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05.07.2021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>
              <a:defRPr/>
            </a:pPr>
            <a:r>
              <a:rPr lang="en-US"/>
              <a:t>An Approach for Simultaneous Finding of Multiple Efficient Decisions in Multi-objective Optimization Problems</a:t>
            </a:r>
            <a:endParaRPr lang="ru-RU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12</a:t>
            </a:fld>
            <a:r>
              <a:rPr lang="en-US"/>
              <a:t>/15</a:t>
            </a:r>
            <a:endParaRPr lang="ru-RU" dirty="0"/>
          </a:p>
        </p:txBody>
      </p:sp>
      <p:pic>
        <p:nvPicPr>
          <p:cNvPr id="7" name="Picture 1">
            <a:extLst>
              <a:ext uri="{FF2B5EF4-FFF2-40B4-BE49-F238E27FC236}">
                <a16:creationId xmlns:a16="http://schemas.microsoft.com/office/drawing/2014/main" id="{AD1164D0-6226-4B67-8199-BF680C7F2A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683" y="2682085"/>
            <a:ext cx="3471497" cy="3483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EEAD68DF-676B-46B3-B973-D77E66AC4C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5414" y="2685015"/>
            <a:ext cx="4506058" cy="3423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of numerical experiments…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Содержимое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In the second series of numerical experiments, we solved bi-criteria </a:t>
                </a:r>
                <a:br>
                  <a:rPr lang="en-US" dirty="0"/>
                </a:br>
                <a:r>
                  <a:rPr lang="en-US" dirty="0"/>
                  <a:t>two-dimensional MOO problems, i.e. with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2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2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>
          <p:sp>
            <p:nvSpPr>
              <p:cNvPr id="3" name="Содержимое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49" t="-93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05.07.2021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>
              <a:defRPr/>
            </a:pPr>
            <a:r>
              <a:rPr lang="en-US"/>
              <a:t>An Approach for Simultaneous Finding of Multiple Efficient Decisions in Multi-objective Optimization Problems</a:t>
            </a:r>
            <a:endParaRPr lang="ru-RU" dirty="0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13</a:t>
            </a:fld>
            <a:r>
              <a:rPr lang="en-US"/>
              <a:t>/15</a:t>
            </a:r>
            <a:endParaRPr lang="ru-RU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D1FFF58-6DBD-4CAF-8242-29B96773AC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3000" y="1844824"/>
            <a:ext cx="6480000" cy="1527458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C525251B-0C5A-4AC0-B25B-F67F35C8DA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7000" y="3406695"/>
            <a:ext cx="5112000" cy="2936008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of numerical experiments…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third series of numerical experiments, we solved bi-criteria </a:t>
            </a:r>
            <a:br>
              <a:rPr lang="en-US" dirty="0"/>
            </a:br>
            <a:r>
              <a:rPr lang="en-US" dirty="0"/>
              <a:t>five-dimensional MOO problems, i.e. N = 5, s = 2.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05.07.2021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>
              <a:defRPr/>
            </a:pPr>
            <a:r>
              <a:rPr lang="en-US"/>
              <a:t>An Approach for Simultaneous Finding of Multiple Efficient Decisions in Multi-objective Optimization Problems</a:t>
            </a:r>
            <a:endParaRPr lang="ru-RU" dirty="0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14</a:t>
            </a:fld>
            <a:r>
              <a:rPr lang="en-US"/>
              <a:t>/15</a:t>
            </a:r>
            <a:endParaRPr lang="ru-RU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79DDAA0-A3A9-49AB-9187-EEA3CF76A7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5000" y="1844871"/>
            <a:ext cx="6516000" cy="1439166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9C982148-7F7E-4F8C-A3C7-3493A9614B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7000" y="3284037"/>
            <a:ext cx="5112000" cy="2940527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Thanks for attention!</a:t>
            </a:r>
            <a:r>
              <a:rPr lang="ru-RU" dirty="0"/>
              <a:t> </a:t>
            </a:r>
            <a:r>
              <a:rPr lang="en-US" dirty="0"/>
              <a:t>Questions?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work was supported by the Ministry of Science and Higher Education of the Russian Federation, project no.0729-2020-0055, and by the Research and Education Mathematical Center, project no. 075-02-2020-1483/1.</a:t>
            </a:r>
            <a:endParaRPr lang="ru-RU" dirty="0"/>
          </a:p>
          <a:p>
            <a:r>
              <a:rPr lang="en-US" dirty="0" err="1"/>
              <a:t>Lobachevsky</a:t>
            </a:r>
            <a:r>
              <a:rPr lang="en-US" dirty="0"/>
              <a:t> State University of </a:t>
            </a:r>
            <a:r>
              <a:rPr lang="en-US" dirty="0" err="1"/>
              <a:t>Nizhni</a:t>
            </a:r>
            <a:r>
              <a:rPr lang="en-US" dirty="0"/>
              <a:t> Novgorod, </a:t>
            </a:r>
            <a:br>
              <a:rPr lang="en-US" dirty="0"/>
            </a:br>
            <a:r>
              <a:rPr lang="en-US" dirty="0" err="1"/>
              <a:t>Nizhni</a:t>
            </a:r>
            <a:r>
              <a:rPr lang="en-US" dirty="0"/>
              <a:t> Novgorod, Russia</a:t>
            </a:r>
            <a:endParaRPr lang="ru-RU" dirty="0"/>
          </a:p>
          <a:p>
            <a:pPr lvl="1"/>
            <a:r>
              <a:rPr lang="en-US" dirty="0"/>
              <a:t>Konstantin Barkalov </a:t>
            </a:r>
            <a:r>
              <a:rPr lang="en-US" sz="2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konstantin.barkalov@itmm.unn.ru</a:t>
            </a:r>
            <a:endParaRPr lang="en-US" dirty="0"/>
          </a:p>
          <a:p>
            <a:pPr lvl="1"/>
            <a:r>
              <a:rPr lang="en-US" dirty="0"/>
              <a:t>Victor Gergel </a:t>
            </a:r>
            <a:r>
              <a:rPr lang="en-US" sz="2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gergel@unn.ru</a:t>
            </a:r>
            <a:endParaRPr lang="en-US" dirty="0"/>
          </a:p>
          <a:p>
            <a:pPr lvl="1"/>
            <a:r>
              <a:rPr lang="en-US" dirty="0"/>
              <a:t>Vladimir </a:t>
            </a:r>
            <a:r>
              <a:rPr lang="en-US" dirty="0" err="1"/>
              <a:t>Grishagin</a:t>
            </a:r>
            <a:r>
              <a:rPr lang="en-US" dirty="0"/>
              <a:t> </a:t>
            </a:r>
            <a:r>
              <a:rPr lang="en-US" sz="2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vagris@unn.ru</a:t>
            </a:r>
            <a:endParaRPr lang="en-US" dirty="0"/>
          </a:p>
          <a:p>
            <a:pPr lvl="1"/>
            <a:r>
              <a:rPr lang="en-US" dirty="0"/>
              <a:t>Evgeniy Kozinov </a:t>
            </a:r>
            <a:r>
              <a:rPr lang="en-US" sz="2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evgeny.kozinov@itmm.unn.ru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05.07.2021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>
              <a:defRPr/>
            </a:pPr>
            <a:r>
              <a:rPr lang="en-US"/>
              <a:t>An Approach for Simultaneous Finding of Multiple Efficient Decisions in Multi-objective Optimization Problems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15</a:t>
            </a:fld>
            <a:r>
              <a:rPr lang="en-US"/>
              <a:t>/15</a:t>
            </a:r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Multi-objective optimization problem.</a:t>
            </a:r>
          </a:p>
          <a:p>
            <a:r>
              <a:rPr lang="en-US" dirty="0"/>
              <a:t>Reduction of the multi-objective optimization problem to the scalar </a:t>
            </a:r>
            <a:br>
              <a:rPr lang="en-US" dirty="0"/>
            </a:br>
            <a:r>
              <a:rPr lang="en-US" dirty="0"/>
              <a:t>one-dimensional global optimization problems.</a:t>
            </a:r>
          </a:p>
          <a:p>
            <a:r>
              <a:rPr lang="en-US" dirty="0"/>
              <a:t>An Approach for Simultaneous Finding of Multiple Efficient Decisions in Multi-objective Optimization Problems.</a:t>
            </a:r>
          </a:p>
          <a:p>
            <a:pPr lvl="1"/>
            <a:r>
              <a:rPr lang="en-US" dirty="0"/>
              <a:t>Step-by-step solution of a set of global optimization problems.</a:t>
            </a:r>
          </a:p>
          <a:p>
            <a:pPr lvl="1"/>
            <a:r>
              <a:rPr lang="en-US" dirty="0"/>
              <a:t>Simultaneous solution of a set of global optimization problems.</a:t>
            </a:r>
          </a:p>
          <a:p>
            <a:r>
              <a:rPr lang="en-US" dirty="0"/>
              <a:t>Results of numerical experiments.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05.07.2021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>
              <a:defRPr/>
            </a:pPr>
            <a:r>
              <a:rPr lang="en-US"/>
              <a:t>An Approach for Simultaneous Finding of Multiple Efficient Decisions in Multi-objective Optimization Problems</a:t>
            </a:r>
            <a:endParaRPr lang="ru-RU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2</a:t>
            </a:fld>
            <a:r>
              <a:rPr lang="en-US"/>
              <a:t>/15</a:t>
            </a:r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8A9782-37A1-4ABF-A2C0-85586DDF6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Multi-objective optimization problem</a:t>
            </a:r>
            <a:endParaRPr lang="ru-RU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5233BF9-9F28-4414-A6E3-B0C5A6DD36A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05.07.2021</a:t>
            </a:r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5EAA00F-F3B2-4F08-802E-A4E7519728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>
              <a:defRPr/>
            </a:pPr>
            <a:r>
              <a:rPr lang="en-US"/>
              <a:t>An Approach for Simultaneous Finding of Multiple Efficient Decisions in Multi-objective Optimization Problems</a:t>
            </a:r>
            <a:endParaRPr lang="ru-RU" dirty="0"/>
          </a:p>
        </p:txBody>
      </p:sp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4582" name="Rectangle 6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4584" name="Rectangle 8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4586" name="Rectangle 10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0" y="95250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4592" name="Rectangle 16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4595" name="Rectangle 19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4596" name="Rectangle 20"/>
          <p:cNvSpPr>
            <a:spLocks noChangeArrowheads="1"/>
          </p:cNvSpPr>
          <p:nvPr/>
        </p:nvSpPr>
        <p:spPr bwMode="auto">
          <a:xfrm>
            <a:off x="0" y="85725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4598" name="Rectangle 2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5606" name="Rectangle 6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5610" name="Rectangle 10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5611" name="Rectangle 11"/>
          <p:cNvSpPr>
            <a:spLocks noChangeArrowheads="1"/>
          </p:cNvSpPr>
          <p:nvPr/>
        </p:nvSpPr>
        <p:spPr bwMode="auto">
          <a:xfrm>
            <a:off x="0" y="809625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Номер слайда 5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3</a:t>
            </a:fld>
            <a:r>
              <a:rPr lang="en-US"/>
              <a:t>/15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Объект 8">
                <a:extLst>
                  <a:ext uri="{FF2B5EF4-FFF2-40B4-BE49-F238E27FC236}">
                    <a16:creationId xmlns:a16="http://schemas.microsoft.com/office/drawing/2014/main" id="{8B51F399-242B-42B1-8AD7-DFC0E0784ED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In the most general form, the </a:t>
                </a:r>
                <a:r>
                  <a:rPr lang="en-US" b="1" i="1" dirty="0"/>
                  <a:t>multi-objective optimization</a:t>
                </a:r>
                <a:r>
                  <a:rPr lang="ru-RU" dirty="0"/>
                  <a:t> (</a:t>
                </a:r>
                <a:r>
                  <a:rPr lang="en-US" dirty="0"/>
                  <a:t>MOO</a:t>
                </a:r>
                <a:r>
                  <a:rPr lang="ru-RU" dirty="0"/>
                  <a:t>)</a:t>
                </a:r>
                <a:r>
                  <a:rPr lang="en-US" dirty="0"/>
                  <a:t> problem can be formulated as follows</a:t>
                </a:r>
                <a:endParaRPr lang="ru-RU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i="1" dirty="0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s-E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s-ES" i="1" dirty="0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es-E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ES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 dirty="0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s-ES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s-ES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s-ES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s-ES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 dirty="0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s-ES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s-ES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s-ES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ru-RU" b="0" i="1" dirty="0" smtClean="0">
                              <a:latin typeface="Cambria Math" panose="02040503050406030204" pitchFamily="18" charset="0"/>
                            </a:rPr>
                            <m:t>…,</m:t>
                          </m:r>
                          <m:sSub>
                            <m:sSubPr>
                              <m:ctrlPr>
                                <a:rPr lang="es-E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 dirty="0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s-ES" i="1" dirty="0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d>
                            <m:dPr>
                              <m:ctrlPr>
                                <a:rPr lang="es-ES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d>
                      <m:r>
                        <a:rPr lang="es-ES" i="1" dirty="0" smtClean="0">
                          <a:latin typeface="Cambria Math" panose="02040503050406030204" pitchFamily="18" charset="0"/>
                        </a:rPr>
                        <m:t>→ </m:t>
                      </m:r>
                      <m:r>
                        <m:rPr>
                          <m:sty m:val="p"/>
                        </m:rPr>
                        <a:rPr lang="es-ES" i="1" dirty="0" smtClean="0">
                          <a:latin typeface="Cambria Math" panose="02040503050406030204" pitchFamily="18" charset="0"/>
                        </a:rPr>
                        <m:t>min</m:t>
                      </m:r>
                      <m:r>
                        <a:rPr lang="es-ES" i="1" dirty="0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s-ES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ES" i="1" dirty="0" smtClean="0">
                          <a:latin typeface="Cambria Math" panose="02040503050406030204" pitchFamily="18" charset="0"/>
                        </a:rPr>
                        <m:t>∈ </m:t>
                      </m:r>
                      <m:r>
                        <a:rPr lang="es-ES" i="1" dirty="0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ru-RU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= (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), 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), …, </m:t>
                    </m:r>
                    <m:sSub>
                      <m:sSubPr>
                        <m:ctrlPr>
                          <a:rPr lang="en-US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ru-RU" dirty="0"/>
                  <a:t> –</a:t>
                </a:r>
                <a:r>
                  <a:rPr lang="en-US" dirty="0"/>
                  <a:t> objective functions (efficiency criteria), </a:t>
                </a:r>
                <a:endParaRPr lang="ru-RU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(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, </m:t>
                    </m:r>
                    <m:sSub>
                      <m:sSubPr>
                        <m:ctrlPr>
                          <a:rPr lang="en-US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 –</a:t>
                </a:r>
                <a:r>
                  <a:rPr lang="en-US" dirty="0"/>
                  <a:t> the vector of varied parameters, </a:t>
                </a:r>
                <a:endParaRPr lang="ru-RU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ru-RU" dirty="0"/>
                  <a:t>  –</a:t>
                </a:r>
                <a:r>
                  <a:rPr lang="en-US" dirty="0"/>
                  <a:t>  the dimensionality of the MOO problem to be solved,</a:t>
                </a:r>
              </a:p>
              <a:p>
                <a:pPr lvl="1"/>
                <a:r>
                  <a:rPr lang="en-US" dirty="0"/>
                  <a:t>D </a:t>
                </a:r>
                <a:r>
                  <a:rPr lang="ru-RU" dirty="0"/>
                  <a:t> –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-dimensional hyperinterval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  = </m:t>
                    </m:r>
                    <m:r>
                      <m:rPr>
                        <m:lit/>
                      </m:rPr>
                      <a:rPr lang="pt-BR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∈ </m:t>
                    </m:r>
                    <m:sSup>
                      <m:sSupPr>
                        <m:ctrlPr>
                          <a:rPr lang="pt-BR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pt-BR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  <m:r>
                      <a:rPr lang="pt-BR" i="1" dirty="0" smtClean="0">
                        <a:latin typeface="Cambria Math" panose="02040503050406030204" pitchFamily="18" charset="0"/>
                      </a:rPr>
                      <m:t>: </m:t>
                    </m:r>
                    <m:sSub>
                      <m:sSubPr>
                        <m:ctrlPr>
                          <a:rPr lang="pt-B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pt-B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pt-BR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pt-B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t-BR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i="1" dirty="0" smtClean="0">
                        <a:latin typeface="Cambria Math" panose="02040503050406030204" pitchFamily="18" charset="0"/>
                      </a:rPr>
                      <m:t>, 1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lit/>
                      </m:rPr>
                      <a:rPr lang="pt-BR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The objective functions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, are </a:t>
                </a:r>
                <a:r>
                  <a:rPr lang="en-US" b="1" i="1" dirty="0"/>
                  <a:t>multiextremal</a:t>
                </a:r>
                <a:r>
                  <a:rPr lang="en-US" dirty="0"/>
                  <a:t> and have the form of time-consuming “</a:t>
                </a:r>
                <a:r>
                  <a:rPr lang="en-US" b="1" i="1" dirty="0"/>
                  <a:t>black-box</a:t>
                </a:r>
                <a:r>
                  <a:rPr lang="en-US" dirty="0"/>
                  <a:t>” computational procedures.</a:t>
                </a:r>
              </a:p>
              <a:p>
                <a:r>
                  <a:rPr lang="en-US" dirty="0"/>
                  <a:t>The objective functions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, satisfy the Lipschitz condition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dirty="0" err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 err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 dirty="0" err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 − </m:t>
                          </m:r>
                          <m:sSub>
                            <m:sSubPr>
                              <m:ctrlPr>
                                <a:rPr lang="en-US" i="1" dirty="0" err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 err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 dirty="0" err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  <m:t>′′</m:t>
                                  </m:r>
                                </m:sup>
                              </m:sSup>
                            </m:e>
                          </m:d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dirty="0" err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err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i="1" dirty="0" err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begChr m:val="‖"/>
                          <m:endChr m:val="‖"/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− </m:t>
                          </m:r>
                          <m:sSup>
                            <m:sSup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′′</m:t>
                              </m:r>
                            </m:sup>
                          </m:sSup>
                        </m:e>
                      </m:d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∈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, 1≤ 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9" name="Объект 8">
                <a:extLst>
                  <a:ext uri="{FF2B5EF4-FFF2-40B4-BE49-F238E27FC236}">
                    <a16:creationId xmlns:a16="http://schemas.microsoft.com/office/drawing/2014/main" id="{8B51F399-242B-42B1-8AD7-DFC0E0784E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49" t="-936" r="-134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37960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Scalarization of multiple objective functions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Содержимое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To solve  MOO problems, scalarization of criteria can be applied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i="0" dirty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e>
                        <m:lim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lim>
                      </m:limLow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𝜑</m:t>
                      </m:r>
                      <m:d>
                        <m:d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=</m:t>
                      </m:r>
                      <m:limLow>
                        <m:limLow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i="0" dirty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e>
                        <m:lim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lim>
                      </m:limLow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),</m:t>
                      </m:r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i="1" dirty="0"/>
                  <a:t>F</a:t>
                </a:r>
                <a:r>
                  <a:rPr lang="en-US" dirty="0"/>
                  <a:t> </a:t>
                </a:r>
                <a:r>
                  <a:rPr lang="ru-RU" dirty="0"/>
                  <a:t> –</a:t>
                </a:r>
                <a:r>
                  <a:rPr lang="en-US" dirty="0"/>
                  <a:t> the scalar objective function,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 –</a:t>
                </a:r>
                <a:r>
                  <a:rPr lang="en-US" dirty="0"/>
                  <a:t>  the vector of parameters of the applied criteria scalarization method.</a:t>
                </a:r>
              </a:p>
              <a:p>
                <a:r>
                  <a:rPr lang="en-US" dirty="0"/>
                  <a:t>A possible statement of scalar optimization problem can have the form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i="0" dirty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e>
                        <m:lim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lim>
                      </m:limLow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i="1" dirty="0" err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 dirty="0" err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i="0" dirty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e>
                        <m:lim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∈ 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lim>
                      </m:limLow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den>
                          </m:f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 </m:t>
                          </m:r>
                          <m:nary>
                            <m:naryPr>
                              <m:chr m:val="∑"/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1" dirty="0" err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i="1" dirty="0" err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i="1" dirty="0" err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i="1" dirty="0" err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 dirty="0" err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 dirty="0" err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 dirty="0" err="1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n-US" i="1" dirty="0" err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i="1" dirty="0" err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d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Sup>
                                        <m:sSubSupPr>
                                          <m:ctrlP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i="1" dirty="0" err="1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n-US" i="1" dirty="0" err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∗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  <m:sup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  <a:r>
                  <a:rPr lang="ru-RU" dirty="0"/>
                  <a:t>–</a:t>
                </a:r>
                <a:r>
                  <a:rPr lang="en-US" dirty="0"/>
                  <a:t> the reference decision.</a:t>
                </a:r>
                <a:br>
                  <a:rPr lang="en-US" dirty="0"/>
                </a:b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Содержимое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49" t="-93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05.07.2021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>
              <a:defRPr/>
            </a:pPr>
            <a:r>
              <a:rPr lang="en-US"/>
              <a:t>An Approach for Simultaneous Finding of Multiple Efficient Decisions in Multi-objective Optimization Problems</a:t>
            </a:r>
            <a:endParaRPr lang="ru-RU" dirty="0"/>
          </a:p>
        </p:txBody>
      </p:sp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0" y="83820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4</a:t>
            </a:fld>
            <a:r>
              <a:rPr lang="en-US"/>
              <a:t>/15</a:t>
            </a:r>
            <a:endParaRPr lang="ru-RU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04C37F2F-1D7F-48E0-88D7-841C283E0F74}"/>
              </a:ext>
            </a:extLst>
          </p:cNvPr>
          <p:cNvSpPr/>
          <p:nvPr/>
        </p:nvSpPr>
        <p:spPr bwMode="auto">
          <a:xfrm>
            <a:off x="882257" y="4725145"/>
            <a:ext cx="7988203" cy="136815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Bernard MT Condensed" pitchFamily="18" charset="0"/>
              <a:cs typeface="Arial" pitchFamily="34" charset="0"/>
            </a:endParaRPr>
          </a:p>
        </p:txBody>
      </p:sp>
      <p:pic>
        <p:nvPicPr>
          <p:cNvPr id="11" name="Picture 4">
            <a:extLst>
              <a:ext uri="{FF2B5EF4-FFF2-40B4-BE49-F238E27FC236}">
                <a16:creationId xmlns:a16="http://schemas.microsoft.com/office/drawing/2014/main" id="{6CE3767F-D51E-47F3-8802-4F304E01E4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56656" y="4869161"/>
            <a:ext cx="2628900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6">
            <a:extLst>
              <a:ext uri="{FF2B5EF4-FFF2-40B4-BE49-F238E27FC236}">
                <a16:creationId xmlns:a16="http://schemas.microsoft.com/office/drawing/2014/main" id="{5E2AF6AA-D434-4F5C-A507-47016115D5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69024" y="4853340"/>
            <a:ext cx="2819400" cy="11191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AutoShape 253">
            <a:extLst>
              <a:ext uri="{FF2B5EF4-FFF2-40B4-BE49-F238E27FC236}">
                <a16:creationId xmlns:a16="http://schemas.microsoft.com/office/drawing/2014/main" id="{4C772F4D-0E7A-450B-AD1A-054EFDBAA0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4968" y="5184996"/>
            <a:ext cx="391277" cy="548261"/>
          </a:xfrm>
          <a:prstGeom prst="rightArrow">
            <a:avLst>
              <a:gd name="adj1" fmla="val 50000"/>
              <a:gd name="adj2" fmla="val 25000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Dimensionality reduction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Содержимое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computational complexity of global optimization algorithms can be reduced by dimensionality reduction based on the use of a </a:t>
                </a:r>
                <a:br>
                  <a:rPr lang="en-US" dirty="0"/>
                </a:br>
                <a:r>
                  <a:rPr lang="en-US" i="1" dirty="0" err="1"/>
                  <a:t>Peano</a:t>
                </a:r>
                <a:r>
                  <a:rPr lang="en-US" i="1" dirty="0"/>
                  <a:t> space-filling curve </a:t>
                </a:r>
                <a:r>
                  <a:rPr lang="en-US" dirty="0"/>
                  <a:t>(or </a:t>
                </a:r>
                <a:r>
                  <a:rPr lang="en-US" i="1" dirty="0" err="1"/>
                  <a:t>evolvent</a:t>
                </a:r>
                <a:r>
                  <a:rPr lang="en-US" dirty="0"/>
                  <a:t>) </a:t>
                </a:r>
                <a:endParaRPr lang="ru-RU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i="0" dirty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e>
                        <m:lim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</m:lim>
                      </m:limLow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i="0" dirty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e>
                        <m:lim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lim>
                      </m:limLow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𝜑</m:t>
                      </m:r>
                      <m:d>
                        <m:d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that uniquely and continuously maps the segment [0; 1] on an 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-dimensional domain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endParaRPr lang="ru-RU" dirty="0"/>
              </a:p>
            </p:txBody>
          </p:sp>
        </mc:Choice>
        <mc:Fallback>
          <p:sp>
            <p:nvSpPr>
              <p:cNvPr id="3" name="Содержимое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49" t="-93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05.07.2021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>
              <a:defRPr/>
            </a:pPr>
            <a:r>
              <a:rPr lang="en-US"/>
              <a:t>An Approach for Simultaneous Finding of Multiple Efficient Decisions in Multi-objective Optimization Problems</a:t>
            </a:r>
            <a:endParaRPr lang="ru-RU" dirty="0"/>
          </a:p>
        </p:txBody>
      </p:sp>
      <p:sp>
        <p:nvSpPr>
          <p:cNvPr id="37893" name="Rectangle 5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7894" name="Rectangle 6"/>
          <p:cNvSpPr>
            <a:spLocks noChangeArrowheads="1"/>
          </p:cNvSpPr>
          <p:nvPr/>
        </p:nvSpPr>
        <p:spPr bwMode="auto">
          <a:xfrm>
            <a:off x="0" y="790575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7898" name="Rectangle 10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7899" name="Rectangle 11"/>
          <p:cNvSpPr>
            <a:spLocks noChangeArrowheads="1"/>
          </p:cNvSpPr>
          <p:nvPr/>
        </p:nvSpPr>
        <p:spPr bwMode="auto">
          <a:xfrm>
            <a:off x="0" y="78105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7901" name="Rectangle 13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7902" name="Rectangle 14"/>
          <p:cNvSpPr>
            <a:spLocks noChangeArrowheads="1"/>
          </p:cNvSpPr>
          <p:nvPr/>
        </p:nvSpPr>
        <p:spPr bwMode="auto">
          <a:xfrm>
            <a:off x="0" y="78105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Номер слайда 1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5</a:t>
            </a:fld>
            <a:r>
              <a:rPr lang="en-US"/>
              <a:t>/15</a:t>
            </a:r>
            <a:endParaRPr lang="ru-RU" dirty="0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707164AE-BEA1-482A-B592-658BB9547AE7}"/>
              </a:ext>
            </a:extLst>
          </p:cNvPr>
          <p:cNvSpPr/>
          <p:nvPr/>
        </p:nvSpPr>
        <p:spPr bwMode="auto">
          <a:xfrm>
            <a:off x="949580" y="3933056"/>
            <a:ext cx="7920880" cy="208823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Bernard MT Condensed" pitchFamily="18" charset="0"/>
              <a:cs typeface="Arial" pitchFamily="34" charset="0"/>
            </a:endParaRPr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id="{87218AFB-EDF1-4F3C-BECB-865B911F6C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37612" y="4029373"/>
            <a:ext cx="1933200" cy="17513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20" name="AutoShape 253">
            <a:extLst>
              <a:ext uri="{FF2B5EF4-FFF2-40B4-BE49-F238E27FC236}">
                <a16:creationId xmlns:a16="http://schemas.microsoft.com/office/drawing/2014/main" id="{DE7CE04D-BC66-4C33-B2DA-61E56EE158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8622" y="4533429"/>
            <a:ext cx="391277" cy="548261"/>
          </a:xfrm>
          <a:prstGeom prst="rightArrow">
            <a:avLst>
              <a:gd name="adj1" fmla="val 50000"/>
              <a:gd name="adj2" fmla="val 25000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1" name="Picture 5">
            <a:extLst>
              <a:ext uri="{FF2B5EF4-FFF2-40B4-BE49-F238E27FC236}">
                <a16:creationId xmlns:a16="http://schemas.microsoft.com/office/drawing/2014/main" id="{257E30E0-5F62-4096-8E22-E13999986F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56583" y="3968782"/>
            <a:ext cx="4597853" cy="1995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 search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Содержимое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dirty="0"/>
                  <a:t>Trial - calculation of the values of the vector function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  <m:d>
                          <m:d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dirty="0"/>
                  <a:t> at the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The general scheme of the parallel global search algorithm:</a:t>
                </a:r>
              </a:p>
              <a:p>
                <a:pPr lvl="1">
                  <a:buNone/>
                </a:pPr>
                <a:r>
                  <a:rPr lang="en-US" dirty="0"/>
                  <a:t>The first trial is carried out at an arbitrary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∈ (0,1)</m:t>
                    </m:r>
                  </m:oMath>
                </a14:m>
                <a:r>
                  <a:rPr lang="en-US" dirty="0"/>
                  <a:t>. Further: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200" dirty="0"/>
                  <a:t>Sort </a:t>
                </a:r>
                <a:r>
                  <a:rPr lang="en-US" sz="2000" dirty="0"/>
                  <a:t>trial</a:t>
                </a:r>
                <a:r>
                  <a:rPr lang="en-US" sz="2200" dirty="0"/>
                  <a:t> points in ascending order of their coordinates</a:t>
                </a:r>
                <a:r>
                  <a:rPr lang="ru-RU" sz="2200" dirty="0"/>
                  <a:t> </a:t>
                </a:r>
                <a:br>
                  <a:rPr lang="ru-RU" sz="2200" dirty="0"/>
                </a:br>
                <a14:m>
                  <m:oMath xmlns:m="http://schemas.openxmlformats.org/officeDocument/2006/math">
                    <m:r>
                      <a:rPr lang="ru-RU" sz="2200" i="1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sz="22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2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ru-RU" sz="2200" i="1" dirty="0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sz="2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ru-RU" sz="2200" i="1" dirty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sz="2200" i="1" dirty="0" smtClean="0"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sz="2200" i="1" dirty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2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sz="2200" i="1" dirty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sz="2200" i="1" dirty="0" smtClean="0"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sz="2200" i="1" dirty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2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ru-RU" sz="2200" i="1" dirty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2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sz="22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sz="2200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ru-RU" sz="2200" dirty="0"/>
                  <a:t>.</a:t>
                </a:r>
              </a:p>
              <a:p>
                <a:pPr marL="457200" indent="-457200">
                  <a:lnSpc>
                    <a:spcPct val="120000"/>
                  </a:lnSpc>
                  <a:buFont typeface="+mj-lt"/>
                  <a:buAutoNum type="arabicPeriod"/>
                </a:pPr>
                <a:r>
                  <a:rPr lang="en-US" sz="2200" dirty="0"/>
                  <a:t>For each interval</a:t>
                </a:r>
                <a:r>
                  <a:rPr lang="ru-RU" sz="220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sz="22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2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20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2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200" b="0" i="1" dirty="0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ru-RU" sz="220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20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2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20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2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ru-RU" sz="2200" dirty="0"/>
                  <a:t> </a:t>
                </a:r>
                <a:r>
                  <a:rPr lang="en-US" sz="2200" dirty="0"/>
                  <a:t>calculate the value of the characteristic</a:t>
                </a:r>
                <a:r>
                  <a:rPr lang="ru-RU" sz="2200" dirty="0"/>
                  <a:t> </a:t>
                </a:r>
                <a14:m>
                  <m:oMath xmlns:m="http://schemas.openxmlformats.org/officeDocument/2006/math">
                    <m:r>
                      <a:rPr lang="ru-RU" sz="2200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ru-RU" sz="22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sz="220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ru-RU" sz="22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sz="2200" dirty="0"/>
                  <a:t>.</a:t>
                </a:r>
                <a:endParaRPr lang="en-US" sz="2200" dirty="0"/>
              </a:p>
              <a:p>
                <a:pPr marL="457200" indent="-457200">
                  <a:lnSpc>
                    <a:spcPct val="120000"/>
                  </a:lnSpc>
                  <a:buFont typeface="+mj-lt"/>
                  <a:buAutoNum type="arabicPeriod"/>
                </a:pPr>
                <a:r>
                  <a:rPr lang="en-US" sz="2000" dirty="0"/>
                  <a:t>Determine the interval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dirty="0"/>
                  <a:t> </a:t>
                </a:r>
                <a:br>
                  <a:rPr lang="en-US" sz="2000" dirty="0"/>
                </a:br>
                <a:r>
                  <a:rPr lang="en-US" sz="2000" dirty="0"/>
                  <a:t>corresponding to the maximum characteristic 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sz="2000" dirty="0"/>
                  <a:t>      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ru-RU" sz="2000" dirty="0"/>
                      <m:t>𝑅</m:t>
                    </m:r>
                    <m:r>
                      <m:rPr>
                        <m:nor/>
                      </m:rPr>
                      <a:rPr lang="ru-RU" sz="2000" dirty="0"/>
                      <m:t>(</m:t>
                    </m:r>
                    <m:r>
                      <m:rPr>
                        <m:nor/>
                      </m:rPr>
                      <a:rPr lang="ru-RU" sz="2000" dirty="0"/>
                      <m:t>𝑡</m:t>
                    </m:r>
                    <m:r>
                      <m:rPr>
                        <m:nor/>
                      </m:rPr>
                      <a:rPr lang="ru-RU" sz="2000" dirty="0"/>
                      <m:t>)</m:t>
                    </m:r>
                    <m:r>
                      <m:rPr>
                        <m:nor/>
                      </m:rPr>
                      <a:rPr lang="en-US" sz="2000" dirty="0"/>
                      <m:t> </m:t>
                    </m:r>
                    <m:r>
                      <m:rPr>
                        <m:nor/>
                      </m:rPr>
                      <a:rPr lang="ru-RU" sz="2000" dirty="0"/>
                      <m:t>=</m:t>
                    </m:r>
                    <m:r>
                      <m:rPr>
                        <m:nor/>
                      </m:rPr>
                      <a:rPr lang="en-US" sz="2000" dirty="0"/>
                      <m:t> </m:t>
                    </m:r>
                    <m:r>
                      <m:rPr>
                        <m:nor/>
                      </m:rPr>
                      <a:rPr lang="en-US" sz="2000" b="0" dirty="0" smtClean="0"/>
                      <m:t>max</m:t>
                    </m:r>
                    <m:r>
                      <m:rPr>
                        <m:nor/>
                      </m:rPr>
                      <a:rPr lang="ru-RU" sz="2000" dirty="0"/>
                      <m:t>{</m:t>
                    </m:r>
                    <m:r>
                      <m:rPr>
                        <m:nor/>
                      </m:rPr>
                      <a:rPr lang="ru-RU" sz="2000" dirty="0"/>
                      <m:t>𝑅</m:t>
                    </m:r>
                    <m:r>
                      <m:rPr>
                        <m:nor/>
                      </m:rPr>
                      <a:rPr lang="ru-RU" sz="2000" dirty="0"/>
                      <m:t>(</m:t>
                    </m:r>
                    <m:r>
                      <m:rPr>
                        <m:nor/>
                      </m:rPr>
                      <a:rPr lang="ru-RU" sz="2000" dirty="0"/>
                      <m:t>𝑖</m:t>
                    </m:r>
                    <m:r>
                      <m:rPr>
                        <m:nor/>
                      </m:rPr>
                      <a:rPr lang="ru-RU" sz="2000" dirty="0"/>
                      <m:t>): 1</m:t>
                    </m:r>
                    <m:r>
                      <m:rPr>
                        <m:nor/>
                      </m:rPr>
                      <a:rPr lang="en-US" sz="2000" dirty="0"/>
                      <m:t> </m:t>
                    </m:r>
                    <m:r>
                      <m:rPr>
                        <m:nor/>
                      </m:rPr>
                      <a:rPr lang="ru-RU" sz="2000" dirty="0"/>
                      <m:t>≤</m:t>
                    </m:r>
                    <m:r>
                      <m:rPr>
                        <m:nor/>
                      </m:rPr>
                      <a:rPr lang="en-US" sz="2000" dirty="0"/>
                      <m:t> </m:t>
                    </m:r>
                    <m:r>
                      <m:rPr>
                        <m:nor/>
                      </m:rPr>
                      <a:rPr lang="ru-RU" sz="2000" dirty="0"/>
                      <m:t>𝑖</m:t>
                    </m:r>
                    <m:r>
                      <m:rPr>
                        <m:nor/>
                      </m:rPr>
                      <a:rPr lang="en-US" sz="2000" dirty="0"/>
                      <m:t> </m:t>
                    </m:r>
                    <m:r>
                      <m:rPr>
                        <m:nor/>
                      </m:rPr>
                      <a:rPr lang="ru-RU" sz="2000" dirty="0"/>
                      <m:t>≤</m:t>
                    </m:r>
                    <m:r>
                      <m:rPr>
                        <m:nor/>
                      </m:rPr>
                      <a:rPr lang="en-US" sz="2000" dirty="0"/>
                      <m:t> </m:t>
                    </m:r>
                    <m:r>
                      <m:rPr>
                        <m:nor/>
                      </m:rPr>
                      <a:rPr lang="ru-RU" sz="2000" dirty="0"/>
                      <m:t>𝑘</m:t>
                    </m:r>
                    <m:r>
                      <m:rPr>
                        <m:nor/>
                      </m:rPr>
                      <a:rPr lang="ru-RU" sz="2000" dirty="0"/>
                      <m:t>+1}.</m:t>
                    </m:r>
                  </m:oMath>
                </a14:m>
                <a:endParaRPr lang="en-US" sz="2000" dirty="0"/>
              </a:p>
              <a:p>
                <a:pPr marL="457200" indent="-457200">
                  <a:lnSpc>
                    <a:spcPct val="120000"/>
                  </a:lnSpc>
                  <a:buFont typeface="+mj-lt"/>
                  <a:buAutoNum type="arabicPeriod" startAt="4"/>
                </a:pPr>
                <a:r>
                  <a:rPr lang="en-US" sz="2000" dirty="0"/>
                  <a:t>Perform new trial at the point </a:t>
                </a:r>
                <a:br>
                  <a:rPr lang="en-US" sz="2000" dirty="0"/>
                </a:br>
                <a:r>
                  <a:rPr lang="en-US" sz="2000" dirty="0"/>
                  <a:t>of the interval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sz="2000" i="1" dirty="0">
                        <a:latin typeface="Cambria Math" panose="02040503050406030204" pitchFamily="18" charset="0"/>
                      </a:rPr>
                      <m:t> ∈ </m:t>
                    </m:r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dirty="0"/>
                  <a:t>.  </a:t>
                </a:r>
              </a:p>
              <a:p>
                <a:pPr marL="457200" indent="-457200">
                  <a:lnSpc>
                    <a:spcPct val="120000"/>
                  </a:lnSpc>
                  <a:buFont typeface="+mj-lt"/>
                  <a:buAutoNum type="arabicPeriod" startAt="4"/>
                </a:pPr>
                <a:r>
                  <a:rPr lang="en-US" sz="2200" dirty="0"/>
                  <a:t>Stop condition</a:t>
                </a:r>
                <a:r>
                  <a:rPr lang="ru-RU" sz="2200" dirty="0"/>
                  <a:t> </a:t>
                </a:r>
                <a14:m>
                  <m:oMath xmlns:m="http://schemas.openxmlformats.org/officeDocument/2006/math">
                    <m:r>
                      <a:rPr lang="ru-RU" sz="2200" i="1" dirty="0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ru-RU" sz="2200" i="1" baseline="-25000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200" i="1" baseline="-2500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sz="2200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sz="2200" i="1" dirty="0" smtClean="0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ru-RU" sz="2200" dirty="0"/>
                  <a:t>, </a:t>
                </a:r>
                <a:r>
                  <a:rPr lang="en-US" sz="2200" dirty="0"/>
                  <a:t>where</a:t>
                </a:r>
              </a:p>
              <a:p>
                <a:pPr marL="457200" indent="-457200">
                  <a:lnSpc>
                    <a:spcPct val="120000"/>
                  </a:lnSpc>
                  <a:buNone/>
                </a:pPr>
                <a:r>
                  <a:rPr lang="en-US" sz="2200" b="0" dirty="0"/>
                  <a:t>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200" i="1" dirty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ctrlPr>
                          <a:rPr lang="en-US" sz="2200" b="0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>
                        <m:r>
                          <m:rPr>
                            <m:brk m:alnAt="7"/>
                          </m:rP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deg>
                      <m:e>
                        <m:sSub>
                          <m:sSubPr>
                            <m:ctrlPr>
                              <a:rPr lang="en-US" sz="22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2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2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2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200" b="0" i="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rad>
                  </m:oMath>
                </a14:m>
                <a:r>
                  <a:rPr lang="en-US" sz="2200" dirty="0"/>
                  <a:t>.</a:t>
                </a:r>
                <a:endParaRPr lang="ru-RU" sz="2200" dirty="0"/>
              </a:p>
            </p:txBody>
          </p:sp>
        </mc:Choice>
        <mc:Fallback xmlns="">
          <p:sp>
            <p:nvSpPr>
              <p:cNvPr id="3" name="Содержимое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85" t="-46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05.07.2021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>
              <a:defRPr/>
            </a:pPr>
            <a:r>
              <a:rPr lang="en-US"/>
              <a:t>An Approach for Simultaneous Finding of Multiple Efficient Decisions in Multi-objective Optimization Problems</a:t>
            </a:r>
            <a:endParaRPr lang="ru-RU" dirty="0"/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0" y="809625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Номер слайда 1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6</a:t>
            </a:fld>
            <a:r>
              <a:rPr lang="en-US"/>
              <a:t>/15</a:t>
            </a:r>
            <a:endParaRPr lang="ru-RU" dirty="0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29B359C0-C892-49AE-8AA4-CC466808B9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41032" y="3455938"/>
            <a:ext cx="4464496" cy="263735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Global Search Algorithm…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Содержимое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The numerical solving of the global optimization problems – the successive computing the values of characteristics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m:rPr>
                        <m:lit/>
                      </m:rP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at the points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dirty="0"/>
                  <a:t>.</a:t>
                </a:r>
              </a:p>
              <a:p>
                <a:pPr lvl="1"/>
                <a:r>
                  <a:rPr lang="en-US" dirty="0"/>
                  <a:t>The data obtained as a result of computations can be represented in the form of the </a:t>
                </a:r>
                <a:r>
                  <a:rPr lang="en-US" b="1" i="1" dirty="0"/>
                  <a:t>matrix of the search information (MSI)</a:t>
                </a:r>
              </a:p>
              <a:p>
                <a:pPr lvl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:1≤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As a result of scalarization and the use of the dimensionality reduction, the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0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i="0" dirty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can be transformed into the form of </a:t>
                </a:r>
                <a:br>
                  <a:rPr lang="en-US" dirty="0"/>
                </a:br>
                <a:r>
                  <a:rPr lang="en-US" dirty="0"/>
                  <a:t>the </a:t>
                </a:r>
                <a:r>
                  <a:rPr lang="en-US" b="1" i="1" dirty="0"/>
                  <a:t>matrix of the search state (MSS)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:1≤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Содержимое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49" t="-93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05.07.2021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>
              <a:defRPr/>
            </a:pPr>
            <a:r>
              <a:rPr lang="en-US"/>
              <a:t>An Approach for Simultaneous Finding of Multiple Efficient Decisions in Multi-objective Optimization Problems</a:t>
            </a:r>
            <a:endParaRPr lang="ru-RU" dirty="0"/>
          </a:p>
        </p:txBody>
      </p:sp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9939" name="Rectangle 3"/>
          <p:cNvSpPr>
            <a:spLocks noChangeArrowheads="1"/>
          </p:cNvSpPr>
          <p:nvPr/>
        </p:nvSpPr>
        <p:spPr bwMode="auto">
          <a:xfrm>
            <a:off x="0" y="1095375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9941" name="Rectangle 5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9942" name="Rectangle 6"/>
          <p:cNvSpPr>
            <a:spLocks noChangeArrowheads="1"/>
          </p:cNvSpPr>
          <p:nvPr/>
        </p:nvSpPr>
        <p:spPr bwMode="auto">
          <a:xfrm>
            <a:off x="0" y="81915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9944" name="Rectangle 8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9945" name="Rectangle 9"/>
          <p:cNvSpPr>
            <a:spLocks noChangeArrowheads="1"/>
          </p:cNvSpPr>
          <p:nvPr/>
        </p:nvSpPr>
        <p:spPr bwMode="auto">
          <a:xfrm>
            <a:off x="0" y="981075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Номер слайда 1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7</a:t>
            </a:fld>
            <a:r>
              <a:rPr lang="en-US"/>
              <a:t>/15</a:t>
            </a:r>
            <a:endParaRPr lang="ru-RU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Global Search Algorithm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Содержимое 2"/>
              <p:cNvSpPr>
                <a:spLocks noGrp="1"/>
              </p:cNvSpPr>
              <p:nvPr>
                <p:ph idx="1"/>
              </p:nvPr>
            </p:nvSpPr>
            <p:spPr>
              <a:xfrm>
                <a:off x="238092" y="1071546"/>
                <a:ext cx="5146956" cy="5214974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The set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i="0" dirty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allows reusing the results of all preceding computations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:br>
                  <a:rPr lang="en-US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 ≤ 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≤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from the matrix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to the values of the next optimization problem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en-US" dirty="0"/>
                  <a:t>, </a:t>
                </a:r>
                <a:r>
                  <a:rPr lang="en-US" dirty="0" err="1"/>
                  <a:t>i</a:t>
                </a:r>
                <a:r>
                  <a:rPr lang="en-US" dirty="0"/>
                  <a:t>. e.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e>
                      </m:d>
                      <m:groupChr>
                        <m:groupChrPr>
                          <m:chr m:val="→"/>
                          <m:vertJc m:val="bot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groupCh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,1≤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 GSA algorithm using the matrix search information will be further referred to as the </a:t>
                </a:r>
                <a:br>
                  <a:rPr lang="en-US" dirty="0"/>
                </a:br>
                <a:r>
                  <a:rPr lang="en-US" b="1" i="1" dirty="0"/>
                  <a:t>Multiple Global Search Algorithm</a:t>
                </a:r>
                <a:r>
                  <a:rPr lang="en-US" dirty="0"/>
                  <a:t> (MGSA)</a:t>
                </a:r>
              </a:p>
            </p:txBody>
          </p:sp>
        </mc:Choice>
        <mc:Fallback>
          <p:sp>
            <p:nvSpPr>
              <p:cNvPr id="3" name="Содержимое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8092" y="1071546"/>
                <a:ext cx="5146956" cy="5214974"/>
              </a:xfrm>
              <a:blipFill>
                <a:blip r:embed="rId2"/>
                <a:stretch>
                  <a:fillRect l="-829" t="-936" r="-319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05.07.2021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>
              <a:defRPr/>
            </a:pPr>
            <a:r>
              <a:rPr lang="en-US"/>
              <a:t>An Approach for Simultaneous Finding of Multiple Efficient Decisions in Multi-objective Optimization Problems</a:t>
            </a:r>
            <a:endParaRPr lang="ru-RU" dirty="0"/>
          </a:p>
        </p:txBody>
      </p:sp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9939" name="Rectangle 3"/>
          <p:cNvSpPr>
            <a:spLocks noChangeArrowheads="1"/>
          </p:cNvSpPr>
          <p:nvPr/>
        </p:nvSpPr>
        <p:spPr bwMode="auto">
          <a:xfrm>
            <a:off x="0" y="1095375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9941" name="Rectangle 5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9942" name="Rectangle 6"/>
          <p:cNvSpPr>
            <a:spLocks noChangeArrowheads="1"/>
          </p:cNvSpPr>
          <p:nvPr/>
        </p:nvSpPr>
        <p:spPr bwMode="auto">
          <a:xfrm>
            <a:off x="0" y="81915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9944" name="Rectangle 8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9945" name="Rectangle 9"/>
          <p:cNvSpPr>
            <a:spLocks noChangeArrowheads="1"/>
          </p:cNvSpPr>
          <p:nvPr/>
        </p:nvSpPr>
        <p:spPr bwMode="auto">
          <a:xfrm>
            <a:off x="0" y="981075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Номер слайда 1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8</a:t>
            </a:fld>
            <a:r>
              <a:rPr lang="en-US"/>
              <a:t>/15</a:t>
            </a:r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B7EE3DA-AA61-468F-95F5-5A575874A6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5048" y="1140621"/>
            <a:ext cx="4350503" cy="5119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2866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BBF6084-C480-4D57-8861-B507ECFE92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1072" y="3236144"/>
            <a:ext cx="4177665" cy="3073176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9B89A2-093A-4F35-BAC2-E0D5F6849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Simultaneous solution of a set of global optimization problems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E8490546-11C4-4801-A14A-74EE55E60CD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Information connectivity makes it possible to propose a more general scheme for simultaneous optimization of all simultaneously optimized functions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ru-RU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 ≤ 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≤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In this case, the search information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will contain the computed </a:t>
                </a:r>
                <a:br>
                  <a:rPr lang="ru-RU" dirty="0"/>
                </a:br>
                <a:r>
                  <a:rPr lang="en-US" dirty="0"/>
                  <a:t>values of all simultaneously optimized functions, i.e.</a:t>
                </a:r>
                <a:br>
                  <a:rPr lang="ru-RU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acc>
                                  <m:accPr>
                                    <m:chr m:val="⃗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:1≤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ru-RU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br>
                  <a:rPr lang="ru-RU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1≤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Accordingly, for each interval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, 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1&lt;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, into which the segment [0,1] </a:t>
                </a:r>
                <a:br>
                  <a:rPr lang="en-US" dirty="0"/>
                </a:br>
                <a:r>
                  <a:rPr lang="en-US" dirty="0"/>
                  <a:t>is divided, the </a:t>
                </a:r>
                <a:r>
                  <a:rPr lang="en-US" b="1" i="1" dirty="0"/>
                  <a:t>set of characteristics</a:t>
                </a:r>
                <a:r>
                  <a:rPr lang="en-US" dirty="0"/>
                  <a:t> </a:t>
                </a:r>
                <a:br>
                  <a:rPr lang="en-US" dirty="0"/>
                </a:br>
                <a:r>
                  <a:rPr lang="en-US" dirty="0"/>
                  <a:t>will be calculated. The </a:t>
                </a:r>
                <a:r>
                  <a:rPr lang="en-US" b="1" i="1" dirty="0"/>
                  <a:t>maximum</a:t>
                </a:r>
                <a:r>
                  <a:rPr lang="en-US" dirty="0"/>
                  <a:t> </a:t>
                </a:r>
                <a:br>
                  <a:rPr lang="ru-RU" dirty="0"/>
                </a:br>
                <a:r>
                  <a:rPr lang="en-US" b="1" i="1" dirty="0"/>
                  <a:t>calculated value is used</a:t>
                </a:r>
                <a:r>
                  <a:rPr lang="en-US" dirty="0"/>
                  <a:t>.</a:t>
                </a:r>
                <a:endParaRPr lang="ru-RU" dirty="0"/>
              </a:p>
              <a:p>
                <a:pPr/>
                <a:r>
                  <a:rPr lang="en-US" dirty="0"/>
                  <a:t>The algorithm will be further referred </a:t>
                </a:r>
                <a:br>
                  <a:rPr lang="en-US" dirty="0"/>
                </a:br>
                <a:r>
                  <a:rPr lang="en-US" dirty="0"/>
                  <a:t>to as the</a:t>
                </a:r>
                <a:r>
                  <a:rPr lang="ru-RU" dirty="0"/>
                  <a:t> </a:t>
                </a:r>
                <a:r>
                  <a:rPr lang="en-US" b="1" i="1" dirty="0"/>
                  <a:t>SGSA</a:t>
                </a:r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E8490546-11C4-4801-A14A-74EE55E60CD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449" t="-936" b="-549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Дата 3">
            <a:extLst>
              <a:ext uri="{FF2B5EF4-FFF2-40B4-BE49-F238E27FC236}">
                <a16:creationId xmlns:a16="http://schemas.microsoft.com/office/drawing/2014/main" id="{74243134-7CE5-4F8F-B61E-4A2C64B67E36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05.07.2021</a:t>
            </a:r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D1ACCE4-556E-41B5-8AAE-C10165D3C5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>
              <a:defRPr/>
            </a:pPr>
            <a:r>
              <a:rPr lang="en-US"/>
              <a:t>An Approach for Simultaneous Finding of Multiple Efficient Decisions in Multi-objective Optimization Problems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6B06CFB-34D9-4C18-B9E0-6B0095321B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9</a:t>
            </a:fld>
            <a:r>
              <a:rPr lang="en-US"/>
              <a:t>/15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22196808"/>
      </p:ext>
    </p:extLst>
  </p:cSld>
  <p:clrMapOvr>
    <a:masterClrMapping/>
  </p:clrMapOvr>
</p:sld>
</file>

<file path=ppt/theme/theme1.xml><?xml version="1.0" encoding="utf-8"?>
<a:theme xmlns:a="http://schemas.openxmlformats.org/drawingml/2006/main" name="1_itlab">
  <a:themeElements>
    <a:clrScheme name="Оформление по 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Оформление по умолчанию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ernard MT Condensed" pitchFamily="18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ernard MT Condensed" pitchFamily="18" charset="0"/>
            <a:cs typeface="Arial" pitchFamily="34" charset="0"/>
          </a:defRPr>
        </a:defPPr>
      </a:lstStyle>
    </a:lnDef>
  </a:objectDefaults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1481</Words>
  <Application>Microsoft Office PowerPoint</Application>
  <PresentationFormat>Лист A4 (210x297 мм)</PresentationFormat>
  <Paragraphs>129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5" baseType="lpstr">
      <vt:lpstr>Arial</vt:lpstr>
      <vt:lpstr>Bernard MT Condensed</vt:lpstr>
      <vt:lpstr>Cambria Math</vt:lpstr>
      <vt:lpstr>CMBX12</vt:lpstr>
      <vt:lpstr>Courier New</vt:lpstr>
      <vt:lpstr>Times New Roman</vt:lpstr>
      <vt:lpstr>Verdana</vt:lpstr>
      <vt:lpstr>Verdana</vt:lpstr>
      <vt:lpstr>Wingdings</vt:lpstr>
      <vt:lpstr>1_itlab</vt:lpstr>
      <vt:lpstr>An Approach for Simultaneous Finding of Multiple Efficient Decisions in Multi-objective Optimization Problems</vt:lpstr>
      <vt:lpstr>Content</vt:lpstr>
      <vt:lpstr>Multi-objective optimization problem</vt:lpstr>
      <vt:lpstr>Scalarization of multiple objective functions</vt:lpstr>
      <vt:lpstr>Dimensionality reduction</vt:lpstr>
      <vt:lpstr>Global search algorithm</vt:lpstr>
      <vt:lpstr>Multiple Global Search Algorithm…</vt:lpstr>
      <vt:lpstr>Multiple Global Search Algorithm</vt:lpstr>
      <vt:lpstr>Simultaneous solution of a set of global optimization problems</vt:lpstr>
      <vt:lpstr>Results of numerical experiments…</vt:lpstr>
      <vt:lpstr>Results of numerical experiments…</vt:lpstr>
      <vt:lpstr>Results of numerical experiments…</vt:lpstr>
      <vt:lpstr>Results of numerical experiments…</vt:lpstr>
      <vt:lpstr>Results of numerical experiments…</vt:lpstr>
      <vt:lpstr>Thanks for attention!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Технологии программирования.  Курс на базе  Microsoft Solutions Framework</dc:title>
  <dc:creator/>
  <cp:lastModifiedBy/>
  <cp:revision>16</cp:revision>
  <cp:lastPrinted>1900-12-31T20:00:00Z</cp:lastPrinted>
  <dcterms:created xsi:type="dcterms:W3CDTF">1900-12-31T20:00:00Z</dcterms:created>
  <dcterms:modified xsi:type="dcterms:W3CDTF">2021-06-25T18:23:05Z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