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22"/>
  </p:notesMasterIdLst>
  <p:handoutMasterIdLst>
    <p:handoutMasterId r:id="rId23"/>
  </p:handoutMasterIdLst>
  <p:sldIdLst>
    <p:sldId id="518" r:id="rId2"/>
    <p:sldId id="583" r:id="rId3"/>
    <p:sldId id="559" r:id="rId4"/>
    <p:sldId id="555" r:id="rId5"/>
    <p:sldId id="561" r:id="rId6"/>
    <p:sldId id="563" r:id="rId7"/>
    <p:sldId id="579" r:id="rId8"/>
    <p:sldId id="581" r:id="rId9"/>
    <p:sldId id="573" r:id="rId10"/>
    <p:sldId id="564" r:id="rId11"/>
    <p:sldId id="577" r:id="rId12"/>
    <p:sldId id="578" r:id="rId13"/>
    <p:sldId id="566" r:id="rId14"/>
    <p:sldId id="567" r:id="rId15"/>
    <p:sldId id="570" r:id="rId16"/>
    <p:sldId id="574" r:id="rId17"/>
    <p:sldId id="575" r:id="rId18"/>
    <p:sldId id="584" r:id="rId19"/>
    <p:sldId id="560" r:id="rId20"/>
    <p:sldId id="585" r:id="rId21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 autoAdjust="0"/>
    <p:restoredTop sz="93309" autoAdjust="0"/>
  </p:normalViewPr>
  <p:slideViewPr>
    <p:cSldViewPr>
      <p:cViewPr varScale="1">
        <p:scale>
          <a:sx n="103" d="100"/>
          <a:sy n="103" d="100"/>
        </p:scale>
        <p:origin x="84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814528" cy="897611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MOTOR 2021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MATHEMATICAL OPTIMIZATION THEORY AND OPERATIONS RESEARCH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1280592" y="1124744"/>
            <a:ext cx="829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Lobachevsky State University of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Russia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76980"/>
            <a:ext cx="20517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 dirty="0"/>
              <a:t>An Approach for Simultaneous Finding of Multiple Efficient Decisions</a:t>
            </a:r>
            <a:br>
              <a:rPr lang="en-US" dirty="0"/>
            </a:br>
            <a:r>
              <a:rPr lang="en-US" dirty="0"/>
              <a:t>in Multi-objective Optimization Problems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 dirty="0"/>
              <a:t>An Approach for Simultaneous Finding of Multiple Efficient Decisions</a:t>
            </a:r>
          </a:p>
          <a:p>
            <a:pPr algn="ctr">
              <a:defRPr/>
            </a:pPr>
            <a:r>
              <a:rPr lang="en-US" dirty="0"/>
              <a:t>in Multi-objective Optimization Problems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MOTOR-2021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 dirty="0"/>
              <a:t>An Approach for Simultaneous Finding of Multiple Efficient Decisions</a:t>
            </a:r>
            <a:br>
              <a:rPr lang="en-US" dirty="0"/>
            </a:br>
            <a:r>
              <a:rPr lang="en-US" dirty="0"/>
              <a:t>in Multi-objective Optimization Problems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An Approach for Simultaneous Finding of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Multiple Efficient Decisions in Multi-objective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Optimization Problems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en-US" dirty="0"/>
              <a:t>Konstantin </a:t>
            </a:r>
            <a:r>
              <a:rPr lang="en-US" dirty="0" err="1"/>
              <a:t>Barkalov</a:t>
            </a:r>
            <a:r>
              <a:rPr lang="en-US" dirty="0"/>
              <a:t>,                       , </a:t>
            </a:r>
            <a:br>
              <a:rPr lang="en-US" dirty="0"/>
            </a:br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and Evgeniy Kozinov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konstantin.barkalov,evgeny.kozinov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gergel,vagris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AB591B-612A-4905-896B-BF6ADDC81BE5}"/>
              </a:ext>
            </a:extLst>
          </p:cNvPr>
          <p:cNvSpPr/>
          <p:nvPr/>
        </p:nvSpPr>
        <p:spPr bwMode="auto">
          <a:xfrm>
            <a:off x="5269025" y="4079712"/>
            <a:ext cx="1800200" cy="3760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  Victor Gergel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Search Algorithm…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numerical solving of the global optimization problems assumes the successive computing the values of criteria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data obtained as a result of computations forms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</a:t>
                </a:r>
                <a:r>
                  <a:rPr lang="en-US" b="1" i="1" dirty="0"/>
                  <a:t> search information (SI)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a result of scalarization and dimensionality reduction,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transformed into the form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</a:t>
                </a:r>
                <a:r>
                  <a:rPr lang="en-US" b="1" i="1" dirty="0"/>
                  <a:t>search state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DB004A-8871-43BF-99F6-2ED0160D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F96B34E-179E-45A4-A72D-21EBC65C2B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36011-063B-4B53-BB58-9B0F4769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information accumulated in the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used to find the minimum of the next optimization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GSA algorithm that uses accumulated search information will be further referred to as the </a:t>
                </a:r>
                <a:br>
                  <a:rPr lang="en-US" dirty="0"/>
                </a:br>
                <a:r>
                  <a:rPr lang="en-US" b="1" i="1" dirty="0"/>
                  <a:t>Multiple Global Search Algorithm</a:t>
                </a:r>
                <a:r>
                  <a:rPr lang="en-US" dirty="0"/>
                  <a:t> (MGSA)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  <a:blipFill>
                <a:blip r:embed="rId2"/>
                <a:stretch>
                  <a:fillRect l="-82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EE3DA-AA61-468F-95F5-5A575874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140621"/>
            <a:ext cx="4350503" cy="5119704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8505A71-3F69-4203-9CB7-A45842D5D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3150714A-F85A-4D9E-9310-0D5937F998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56BEB-2799-44BF-9084-FC2EC9C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8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BF6084-C480-4D57-8861-B507ECFE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72" y="3236144"/>
            <a:ext cx="4177665" cy="3073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B89A2-093A-4F35-BAC2-E0D5F6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solution of a set of global optimization problems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490546-11C4-4801-A14A-74EE55E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Information connectivity makes it possible to propose a more general scheme for simultaneous optimization of all the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this case, the search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contain the computed </a:t>
                </a:r>
                <a:br>
                  <a:rPr lang="ru-RU" dirty="0"/>
                </a:br>
                <a:r>
                  <a:rPr lang="en-US" dirty="0"/>
                  <a:t>values of all simultaneously optimized functions, i.e.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ru-RU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Accordingly, for each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into which the segment [0,1] </a:t>
                </a:r>
                <a:br>
                  <a:rPr lang="en-US" dirty="0"/>
                </a:br>
                <a:r>
                  <a:rPr lang="en-US" dirty="0"/>
                  <a:t>is divided, the </a:t>
                </a:r>
                <a:r>
                  <a:rPr lang="en-US" b="1" i="1" dirty="0"/>
                  <a:t>set of characteristics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will be calculated. The </a:t>
                </a:r>
                <a:r>
                  <a:rPr lang="en-US" b="1" i="1" dirty="0"/>
                  <a:t>maximum</a:t>
                </a:r>
                <a:r>
                  <a:rPr lang="en-US" dirty="0"/>
                  <a:t> </a:t>
                </a:r>
                <a:br>
                  <a:rPr lang="ru-RU" dirty="0"/>
                </a:br>
                <a:r>
                  <a:rPr lang="en-US" b="1" i="1" dirty="0"/>
                  <a:t>calculated value is used</a:t>
                </a:r>
                <a:r>
                  <a:rPr lang="en-US" dirty="0"/>
                  <a:t>.</a:t>
                </a:r>
                <a:endParaRPr lang="ru-RU" dirty="0"/>
              </a:p>
              <a:p>
                <a:r>
                  <a:rPr lang="en-US" dirty="0"/>
                  <a:t>The algorithm will be further referred </a:t>
                </a:r>
                <a:br>
                  <a:rPr lang="en-US" dirty="0"/>
                </a:br>
                <a:r>
                  <a:rPr lang="en-US" dirty="0"/>
                  <a:t>to as the</a:t>
                </a:r>
                <a:r>
                  <a:rPr lang="ru-RU" dirty="0"/>
                  <a:t> </a:t>
                </a:r>
                <a:r>
                  <a:rPr lang="en-US" b="1" i="1" dirty="0"/>
                  <a:t>SGSA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490546-11C4-4801-A14A-74EE55E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6" b="-5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C4F5C27-6F05-4A86-A2D2-C7764A4F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01D0F700-3C4C-49EF-81E1-886C85A0D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D617E4-1A1F-43B6-A388-C277A3F5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1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experiments have been carried out using the computational nodes of </a:t>
            </a:r>
            <a:r>
              <a:rPr lang="en-US" dirty="0" err="1"/>
              <a:t>Lobachevsky</a:t>
            </a:r>
            <a:r>
              <a:rPr lang="en-US" dirty="0"/>
              <a:t> supercomputer at </a:t>
            </a:r>
            <a:r>
              <a:rPr lang="en-US" dirty="0" err="1"/>
              <a:t>Nizhni</a:t>
            </a:r>
            <a:r>
              <a:rPr lang="en-US" dirty="0"/>
              <a:t> Novgorod State University. </a:t>
            </a:r>
          </a:p>
          <a:p>
            <a:pPr lvl="1"/>
            <a:r>
              <a:rPr lang="en-US" sz="2400" dirty="0"/>
              <a:t>The peak performance of the supercomputer was 573 </a:t>
            </a:r>
            <a:r>
              <a:rPr lang="en-US" sz="2400" dirty="0" err="1"/>
              <a:t>Tflops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Each computational node was equipped with </a:t>
            </a:r>
            <a:br>
              <a:rPr lang="en-US" sz="2400" dirty="0"/>
            </a:br>
            <a:r>
              <a:rPr lang="en-US" sz="2400" dirty="0"/>
              <a:t>Intel Sandy Bridge E5-2660, processor 2.2 GHz, 64 </a:t>
            </a:r>
            <a:r>
              <a:rPr lang="en-US" sz="2400" dirty="0" err="1"/>
              <a:t>Gb</a:t>
            </a:r>
            <a:r>
              <a:rPr lang="en-US" sz="2400" dirty="0"/>
              <a:t> RAM.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4118EAE-EBB0-4358-8CC1-74B9731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730D17C-5031-4C99-AD56-12F6B6492C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24E2D-1843-438B-A777-DCEB6309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97CB29-47CD-4971-A19E-6CB838FE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04" y="2636912"/>
            <a:ext cx="5825923" cy="2347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series of experiments was performed to compare the MGSA algorithm with a number of well-known multi-objective optimization algorithms by solving a bi-criteria test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2000" dirty="0"/>
                  <a:t>the Monte-Carlo (</a:t>
                </a:r>
                <a:r>
                  <a:rPr lang="en-US" sz="2000" b="1" dirty="0"/>
                  <a:t>MC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genetic algorithm </a:t>
                </a:r>
                <a:r>
                  <a:rPr lang="en-US" sz="2000" b="1" dirty="0"/>
                  <a:t>SEMO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from the PISA, </a:t>
                </a:r>
              </a:p>
              <a:p>
                <a:pPr lvl="1"/>
                <a:r>
                  <a:rPr lang="en-US" sz="2000" dirty="0"/>
                  <a:t>the Non-Uniform Coverage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NUC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Bi-objective Lipschitz </a:t>
                </a:r>
                <a:br>
                  <a:rPr lang="en-US" sz="2000" dirty="0"/>
                </a:br>
                <a:r>
                  <a:rPr lang="en-US" sz="2000" dirty="0"/>
                  <a:t>Optimization (</a:t>
                </a:r>
                <a:r>
                  <a:rPr lang="en-US" sz="2000" b="1" dirty="0"/>
                  <a:t>BLO</a:t>
                </a:r>
                <a:r>
                  <a:rPr lang="en-US" sz="2000" dirty="0"/>
                  <a:t>) method.</a:t>
                </a:r>
              </a:p>
              <a:p>
                <a:r>
                  <a:rPr lang="en-US" dirty="0"/>
                  <a:t>The quality of the approximation was evaluated using 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i="1" dirty="0"/>
                  <a:t>hypervolume </a:t>
                </a:r>
                <a:r>
                  <a:rPr lang="en-US" dirty="0"/>
                  <a:t>(HV, </a:t>
                </a:r>
                <a:r>
                  <a:rPr lang="en-US" i="1" dirty="0"/>
                  <a:t>larger is better</a:t>
                </a:r>
                <a:r>
                  <a:rPr lang="en-US" dirty="0"/>
                  <a:t>) and </a:t>
                </a:r>
                <a:br>
                  <a:rPr lang="en-US" dirty="0"/>
                </a:br>
                <a:r>
                  <a:rPr lang="en-US" i="1" dirty="0"/>
                  <a:t>distribution uniformity</a:t>
                </a:r>
                <a:r>
                  <a:rPr lang="en-US" dirty="0"/>
                  <a:t> (DU, </a:t>
                </a:r>
                <a:r>
                  <a:rPr lang="en-US" i="1" dirty="0"/>
                  <a:t>less is better</a:t>
                </a:r>
                <a:r>
                  <a:rPr lang="en-US" dirty="0"/>
                  <a:t>) indices.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6" b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4FC202E-1F87-4C30-873B-47131DA54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433B2183-78B6-4662-8D60-7FC7833E7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6A518-8DFC-4ED1-9ADB-8AA3C58F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used multiextremal functions obtained with the help of the GKLS generator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">
            <a:extLst>
              <a:ext uri="{FF2B5EF4-FFF2-40B4-BE49-F238E27FC236}">
                <a16:creationId xmlns:a16="http://schemas.microsoft.com/office/drawing/2014/main" id="{AD1164D0-6226-4B67-8199-BF680C7F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3" y="2682085"/>
            <a:ext cx="3471497" cy="34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AD68DF-676B-46B3-B973-D77E66AC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4" y="2685015"/>
            <a:ext cx="4506058" cy="34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06D35AB7-2D4A-49EE-8923-643660E4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454BA96-D9DE-4A56-B6FF-499CA0C59F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2A7756-C88B-4C98-A1D7-3132DA912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5251B-0C5A-4AC0-B25B-F67F35C8D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318892"/>
            <a:ext cx="5112000" cy="2936008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A4F33-95BB-4D47-9713-D3B4439E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028" y="1844477"/>
            <a:ext cx="569394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third series of numerical experiments, we solved bi-criteria </a:t>
                </a:r>
                <a:br>
                  <a:rPr lang="en-US" dirty="0"/>
                </a:br>
                <a:r>
                  <a:rPr lang="en-US" dirty="0"/>
                  <a:t>five-dimensional MOO problems,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982148-7F7E-4F8C-A3C7-3493A9614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284037"/>
            <a:ext cx="5112000" cy="2940527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73E413E-ED80-4614-92C8-CE1EAF9B8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EF2E340E-60E1-4286-8A95-2E4439409B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9BBA2-A277-4A7C-A71F-668814A4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6122BB-714D-4146-9414-59F9B9A2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248" y="1844037"/>
            <a:ext cx="652710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A4F33-95BB-4D47-9713-D3B4439E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28" y="1844477"/>
            <a:ext cx="5693944" cy="14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B3112E-9F21-444A-82E3-ABE232E2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12579"/>
            <a:ext cx="9144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supported by the Ministry of Science and Higher Education of the Russian Federation, project no.0729-2020-0055, and by the Research and Education Mathematical Center, project no. 075-02-2020-1483/1.</a:t>
            </a:r>
            <a:endParaRPr lang="ru-RU" dirty="0"/>
          </a:p>
          <a:p>
            <a:r>
              <a:rPr lang="en-US" dirty="0" err="1"/>
              <a:t>Lobachevsky</a:t>
            </a:r>
            <a:r>
              <a:rPr lang="en-US" dirty="0"/>
              <a:t> State University of </a:t>
            </a:r>
            <a:r>
              <a:rPr lang="en-US" dirty="0" err="1"/>
              <a:t>Nizhni</a:t>
            </a:r>
            <a:r>
              <a:rPr lang="en-US" dirty="0"/>
              <a:t> Novgorod, </a:t>
            </a:r>
            <a:br>
              <a:rPr lang="en-US" dirty="0"/>
            </a:br>
            <a:r>
              <a:rPr lang="en-US" dirty="0" err="1"/>
              <a:t>Nizhni</a:t>
            </a:r>
            <a:r>
              <a:rPr lang="en-US" dirty="0"/>
              <a:t> Novgorod, Russia</a:t>
            </a:r>
            <a:endParaRPr lang="ru-RU" dirty="0"/>
          </a:p>
          <a:p>
            <a:pPr lvl="1"/>
            <a:r>
              <a:rPr lang="en-US" dirty="0"/>
              <a:t>Konstantin Barkalov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konstantin.barkalov@itmm.unn.ru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gergel@unn.ru</a:t>
            </a:r>
            <a:endParaRPr lang="en-US" dirty="0"/>
          </a:p>
          <a:p>
            <a:pPr lvl="1"/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vagris@unn.ru</a:t>
            </a:r>
            <a:endParaRPr lang="en-US" dirty="0"/>
          </a:p>
          <a:p>
            <a:pPr lvl="1"/>
            <a:r>
              <a:rPr lang="en-US" dirty="0"/>
              <a:t>Evgeniy Kozinov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evgeny.kozinov@itmm.unn.ru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76E4A7-48CB-48F8-9FF4-E56744566583}"/>
              </a:ext>
            </a:extLst>
          </p:cNvPr>
          <p:cNvSpPr/>
          <p:nvPr/>
        </p:nvSpPr>
        <p:spPr bwMode="auto">
          <a:xfrm>
            <a:off x="829882" y="3870379"/>
            <a:ext cx="165532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/>
              <a:t>Victor Gergel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3665664-2677-4DA8-A977-2E2A5404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An Approach for Simultaneous Finding of Multiple Efficient Decisions</a:t>
            </a:r>
            <a:br>
              <a:rPr lang="en-US" dirty="0"/>
            </a:br>
            <a:r>
              <a:rPr lang="en-US" dirty="0"/>
              <a:t>in Multi-objective Optimization Problems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24E4E052-614A-4CD3-ABAA-BB1882C581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030DF6-DE2F-4C82-939B-2ECB83C6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Victor Gergel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ru-RU" sz="2000" dirty="0"/>
              <a:t>14</a:t>
            </a:r>
            <a:r>
              <a:rPr lang="en-US" sz="2000" dirty="0"/>
              <a:t>.01.</a:t>
            </a:r>
            <a:r>
              <a:rPr lang="ru-RU" sz="2000" dirty="0"/>
              <a:t>1955 – 29</a:t>
            </a:r>
            <a:r>
              <a:rPr lang="en-US" sz="2000" dirty="0"/>
              <a:t>.06.</a:t>
            </a:r>
            <a:r>
              <a:rPr lang="ru-RU" sz="2000" dirty="0"/>
              <a:t>2021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F7B9D-D89A-4544-801E-3E574ECC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096495"/>
            <a:ext cx="5619820" cy="45136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291BF-DDE2-4403-BDED-E0B16537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3665664-2677-4DA8-A977-2E2A5404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An Approach for Simultaneous Finding of Multiple Efficient Decisions</a:t>
            </a:r>
            <a:br>
              <a:rPr lang="en-US" dirty="0"/>
            </a:br>
            <a:r>
              <a:rPr lang="en-US" dirty="0"/>
              <a:t>in Multi-objective Optimization Problems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24E4E052-614A-4CD3-ABAA-BB1882C581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030DF6-DE2F-4C82-939B-2ECB83C6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2E418E-94F3-4629-9331-40F5A8E7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2" y="1296143"/>
            <a:ext cx="4520818" cy="4520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8D9FE7-CA8B-4E82-B110-3768B9A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91" y="1280789"/>
            <a:ext cx="4554760" cy="45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optimization problem</a:t>
            </a:r>
          </a:p>
          <a:p>
            <a:r>
              <a:rPr lang="en-US" dirty="0"/>
              <a:t>Reduction of the multi-objective optimization problem to the scalar </a:t>
            </a:r>
            <a:br>
              <a:rPr lang="en-US" dirty="0"/>
            </a:br>
            <a:r>
              <a:rPr lang="en-US" dirty="0"/>
              <a:t>one-dimensional global optimization problems</a:t>
            </a:r>
          </a:p>
          <a:p>
            <a:r>
              <a:rPr lang="en-US" dirty="0"/>
              <a:t>An approach for simultaneous finding of multiple efficient decisions in multi-objective optimization problems</a:t>
            </a:r>
          </a:p>
          <a:p>
            <a:pPr lvl="1"/>
            <a:r>
              <a:rPr lang="en-US" dirty="0"/>
              <a:t>Step-by-step solving a set of scalar optimization problems</a:t>
            </a:r>
          </a:p>
          <a:p>
            <a:pPr lvl="1"/>
            <a:r>
              <a:rPr lang="en-US" dirty="0"/>
              <a:t>Simultaneous solving a set of scalar optimization problems</a:t>
            </a:r>
          </a:p>
          <a:p>
            <a:r>
              <a:rPr lang="en-US" dirty="0"/>
              <a:t>Results of numerical experiments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CC060-FE52-4EBB-A793-ED4A5226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 problem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i="1" dirty="0"/>
                  <a:t>multi-objective optimization</a:t>
                </a:r>
                <a:r>
                  <a:rPr lang="ru-RU" dirty="0"/>
                  <a:t> (</a:t>
                </a:r>
                <a:r>
                  <a:rPr lang="en-US" dirty="0"/>
                  <a:t>MOO</a:t>
                </a:r>
                <a:r>
                  <a:rPr lang="ru-RU" dirty="0"/>
                  <a:t>)</a:t>
                </a:r>
                <a:r>
                  <a:rPr lang="en-US" dirty="0"/>
                  <a:t> problem can be formulated as follows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objective functions (efficiency criteria),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the vector of varied parameters,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the dimensionality of the MOO problem to be solved,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hyperinterval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en-US" dirty="0"/>
                  <a:t>can be </a:t>
                </a:r>
                <a:r>
                  <a:rPr lang="en-US" b="1" i="1" dirty="0"/>
                  <a:t>multiextremal</a:t>
                </a:r>
                <a:r>
                  <a:rPr lang="en-US" dirty="0"/>
                  <a:t>, </a:t>
                </a:r>
                <a:r>
                  <a:rPr lang="en-US" b="1" i="1" dirty="0"/>
                  <a:t>black-box </a:t>
                </a:r>
                <a:r>
                  <a:rPr lang="en-US" dirty="0"/>
                  <a:t>and </a:t>
                </a:r>
                <a:r>
                  <a:rPr lang="en-US" b="1" i="1" dirty="0"/>
                  <a:t>hard-to-evaluate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satisfy the Lipschitz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9929D93-FD54-4187-924A-A071AB92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25F17C53-F457-4A5D-9480-1010EA0F54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CEBE07-3215-47CD-ADD0-77DF966E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Scalarization of multiple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 MOO problems, scalarization of criteria can be applied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the scalar objective function,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 the vector of parameters of the applied criteria scalarization method.</a:t>
                </a:r>
              </a:p>
              <a:p>
                <a:r>
                  <a:rPr lang="en-US" dirty="0"/>
                  <a:t>A possible scalarization method can be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reference decision.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C37F2F-1D7F-48E0-88D7-841C283E0F74}"/>
              </a:ext>
            </a:extLst>
          </p:cNvPr>
          <p:cNvSpPr/>
          <p:nvPr/>
        </p:nvSpPr>
        <p:spPr bwMode="auto">
          <a:xfrm>
            <a:off x="882257" y="4725145"/>
            <a:ext cx="7988203" cy="13681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CE3767F-D51E-47F3-8802-4F304E01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4869161"/>
            <a:ext cx="26289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E2AF6AA-D434-4F5C-A507-47016115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4853340"/>
            <a:ext cx="2819400" cy="11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utoShape 253">
            <a:extLst>
              <a:ext uri="{FF2B5EF4-FFF2-40B4-BE49-F238E27FC236}">
                <a16:creationId xmlns:a16="http://schemas.microsoft.com/office/drawing/2014/main" id="{4C772F4D-0E7A-450B-AD1A-054EFDB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968" y="5184996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82942695-EF3A-4874-B6E7-FECCD043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CE719E84-D250-4036-9396-00F38143A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681AB-211E-4E32-AD2A-939118A8F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adapt efficient one-dimensional algorithms for solving multidimensional problems: the diagonal partitions method (Sergeyev, </a:t>
            </a:r>
            <a:r>
              <a:rPr lang="en-US" dirty="0" err="1"/>
              <a:t>Kvasov</a:t>
            </a:r>
            <a:r>
              <a:rPr lang="en-US" dirty="0"/>
              <a:t> 2017 ); the simplicial partitions method (</a:t>
            </a:r>
            <a:r>
              <a:rPr lang="en-US" dirty="0" err="1"/>
              <a:t>Žilinskas</a:t>
            </a:r>
            <a:r>
              <a:rPr lang="en-US" dirty="0"/>
              <a:t>, </a:t>
            </a:r>
            <a:r>
              <a:rPr lang="en-US" dirty="0" err="1"/>
              <a:t>Paulavičius</a:t>
            </a:r>
            <a:r>
              <a:rPr lang="en-US" dirty="0"/>
              <a:t> 2014) …</a:t>
            </a:r>
            <a:r>
              <a:rPr lang="ru-RU" dirty="0">
                <a:cs typeface="Times" pitchFamily="18" charset="0"/>
              </a:rPr>
              <a:t> </a:t>
            </a:r>
            <a:endParaRPr lang="en-US" dirty="0">
              <a:cs typeface="Times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E74E9462-DD5C-441A-81F4-CCB7BD32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9422" y="3156743"/>
            <a:ext cx="2800350" cy="230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0FD6BB20-D26A-471F-BD1D-D72E29C1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54" y="3156743"/>
            <a:ext cx="320040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72612086-9032-4DA8-B495-4889FE85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5766" y="3228751"/>
            <a:ext cx="2583180" cy="21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1E5BD3-5524-4FB5-8B70-D31DB6875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A9801EF-EC9B-447C-AF62-AFDA30E8E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3CF09D-C87B-4825-9D8E-EBF18A9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study, we used an approach based on</a:t>
                </a:r>
                <a:r>
                  <a:rPr lang="ru-RU" dirty="0"/>
                  <a:t> </a:t>
                </a:r>
                <a:r>
                  <a:rPr lang="en-US" dirty="0"/>
                  <a:t>the use of</a:t>
                </a:r>
                <a:r>
                  <a:rPr lang="ru-RU" dirty="0"/>
                  <a:t> </a:t>
                </a:r>
                <a:r>
                  <a:rPr lang="en-US" i="1" dirty="0" err="1"/>
                  <a:t>Peano</a:t>
                </a:r>
                <a:r>
                  <a:rPr lang="en-US" i="1" dirty="0"/>
                  <a:t> space-filling curve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uniquely and continuously maps the interval [0,1] onto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domain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02" y="3389954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4149080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257E30E0-5F62-4096-8E22-E139999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872" y="3389955"/>
            <a:ext cx="5931863" cy="257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5475CD-94F1-47EC-B178-3ED31F01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4BBFE3D9-6BC1-4DF1-A293-82CC80AFF6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/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90ECF4-2B97-4C85-BF14-420BD002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>
            <a:grpSpLocks noChangeAspect="1"/>
          </p:cNvGrpSpPr>
          <p:nvPr/>
        </p:nvGrpSpPr>
        <p:grpSpPr>
          <a:xfrm>
            <a:off x="554511" y="1196752"/>
            <a:ext cx="9007001" cy="2723553"/>
            <a:chOff x="179512" y="984498"/>
            <a:chExt cx="8781206" cy="2876550"/>
          </a:xfrm>
        </p:grpSpPr>
        <p:pic>
          <p:nvPicPr>
            <p:cNvPr id="103429" name="Picture 5" descr="D:\Barkalov\Публикации\2014 JOGO\Revision 2\LaTeX\fig1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0" name="Picture 6" descr="D:\Barkalov\Публикации\2014 JOGO\Revision 2\LaTeX\fig1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1" name="Picture 7" descr="D:\Barkalov\Публикации\2014 JOGO\Revision 2\LaTeX\fig1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984498"/>
              <a:ext cx="2876550" cy="2876550"/>
            </a:xfrm>
            <a:prstGeom prst="rect">
              <a:avLst/>
            </a:prstGeom>
            <a:noFill/>
          </p:spPr>
        </p:pic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06506" y="4005064"/>
            <a:ext cx="924474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kern="0" dirty="0">
                <a:cs typeface="Times" pitchFamily="18" charset="0"/>
                <a:sym typeface="Symbol" pitchFamily="18" charset="2"/>
              </a:rPr>
              <a:t>Numerical methods for building approximations of  </a:t>
            </a:r>
            <a:r>
              <a:rPr lang="en-US" sz="2200" kern="0" dirty="0" err="1">
                <a:cs typeface="Times" pitchFamily="18" charset="0"/>
                <a:sym typeface="Symbol" pitchFamily="18" charset="2"/>
              </a:rPr>
              <a:t>Peano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 curves with predefined accuracy (</a:t>
            </a:r>
            <a:r>
              <a:rPr lang="en-US" sz="2200" i="1" kern="0" dirty="0" err="1">
                <a:cs typeface="Times" pitchFamily="18" charset="0"/>
                <a:sym typeface="Symbol" pitchFamily="18" charset="2"/>
              </a:rPr>
              <a:t>evolvents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) are considered in Strongin, Sergeyev</a:t>
            </a:r>
            <a:r>
              <a:rPr lang="ru-RU" sz="2200" kern="0" dirty="0">
                <a:cs typeface="Times" pitchFamily="18" charset="0"/>
                <a:sym typeface="Symbol" pitchFamily="18" charset="2"/>
              </a:rPr>
              <a:t> 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(2000) and Sergeyev, Strongin, Lera (2013)</a:t>
            </a:r>
          </a:p>
          <a:p>
            <a:r>
              <a:rPr lang="en-US" sz="2200" dirty="0">
                <a:cs typeface="Times" pitchFamily="18" charset="0"/>
              </a:rPr>
              <a:t>If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) </a:t>
            </a:r>
            <a:r>
              <a:rPr lang="en-US" sz="2200" dirty="0"/>
              <a:t>is </a:t>
            </a:r>
            <a:r>
              <a:rPr lang="en-US" sz="2200" dirty="0" err="1"/>
              <a:t>Lipschitzian</a:t>
            </a:r>
            <a:r>
              <a:rPr lang="en-US" sz="2200" dirty="0"/>
              <a:t> with some constant </a:t>
            </a:r>
            <a:r>
              <a:rPr lang="en-US" sz="2200" i="1" dirty="0"/>
              <a:t>L </a:t>
            </a:r>
            <a:r>
              <a:rPr lang="en-US" sz="2200" dirty="0"/>
              <a:t>then the univariate </a:t>
            </a:r>
            <a:r>
              <a:rPr lang="fr-FR" sz="2200" dirty="0" err="1"/>
              <a:t>function</a:t>
            </a:r>
            <a:r>
              <a:rPr lang="fr-FR" sz="2200" i="1" dirty="0"/>
              <a:t>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x</a:t>
            </a:r>
            <a:r>
              <a:rPr lang="en-US" sz="2200" dirty="0">
                <a:cs typeface="Times" pitchFamily="18" charset="0"/>
                <a:sym typeface="Symbol"/>
              </a:rPr>
              <a:t>))</a:t>
            </a:r>
            <a:r>
              <a:rPr lang="fr-FR" sz="2200" i="1" dirty="0"/>
              <a:t> </a:t>
            </a:r>
            <a:r>
              <a:rPr lang="fr-FR" sz="2200" dirty="0" err="1"/>
              <a:t>satisfies</a:t>
            </a:r>
            <a:r>
              <a:rPr lang="fr-FR" sz="2200" dirty="0"/>
              <a:t> </a:t>
            </a:r>
            <a:r>
              <a:rPr lang="fr-FR" sz="2200" dirty="0" err="1"/>
              <a:t>Hölder</a:t>
            </a:r>
            <a:r>
              <a:rPr lang="fr-FR" sz="2200" dirty="0"/>
              <a:t> condition</a:t>
            </a:r>
            <a:r>
              <a:rPr lang="en-US" sz="2200" dirty="0"/>
              <a:t> </a:t>
            </a:r>
            <a:endParaRPr lang="en-US" sz="2200" dirty="0"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sz="2200" dirty="0">
              <a:latin typeface="+mn-lt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dirty="0">
                <a:cs typeface="Times New Roman" panose="02020603050405020304" pitchFamily="18" charset="0"/>
              </a:rPr>
              <a:t> where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1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2</a:t>
            </a:r>
            <a:r>
              <a:rPr lang="ru-RU" sz="2200" dirty="0"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sz="2200" dirty="0">
                <a:cs typeface="Times New Roman" panose="02020603050405020304" pitchFamily="18" charset="0"/>
              </a:rPr>
              <a:t>[0,1]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8624" y="5517232"/>
            <a:ext cx="5208254" cy="487619"/>
          </a:xfrm>
          <a:prstGeom prst="rect">
            <a:avLst/>
          </a:prstGeom>
          <a:noFill/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D4263F2-A3B4-467E-A774-1305566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207963"/>
            <a:ext cx="9466263" cy="561975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grpSp>
        <p:nvGrpSpPr>
          <p:cNvPr id="15" name="Группа 14"/>
          <p:cNvGrpSpPr>
            <a:grpSpLocks noChangeAspect="1"/>
          </p:cNvGrpSpPr>
          <p:nvPr/>
        </p:nvGrpSpPr>
        <p:grpSpPr>
          <a:xfrm>
            <a:off x="506506" y="980728"/>
            <a:ext cx="9055006" cy="3095479"/>
            <a:chOff x="115625" y="764704"/>
            <a:chExt cx="8954779" cy="3253242"/>
          </a:xfrm>
        </p:grpSpPr>
        <p:pic>
          <p:nvPicPr>
            <p:cNvPr id="12" name="Picture 3" descr="D:\Barkalov\Публикации\2019 WCGO\Презентация\Трехмерные развертки\m=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4023" y="764704"/>
              <a:ext cx="3019875" cy="3253242"/>
            </a:xfrm>
            <a:prstGeom prst="rect">
              <a:avLst/>
            </a:prstGeom>
            <a:noFill/>
          </p:spPr>
        </p:pic>
        <p:pic>
          <p:nvPicPr>
            <p:cNvPr id="13" name="Picture 4" descr="D:\Barkalov\Публикации\2019 WCGO\Презентация\Трехмерные развертки\m=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3899" y="764704"/>
              <a:ext cx="2986505" cy="3238953"/>
            </a:xfrm>
            <a:prstGeom prst="rect">
              <a:avLst/>
            </a:prstGeom>
            <a:noFill/>
          </p:spPr>
        </p:pic>
        <p:pic>
          <p:nvPicPr>
            <p:cNvPr id="14" name="Picture 5" descr="D:\Barkalov\Публикации\2019 WCGO\Презентация\Трехмерные развертки\m=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5625" y="764704"/>
              <a:ext cx="2948399" cy="3248479"/>
            </a:xfrm>
            <a:prstGeom prst="rect">
              <a:avLst/>
            </a:prstGeom>
            <a:noFill/>
          </p:spPr>
        </p:pic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6D4CC24E-CBA9-4331-B686-4C29A13862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CE4E-F639-4E61-8752-96932B6FC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80039E-C55F-4DBA-AEC8-2D26E99A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search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Search trial</a:t>
                </a:r>
                <a:r>
                  <a:rPr lang="en-US" dirty="0"/>
                  <a:t> is calculation of the value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general scheme of the global search algorithm</a:t>
                </a:r>
              </a:p>
              <a:p>
                <a:pPr lvl="1">
                  <a:buNone/>
                </a:pPr>
                <a:r>
                  <a:rPr lang="en-US" dirty="0"/>
                  <a:t>The first two trials are carried out at boundary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For each interval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calculate the value of the characteristic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Find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</a:t>
                </a:r>
                <a:br>
                  <a:rPr lang="en-US" sz="2200" dirty="0"/>
                </a:br>
                <a:r>
                  <a:rPr lang="en-US" sz="2200" dirty="0"/>
                  <a:t>maximum characteristic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𝑡</m:t>
                    </m:r>
                    <m:r>
                      <m:rPr>
                        <m:nor/>
                      </m:rPr>
                      <a:rPr lang="ru-RU" sz="2200" dirty="0"/>
                      <m:t>)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=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b="0" dirty="0" smtClean="0"/>
                      <m:t>max</m:t>
                    </m:r>
                    <m:r>
                      <m:rPr>
                        <m:nor/>
                      </m:rPr>
                      <a:rPr lang="ru-RU" sz="2200" dirty="0"/>
                      <m:t>{</m:t>
                    </m:r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ru-RU" sz="2200" dirty="0"/>
                      <m:t>): 1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𝑘</m:t>
                    </m:r>
                    <m:r>
                      <m:rPr>
                        <m:nor/>
                      </m:rPr>
                      <a:rPr lang="ru-RU" sz="2200" dirty="0"/>
                      <m:t>+1}.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Carry out new trial at the internal point </a:t>
                </a:r>
                <a:br>
                  <a:rPr lang="en-US" sz="2200" dirty="0"/>
                </a:br>
                <a:r>
                  <a:rPr lang="en-US" sz="2200" dirty="0"/>
                  <a:t>of the “best”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. 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Check stop condition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sz="22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2200" dirty="0"/>
                  <a:t>, </a:t>
                </a:r>
                <a:r>
                  <a:rPr lang="en-US" sz="2200" dirty="0"/>
                  <a:t>where</a:t>
                </a:r>
              </a:p>
              <a:p>
                <a:pPr marL="457200" indent="-457200">
                  <a:lnSpc>
                    <a:spcPct val="120000"/>
                  </a:lnSpc>
                  <a:buNone/>
                </a:pPr>
                <a:r>
                  <a:rPr lang="en-US" sz="22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B4E707-0166-44E5-ADFC-3A9EB51E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 Approach for Simultaneous Finding of Multiple Efficient Decisions</a:t>
            </a:r>
            <a:br>
              <a:rPr lang="en-US"/>
            </a:br>
            <a:r>
              <a:rPr lang="en-US"/>
              <a:t>in Multi-objective Optimization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F89C315D-0DC8-44A5-9CA0-62F257471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MOTOR-2021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E45FF-DF97-4110-9015-1883A1E5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1156</Words>
  <Application>Microsoft Office PowerPoint</Application>
  <PresentationFormat>Лист A4 (210x297 мм)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Arial</vt:lpstr>
      <vt:lpstr>Bernard MT Condensed</vt:lpstr>
      <vt:lpstr>Cambria Math</vt:lpstr>
      <vt:lpstr>CMBX12</vt:lpstr>
      <vt:lpstr>Courier New</vt:lpstr>
      <vt:lpstr>Symbol</vt:lpstr>
      <vt:lpstr>Times</vt:lpstr>
      <vt:lpstr>Times New Roman</vt:lpstr>
      <vt:lpstr>Verdana</vt:lpstr>
      <vt:lpstr>Verdana</vt:lpstr>
      <vt:lpstr>Wingdings</vt:lpstr>
      <vt:lpstr>1_itlab</vt:lpstr>
      <vt:lpstr>An Approach for Simultaneous Finding of Multiple Efficient Decisions in Multi-objective Optimization Problems</vt:lpstr>
      <vt:lpstr>Victor Gergel</vt:lpstr>
      <vt:lpstr>Content</vt:lpstr>
      <vt:lpstr>Multi-objective optimization problem</vt:lpstr>
      <vt:lpstr>Scalarization of multiple objective functions</vt:lpstr>
      <vt:lpstr>Dimensionality reduction</vt:lpstr>
      <vt:lpstr>Dimensionality reduction</vt:lpstr>
      <vt:lpstr>Dimensionality reduction</vt:lpstr>
      <vt:lpstr>Global search algorithm</vt:lpstr>
      <vt:lpstr>Multiple Global Search Algorithm…</vt:lpstr>
      <vt:lpstr>Multiple Global Search Algorithm</vt:lpstr>
      <vt:lpstr>Simultaneous solution of a set of global optimization problems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 you for attention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2021-07-05T11:13:51Z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