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8"/>
  </p:notesMasterIdLst>
  <p:handoutMasterIdLst>
    <p:handoutMasterId r:id="rId19"/>
  </p:handoutMasterIdLst>
  <p:sldIdLst>
    <p:sldId id="518" r:id="rId2"/>
    <p:sldId id="565" r:id="rId3"/>
    <p:sldId id="566" r:id="rId4"/>
    <p:sldId id="567" r:id="rId5"/>
    <p:sldId id="568" r:id="rId6"/>
    <p:sldId id="569" r:id="rId7"/>
    <p:sldId id="474" r:id="rId8"/>
    <p:sldId id="570" r:id="rId9"/>
    <p:sldId id="493" r:id="rId10"/>
    <p:sldId id="528" r:id="rId11"/>
    <p:sldId id="527" r:id="rId12"/>
    <p:sldId id="541" r:id="rId13"/>
    <p:sldId id="543" r:id="rId14"/>
    <p:sldId id="546" r:id="rId15"/>
    <p:sldId id="571" r:id="rId16"/>
    <p:sldId id="551" r:id="rId17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3369" autoAdjust="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8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2" y="-114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068363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90545" y="2348880"/>
            <a:ext cx="8739214" cy="1050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Национальный исследовательский университет</a:t>
            </a:r>
            <a:endParaRPr lang="ru-RU" sz="16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2243171"/>
            <a:ext cx="1141412" cy="1257837"/>
          </a:xfrm>
          <a:prstGeom prst="rect">
            <a:avLst/>
          </a:prstGeom>
        </p:spPr>
      </p:pic>
      <p:sp>
        <p:nvSpPr>
          <p:cNvPr id="10" name="Line 12">
            <a:extLst>
              <a:ext uri="{FF2B5EF4-FFF2-40B4-BE49-F238E27FC236}">
                <a16:creationId xmlns:a16="http://schemas.microsoft.com/office/drawing/2014/main" id="{70369828-50AA-41DA-9F5A-AA39D39C6B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3717032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D44C81-6232-4FF9-AF64-1FA8189B525D}"/>
              </a:ext>
            </a:extLst>
          </p:cNvPr>
          <p:cNvSpPr/>
          <p:nvPr userDrawn="1"/>
        </p:nvSpPr>
        <p:spPr bwMode="auto">
          <a:xfrm>
            <a:off x="132426" y="260648"/>
            <a:ext cx="9439936" cy="1804727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30.03.2021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5E28CF-B7F8-4FC0-BAA9-FA75955222E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7642" y="5445224"/>
            <a:ext cx="84201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20638" algn="ctr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236663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4465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dirty="0">
                <a:latin typeface="Cambria" panose="02040503050406030204" pitchFamily="18" charset="0"/>
              </a:rPr>
              <a:t>д.т.н., проф., Гергель В.П., ИТММ, ННГУ</a:t>
            </a:r>
          </a:p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b="1" u="sng" dirty="0">
                <a:latin typeface="Cambria" panose="02040503050406030204" pitchFamily="18" charset="0"/>
              </a:rPr>
              <a:t>к.т.н., преп., </a:t>
            </a:r>
            <a:r>
              <a:rPr lang="ru-RU" altLang="ru-RU" sz="2200" b="1" u="sng" dirty="0" err="1">
                <a:latin typeface="Cambria" panose="02040503050406030204" pitchFamily="18" charset="0"/>
              </a:rPr>
              <a:t>Козинов</a:t>
            </a:r>
            <a:r>
              <a:rPr lang="ru-RU" altLang="ru-RU" sz="2200" b="1" u="sng" dirty="0">
                <a:latin typeface="Cambria" panose="02040503050406030204" pitchFamily="18" charset="0"/>
              </a:rPr>
              <a:t> Е.А. , ИТММ, ННГУ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24CA9CCD-1849-49E0-B228-E66A0E7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42" y="3886200"/>
            <a:ext cx="8807846" cy="1415008"/>
          </a:xfrm>
        </p:spPr>
        <p:txBody>
          <a:bodyPr/>
          <a:lstStyle/>
          <a:p>
            <a:r>
              <a:rPr lang="en-US" sz="3200" b="1" dirty="0"/>
              <a:t>Parallel Computations for Solving Multicriteria Mixed-Integer Optimization Problems</a:t>
            </a:r>
            <a:endParaRPr lang="ru-RU" sz="3200" b="1" dirty="0"/>
          </a:p>
        </p:txBody>
      </p:sp>
      <p:pic>
        <p:nvPicPr>
          <p:cNvPr id="1026" name="Picture 2" descr="Параллельные вычислительные технологии 2021 (ПаВТ'2021)">
            <a:extLst>
              <a:ext uri="{FF2B5EF4-FFF2-40B4-BE49-F238E27FC236}">
                <a16:creationId xmlns:a16="http://schemas.microsoft.com/office/drawing/2014/main" id="{57DCAD94-4E9E-4440-8019-63393CC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16074"/>
            <a:ext cx="1619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DF5F1D-3089-47BB-9D50-5CD7983EC7F6}"/>
              </a:ext>
            </a:extLst>
          </p:cNvPr>
          <p:cNvSpPr txBox="1"/>
          <p:nvPr/>
        </p:nvSpPr>
        <p:spPr>
          <a:xfrm>
            <a:off x="2003246" y="674693"/>
            <a:ext cx="7486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Параллельные вычислительные технологии (ПаВТ'2021)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подхода: Использование поисковой информации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3097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Решение задач – последовательность испытаний 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i="1" baseline="30000" dirty="0" err="1"/>
              <a:t>i</a:t>
            </a:r>
            <a:r>
              <a:rPr lang="en-US" i="1" baseline="30000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30000" dirty="0"/>
              <a:t>𝑖</a:t>
            </a:r>
            <a:r>
              <a:rPr lang="ru-RU" dirty="0"/>
              <a:t> 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i="1" baseline="30000" dirty="0" err="1"/>
              <a:t>i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Вся доступная информация о решаемой задаче оптимизации </a:t>
            </a:r>
            <a:br>
              <a:rPr lang="ru-RU" dirty="0"/>
            </a:br>
            <a:r>
              <a:rPr lang="ru-RU" dirty="0"/>
              <a:t>(</a:t>
            </a:r>
            <a:r>
              <a:rPr lang="ru-RU" i="1" dirty="0"/>
              <a:t>множество поисковой информации</a:t>
            </a:r>
            <a:r>
              <a:rPr lang="ru-RU" dirty="0"/>
              <a:t>, МПИ):</a:t>
            </a:r>
          </a:p>
          <a:p>
            <a:pPr lvl="1"/>
            <a:endParaRPr lang="en-US" sz="3000" dirty="0"/>
          </a:p>
          <a:p>
            <a:pPr lvl="1"/>
            <a:r>
              <a:rPr lang="ru-RU" dirty="0"/>
              <a:t>МПИ преобразуется к </a:t>
            </a:r>
            <a:r>
              <a:rPr lang="ru-RU" i="1" dirty="0"/>
              <a:t>матрице состояния поиска</a:t>
            </a:r>
            <a:r>
              <a:rPr lang="ru-RU" dirty="0"/>
              <a:t> (МСП) :</a:t>
            </a:r>
          </a:p>
          <a:p>
            <a:pPr lvl="1"/>
            <a:endParaRPr lang="en-US" sz="3000" dirty="0"/>
          </a:p>
          <a:p>
            <a:pPr lvl="2"/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(</a:t>
            </a:r>
            <a:r>
              <a:rPr lang="ru-RU" dirty="0"/>
              <a:t>𝑦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-25000" dirty="0"/>
              <a:t>𝑖</a:t>
            </a:r>
            <a:r>
              <a:rPr lang="ru-RU" dirty="0"/>
              <a:t> )</a:t>
            </a:r>
            <a:r>
              <a:rPr lang="en-US" dirty="0"/>
              <a:t> ,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) </a:t>
            </a:r>
            <a:r>
              <a:rPr lang="ru-RU" dirty="0"/>
              <a:t>– редуцированные точки,</a:t>
            </a:r>
            <a:endParaRPr lang="en-US" dirty="0"/>
          </a:p>
          <a:p>
            <a:pPr lvl="2"/>
            <a:r>
              <a:rPr lang="ru-RU" dirty="0"/>
              <a:t> </a:t>
            </a:r>
          </a:p>
          <a:p>
            <a:pPr lvl="2"/>
            <a:r>
              <a:rPr lang="ru-RU" dirty="0"/>
              <a:t>𝑙</a:t>
            </a:r>
            <a:r>
              <a:rPr lang="ru-RU" baseline="-25000" dirty="0"/>
              <a:t>𝑖</a:t>
            </a:r>
            <a:r>
              <a:rPr lang="ru-RU" dirty="0"/>
              <a:t> - номера итераций.</a:t>
            </a:r>
          </a:p>
          <a:p>
            <a:r>
              <a:rPr lang="ru-RU" dirty="0"/>
              <a:t>При переходе к новой задаче поисковая информация может быть пересчитана </a:t>
            </a:r>
            <a:r>
              <a:rPr lang="ru-RU" b="1" i="1" dirty="0"/>
              <a:t>без дополнительных вычислений значений критериев</a:t>
            </a:r>
            <a:r>
              <a:rPr lang="ru-RU" dirty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ru-RU" dirty="0"/>
              <a:t>Алгоритм, разработанный в рамках предложенного подхода, именуется далее как </a:t>
            </a:r>
            <a:r>
              <a:rPr lang="en-US" b="1" u="sng" dirty="0"/>
              <a:t>Algorithm for  Global Mixed-Integer Search (AGMIS</a:t>
            </a:r>
            <a:r>
              <a:rPr lang="ru-RU" b="1" u="sng" dirty="0"/>
              <a:t>)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2924944"/>
            <a:ext cx="3018316" cy="3240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3573016"/>
            <a:ext cx="2725528" cy="432000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4363" y="4905216"/>
            <a:ext cx="4058837" cy="46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96" y="2093987"/>
            <a:ext cx="4895850" cy="542925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2666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систем с общей</a:t>
            </a:r>
            <a:r>
              <a:rPr lang="en-US" dirty="0"/>
              <a:t> </a:t>
            </a:r>
            <a:r>
              <a:rPr lang="ru-RU" dirty="0"/>
              <a:t>разделяемой памятью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667908" cy="5214974"/>
          </a:xfrm>
        </p:spPr>
        <p:txBody>
          <a:bodyPr>
            <a:noAutofit/>
          </a:bodyPr>
          <a:lstStyle/>
          <a:p>
            <a:r>
              <a:rPr lang="ru-RU" sz="2200" dirty="0"/>
              <a:t>Параллельный алгоритм </a:t>
            </a:r>
            <a:r>
              <a:rPr lang="en-US" sz="2200" b="1" u="sng" dirty="0"/>
              <a:t>(PAGMIS</a:t>
            </a:r>
            <a:r>
              <a:rPr lang="ru-RU" sz="2200" b="1" u="sng" dirty="0"/>
              <a:t>)</a:t>
            </a:r>
            <a:r>
              <a:rPr lang="en-US" sz="2200" b="1" dirty="0"/>
              <a:t> </a:t>
            </a:r>
            <a:r>
              <a:rPr lang="ru-RU" sz="2200" dirty="0"/>
              <a:t>определяется как расширение последовательного метода </a:t>
            </a:r>
            <a:r>
              <a:rPr lang="en-US" sz="2200" dirty="0"/>
              <a:t>AGMIS</a:t>
            </a:r>
            <a:r>
              <a:rPr lang="ru-RU" sz="2200" dirty="0"/>
              <a:t>:</a:t>
            </a:r>
          </a:p>
          <a:p>
            <a:pPr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</a:t>
            </a:r>
            <a:r>
              <a:rPr lang="ru-RU" sz="2200" i="1" baseline="-25000" dirty="0" err="1"/>
              <a:t>p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𝑘∗𝑝+1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ru-RU" sz="2200" dirty="0"/>
              <a:t>. </a:t>
            </a:r>
          </a:p>
          <a:p>
            <a:pPr>
              <a:buFont typeface="+mj-lt"/>
              <a:buAutoNum type="arabicPeriod"/>
            </a:pPr>
            <a:r>
              <a:rPr lang="ru-RU" sz="2200" dirty="0"/>
              <a:t>Для каждого интервала (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en-US" sz="2200" baseline="-25000" dirty="0"/>
              <a:t>-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ru-RU" sz="2200" dirty="0"/>
              <a:t>) вычислить</a:t>
            </a:r>
            <a:r>
              <a:rPr lang="en-US" sz="2200" dirty="0"/>
              <a:t> </a:t>
            </a:r>
            <a:r>
              <a:rPr lang="ru-RU" sz="2200" dirty="0"/>
              <a:t>значения характеристики интервалов 𝑅(𝑖).</a:t>
            </a:r>
          </a:p>
          <a:p>
            <a:pPr>
              <a:spcAft>
                <a:spcPts val="300"/>
              </a:spcAft>
              <a:buFont typeface="+mj-lt"/>
              <a:buAutoNum type="arabicPeriod"/>
            </a:pPr>
            <a:r>
              <a:rPr lang="ru-RU" sz="2200" dirty="0"/>
              <a:t>Отсортировать интервалы по убыванию характеристик и </a:t>
            </a:r>
            <a:br>
              <a:rPr lang="ru-RU" sz="2200" dirty="0"/>
            </a:br>
            <a:r>
              <a:rPr lang="ru-RU" sz="2200" dirty="0"/>
              <a:t>взять 𝑝 интервалов </a:t>
            </a:r>
            <a:br>
              <a:rPr lang="ru-RU" sz="2200" dirty="0"/>
            </a:br>
            <a:r>
              <a:rPr lang="ru-RU" sz="2200" dirty="0"/>
              <a:t> 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2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𝑝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>
              <a:buFont typeface="+mj-lt"/>
              <a:buAutoNum type="arabicPeriod"/>
            </a:pPr>
            <a:r>
              <a:rPr lang="ru-RU" sz="2200" b="1" dirty="0"/>
              <a:t>Провести 𝑝 испытаний </a:t>
            </a:r>
            <a:br>
              <a:rPr lang="ru-RU" sz="2200" b="1" dirty="0"/>
            </a:br>
            <a:r>
              <a:rPr lang="ru-RU" sz="2200" b="1" dirty="0"/>
              <a:t>параллельно</a:t>
            </a:r>
            <a:endParaRPr lang="en-US" sz="2200" b="1" dirty="0"/>
          </a:p>
          <a:p>
            <a:pPr>
              <a:buFont typeface="+mj-lt"/>
              <a:buAutoNum type="arabicPeriod"/>
            </a:pPr>
            <a:endParaRPr lang="ru-RU" sz="2200" b="1" dirty="0"/>
          </a:p>
          <a:p>
            <a:pPr>
              <a:buFont typeface="+mj-lt"/>
              <a:buAutoNum type="arabicPeriod"/>
            </a:pPr>
            <a:r>
              <a:rPr lang="ru-RU" sz="2200" dirty="0"/>
              <a:t>Критерий остановки:</a:t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515719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5949280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3702608"/>
            <a:ext cx="4592960" cy="252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</a:t>
            </a:r>
            <a:r>
              <a:rPr lang="ru-RU" sz="2400" dirty="0"/>
              <a:t>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Вычислительные эксперименты проводились на суперкомпьютерах «Лобачевский» Нижегородского государственного университета и </a:t>
            </a:r>
            <a:r>
              <a:rPr lang="en-US" dirty="0"/>
              <a:t>Endeavor.</a:t>
            </a:r>
            <a:endParaRPr lang="ru-RU" dirty="0"/>
          </a:p>
          <a:p>
            <a:r>
              <a:rPr lang="ru-RU" dirty="0"/>
              <a:t>Характеристики вычислительных узлов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en-US" dirty="0"/>
              <a:t>2 x Intel Xeon Platinum 8260L, 2.4 GHz, (48</a:t>
            </a:r>
            <a:r>
              <a:rPr lang="ru-RU" dirty="0"/>
              <a:t> вычислительных</a:t>
            </a:r>
            <a:r>
              <a:rPr lang="en-US" dirty="0"/>
              <a:t> </a:t>
            </a:r>
            <a:r>
              <a:rPr lang="ru-RU" dirty="0"/>
              <a:t>ядер</a:t>
            </a:r>
            <a:r>
              <a:rPr lang="en-US" dirty="0"/>
              <a:t>)</a:t>
            </a:r>
            <a:r>
              <a:rPr lang="ru-RU" dirty="0"/>
              <a:t>,</a:t>
            </a:r>
          </a:p>
          <a:p>
            <a:pPr lvl="1"/>
            <a:r>
              <a:rPr lang="en-US" dirty="0"/>
              <a:t>256 GB RAM. </a:t>
            </a:r>
            <a:endParaRPr lang="ru-RU" dirty="0"/>
          </a:p>
          <a:p>
            <a:pPr lvl="1"/>
            <a:r>
              <a:rPr lang="ru-RU" dirty="0"/>
              <a:t>Компилятор из набора инструментов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Intel Parallel Studio XE 2019</a:t>
            </a:r>
            <a:r>
              <a:rPr lang="ru-RU" dirty="0"/>
              <a:t>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36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972128"/>
            <a:ext cx="9395428" cy="533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dirty="0"/>
              <a:t>Двухмерная задача многокритериальной оптимизации  с двумя критериями.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dirty="0"/>
              <a:t>Оценка эффективности решения задачи с использованием различных алгоритмов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35199"/>
              </p:ext>
            </p:extLst>
          </p:nvPr>
        </p:nvGraphicFramePr>
        <p:xfrm>
          <a:off x="488505" y="2524427"/>
          <a:ext cx="9000999" cy="2488749"/>
        </p:xfrm>
        <a:graphic>
          <a:graphicData uri="http://schemas.openxmlformats.org/drawingml/2006/table">
            <a:tbl>
              <a:tblPr/>
              <a:tblGrid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Метод решения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SEMO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none" dirty="0"/>
                        <a:t>AGMIS</a:t>
                      </a:r>
                      <a:endParaRPr lang="en-US" sz="220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</a:t>
                      </a:r>
                      <a:b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 метода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498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найденных точек области Парето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 индекс (лучше больше)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 индекс (лучше меньше)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1.277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 txBox="1">
            <a:spLocks/>
          </p:cNvSpPr>
          <p:nvPr/>
        </p:nvSpPr>
        <p:spPr bwMode="auto">
          <a:xfrm>
            <a:off x="345705" y="5076584"/>
            <a:ext cx="9395428" cy="13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0975" indent="-1809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kern="0" dirty="0"/>
              <a:t>сравниваемые алгоритмы - </a:t>
            </a:r>
            <a:r>
              <a:rPr lang="ru-RU" sz="2000" dirty="0" err="1"/>
              <a:t>Monte-Carlo</a:t>
            </a:r>
            <a:r>
              <a:rPr lang="ru-RU" sz="2000" dirty="0"/>
              <a:t> (MC), </a:t>
            </a:r>
            <a:r>
              <a:rPr lang="ru-RU" sz="2000" dirty="0" err="1"/>
              <a:t>genetic</a:t>
            </a:r>
            <a:r>
              <a:rPr lang="ru-RU" sz="2000" dirty="0"/>
              <a:t> </a:t>
            </a:r>
            <a:r>
              <a:rPr lang="ru-RU" sz="2000" dirty="0" err="1"/>
              <a:t>algorithm</a:t>
            </a:r>
            <a:r>
              <a:rPr lang="ru-RU" sz="2000" dirty="0"/>
              <a:t> SEMO </a:t>
            </a:r>
            <a:r>
              <a:rPr lang="ru-RU" sz="2000" dirty="0" err="1"/>
              <a:t>from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PISA </a:t>
            </a:r>
            <a:r>
              <a:rPr lang="ru-RU" sz="2000" dirty="0" err="1"/>
              <a:t>library</a:t>
            </a:r>
            <a:r>
              <a:rPr lang="ru-RU" sz="2000" dirty="0"/>
              <a:t>, </a:t>
            </a:r>
            <a:r>
              <a:rPr lang="ru-RU" sz="2000" dirty="0" err="1"/>
              <a:t>Non-uniform</a:t>
            </a:r>
            <a:r>
              <a:rPr lang="ru-RU" sz="2000" dirty="0"/>
              <a:t> </a:t>
            </a:r>
            <a:r>
              <a:rPr lang="ru-RU" sz="2000" dirty="0" err="1"/>
              <a:t>coverage</a:t>
            </a:r>
            <a:r>
              <a:rPr lang="ru-RU" sz="2000" dirty="0"/>
              <a:t> (NUC), </a:t>
            </a:r>
            <a:r>
              <a:rPr lang="en-US" sz="2000" dirty="0"/>
              <a:t>B</a:t>
            </a:r>
            <a:r>
              <a:rPr lang="ru-RU" sz="2000" dirty="0"/>
              <a:t>i-</a:t>
            </a:r>
            <a:r>
              <a:rPr lang="ru-RU" sz="2000" dirty="0" err="1"/>
              <a:t>objective</a:t>
            </a:r>
            <a:r>
              <a:rPr lang="ru-RU" sz="2000" dirty="0"/>
              <a:t> Lipschitz </a:t>
            </a:r>
            <a:r>
              <a:rPr lang="ru-RU" sz="2000" dirty="0" err="1"/>
              <a:t>optimization</a:t>
            </a:r>
            <a:r>
              <a:rPr lang="ru-RU" sz="2000" dirty="0"/>
              <a:t> (BLO),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оценка результатов решения – полнота (HV</a:t>
            </a:r>
            <a:r>
              <a:rPr lang="ru-RU" sz="2000" dirty="0">
                <a:sym typeface="Symbol" panose="05050102010706020507" pitchFamily="18" charset="2"/>
              </a:rPr>
              <a:t></a:t>
            </a:r>
            <a:r>
              <a:rPr lang="ru-RU" sz="2000" dirty="0"/>
              <a:t>) и равномерность (</a:t>
            </a:r>
            <a:r>
              <a:rPr lang="en-US" sz="2000" dirty="0"/>
              <a:t>DU</a:t>
            </a:r>
            <a:r>
              <a:rPr lang="ru-RU" sz="2000" dirty="0">
                <a:sym typeface="Symbol" panose="05050102010706020507" pitchFamily="18" charset="2"/>
              </a:rPr>
              <a:t></a:t>
            </a:r>
            <a:r>
              <a:rPr lang="ru-RU" sz="2000" dirty="0"/>
              <a:t>) аппроксимации области Парето </a:t>
            </a:r>
            <a:endParaRPr lang="ru-RU" sz="2000" kern="0" dirty="0"/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4792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Результаты вычислительных экспериментов…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Оценка эффективности параллельных вычислений:</a:t>
            </a:r>
          </a:p>
          <a:p>
            <a:pPr lvl="1"/>
            <a:r>
              <a:rPr lang="ru-RU" sz="2400" dirty="0"/>
              <a:t>Решалась серия задач многокритериальной оптимизации: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задач в серии – 100.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Способ получения критериев – генератор GKLS.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критериев – 2,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непрерывных параметров – 4,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дискретных параметров – 5,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значений для каждого дискретного параметра – 2,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Число рассматриваемых сверток – 50,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ru-RU" sz="2400" dirty="0"/>
              <a:t>Точность метода  –  </a:t>
            </a:r>
            <a:r>
              <a:rPr lang="el-GR" sz="2400" i="1" dirty="0"/>
              <a:t>ε</a:t>
            </a:r>
            <a:r>
              <a:rPr lang="ru-RU" sz="2400" i="1" dirty="0"/>
              <a:t> </a:t>
            </a:r>
            <a:r>
              <a:rPr lang="el-GR" sz="2400" dirty="0"/>
              <a:t>=</a:t>
            </a:r>
            <a:r>
              <a:rPr lang="ru-RU" sz="2400" dirty="0"/>
              <a:t> </a:t>
            </a:r>
            <a:r>
              <a:rPr lang="el-GR" sz="2400" dirty="0"/>
              <a:t>0.05</a:t>
            </a:r>
            <a:r>
              <a:rPr lang="ru-RU" sz="2400" dirty="0"/>
              <a:t>.</a:t>
            </a:r>
          </a:p>
          <a:p>
            <a:r>
              <a:rPr lang="ru-RU" dirty="0"/>
              <a:t>В результатах экспериментов приведено среднее число испытаний, выполняемое для решение одной задачи из серии.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658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Результаты вычислительных экспериментов</a:t>
            </a:r>
            <a:endParaRPr lang="en-US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408"/>
              </p:ext>
            </p:extLst>
          </p:nvPr>
        </p:nvGraphicFramePr>
        <p:xfrm>
          <a:off x="920552" y="1268762"/>
          <a:ext cx="8424936" cy="4859412"/>
        </p:xfrm>
        <a:graphic>
          <a:graphicData uri="http://schemas.openxmlformats.org/drawingml/2006/table">
            <a:tbl>
              <a:tblPr/>
              <a:tblGrid>
                <a:gridCol w="188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Число ядер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Ускорение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3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 полученная перебором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1 706 667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29 784,9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6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Парето, получаемая методом PA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GMIS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86 261,6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30 212,3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15 406,2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30 317,6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6 726,1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30 248,3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5 972,7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30 551,1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3 657,4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30 092,3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3 162,3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30 443,9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2 888,7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30 528,7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2 028,8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42,5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30 046,1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1 767,6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30 255,5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CEB8-266A-43FD-8316-DFEE2B35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 eaLnBrk="1" hangingPunct="1">
              <a:buNone/>
            </a:pPr>
            <a:r>
              <a:rPr lang="ru-RU" b="1" dirty="0"/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b="1" dirty="0"/>
          </a:p>
          <a:p>
            <a:pPr marL="0" indent="0" algn="ctr" eaLnBrk="1" hangingPunct="1">
              <a:buNone/>
            </a:pPr>
            <a:r>
              <a:rPr lang="ru-RU" b="1" dirty="0"/>
              <a:t>Вопросы?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b="1" dirty="0"/>
              <a:t>Контакты:</a:t>
            </a:r>
            <a:endParaRPr lang="en-US" b="1" dirty="0"/>
          </a:p>
          <a:p>
            <a:r>
              <a:rPr lang="ru-RU" dirty="0"/>
              <a:t>д.т.н., проф.</a:t>
            </a:r>
            <a:r>
              <a:rPr lang="en-US" dirty="0"/>
              <a:t>,</a:t>
            </a:r>
            <a:r>
              <a:rPr lang="ru-RU" dirty="0"/>
              <a:t> ИТММ</a:t>
            </a:r>
            <a:r>
              <a:rPr lang="en-US" dirty="0"/>
              <a:t>,</a:t>
            </a:r>
            <a:r>
              <a:rPr lang="ru-RU" dirty="0"/>
              <a:t> ННГУ</a:t>
            </a:r>
            <a:br>
              <a:rPr lang="en-US" dirty="0"/>
            </a:br>
            <a:r>
              <a:rPr lang="ru-RU" dirty="0" err="1"/>
              <a:t>Гергель</a:t>
            </a:r>
            <a:r>
              <a:rPr lang="ru-RU" dirty="0"/>
              <a:t> Виктор Павлович </a:t>
            </a:r>
            <a:br>
              <a:rPr lang="en-US" dirty="0"/>
            </a:br>
            <a:r>
              <a:rPr lang="en-US" dirty="0">
                <a:hlinkClick r:id="rId2"/>
              </a:rPr>
              <a:t>gergel@unn.ru</a:t>
            </a:r>
            <a:r>
              <a:rPr lang="en-US" dirty="0"/>
              <a:t> </a:t>
            </a:r>
          </a:p>
          <a:p>
            <a:r>
              <a:rPr lang="ru-RU" dirty="0" err="1"/>
              <a:t>к.т.н</a:t>
            </a:r>
            <a:r>
              <a:rPr lang="ru-RU" dirty="0"/>
              <a:t>, преп. каф. МОСТ, ИТММ</a:t>
            </a:r>
            <a:r>
              <a:rPr lang="en-US" dirty="0"/>
              <a:t>,</a:t>
            </a:r>
            <a:r>
              <a:rPr lang="ru-RU" dirty="0"/>
              <a:t> ННГУ</a:t>
            </a:r>
            <a:br>
              <a:rPr lang="en-US" dirty="0"/>
            </a:br>
            <a:r>
              <a:rPr lang="ru-RU" u="sng" dirty="0" err="1"/>
              <a:t>Козинов</a:t>
            </a:r>
            <a:r>
              <a:rPr lang="ru-RU" u="sng" dirty="0"/>
              <a:t> Евгений Александрович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evgeny.kozinov@itmm.unn.ru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2579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A6598-0736-4737-9A57-C9F43D6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47392-3077-48C0-B570-796AD3F2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9179404" cy="5214974"/>
          </a:xfrm>
        </p:spPr>
        <p:txBody>
          <a:bodyPr/>
          <a:lstStyle/>
          <a:p>
            <a:r>
              <a:rPr lang="ru-RU" dirty="0"/>
              <a:t>Постановка задачи многокритериальной оптимизации с дискретными параметрами</a:t>
            </a:r>
          </a:p>
          <a:p>
            <a:r>
              <a:rPr lang="ru-RU" dirty="0"/>
              <a:t>Предлагаемый подход</a:t>
            </a:r>
          </a:p>
          <a:p>
            <a:pPr lvl="1"/>
            <a:r>
              <a:rPr lang="ru-RU" sz="2400" dirty="0"/>
              <a:t>Сведение задачи МКО к задачам скалярной глобальной оптимизации,</a:t>
            </a:r>
          </a:p>
          <a:p>
            <a:pPr lvl="1"/>
            <a:r>
              <a:rPr lang="ru-RU" sz="2400" dirty="0"/>
              <a:t>Применение двухэтапной схемы решения задач глобального поиска,</a:t>
            </a:r>
          </a:p>
          <a:p>
            <a:pPr lvl="1"/>
            <a:r>
              <a:rPr lang="ru-RU" sz="2400" dirty="0"/>
              <a:t>Редукцию размерности с использованием кривых Пеано, </a:t>
            </a:r>
          </a:p>
          <a:p>
            <a:pPr lvl="1"/>
            <a:r>
              <a:rPr lang="ru-RU" sz="2400" dirty="0"/>
              <a:t>Совместное решение множества оптимизационных задач, </a:t>
            </a:r>
          </a:p>
          <a:p>
            <a:pPr lvl="1"/>
            <a:r>
              <a:rPr lang="ru-RU" sz="2400" dirty="0"/>
              <a:t>Повторное использование поисковой информации, получаемой в процессе вычислений.</a:t>
            </a:r>
            <a:endParaRPr lang="ru-RU" dirty="0"/>
          </a:p>
          <a:p>
            <a:r>
              <a:rPr lang="ru-RU" dirty="0"/>
              <a:t>Результаты вычислительных экспериментов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E5889-8250-43AF-97FA-E9C42D12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7E093767-AD85-4822-8B9D-FFDF67D216EA}" type="slidenum">
              <a:rPr lang="ru-RU" smtClean="0"/>
              <a:t>2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386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88D20-BE3C-4886-98AA-BFEE71C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01DF5-404B-4617-9A32-6401B967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многокритериальной оптимизации с дискретными параметрами:</a:t>
            </a:r>
          </a:p>
          <a:p>
            <a:endParaRPr lang="ru-RU" dirty="0"/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  – </a:t>
            </a:r>
            <a:r>
              <a:rPr lang="ru-RU" sz="2400" dirty="0"/>
              <a:t>векторный критерий эффективности,</a:t>
            </a:r>
            <a:endParaRPr lang="en-US" sz="2400" dirty="0"/>
          </a:p>
          <a:p>
            <a:pPr lvl="1"/>
            <a:r>
              <a:rPr lang="en-US" sz="2400" i="1" dirty="0"/>
              <a:t>y = 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r>
              <a:rPr lang="en-US" sz="2400" i="1" dirty="0"/>
              <a:t>, y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n</a:t>
            </a:r>
            <a:r>
              <a:rPr lang="en-US" sz="2400" dirty="0"/>
              <a:t>) – </a:t>
            </a:r>
            <a:r>
              <a:rPr lang="ru-RU" sz="2400" dirty="0"/>
              <a:t>набор непрерывных параметров</a:t>
            </a:r>
          </a:p>
          <a:p>
            <a:pPr lvl="1"/>
            <a:endParaRPr lang="ru-RU" sz="2400" dirty="0"/>
          </a:p>
          <a:p>
            <a:pPr lvl="1"/>
            <a:r>
              <a:rPr lang="en-US" sz="2400" i="1" dirty="0"/>
              <a:t>u = 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i="1" baseline="-25000" dirty="0"/>
              <a:t>1</a:t>
            </a:r>
            <a:r>
              <a:rPr lang="en-US" sz="2400" i="1" dirty="0"/>
              <a:t>, u</a:t>
            </a:r>
            <a:r>
              <a:rPr lang="en-US" sz="2400" i="1" baseline="-25000" dirty="0"/>
              <a:t>2</a:t>
            </a:r>
            <a:r>
              <a:rPr lang="en-US" sz="2400" i="1" dirty="0"/>
              <a:t>, …, u</a:t>
            </a:r>
            <a:r>
              <a:rPr lang="en-US" sz="2400" i="1" baseline="-25000" dirty="0"/>
              <a:t>n</a:t>
            </a:r>
            <a:r>
              <a:rPr lang="en-US" sz="2400" dirty="0"/>
              <a:t>) – </a:t>
            </a:r>
            <a:r>
              <a:rPr lang="ru-RU" sz="2400" dirty="0"/>
              <a:t>набор дискретных параметров,</a:t>
            </a:r>
          </a:p>
          <a:p>
            <a:pPr lvl="1"/>
            <a:r>
              <a:rPr lang="ru-RU" sz="2400" dirty="0"/>
              <a:t>каждый дискретный параметр может принимать фиксированный набор значений.</a:t>
            </a:r>
          </a:p>
          <a:p>
            <a:r>
              <a:rPr lang="ru-RU" dirty="0"/>
              <a:t>Предполагается, что критерии многоэкстремальные, вычислительно- трудоемкие, а также удовлетворяют условию </a:t>
            </a:r>
            <a:r>
              <a:rPr lang="ru-RU" dirty="0" err="1"/>
              <a:t>Липщица</a:t>
            </a:r>
            <a:r>
              <a:rPr lang="ru-RU" dirty="0"/>
              <a:t>: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8FDDF-B87E-4002-A80A-BFC97BE8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7081" y="1934588"/>
            <a:ext cx="6048672" cy="41429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3105" y="3295271"/>
            <a:ext cx="5616624" cy="349753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7467" y="5733256"/>
            <a:ext cx="6307901" cy="432048"/>
          </a:xfrm>
          <a:prstGeom prst="rect">
            <a:avLst/>
          </a:prstGeom>
          <a:noFill/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838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7E093767-AD85-4822-8B9D-FFDF67D216EA}" type="slidenum">
              <a:rPr lang="ru-RU" smtClean="0"/>
              <a:t>3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416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подход для решения многокритериальных задач оптимизации с дискретными параметрами состоит в следующем:</a:t>
            </a:r>
          </a:p>
          <a:p>
            <a:pPr lvl="1"/>
            <a:r>
              <a:rPr lang="ru-RU" sz="2400" dirty="0"/>
              <a:t>Сведение задачи МКО к задачам скалярной глобальной оптимизации,</a:t>
            </a:r>
          </a:p>
          <a:p>
            <a:pPr lvl="1"/>
            <a:r>
              <a:rPr lang="ru-RU" sz="2400" dirty="0"/>
              <a:t>Применение двухэтапной схемы решения задач глобального поиска,</a:t>
            </a:r>
          </a:p>
          <a:p>
            <a:pPr lvl="1"/>
            <a:r>
              <a:rPr lang="ru-RU" sz="2400" dirty="0"/>
              <a:t>Редукцию размерности с использованием кривых Пеано, </a:t>
            </a:r>
          </a:p>
          <a:p>
            <a:pPr lvl="1"/>
            <a:r>
              <a:rPr lang="ru-RU" sz="2400" dirty="0"/>
              <a:t>Совместное решение множества оптимизационных задач, </a:t>
            </a:r>
          </a:p>
          <a:p>
            <a:pPr lvl="1"/>
            <a:r>
              <a:rPr lang="ru-RU" sz="2400" dirty="0"/>
              <a:t>Повторное использование поисковой информации, получаемой в процессе вычислений.</a:t>
            </a:r>
            <a:endParaRPr lang="en-US" sz="2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подхода: Свертка частных критериев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построения скалярного показателя эффективности </a:t>
            </a:r>
            <a:r>
              <a:rPr lang="ru-RU" i="1" dirty="0"/>
              <a:t>F(</a:t>
            </a:r>
            <a:r>
              <a:rPr lang="ru-RU" i="1" dirty="0" err="1"/>
              <a:t>α</a:t>
            </a:r>
            <a:r>
              <a:rPr lang="ru-RU" i="1" dirty="0"/>
              <a:t>,</a:t>
            </a:r>
            <a:r>
              <a:rPr lang="ru-RU" i="1" dirty="0" err="1"/>
              <a:t>y,u</a:t>
            </a:r>
            <a:r>
              <a:rPr lang="ru-RU" i="1" dirty="0"/>
              <a:t>)</a:t>
            </a:r>
            <a:r>
              <a:rPr lang="ru-RU" dirty="0"/>
              <a:t> используется минимаксная свертка критериев</a:t>
            </a:r>
          </a:p>
          <a:p>
            <a:endParaRPr lang="ru-RU" dirty="0"/>
          </a:p>
          <a:p>
            <a:pPr lvl="1"/>
            <a:r>
              <a:rPr lang="ru-RU" dirty="0"/>
              <a:t>где набор коэффициентов свертки </a:t>
            </a:r>
            <a:r>
              <a:rPr lang="el-GR" i="1" dirty="0"/>
              <a:t>λ</a:t>
            </a:r>
            <a:r>
              <a:rPr lang="ru-RU" i="1" dirty="0"/>
              <a:t> </a:t>
            </a:r>
            <a:r>
              <a:rPr lang="ru-RU" dirty="0"/>
              <a:t>удовлетворяет следующим условиям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В результате свертки частных критериев появляется множество задач глобальной оптимизации (ГО)</a:t>
            </a:r>
          </a:p>
          <a:p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1988840"/>
            <a:ext cx="4514850" cy="32385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600" y="2708920"/>
            <a:ext cx="4991100" cy="9144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3160" y="3004195"/>
            <a:ext cx="2028825" cy="323850"/>
          </a:xfrm>
          <a:prstGeom prst="rect">
            <a:avLst/>
          </a:prstGeom>
          <a:noFill/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1371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1695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922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4581128"/>
            <a:ext cx="89169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подхода: Двухэтапная схема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667908" cy="5214974"/>
          </a:xfrm>
        </p:spPr>
        <p:txBody>
          <a:bodyPr/>
          <a:lstStyle/>
          <a:p>
            <a:r>
              <a:rPr lang="ru-RU" dirty="0"/>
              <a:t>Для решения многокритериальной задачи оптимизации с дискретными параметрами используется многошаговая схема редукции размерности:</a:t>
            </a:r>
          </a:p>
          <a:p>
            <a:endParaRPr lang="ru-RU" dirty="0"/>
          </a:p>
          <a:p>
            <a:endParaRPr lang="ru-RU" dirty="0"/>
          </a:p>
          <a:p>
            <a:pPr lvl="1"/>
            <a:r>
              <a:rPr lang="en-US" dirty="0"/>
              <a:t>U </a:t>
            </a:r>
            <a:r>
              <a:rPr lang="ru-RU" dirty="0"/>
              <a:t>есть множество различных вариантов значений дискретных параметров,</a:t>
            </a:r>
          </a:p>
          <a:p>
            <a:pPr lvl="1"/>
            <a:r>
              <a:rPr lang="ru-RU" dirty="0"/>
              <a:t>Исходная постановка задачи сводиться к совместному решению множества задач глобальной оптимизации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>
              <a:buNone/>
            </a:pPr>
            <a:r>
              <a:rPr lang="ru-RU" dirty="0"/>
              <a:t>	где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ru-RU" dirty="0"/>
              <a:t>– число различных вариантов значений дискретных параметров.</a:t>
            </a:r>
          </a:p>
          <a:p>
            <a:pPr lvl="1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4673" y="2520702"/>
            <a:ext cx="4600575" cy="476250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5113" y="4410050"/>
            <a:ext cx="5210175" cy="495300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838" y="5049366"/>
            <a:ext cx="2000250" cy="323850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1276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подхода: Редукция размерности</a:t>
            </a:r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2262945"/>
            <a:ext cx="2437189" cy="220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3265511" y="309278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/>
              <a:t>Редукция размерности с использованием </a:t>
            </a:r>
            <a:r>
              <a:rPr lang="ru-RU" sz="2600" i="1" dirty="0"/>
              <a:t>кривых</a:t>
            </a:r>
            <a:r>
              <a:rPr lang="ru-RU" sz="2600" dirty="0"/>
              <a:t> Пеано</a:t>
            </a:r>
            <a:r>
              <a:rPr lang="en-US" sz="2600" dirty="0"/>
              <a:t> </a:t>
            </a:r>
            <a:r>
              <a:rPr lang="en-US" sz="2600" i="1" dirty="0"/>
              <a:t>y 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</a:p>
          <a:p>
            <a:pPr lvl="1">
              <a:buNone/>
            </a:pPr>
            <a:r>
              <a:rPr lang="en-US" dirty="0"/>
              <a:t>   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777" y="2204864"/>
            <a:ext cx="5657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Основы подхода: Совместное решение задач</a:t>
            </a:r>
            <a:endParaRPr lang="en-US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4488" y="1022338"/>
            <a:ext cx="9561512" cy="5214974"/>
          </a:xfrm>
        </p:spPr>
        <p:txBody>
          <a:bodyPr/>
          <a:lstStyle/>
          <a:p>
            <a:r>
              <a:rPr lang="ru-RU" dirty="0"/>
              <a:t>Множество задач глобальной оптимизации можно решать совместно.</a:t>
            </a:r>
          </a:p>
          <a:p>
            <a:pPr lvl="1"/>
            <a:r>
              <a:rPr lang="ru-RU" dirty="0"/>
              <a:t>Для совместного решения множество задач ГО конструируется интегральный критерий эффективности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fi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785" y="3073733"/>
            <a:ext cx="5631551" cy="3163579"/>
          </a:xfrm>
          <a:prstGeom prst="rect">
            <a:avLst/>
          </a:prstGeom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928" y="2060848"/>
            <a:ext cx="5086350" cy="1409700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подхода: Базовый алгоритм (АГП)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128464" y="1071546"/>
            <a:ext cx="9777536" cy="52149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Испытание – вычисление значений скалярного критерия </a:t>
            </a:r>
            <a:r>
              <a:rPr lang="ru-RU" i="1" dirty="0"/>
              <a:t>Ф</a:t>
            </a:r>
            <a:r>
              <a:rPr lang="en-US" dirty="0"/>
              <a:t>(</a:t>
            </a:r>
            <a:r>
              <a:rPr lang="el-GR" i="1" dirty="0"/>
              <a:t>α,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))</a:t>
            </a:r>
            <a:r>
              <a:rPr lang="ru-RU" dirty="0"/>
              <a:t> в точке 𝑥</a:t>
            </a:r>
            <a:r>
              <a:rPr lang="ru-RU" baseline="-25000" dirty="0"/>
              <a:t>𝑖</a:t>
            </a:r>
            <a:r>
              <a:rPr lang="ru-RU" dirty="0"/>
              <a:t>. </a:t>
            </a:r>
          </a:p>
          <a:p>
            <a:r>
              <a:rPr lang="ru-RU" dirty="0"/>
              <a:t>Общая схема Алгоритма Глобального Поиска (АГП):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Первое испытание проводится в произвольной точке 𝑥</a:t>
            </a:r>
            <a:r>
              <a:rPr lang="ru-RU" baseline="30000" dirty="0"/>
              <a:t>1</a:t>
            </a:r>
            <a:r>
              <a:rPr lang="en-US" i="1" baseline="30000" dirty="0"/>
              <a:t>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ru-RU" dirty="0"/>
              <a:t>(0,</a:t>
            </a:r>
            <a:r>
              <a:rPr lang="en-US" i="1" dirty="0"/>
              <a:t>l</a:t>
            </a:r>
            <a:r>
              <a:rPr lang="ru-RU" dirty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Правила выполнения итераций глобального поиска состоят в следующем: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ru-RU" sz="2200" dirty="0"/>
              <a:t>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Для каждого интервала (𝑥</a:t>
            </a:r>
            <a:r>
              <a:rPr lang="ru-RU" sz="2200" baseline="-25000" dirty="0"/>
              <a:t>𝑖+1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ru-RU" sz="2200" dirty="0"/>
              <a:t>) вычислить значение характеристики 𝑅(𝑖).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Определить интервал (</a:t>
            </a:r>
            <a:r>
              <a:rPr lang="ru-RU" sz="2200" i="1" dirty="0"/>
              <a:t>x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baseline="-25000" dirty="0"/>
              <a:t>𝑡</a:t>
            </a:r>
            <a:r>
              <a:rPr lang="ru-RU" sz="2200" dirty="0"/>
              <a:t>), </a:t>
            </a:r>
            <a:br>
              <a:rPr lang="en-US" sz="2200" dirty="0"/>
            </a:br>
            <a:r>
              <a:rPr lang="ru-RU" sz="2200" dirty="0"/>
              <a:t>которому соответствует максимальная </a:t>
            </a:r>
            <a:br>
              <a:rPr lang="ru-RU" sz="2200" dirty="0"/>
            </a:br>
            <a:r>
              <a:rPr lang="ru-RU" sz="2200" dirty="0"/>
              <a:t>характеристика </a:t>
            </a:r>
            <a:br>
              <a:rPr lang="en-US" sz="2200" dirty="0"/>
            </a:br>
            <a:r>
              <a:rPr lang="ru-RU" sz="2200" dirty="0"/>
              <a:t>𝑅(𝑡)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max</a:t>
            </a:r>
            <a:r>
              <a:rPr lang="en-US" sz="2200" dirty="0"/>
              <a:t> </a:t>
            </a:r>
            <a:r>
              <a:rPr lang="ru-RU" sz="2200" dirty="0"/>
              <a:t>{𝑅(𝑖): 1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𝑖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𝑘+1}.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Провести очередное испытание в точке </a:t>
            </a:r>
            <a:br>
              <a:rPr lang="en-US" sz="2200" dirty="0"/>
            </a:br>
            <a:r>
              <a:rPr lang="ru-RU" sz="2200" dirty="0"/>
              <a:t>интервала 𝑥</a:t>
            </a:r>
            <a:r>
              <a:rPr lang="ru-RU" sz="2200" baseline="30000" dirty="0"/>
              <a:t>𝑘+1</a:t>
            </a:r>
            <a:r>
              <a:rPr lang="en-US" sz="2200" baseline="30000" dirty="0"/>
              <a:t> </a:t>
            </a:r>
            <a:r>
              <a:rPr lang="ru-RU" sz="2200" dirty="0"/>
              <a:t>∈</a:t>
            </a:r>
            <a:r>
              <a:rPr lang="en-US" sz="2200" dirty="0"/>
              <a:t> </a:t>
            </a:r>
            <a:r>
              <a:rPr lang="ru-RU" sz="2200" dirty="0"/>
              <a:t>(𝑥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𝑡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Условие остановки 𝜌</a:t>
            </a:r>
            <a:r>
              <a:rPr lang="ru-RU" sz="2200" baseline="-25000" dirty="0"/>
              <a:t>𝑡</a:t>
            </a:r>
            <a:r>
              <a:rPr lang="en-US" sz="2200" baseline="-250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𝜀, где</a:t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599954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Дата 3">
            <a:extLst>
              <a:ext uri="{FF2B5EF4-FFF2-40B4-BE49-F238E27FC236}">
                <a16:creationId xmlns:a16="http://schemas.microsoft.com/office/drawing/2014/main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2257" y="6480746"/>
            <a:ext cx="2051711" cy="260622"/>
          </a:xfrm>
        </p:spPr>
        <p:txBody>
          <a:bodyPr/>
          <a:lstStyle/>
          <a:p>
            <a:pPr>
              <a:defRPr/>
            </a:pPr>
            <a:r>
              <a:rPr lang="ru-RU" sz="1200" b="1" dirty="0" err="1"/>
              <a:t>ПаВТ</a:t>
            </a:r>
            <a:r>
              <a:rPr lang="ru-RU" sz="1200" b="1" dirty="0"/>
              <a:t> 2021</a:t>
            </a:r>
          </a:p>
        </p:txBody>
      </p:sp>
      <p:sp>
        <p:nvSpPr>
          <p:cNvPr id="12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843171" y="6480746"/>
            <a:ext cx="935567" cy="260622"/>
          </a:xfrm>
        </p:spPr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dirty="0"/>
              <a:t>/</a:t>
            </a:r>
            <a:r>
              <a:rPr lang="ru-RU" dirty="0"/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1340</Words>
  <Application>Microsoft Office PowerPoint</Application>
  <PresentationFormat>Лист A4 (210x297 мм)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Bernard MT Condensed</vt:lpstr>
      <vt:lpstr>Cambria</vt:lpstr>
      <vt:lpstr>Times New Roman</vt:lpstr>
      <vt:lpstr>Wingdings</vt:lpstr>
      <vt:lpstr>1_itlab</vt:lpstr>
      <vt:lpstr>Презентация PowerPoint</vt:lpstr>
      <vt:lpstr>Содержание</vt:lpstr>
      <vt:lpstr>Математическая постановка задачи</vt:lpstr>
      <vt:lpstr>Основы подхода</vt:lpstr>
      <vt:lpstr>Основы подхода: Свертка частных критериев</vt:lpstr>
      <vt:lpstr>Основы подхода: Двухэтапная схема решения</vt:lpstr>
      <vt:lpstr>Основы подхода: Редукция размерности</vt:lpstr>
      <vt:lpstr>Основы подхода: Совместное решение задач</vt:lpstr>
      <vt:lpstr>Основы подхода: Базовый алгоритм (АГП)</vt:lpstr>
      <vt:lpstr>Основы подхода: Использование поисковой информации</vt:lpstr>
      <vt:lpstr>Параллельные вычисления для систем с общей разделяемой памятью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2021-03-27T09:30:00Z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