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5"/>
  </p:notesMasterIdLst>
  <p:handoutMasterIdLst>
    <p:handoutMasterId r:id="rId26"/>
  </p:handoutMasterIdLst>
  <p:sldIdLst>
    <p:sldId id="456" r:id="rId3"/>
    <p:sldId id="475" r:id="rId4"/>
    <p:sldId id="367" r:id="rId5"/>
    <p:sldId id="479" r:id="rId6"/>
    <p:sldId id="445" r:id="rId7"/>
    <p:sldId id="383" r:id="rId8"/>
    <p:sldId id="385" r:id="rId9"/>
    <p:sldId id="463" r:id="rId10"/>
    <p:sldId id="469" r:id="rId11"/>
    <p:sldId id="467" r:id="rId12"/>
    <p:sldId id="470" r:id="rId13"/>
    <p:sldId id="438" r:id="rId14"/>
    <p:sldId id="474" r:id="rId15"/>
    <p:sldId id="439" r:id="rId16"/>
    <p:sldId id="440" r:id="rId17"/>
    <p:sldId id="441" r:id="rId18"/>
    <p:sldId id="471" r:id="rId19"/>
    <p:sldId id="472" r:id="rId20"/>
    <p:sldId id="473" r:id="rId21"/>
    <p:sldId id="478" r:id="rId22"/>
    <p:sldId id="477" r:id="rId23"/>
    <p:sldId id="411" r:id="rId24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80287" autoAdjust="0"/>
  </p:normalViewPr>
  <p:slideViewPr>
    <p:cSldViewPr>
      <p:cViewPr varScale="1">
        <p:scale>
          <a:sx n="58" d="100"/>
          <a:sy n="58" d="100"/>
        </p:scale>
        <p:origin x="-171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DA5B7E7-20AC-4BC7-BE57-F57F6F28EB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3F5BE84-14A8-45A4-8C8E-094E2F7A29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CFA18-42A1-43C3-855A-CC2B55B165AD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Рассмотрим решение задачи Гришагина как поиск минимума функции </a:t>
            </a:r>
            <a:r>
              <a:rPr lang="en-US" smtClean="0"/>
              <a:t>F</a:t>
            </a:r>
            <a:r>
              <a:rPr lang="ru-RU" smtClean="0"/>
              <a:t> от переменных </a:t>
            </a:r>
            <a:r>
              <a:rPr lang="en-US" smtClean="0"/>
              <a:t>x y</a:t>
            </a:r>
            <a:r>
              <a:rPr lang="ru-RU" smtClean="0"/>
              <a:t>, применим метод рекурсивной редукции размерности, переменная х будет на верхнем уровне, переменная у на нижнем. Для того чтобы решить задачу нужно найти минимум по переменной х функции ф штрих от х. Где ф штрих это решение задачи поиска минимума ф  по у при фксированном х. На левом рисунке значение функции ф штрих в точках, наименьшее значение и есть искомый минимум, для вычисления каждой точки решаем задачу мнинимизации функции изображенной на правом рисунке, приэтом координата х берется фиксированной.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B7CC3C-0A5B-4BD9-A138-307ADEC477D8}" type="slidenum">
              <a:rPr lang="ru-RU" smtClean="0"/>
              <a:pPr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Рассмотрим более сложную задачу. Пусть имеется 8 переменных, первый блок </a:t>
            </a:r>
            <a:r>
              <a:rPr lang="en-US" smtClean="0"/>
              <a:t>u1</a:t>
            </a:r>
            <a:r>
              <a:rPr lang="ru-RU" smtClean="0"/>
              <a:t> это переменные с первой по четвертую, второй с пятой по восьмю. Для решения задачи верхнего уровня по переменной </a:t>
            </a:r>
            <a:r>
              <a:rPr lang="en-US" smtClean="0"/>
              <a:t>u1</a:t>
            </a:r>
            <a:r>
              <a:rPr lang="ru-RU" smtClean="0"/>
              <a:t> используем редукцию размерности с помощью кривой пеано. На нижнем уровне используем два процесса, что соответствует </a:t>
            </a:r>
            <a:r>
              <a:rPr lang="en-US" smtClean="0"/>
              <a:t>p=2 </a:t>
            </a:r>
            <a:r>
              <a:rPr lang="ru-RU" smtClean="0"/>
              <a:t>из алгоритма глобального поика. Для проведения испытаний на верхнем уровне необходимо решить задачу минимизации при фиксированном </a:t>
            </a:r>
            <a:r>
              <a:rPr lang="en-US" smtClean="0"/>
              <a:t>u1</a:t>
            </a:r>
            <a:r>
              <a:rPr lang="ru-RU" smtClean="0"/>
              <a:t> по переменной </a:t>
            </a:r>
            <a:r>
              <a:rPr lang="en-US" smtClean="0"/>
              <a:t>u2. </a:t>
            </a:r>
          </a:p>
          <a:p>
            <a:r>
              <a:rPr lang="ru-RU" smtClean="0"/>
              <a:t>В качестве простого и относительно быстрого способа решения задачи малой размерности на </a:t>
            </a:r>
            <a:r>
              <a:rPr lang="en-US" smtClean="0"/>
              <a:t>GPU</a:t>
            </a:r>
            <a:r>
              <a:rPr lang="ru-RU" smtClean="0"/>
              <a:t> будем использовать решение задачи на равномерной сетке. Таким образом на верхнем уровне решается медленно вычисляемая задача – решение четырехмерной задачи. А на нижнем уровне рашаем быстровычислимые задачи, но в большом количестве.</a:t>
            </a: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A9196-21F2-4D87-A505-B636DB0DE2BF}" type="slidenum">
              <a:rPr lang="ru-RU" smtClean="0"/>
              <a:pPr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В качестве тестовых </a:t>
            </a:r>
            <a:r>
              <a:rPr lang="ru-RU" smtClean="0"/>
              <a:t>были выбраны задачи, порождаемые с помощью </a:t>
            </a:r>
            <a:r>
              <a:rPr lang="en-US" smtClean="0"/>
              <a:t>GKLS</a:t>
            </a:r>
            <a:r>
              <a:rPr lang="ru-RU" smtClean="0"/>
              <a:t>-генератора. Данный 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</a:p>
          <a:p>
            <a:r>
              <a:rPr lang="ru-RU" smtClean="0"/>
              <a:t>В экспериментах используется набор из 100 сгенерированных функций, каждая из них имеет десять локальных минимумов.</a:t>
            </a:r>
          </a:p>
          <a:p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A84FA-5A60-4077-8497-F353E12D74BD}" type="slidenum">
              <a:rPr lang="ru-RU" smtClean="0"/>
              <a:pPr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F34041-D509-4365-B3A1-34BE3CC2BAC8}" type="slidenum">
              <a:rPr lang="ru-RU" smtClean="0"/>
              <a:pPr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b="1" dirty="0" smtClean="0"/>
              <a:t>Приведены результаты</a:t>
            </a:r>
            <a:r>
              <a:rPr lang="ru-RU" dirty="0" smtClean="0"/>
              <a:t> численного сравнения двух известных последовательных алгоритмов – </a:t>
            </a:r>
            <a:r>
              <a:rPr lang="en-US" dirty="0" smtClean="0"/>
              <a:t>DIRECT</a:t>
            </a:r>
            <a:r>
              <a:rPr lang="ru-RU" dirty="0" smtClean="0"/>
              <a:t>, </a:t>
            </a:r>
            <a:r>
              <a:rPr lang="en-US" dirty="0" err="1" smtClean="0"/>
              <a:t>DIRECT</a:t>
            </a:r>
            <a:r>
              <a:rPr lang="en-US" i="1" dirty="0" err="1" smtClean="0"/>
              <a:t>l</a:t>
            </a:r>
            <a:r>
              <a:rPr lang="ru-RU" dirty="0" smtClean="0"/>
              <a:t> </a:t>
            </a:r>
            <a:r>
              <a:rPr lang="ru-RU" i="1" dirty="0" smtClean="0"/>
              <a:t> </a:t>
            </a:r>
            <a:r>
              <a:rPr lang="ru-RU" dirty="0" smtClean="0"/>
              <a:t>и алгоритма глобального поиска (АГП) </a:t>
            </a:r>
          </a:p>
          <a:p>
            <a:pPr>
              <a:defRPr/>
            </a:pPr>
            <a:r>
              <a:rPr lang="ru-RU" dirty="0" smtClean="0"/>
              <a:t>Глобальный минимум считался найденным, если алгоритм генерировал точку испытания в </a:t>
            </a:r>
            <a:r>
              <a:rPr lang="en-US" dirty="0" smtClean="0">
                <a:sym typeface="Symbol"/>
              </a:rPr>
              <a:t></a:t>
            </a:r>
            <a:r>
              <a:rPr lang="ru-RU" dirty="0" smtClean="0"/>
              <a:t>-окрестности глобального минимума. Требуемая точность  </a:t>
            </a:r>
            <a:r>
              <a:rPr lang="ru-RU" dirty="0" err="1" smtClean="0"/>
              <a:t>епсилон</a:t>
            </a:r>
            <a:r>
              <a:rPr lang="ru-RU" dirty="0" smtClean="0"/>
              <a:t> одна </a:t>
            </a:r>
            <a:r>
              <a:rPr lang="ru-RU" dirty="0" err="1" smtClean="0"/>
              <a:t>милилионная</a:t>
            </a:r>
            <a:r>
              <a:rPr lang="ru-RU" dirty="0" smtClean="0"/>
              <a:t> для четырех мерной задачи, и одна </a:t>
            </a:r>
            <a:r>
              <a:rPr lang="ru-RU" dirty="0" err="1" smtClean="0"/>
              <a:t>десятимилионная</a:t>
            </a:r>
            <a:r>
              <a:rPr lang="ru-RU" dirty="0" smtClean="0"/>
              <a:t> для </a:t>
            </a:r>
            <a:r>
              <a:rPr lang="ru-RU" dirty="0" err="1" smtClean="0"/>
              <a:t>пятимерой</a:t>
            </a:r>
            <a:r>
              <a:rPr lang="ru-RU" dirty="0" smtClean="0"/>
              <a:t>.</a:t>
            </a:r>
          </a:p>
          <a:p>
            <a:pPr>
              <a:defRPr/>
            </a:pPr>
            <a:r>
              <a:rPr lang="ru-RU" dirty="0" smtClean="0"/>
              <a:t>Выделяется два класса сложности задачи, у простого класса радиус притяжения глобального минимума меньше(0,66), что облегчает его поиск.</a:t>
            </a:r>
          </a:p>
          <a:p>
            <a:pPr>
              <a:defRPr/>
            </a:pPr>
            <a:r>
              <a:rPr lang="ru-RU" dirty="0" smtClean="0"/>
              <a:t>Символ «&gt;» отражает ситуацию, когда не все задачи класса были решены каким-либо методом. Это означает, что алгоритм был остановлен по причине достижения максимально допустимого числа итераций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. В этом случае значение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ru-RU" dirty="0" smtClean="0"/>
              <a:t> = 1 000 000. Количество нерешенных задач указано в скобках. Для класса </a:t>
            </a:r>
            <a:r>
              <a:rPr lang="en-US" dirty="0" smtClean="0"/>
              <a:t>Simple</a:t>
            </a:r>
            <a:r>
              <a:rPr lang="ru-RU" dirty="0" smtClean="0"/>
              <a:t> выбирался параметр </a:t>
            </a:r>
            <a:r>
              <a:rPr lang="en-US" dirty="0" smtClean="0"/>
              <a:t>r</a:t>
            </a:r>
            <a:r>
              <a:rPr lang="ru-RU" dirty="0" smtClean="0"/>
              <a:t>=4.5, для класса </a:t>
            </a:r>
            <a:r>
              <a:rPr lang="en-US" dirty="0" smtClean="0"/>
              <a:t>Hard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ru-RU" dirty="0" smtClean="0"/>
              <a:t>=5.6; параметр построения кривой Пеано был фиксированный </a:t>
            </a:r>
            <a:r>
              <a:rPr lang="en-US" dirty="0" smtClean="0"/>
              <a:t>m =10</a:t>
            </a:r>
            <a:r>
              <a:rPr lang="ru-RU" dirty="0" smtClean="0"/>
              <a:t> .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9B07C-F18F-4271-A2BE-120AD9E2E748}" type="slidenum">
              <a:rPr lang="ru-RU" smtClean="0"/>
              <a:pPr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EE2BA-1751-4044-8AD8-25E80DC3E7FA}" type="slidenum">
              <a:rPr lang="ru-RU" smtClean="0"/>
              <a:pPr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63B86-5BD3-4515-AF45-4B2354668960}" type="slidenum">
              <a:rPr lang="ru-RU" smtClean="0"/>
              <a:pPr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6FB117-D3A5-44C9-9C31-9D1BD90FDC8E}" type="slidenum">
              <a:rPr lang="ru-RU" smtClean="0"/>
              <a:pPr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A9EC35-B466-40D3-8CD1-4F55DA1236AC}" type="slidenum">
              <a:rPr lang="ru-RU" smtClean="0"/>
              <a:pPr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6518E-B65F-4F0C-9CA3-B3CF5822F63A}" type="slidenum">
              <a:rPr lang="ru-RU" smtClean="0"/>
              <a:pPr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035404-CCD9-457A-9B06-EF4FA1CA1D3D}" type="slidenum">
              <a:rPr lang="ru-RU" smtClean="0"/>
              <a:pPr>
                <a:defRPr/>
              </a:pPr>
              <a:t>2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3AC01-DDEB-4336-95B2-31F4EE028A80}" type="slidenum">
              <a:rPr lang="ru-RU" smtClean="0"/>
              <a:pPr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039B43-6AD0-488E-BE8C-FDFB76342DD6}" type="slidenum">
              <a:rPr lang="ru-RU" smtClean="0"/>
              <a:pPr>
                <a:defRPr/>
              </a:pPr>
              <a:t>22</a:t>
            </a:fld>
            <a:endParaRPr lang="ru-RU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z="2400" dirty="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CA457E-97D3-491B-9C91-3AEE2F643909}" type="slidenum">
              <a:rPr lang="ru-RU" smtClean="0"/>
              <a:pPr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z="2400" b="1" smtClean="0"/>
              <a:t>Задача</a:t>
            </a:r>
            <a:r>
              <a:rPr lang="ru-RU" sz="2400" smtClean="0"/>
              <a:t> многомерной многоэкстремальной оптимизации может быть определена как проблема поиска наименьшего значения действительной функции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en-US" sz="2400" i="1" smtClean="0"/>
              <a:t>y</a:t>
            </a:r>
            <a:r>
              <a:rPr lang="ru-RU" sz="2400" smtClean="0"/>
              <a:t>) в н-мерном пространстве,</a:t>
            </a:r>
            <a:r>
              <a:rPr lang="en-US" sz="2400" smtClean="0"/>
              <a:t> </a:t>
            </a:r>
            <a:r>
              <a:rPr lang="ru-RU" sz="2400" smtClean="0"/>
              <a:t>где </a:t>
            </a:r>
            <a:r>
              <a:rPr lang="ru-RU" sz="2400" i="1" smtClean="0"/>
              <a:t>a</a:t>
            </a:r>
            <a:r>
              <a:rPr lang="ru-RU" sz="2400" smtClean="0"/>
              <a:t>,</a:t>
            </a:r>
            <a:r>
              <a:rPr lang="ru-RU" sz="2400" i="1" smtClean="0"/>
              <a:t>b</a:t>
            </a:r>
            <a:r>
              <a:rPr lang="ru-RU" sz="2400" smtClean="0">
                <a:sym typeface="Symbol" pitchFamily="18" charset="2"/>
              </a:rPr>
              <a:t></a:t>
            </a:r>
            <a:r>
              <a:rPr lang="ru-RU" sz="2400" i="1" smtClean="0"/>
              <a:t>R</a:t>
            </a:r>
            <a:r>
              <a:rPr lang="ru-RU" sz="2400" i="1" baseline="30000" smtClean="0"/>
              <a:t>N</a:t>
            </a:r>
            <a:r>
              <a:rPr lang="ru-RU" sz="2400" smtClean="0"/>
              <a:t> есть заданные векторы.</a:t>
            </a:r>
          </a:p>
          <a:p>
            <a:r>
              <a:rPr lang="ru-RU" sz="2400" smtClean="0"/>
              <a:t> Относительно класса рассматриваемых задач предполагается выполнение двух важных условий.</a:t>
            </a:r>
          </a:p>
          <a:p>
            <a:r>
              <a:rPr lang="ru-RU" sz="2400" smtClean="0"/>
              <a:t>Во-первых, предполагается, что оптимизируемая функция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ru-RU" sz="2400" i="1" smtClean="0"/>
              <a:t>y</a:t>
            </a:r>
            <a:r>
              <a:rPr lang="ru-RU" sz="2400" smtClean="0"/>
              <a:t>) может быть задана не аналитически, а некоторым алгоритмом вычисления ее значений в точках области </a:t>
            </a:r>
            <a:r>
              <a:rPr lang="ru-RU" sz="2400" i="1" smtClean="0"/>
              <a:t>D</a:t>
            </a:r>
            <a:r>
              <a:rPr lang="ru-RU" sz="2400" smtClean="0"/>
              <a:t>; </a:t>
            </a:r>
          </a:p>
          <a:p>
            <a:r>
              <a:rPr lang="ru-RU" sz="2400" smtClean="0"/>
              <a:t>Во-вторых, будем предполагать, что </a:t>
            </a:r>
            <a:r>
              <a:rPr lang="ru-RU" sz="2400" i="1" smtClean="0">
                <a:sym typeface="Symbol" pitchFamily="18" charset="2"/>
              </a:rPr>
              <a:t></a:t>
            </a:r>
            <a:r>
              <a:rPr lang="ru-RU" sz="2400" smtClean="0"/>
              <a:t>(</a:t>
            </a:r>
            <a:r>
              <a:rPr lang="ru-RU" sz="2400" i="1" smtClean="0"/>
              <a:t>y</a:t>
            </a:r>
            <a:r>
              <a:rPr lang="ru-RU" sz="2400" smtClean="0"/>
              <a:t>) удовлетворяет условию Липшица.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CA457E-97D3-491B-9C91-3AEE2F643909}" type="slidenum">
              <a:rPr lang="ru-RU" smtClean="0"/>
              <a:pPr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 smtClean="0"/>
              <a:t>Численное решение </a:t>
            </a:r>
            <a:r>
              <a:rPr lang="ru-RU" dirty="0" smtClean="0"/>
              <a:t>задачи сводится к построению оценки </a:t>
            </a:r>
            <a:r>
              <a:rPr lang="en-US" dirty="0" smtClean="0"/>
              <a:t>y*</a:t>
            </a:r>
            <a:r>
              <a:rPr lang="ru-RU" dirty="0" smtClean="0"/>
              <a:t>, отвечающей некоторому понятию близости к точке глобального минимума, на основе конечного числа </a:t>
            </a:r>
            <a:r>
              <a:rPr lang="en-US" i="1" dirty="0" smtClean="0"/>
              <a:t>k</a:t>
            </a:r>
            <a:r>
              <a:rPr lang="ru-RU" i="1" dirty="0" smtClean="0"/>
              <a:t> испытаний, под испытанием будем понимать</a:t>
            </a:r>
            <a:r>
              <a:rPr lang="en-US" dirty="0" smtClean="0"/>
              <a:t> </a:t>
            </a:r>
            <a:r>
              <a:rPr lang="ru-RU" dirty="0" smtClean="0"/>
              <a:t>вычисление значений оптимизируемой функции в точке. </a:t>
            </a:r>
          </a:p>
          <a:p>
            <a:pPr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defRPr/>
            </a:pPr>
            <a:endParaRPr lang="en-US" b="1" dirty="0" smtClean="0">
              <a:sym typeface="Symbol" pitchFamily="18" charset="2"/>
            </a:endParaRPr>
          </a:p>
          <a:p>
            <a:pPr>
              <a:defRPr/>
            </a:pPr>
            <a:r>
              <a:rPr lang="ru-RU" b="1" dirty="0" smtClean="0">
                <a:sym typeface="Symbol" pitchFamily="18" charset="2"/>
              </a:rPr>
              <a:t>Решение поставленной задачи </a:t>
            </a:r>
            <a:r>
              <a:rPr lang="ru-RU" dirty="0" smtClean="0">
                <a:sym typeface="Symbol" pitchFamily="18" charset="2"/>
              </a:rPr>
              <a:t>можно осуществлять с помощью построения</a:t>
            </a:r>
            <a:r>
              <a:rPr lang="ru-RU" dirty="0" smtClean="0"/>
              <a:t> случайных или детерминированных покрытий области поиска.</a:t>
            </a:r>
          </a:p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  <a:defRPr/>
            </a:pPr>
            <a:r>
              <a:rPr lang="ru-RU" dirty="0" smtClean="0"/>
              <a:t>При этом число узлов равномерной сетки увеличивается экспоненциально с увеличением размерности задачи. К примеру для решения двухмерной задачи при точности 10</a:t>
            </a:r>
            <a:r>
              <a:rPr lang="en-US" dirty="0" smtClean="0"/>
              <a:t>^</a:t>
            </a:r>
            <a:r>
              <a:rPr lang="ru-RU" sz="1050" dirty="0" smtClean="0"/>
              <a:t>-2 необходимо 10</a:t>
            </a:r>
            <a:r>
              <a:rPr lang="en-US" sz="1050" dirty="0" smtClean="0"/>
              <a:t>^4 </a:t>
            </a:r>
            <a:r>
              <a:rPr lang="ru-RU" sz="1050" dirty="0" smtClean="0"/>
              <a:t>испытаний.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Другим подходом к решению задачи является построение неравномерных </a:t>
            </a:r>
            <a:r>
              <a:rPr lang="ru-RU" b="1" dirty="0" smtClean="0"/>
              <a:t>адаптивных</a:t>
            </a:r>
            <a:r>
              <a:rPr lang="ru-RU" dirty="0" smtClean="0"/>
              <a:t> покрытий области поиска. При котором в окрестности оптимального решения строится более плотное покрытие чем вне этой окрестности.</a:t>
            </a:r>
            <a:endParaRPr lang="ru-RU" dirty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7E65C2-19DB-4055-A94C-15799B8D5AA0}" type="slidenum">
              <a:rPr lang="ru-RU" smtClean="0"/>
              <a:pPr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Одним из подходов </a:t>
            </a:r>
            <a:r>
              <a:rPr lang="ru-RU" smtClean="0"/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r>
              <a:rPr lang="ru-RU" smtClean="0"/>
              <a:t>Рассматривается способ редукции размерности с использованием кривой Пеано </a:t>
            </a:r>
            <a:r>
              <a:rPr lang="en-US" smtClean="0"/>
              <a:t>Y(x)</a:t>
            </a:r>
            <a:r>
              <a:rPr lang="ru-RU" smtClean="0"/>
              <a:t>, однозначно отображающей отрезок вещественной оси [0,1] на </a:t>
            </a:r>
            <a:r>
              <a:rPr lang="ru-RU" i="1" smtClean="0"/>
              <a:t>n</a:t>
            </a:r>
            <a:r>
              <a:rPr lang="ru-RU" smtClean="0"/>
              <a:t>-мерный куб</a:t>
            </a:r>
          </a:p>
          <a:p>
            <a:endParaRPr 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D02536-8748-4E52-A054-ED6A56D3CC92}" type="slidenum">
              <a:rPr lang="ru-RU" smtClean="0"/>
              <a:pPr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 </a:t>
            </a:r>
            <a:r>
              <a:rPr lang="ru-RU" b="1" smtClean="0"/>
              <a:t>Численно построенная </a:t>
            </a:r>
            <a:r>
              <a:rPr lang="ru-RU" i="1" smtClean="0"/>
              <a:t>развертка</a:t>
            </a:r>
            <a:r>
              <a:rPr lang="ru-RU" smtClean="0"/>
              <a:t> является приближением к теоретической кривой Пеано с точностью порядка 2 </a:t>
            </a:r>
            <a:r>
              <a:rPr lang="en-US" smtClean="0"/>
              <a:t>^-m</a:t>
            </a:r>
            <a:r>
              <a:rPr lang="ru-RU" smtClean="0"/>
              <a:t>, где </a:t>
            </a:r>
            <a:r>
              <a:rPr lang="ru-RU" i="1" smtClean="0"/>
              <a:t>m</a:t>
            </a:r>
            <a:r>
              <a:rPr lang="ru-RU" smtClean="0"/>
              <a:t> – параметр построения развертки.</a:t>
            </a:r>
          </a:p>
          <a:p>
            <a:r>
              <a:rPr lang="ru-RU" smtClean="0"/>
              <a:t>На левом рисунке отображен вид кривой Пеано с параметром </a:t>
            </a:r>
            <a:r>
              <a:rPr lang="en-US" smtClean="0"/>
              <a:t>m </a:t>
            </a:r>
            <a:r>
              <a:rPr lang="ru-RU" smtClean="0"/>
              <a:t>равный трем, на среднем ресунке распределение точек в двумерном пространстве, на примере решения задачи Гришагина зеленая точка отображает глобальный минимум, красная - найденный минимум, на правом рисунке распределение точек на</a:t>
            </a:r>
            <a:r>
              <a:rPr lang="en-US" smtClean="0"/>
              <a:t> </a:t>
            </a:r>
            <a:r>
              <a:rPr lang="ru-RU" smtClean="0"/>
              <a:t>отрезке от 0 до 1.</a:t>
            </a:r>
          </a:p>
          <a:p>
            <a:r>
              <a:rPr lang="ru-RU" b="1" smtClean="0"/>
              <a:t>Важным свойством является сохранение ограниченности относительных разностей функции</a:t>
            </a:r>
            <a:r>
              <a:rPr lang="ru-RU" smtClean="0"/>
              <a:t>: если исходная функция</a:t>
            </a:r>
            <a:r>
              <a:rPr lang="en-US" smtClean="0"/>
              <a:t> </a:t>
            </a:r>
            <a:r>
              <a:rPr lang="ru-RU" i="1" smtClean="0">
                <a:sym typeface="Symbol" pitchFamily="18" charset="2"/>
              </a:rPr>
              <a:t></a:t>
            </a:r>
            <a:r>
              <a:rPr lang="ru-RU" smtClean="0"/>
              <a:t>(</a:t>
            </a:r>
            <a:r>
              <a:rPr lang="ru-RU" i="1" smtClean="0"/>
              <a:t>y) </a:t>
            </a:r>
            <a:r>
              <a:rPr lang="ru-RU" smtClean="0"/>
              <a:t>удовлетворяла условию Липшица , то функция </a:t>
            </a:r>
            <a:r>
              <a:rPr lang="ru-RU" i="1" smtClean="0">
                <a:sym typeface="Symbol" pitchFamily="18" charset="2"/>
              </a:rPr>
              <a:t></a:t>
            </a:r>
            <a:r>
              <a:rPr lang="ru-RU" smtClean="0"/>
              <a:t>(</a:t>
            </a:r>
            <a:r>
              <a:rPr lang="ru-RU" i="1" smtClean="0"/>
              <a:t>y</a:t>
            </a:r>
            <a:r>
              <a:rPr lang="ru-RU" smtClean="0"/>
              <a:t>(</a:t>
            </a:r>
            <a:r>
              <a:rPr lang="ru-RU" i="1" smtClean="0"/>
              <a:t>x</a:t>
            </a:r>
            <a:r>
              <a:rPr lang="ru-RU" smtClean="0"/>
              <a:t>)) на интервале [0,1] будет удовлетворять равномерному условию Гельдера. Что позволяет использовать модифицированный алгоритм решения одномерных задач, для решения многомерных.</a:t>
            </a:r>
          </a:p>
          <a:p>
            <a:endParaRPr lang="ru-RU" smtClean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37EEA8-3525-49C5-B3B0-286BD50A940E}" type="slidenum">
              <a:rPr lang="ru-RU" smtClean="0"/>
              <a:pPr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Пусть у нас имеется </a:t>
            </a:r>
            <a:r>
              <a:rPr lang="en-US" b="1" smtClean="0"/>
              <a:t>p</a:t>
            </a:r>
            <a:r>
              <a:rPr lang="en-US" smtClean="0"/>
              <a:t> </a:t>
            </a:r>
            <a:r>
              <a:rPr lang="ru-RU" smtClean="0"/>
              <a:t>устройств для параллельного вычисления.</a:t>
            </a:r>
          </a:p>
          <a:p>
            <a:r>
              <a:rPr lang="ru-RU" smtClean="0"/>
              <a:t>Первые две итерации проводятся на граничных точках отрезка [</a:t>
            </a:r>
            <a:r>
              <a:rPr lang="en-US" smtClean="0"/>
              <a:t>a</a:t>
            </a:r>
            <a:r>
              <a:rPr lang="ru-RU" smtClean="0"/>
              <a:t>,</a:t>
            </a:r>
            <a:r>
              <a:rPr lang="en-US" smtClean="0"/>
              <a:t>b</a:t>
            </a:r>
            <a:r>
              <a:rPr lang="ru-RU" smtClean="0"/>
              <a:t>]. Выбор точек очередного </a:t>
            </a:r>
            <a:r>
              <a:rPr lang="en-US" smtClean="0"/>
              <a:t>n-</a:t>
            </a:r>
            <a:r>
              <a:rPr lang="ru-RU" smtClean="0"/>
              <a:t>го испытания производится по следующим правилам:</a:t>
            </a:r>
          </a:p>
          <a:p>
            <a:r>
              <a:rPr lang="ru-RU" smtClean="0"/>
              <a:t>точки предшествующих испытаний упорядочиваются по возрастанию координаты.</a:t>
            </a:r>
          </a:p>
          <a:p>
            <a:r>
              <a:rPr lang="ru-RU" smtClean="0"/>
              <a:t>Каждому интервалу, ставится в соответствие число </a:t>
            </a:r>
            <a:r>
              <a:rPr lang="en-US" i="1" smtClean="0"/>
              <a:t>R</a:t>
            </a:r>
            <a:r>
              <a:rPr lang="ru-RU" smtClean="0"/>
              <a:t>(</a:t>
            </a:r>
            <a:r>
              <a:rPr lang="en-US" i="1" smtClean="0"/>
              <a:t>i</a:t>
            </a:r>
            <a:r>
              <a:rPr lang="ru-RU" smtClean="0"/>
              <a:t>), называемое характеристикой этого интервала. </a:t>
            </a:r>
          </a:p>
          <a:p>
            <a:r>
              <a:rPr lang="ru-RU" smtClean="0"/>
              <a:t>Определяем </a:t>
            </a:r>
            <a:r>
              <a:rPr lang="en-US" smtClean="0"/>
              <a:t>p</a:t>
            </a:r>
            <a:r>
              <a:rPr lang="ru-RU" smtClean="0"/>
              <a:t> интервалов  с максимальной характеристикой. </a:t>
            </a:r>
          </a:p>
          <a:p>
            <a:r>
              <a:rPr lang="ru-RU" smtClean="0"/>
              <a:t>Проводим параллельно </a:t>
            </a:r>
            <a:r>
              <a:rPr lang="en-US" smtClean="0"/>
              <a:t>P </a:t>
            </a:r>
            <a:r>
              <a:rPr lang="ru-RU" smtClean="0"/>
              <a:t>испытаний.</a:t>
            </a:r>
          </a:p>
          <a:p>
            <a:r>
              <a:rPr lang="ru-RU" smtClean="0"/>
              <a:t>В процессе вычисления характеристик интервалов </a:t>
            </a:r>
            <a:r>
              <a:rPr lang="en-US" smtClean="0"/>
              <a:t>R</a:t>
            </a:r>
            <a:r>
              <a:rPr lang="ru-RU" smtClean="0"/>
              <a:t>(</a:t>
            </a:r>
            <a:r>
              <a:rPr lang="en-US" smtClean="0"/>
              <a:t>i</a:t>
            </a:r>
            <a:r>
              <a:rPr lang="ru-RU" smtClean="0"/>
              <a:t>) вычисляются текущие оценки канстант Липшица функций задачи, а также текущая оценка решения задачи.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3DF49-8257-466A-9AEA-73184627DBF6}" type="slidenum">
              <a:rPr lang="ru-RU" smtClean="0"/>
              <a:pPr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smtClean="0"/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b="1" smtClean="0"/>
              <a:t>.</a:t>
            </a:r>
          </a:p>
          <a:p>
            <a:r>
              <a:rPr lang="ru-RU" smtClean="0"/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r>
              <a:rPr lang="ru-RU" smtClean="0"/>
              <a:t>Рассмотрим вектор </a:t>
            </a:r>
            <a:r>
              <a:rPr lang="ru-RU" i="1" smtClean="0"/>
              <a:t>y</a:t>
            </a:r>
            <a:r>
              <a:rPr lang="ru-RU" smtClean="0"/>
              <a:t> как вектор блочных переменных где </a:t>
            </a:r>
            <a:r>
              <a:rPr lang="ru-RU" i="1" smtClean="0"/>
              <a:t>i</a:t>
            </a:r>
            <a:r>
              <a:rPr lang="ru-RU" smtClean="0"/>
              <a:t>-я блочная переменная </a:t>
            </a:r>
            <a:r>
              <a:rPr lang="en-US" i="1" smtClean="0"/>
              <a:t>u</a:t>
            </a:r>
            <a:r>
              <a:rPr lang="en-US" i="1" baseline="-25000" smtClean="0"/>
              <a:t>i</a:t>
            </a:r>
            <a:r>
              <a:rPr lang="en-US" smtClean="0"/>
              <a:t> </a:t>
            </a:r>
            <a:r>
              <a:rPr lang="ru-RU" smtClean="0"/>
              <a:t>представляет собой вектор размерности </a:t>
            </a:r>
            <a:r>
              <a:rPr lang="en-US" smtClean="0"/>
              <a:t>Ni</a:t>
            </a:r>
            <a:r>
              <a:rPr lang="ru-RU" smtClean="0"/>
              <a:t>  из последовательно взятых компонент вектора </a:t>
            </a:r>
            <a:r>
              <a:rPr lang="ru-RU" i="1" smtClean="0"/>
              <a:t>y</a:t>
            </a:r>
            <a:r>
              <a:rPr lang="ru-RU" smtClean="0"/>
              <a:t>, </a:t>
            </a:r>
          </a:p>
          <a:p>
            <a:r>
              <a:rPr lang="ru-RU" smtClean="0"/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smtClean="0"/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smtClean="0"/>
              <a:t>Каждый узел дерева является процессом</a:t>
            </a:r>
            <a:endParaRPr lang="en-US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3EE5A-888E-4685-97F9-944457B3DA4E}" type="slidenum">
              <a:rPr lang="ru-RU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5650" y="6408738"/>
            <a:ext cx="1955800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191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2925" y="6408738"/>
            <a:ext cx="981075" cy="44926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63659D4-EA7A-479C-826F-B4D3CBFCA85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FEFBF0A2-284F-4FBE-B325-0B3A9F62937A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ru-RU" sz="1200" dirty="0" smtClean="0">
                <a:cs typeface="Times New Roman" pitchFamily="18" charset="0"/>
              </a:rPr>
              <a:t>22</a:t>
            </a: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>
              <a:cs typeface="+mn-cs"/>
            </a:endParaRP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900363" y="6392863"/>
            <a:ext cx="3744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dirty="0">
                <a:cs typeface="+mn-cs"/>
              </a:rPr>
              <a:t>Решение задач глобальной оптимизации </a:t>
            </a:r>
          </a:p>
          <a:p>
            <a:pPr algn="ctr">
              <a:defRPr/>
            </a:pPr>
            <a:r>
              <a:rPr lang="ru-RU" sz="1200" dirty="0">
                <a:cs typeface="+mn-cs"/>
              </a:rPr>
              <a:t>на графических ускорителях</a:t>
            </a:r>
          </a:p>
        </p:txBody>
      </p:sp>
      <p:pic>
        <p:nvPicPr>
          <p:cNvPr id="9226" name="Picture 13" descr="NNGU_Logo_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 userDrawn="1"/>
        </p:nvSpPr>
        <p:spPr>
          <a:xfrm>
            <a:off x="785813" y="6396038"/>
            <a:ext cx="1714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RSD, </a:t>
            </a:r>
            <a:r>
              <a:rPr lang="en-US" sz="1200" dirty="0" err="1"/>
              <a:t>Москва</a:t>
            </a:r>
            <a:r>
              <a:rPr lang="en-US" sz="1200" dirty="0"/>
              <a:t>, </a:t>
            </a:r>
            <a:endParaRPr lang="ru-RU" sz="1200" dirty="0"/>
          </a:p>
          <a:p>
            <a:pPr>
              <a:defRPr/>
            </a:pPr>
            <a:r>
              <a:rPr lang="en-US" sz="1200" dirty="0"/>
              <a:t>26-27 </a:t>
            </a:r>
            <a:r>
              <a:rPr lang="en-US" sz="1200" dirty="0" err="1"/>
              <a:t>сентября</a:t>
            </a:r>
            <a:r>
              <a:rPr lang="en-US" sz="1200" dirty="0"/>
              <a:t> 2016</a:t>
            </a:r>
            <a:endParaRPr lang="ru-RU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5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151560" name="Line 8"/>
          <p:cNvSpPr>
            <a:spLocks noChangeShapeType="1"/>
          </p:cNvSpPr>
          <p:nvPr userDrawn="1"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pic>
        <p:nvPicPr>
          <p:cNvPr id="10244" name="Picture 13" descr="NNGU_Logo_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gi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146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9450" y="87313"/>
            <a:ext cx="20669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" y="87313"/>
            <a:ext cx="2109788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0438" y="87313"/>
            <a:ext cx="2214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52663" y="87313"/>
            <a:ext cx="24511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0663" y="1785938"/>
            <a:ext cx="17129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285852" y="1500174"/>
            <a:ext cx="7858148" cy="517064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endParaRPr lang="ru-RU" sz="16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 </a:t>
            </a:r>
            <a:b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</a:t>
            </a: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механики</a:t>
            </a:r>
            <a:endParaRPr lang="en-US" sz="16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0"/>
              </a:spcBef>
              <a:defRPr/>
            </a:pPr>
            <a:endParaRPr lang="en-US" sz="200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ru-RU" sz="3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Решение задач глобальной оптимизации </a:t>
            </a:r>
          </a:p>
          <a:p>
            <a:pPr algn="ctr">
              <a:spcBef>
                <a:spcPts val="600"/>
              </a:spcBef>
              <a:defRPr/>
            </a:pPr>
            <a:r>
              <a:rPr lang="ru-RU" sz="30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на графических ускорителях</a:t>
            </a: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endParaRPr lang="ru-RU" sz="1600" b="1" u="sng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К.А. Баркалов</a:t>
            </a:r>
            <a:r>
              <a:rPr lang="ru-RU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,</a:t>
            </a:r>
            <a:r>
              <a:rPr lang="en-US" sz="1600" b="1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600" b="1" u="sng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И.Г</a:t>
            </a:r>
            <a:r>
              <a:rPr lang="ru-RU" sz="1600" b="1" u="sng" cap="small" dirty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. Лебедев</a:t>
            </a: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09538" y="1752600"/>
            <a:ext cx="4319587" cy="4319588"/>
          </a:xfrm>
        </p:spPr>
      </p:pic>
      <p:sp>
        <p:nvSpPr>
          <p:cNvPr id="6149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8572500" cy="457200"/>
          </a:xfrm>
        </p:spPr>
        <p:txBody>
          <a:bodyPr/>
          <a:lstStyle/>
          <a:p>
            <a:r>
              <a:rPr lang="ru-RU" dirty="0" smtClean="0"/>
              <a:t>Блочная рекурсивная схема редукции размерности</a:t>
            </a:r>
          </a:p>
        </p:txBody>
      </p:sp>
      <p:pic>
        <p:nvPicPr>
          <p:cNvPr id="6150" name="Рисунок 4" descr="grish1_bmrr_1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609725"/>
            <a:ext cx="43195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786313" y="785813"/>
          <a:ext cx="4124325" cy="800100"/>
        </p:xfrm>
        <a:graphic>
          <a:graphicData uri="http://schemas.openxmlformats.org/presentationml/2006/ole">
            <p:oleObj spid="_x0000_s6146" name="Формула" r:id="rId6" imgW="1638000" imgH="29196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28625" y="785813"/>
          <a:ext cx="3787775" cy="798512"/>
        </p:xfrm>
        <a:graphic>
          <a:graphicData uri="http://schemas.openxmlformats.org/presentationml/2006/ole">
            <p:oleObj spid="_x0000_s6147" name="Формула" r:id="rId7" imgW="1384200" imgH="291960" progId="Equation.3">
              <p:embed/>
            </p:oleObj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4500563" y="2428875"/>
            <a:ext cx="571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9288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5" y="5715000"/>
            <a:ext cx="12160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3857625" y="51435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F(x*, y*)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5"/>
          <p:cNvSpPr>
            <a:spLocks noChangeArrowheads="1"/>
          </p:cNvSpPr>
          <p:nvPr/>
        </p:nvSpPr>
        <p:spPr bwMode="auto">
          <a:xfrm>
            <a:off x="4787900" y="2143125"/>
            <a:ext cx="3960813" cy="2222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latin typeface="Arial" pitchFamily="34" charset="0"/>
              </a:rPr>
              <a:t>GPU</a:t>
            </a:r>
            <a:endParaRPr lang="ru-RU" sz="1800">
              <a:latin typeface="Arial" pitchFamily="34" charset="0"/>
            </a:endParaRPr>
          </a:p>
        </p:txBody>
      </p:sp>
      <p:sp>
        <p:nvSpPr>
          <p:cNvPr id="7173" name="Rectangle 25"/>
          <p:cNvSpPr>
            <a:spLocks noChangeArrowheads="1"/>
          </p:cNvSpPr>
          <p:nvPr/>
        </p:nvSpPr>
        <p:spPr bwMode="auto">
          <a:xfrm>
            <a:off x="323850" y="2071688"/>
            <a:ext cx="3959225" cy="2293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en-US" sz="1800">
                <a:latin typeface="Arial" pitchFamily="34" charset="0"/>
              </a:rPr>
              <a:t>GPU</a:t>
            </a:r>
            <a:endParaRPr lang="ru-RU" sz="1800">
              <a:latin typeface="Arial" pitchFamily="34" charset="0"/>
            </a:endParaRPr>
          </a:p>
        </p:txBody>
      </p:sp>
      <p:sp>
        <p:nvSpPr>
          <p:cNvPr id="7174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Организация параллельных вычислений</a:t>
            </a:r>
          </a:p>
        </p:txBody>
      </p:sp>
      <p:grpSp>
        <p:nvGrpSpPr>
          <p:cNvPr id="7175" name="Group 7"/>
          <p:cNvGrpSpPr>
            <a:grpSpLocks noChangeAspect="1"/>
          </p:cNvGrpSpPr>
          <p:nvPr/>
        </p:nvGrpSpPr>
        <p:grpSpPr bwMode="auto">
          <a:xfrm>
            <a:off x="323850" y="836613"/>
            <a:ext cx="8493125" cy="3671887"/>
            <a:chOff x="1340" y="1924"/>
            <a:chExt cx="9103" cy="2933"/>
          </a:xfrm>
        </p:grpSpPr>
        <p:sp>
          <p:nvSpPr>
            <p:cNvPr id="718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340" y="1924"/>
              <a:ext cx="9103" cy="2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89" name="Rectangle 25"/>
            <p:cNvSpPr>
              <a:spLocks noChangeArrowheads="1"/>
            </p:cNvSpPr>
            <p:nvPr/>
          </p:nvSpPr>
          <p:spPr bwMode="auto">
            <a:xfrm>
              <a:off x="1340" y="1982"/>
              <a:ext cx="8988" cy="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ru-RU" sz="1800">
                <a:latin typeface="Arial" pitchFamily="34" charset="0"/>
              </a:endParaRPr>
            </a:p>
          </p:txBody>
        </p:sp>
        <p:sp>
          <p:nvSpPr>
            <p:cNvPr id="7190" name="Oval 24"/>
            <p:cNvSpPr>
              <a:spLocks noChangeArrowheads="1"/>
            </p:cNvSpPr>
            <p:nvPr/>
          </p:nvSpPr>
          <p:spPr bwMode="auto">
            <a:xfrm>
              <a:off x="4504" y="2069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 dirty="0">
                  <a:latin typeface="Arial" pitchFamily="34" charset="0"/>
                  <a:cs typeface="Times New Roman" pitchFamily="18" charset="0"/>
                </a:rPr>
                <a:t>  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 dirty="0">
                  <a:latin typeface="Arial" pitchFamily="34" charset="0"/>
                  <a:cs typeface="Times New Roman" pitchFamily="18" charset="0"/>
                </a:rPr>
                <a:t>1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 dirty="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2343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 dirty="0">
                  <a:latin typeface="Arial" pitchFamily="34" charset="0"/>
                  <a:cs typeface="Times New Roman" pitchFamily="18" charset="0"/>
                </a:rPr>
                <a:t>2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 dirty="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*, u</a:t>
              </a:r>
              <a:r>
                <a:rPr lang="en-US" sz="3200" baseline="-30000" dirty="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3200" i="1" dirty="0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192" name="Oval 22"/>
            <p:cNvSpPr>
              <a:spLocks noChangeArrowheads="1"/>
            </p:cNvSpPr>
            <p:nvPr/>
          </p:nvSpPr>
          <p:spPr bwMode="auto">
            <a:xfrm>
              <a:off x="7206" y="3017"/>
              <a:ext cx="2701" cy="5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tabLst>
                  <a:tab pos="90488" algn="l"/>
                </a:tabLst>
              </a:pPr>
              <a:r>
                <a:rPr lang="en-US" sz="3200" i="1"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sz="3200" baseline="-30000">
                  <a:latin typeface="Arial" pitchFamily="34" charset="0"/>
                  <a:cs typeface="Times New Roman" pitchFamily="18" charset="0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(u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*, u</a:t>
              </a:r>
              <a:r>
                <a:rPr lang="en-US" sz="3200" baseline="-3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3200" i="1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7176" name="Oval 23"/>
          <p:cNvSpPr>
            <a:spLocks noChangeArrowheads="1"/>
          </p:cNvSpPr>
          <p:nvPr/>
        </p:nvSpPr>
        <p:spPr bwMode="auto">
          <a:xfrm>
            <a:off x="971550" y="3429000"/>
            <a:ext cx="2879725" cy="720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sz="3200" i="1">
                <a:cs typeface="Times New Roman" pitchFamily="18" charset="0"/>
                <a:sym typeface="Symbol" pitchFamily="18" charset="2"/>
              </a:rPr>
              <a:t>(y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,…, 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177" name="Oval 23"/>
          <p:cNvSpPr>
            <a:spLocks noChangeArrowheads="1"/>
          </p:cNvSpPr>
          <p:nvPr/>
        </p:nvSpPr>
        <p:spPr bwMode="auto">
          <a:xfrm>
            <a:off x="5651500" y="3429000"/>
            <a:ext cx="2881313" cy="720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sz="3200" i="1">
                <a:cs typeface="Times New Roman" pitchFamily="18" charset="0"/>
                <a:sym typeface="Symbol" pitchFamily="18" charset="2"/>
              </a:rPr>
              <a:t>(y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,…, y</a:t>
            </a:r>
            <a:r>
              <a:rPr lang="en-US" sz="3200" baseline="-3000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3200" i="1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178" name="AutoShape 52" descr="Светлый вертикальный"/>
          <p:cNvSpPr>
            <a:spLocks noChangeArrowheads="1"/>
          </p:cNvSpPr>
          <p:nvPr/>
        </p:nvSpPr>
        <p:spPr bwMode="auto">
          <a:xfrm>
            <a:off x="2152650" y="2997200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9" name="AutoShape 53" descr="Светлый вертикальный"/>
          <p:cNvSpPr>
            <a:spLocks noChangeArrowheads="1"/>
          </p:cNvSpPr>
          <p:nvPr/>
        </p:nvSpPr>
        <p:spPr bwMode="auto">
          <a:xfrm>
            <a:off x="6804025" y="2997200"/>
            <a:ext cx="619125" cy="403225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170" name="Object 54"/>
          <p:cNvGraphicFramePr>
            <a:graphicFrameLocks noChangeAspect="1"/>
          </p:cNvGraphicFramePr>
          <p:nvPr/>
        </p:nvGraphicFramePr>
        <p:xfrm>
          <a:off x="2597150" y="4652963"/>
          <a:ext cx="3919538" cy="584200"/>
        </p:xfrm>
        <a:graphic>
          <a:graphicData uri="http://schemas.openxmlformats.org/presentationml/2006/ole">
            <p:oleObj spid="_x0000_s7170" name="Формула" r:id="rId4" imgW="1815840" imgH="22860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339975" y="5248275"/>
          <a:ext cx="4508500" cy="1044575"/>
        </p:xfrm>
        <a:graphic>
          <a:graphicData uri="http://schemas.openxmlformats.org/presentationml/2006/ole">
            <p:oleObj spid="_x0000_s7171" name="Формула" r:id="rId5" imgW="1790640" imgH="380880" progId="Equation.3">
              <p:embed/>
            </p:oleObj>
          </a:graphicData>
        </a:graphic>
      </p:graphicFrame>
      <p:sp>
        <p:nvSpPr>
          <p:cNvPr id="7180" name="TextBox 43"/>
          <p:cNvSpPr txBox="1">
            <a:spLocks noChangeArrowheads="1"/>
          </p:cNvSpPr>
          <p:nvPr/>
        </p:nvSpPr>
        <p:spPr bwMode="auto">
          <a:xfrm>
            <a:off x="3500438" y="164306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1</a:t>
            </a:r>
            <a:endParaRPr lang="ru-RU">
              <a:cs typeface="Times New Roman" pitchFamily="18" charset="0"/>
            </a:endParaRPr>
          </a:p>
        </p:txBody>
      </p:sp>
      <p:cxnSp>
        <p:nvCxnSpPr>
          <p:cNvPr id="46" name="Скругленная соединительная линия 45"/>
          <p:cNvCxnSpPr>
            <a:stCxn id="7191" idx="1"/>
            <a:endCxn id="7190" idx="2"/>
          </p:cNvCxnSpPr>
          <p:nvPr/>
        </p:nvCxnSpPr>
        <p:spPr>
          <a:xfrm rot="5400000" flipH="1" flipV="1">
            <a:off x="1985169" y="1021556"/>
            <a:ext cx="933450" cy="164623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190" idx="4"/>
            <a:endCxn id="7191" idx="7"/>
          </p:cNvCxnSpPr>
          <p:nvPr/>
        </p:nvCxnSpPr>
        <p:spPr>
          <a:xfrm rot="5400000">
            <a:off x="3686175" y="1462088"/>
            <a:ext cx="573087" cy="112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7190" idx="4"/>
            <a:endCxn id="7192" idx="1"/>
          </p:cNvCxnSpPr>
          <p:nvPr/>
        </p:nvCxnSpPr>
        <p:spPr>
          <a:xfrm rot="16200000" flipH="1">
            <a:off x="5064125" y="1209676"/>
            <a:ext cx="573087" cy="163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52"/>
          <p:cNvSpPr txBox="1">
            <a:spLocks noChangeArrowheads="1"/>
          </p:cNvSpPr>
          <p:nvPr/>
        </p:nvSpPr>
        <p:spPr bwMode="auto">
          <a:xfrm>
            <a:off x="5500688" y="1643063"/>
            <a:ext cx="71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1</a:t>
            </a:r>
            <a:endParaRPr lang="ru-RU">
              <a:cs typeface="Times New Roman" pitchFamily="18" charset="0"/>
            </a:endParaRPr>
          </a:p>
        </p:txBody>
      </p:sp>
      <p:cxnSp>
        <p:nvCxnSpPr>
          <p:cNvPr id="55" name="Скругленная соединительная линия 54"/>
          <p:cNvCxnSpPr>
            <a:stCxn id="7192" idx="7"/>
            <a:endCxn id="7190" idx="6"/>
          </p:cNvCxnSpPr>
          <p:nvPr/>
        </p:nvCxnSpPr>
        <p:spPr>
          <a:xfrm rot="16200000" flipV="1">
            <a:off x="6405563" y="768350"/>
            <a:ext cx="933450" cy="21526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TextBox 57"/>
          <p:cNvSpPr txBox="1">
            <a:spLocks noChangeArrowheads="1"/>
          </p:cNvSpPr>
          <p:nvPr/>
        </p:nvSpPr>
        <p:spPr bwMode="auto">
          <a:xfrm>
            <a:off x="1285875" y="1214438"/>
            <a:ext cx="1357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>
                <a:cs typeface="Times New Roman" pitchFamily="18" charset="0"/>
                <a:sym typeface="Symbol" pitchFamily="18" charset="2"/>
              </a:rPr>
              <a:t> *, u</a:t>
            </a:r>
            <a:r>
              <a:rPr lang="en-US" baseline="-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*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7187" name="TextBox 58"/>
          <p:cNvSpPr txBox="1">
            <a:spLocks noChangeArrowheads="1"/>
          </p:cNvSpPr>
          <p:nvPr/>
        </p:nvSpPr>
        <p:spPr bwMode="auto">
          <a:xfrm>
            <a:off x="6929438" y="114300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  <a:sym typeface="Symbol" pitchFamily="18" charset="2"/>
              </a:rPr>
              <a:t> *, u</a:t>
            </a:r>
            <a:r>
              <a:rPr lang="en-US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>
                <a:cs typeface="Times New Roman" pitchFamily="18" charset="0"/>
                <a:sym typeface="Symbol" pitchFamily="18" charset="2"/>
              </a:rPr>
              <a:t>*</a:t>
            </a:r>
            <a:endParaRPr lang="ru-RU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GKLS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генератор позволяет получать задачи многоэкстремальной оптимизации с заранее известными свойствами: количеством локальных минимумов, размерами их областей притяжения, точкой глобального минимума, значением функции в ней и т.п.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en-US" dirty="0" smtClean="0"/>
              <a:t>GKLS generator </a:t>
            </a:r>
            <a:endParaRPr lang="ru-RU" dirty="0" smtClean="0"/>
          </a:p>
        </p:txBody>
      </p:sp>
      <p:pic>
        <p:nvPicPr>
          <p:cNvPr id="16388" name="Picture 1" descr="D:\Barkalov\Публикации\2015 PACT\Презентация\GKLS Функция 6 линии уровня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068638"/>
            <a:ext cx="3168650" cy="317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" descr="D:\Barkalov\Публикации\2015 PACT\Презентация\GKLS Функция 6 цветное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068638"/>
            <a:ext cx="4103688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Вычислительные эксперименты проводились на кластере ННГУ им. Н.И. Лобачевского.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Узел кластера располагает двумя 4-х ядерных процессора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Intel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Xeon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L5630 2.13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GHz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24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RAM, две видео карты NVIDIA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Tesla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X2070.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Каждая видео карта располагает 6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памяти и 448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ядрами.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Ограничение на время решение одной задачи – 3 минуты.</a:t>
            </a:r>
          </a:p>
        </p:txBody>
      </p:sp>
      <p:sp>
        <p:nvSpPr>
          <p:cNvPr id="17411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en-US" dirty="0" smtClean="0"/>
              <a:t>GKLS generator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Содержимое 1"/>
          <p:cNvSpPr>
            <a:spLocks noGrp="1"/>
          </p:cNvSpPr>
          <p:nvPr>
            <p:ph idx="1"/>
          </p:nvPr>
        </p:nvSpPr>
        <p:spPr>
          <a:xfrm>
            <a:off x="285720" y="836613"/>
            <a:ext cx="8429684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Результаты сравнения трех последовательных алгоритмов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DIRECT [1],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DIRECT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[2]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алгоритм глобального поиска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АГП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Критерий остановки: 	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,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r">
              <a:buFontTx/>
              <a:buNone/>
            </a:pPr>
            <a:r>
              <a:rPr lang="ru-RU" i="1" dirty="0" smtClean="0">
                <a:latin typeface="Arial" pitchFamily="34" charset="0"/>
                <a:cs typeface="Arial" pitchFamily="34" charset="0"/>
              </a:rPr>
              <a:t>Результаты работы первых двух алгоритмов приводятся по работе 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Sergeyev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Ya.D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. Global search based on efficient diagonal partitions and a set of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Lipschitz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constants.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Сравнение с другими методами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900113" y="2133600"/>
          <a:ext cx="7488832" cy="2376265"/>
        </p:xfrm>
        <a:graphic>
          <a:graphicData uri="http://schemas.openxmlformats.org/drawingml/2006/table">
            <a:tbl>
              <a:tblPr/>
              <a:tblGrid>
                <a:gridCol w="451056"/>
                <a:gridCol w="1739791"/>
                <a:gridCol w="1835158"/>
                <a:gridCol w="1818403"/>
                <a:gridCol w="1644424"/>
              </a:tblGrid>
              <a:tr h="47525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Problem class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DIRECT</a:t>
                      </a:r>
                      <a:r>
                        <a:rPr lang="en-US" sz="2200" i="1" kern="1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</a:t>
                      </a:r>
                      <a:endParaRPr lang="ru-RU" sz="2200" kern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АГП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&gt;47282(4)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&gt;95708(7)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18983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68754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11953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25263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0506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Simple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Hard</a:t>
                      </a:r>
                      <a:endParaRPr lang="ru-RU" sz="220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&gt;16057 (1)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&gt;217215 (16)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16758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&gt;269064 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15920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&gt;148342 (4)</a:t>
                      </a:r>
                      <a:endParaRPr lang="ru-RU" sz="2200" kern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3740156" y="4572008"/>
          <a:ext cx="1689100" cy="576263"/>
        </p:xfrm>
        <a:graphic>
          <a:graphicData uri="http://schemas.openxmlformats.org/presentationml/2006/ole">
            <p:oleObj spid="_x0000_s8194" name="Формула" r:id="rId4" imgW="812447" imgH="279279" progId="Equation.3">
              <p:embed/>
            </p:oleObj>
          </a:graphicData>
        </a:graphic>
      </p:graphicFrame>
      <p:sp>
        <p:nvSpPr>
          <p:cNvPr id="8223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200">
                <a:latin typeface="Arial" pitchFamily="34" charset="0"/>
                <a:cs typeface="Times New Roman" pitchFamily="18" charset="0"/>
              </a:rPr>
              <a:t>. </a:t>
            </a:r>
            <a:endParaRPr lang="ru-RU" sz="1800">
              <a:latin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5654696" y="4564063"/>
          <a:ext cx="1917700" cy="593725"/>
        </p:xfrm>
        <a:graphic>
          <a:graphicData uri="http://schemas.openxmlformats.org/presentationml/2006/ole">
            <p:oleObj spid="_x0000_s8195" name="Формула" r:id="rId5" imgW="8632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 idx="1"/>
          </p:nvPr>
        </p:nvSpPr>
        <p:spPr>
          <a:xfrm>
            <a:off x="179388" y="836613"/>
            <a:ext cx="8640762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.</a:t>
            </a:r>
          </a:p>
        </p:txBody>
      </p:sp>
      <p:sp>
        <p:nvSpPr>
          <p:cNvPr id="18435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Решение на </a:t>
            </a:r>
            <a:r>
              <a:rPr lang="en-US" dirty="0" smtClean="0"/>
              <a:t>CPU</a:t>
            </a:r>
            <a:endParaRPr lang="ru-RU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14313" y="857250"/>
          <a:ext cx="8786874" cy="4714834"/>
        </p:xfrm>
        <a:graphic>
          <a:graphicData uri="http://schemas.openxmlformats.org/drawingml/2006/table">
            <a:tbl>
              <a:tblPr/>
              <a:tblGrid>
                <a:gridCol w="714380"/>
                <a:gridCol w="857256"/>
                <a:gridCol w="785818"/>
                <a:gridCol w="500066"/>
                <a:gridCol w="857256"/>
                <a:gridCol w="857256"/>
                <a:gridCol w="428628"/>
                <a:gridCol w="857256"/>
                <a:gridCol w="785818"/>
                <a:gridCol w="500066"/>
                <a:gridCol w="857256"/>
                <a:gridCol w="785818"/>
              </a:tblGrid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Время решения последовательного запуска (сек.)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0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2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Ускорение многопоточного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запуска</a:t>
                      </a:r>
                    </a:p>
                    <a:p>
                      <a:pPr algn="ctr" fontAlgn="b"/>
                      <a:endParaRPr lang="ru-RU" sz="2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200" b="0" i="1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200" b="0" i="1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200" b="0" i="1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7,4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1,01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1,35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0,68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804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1,37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1,29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27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6,87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1,36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1,33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1,49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1,61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0,62</a:t>
                      </a:r>
                    </a:p>
                  </a:txBody>
                  <a:tcPr marL="7937" marR="7937" marT="79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2,22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Решение на </a:t>
            </a:r>
            <a:r>
              <a:rPr lang="en-US" dirty="0" smtClean="0"/>
              <a:t>GPU</a:t>
            </a:r>
            <a:endParaRPr lang="ru-RU" dirty="0" smtClean="0"/>
          </a:p>
        </p:txBody>
      </p:sp>
      <p:sp>
        <p:nvSpPr>
          <p:cNvPr id="19459" name="Содержимое 1"/>
          <p:cNvSpPr>
            <a:spLocks noGrp="1"/>
          </p:cNvSpPr>
          <p:nvPr>
            <p:ph idx="1"/>
          </p:nvPr>
        </p:nvSpPr>
        <p:spPr>
          <a:xfrm>
            <a:off x="179388" y="836613"/>
            <a:ext cx="8640762" cy="4968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Параллельный алгоритм глобального поиска для вычислений целевой функции используется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CUDA.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 узле два ускорителя по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нитей на каждом. Размер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блока равен 32.  Каждая нить вычисляет одну функцию.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/>
        </p:nvGraphicFramePr>
        <p:xfrm>
          <a:off x="285750" y="2516188"/>
          <a:ext cx="8572560" cy="3116343"/>
        </p:xfrm>
        <a:graphic>
          <a:graphicData uri="http://schemas.openxmlformats.org/drawingml/2006/table">
            <a:tbl>
              <a:tblPr/>
              <a:tblGrid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  <a:gridCol w="714380"/>
              </a:tblGrid>
              <a:tr h="4482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Ускорение по времени  относительно последовательного </a:t>
                      </a:r>
                      <a:r>
                        <a:rPr lang="ru-RU" sz="2400" b="0" i="0" u="none" strike="noStrike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96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=3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=4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=5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58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b="0" i="1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4,97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1,12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1,38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0,66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1,82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32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3,37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6,11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1,34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200" b="0" i="0" u="none" strike="noStrike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1,51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200" b="0" i="0" u="none" strike="noStrike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1,02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2,35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1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7938" marR="7938" marT="793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2,27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0,76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1,36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0,83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200" b="0" i="0" u="none" strike="noStrike" dirty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1,29</a:t>
                      </a:r>
                    </a:p>
                  </a:txBody>
                  <a:tcPr marL="7938" marR="7938" marT="79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17"/>
          <p:cNvSpPr>
            <a:spLocks noGrp="1"/>
          </p:cNvSpPr>
          <p:nvPr>
            <p:ph idx="1"/>
          </p:nvPr>
        </p:nvSpPr>
        <p:spPr>
          <a:xfrm>
            <a:off x="34925" y="836613"/>
            <a:ext cx="9001125" cy="10795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Параллельный алгоритм перебора, вычислений происходят на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GPU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 использованием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CUDA.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 узле два ускорителя, число нитей вычисляется  исходя из шага сетки. Размер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CUDA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блока равен 32.  Каждая нить вычисляет несколько значений функции исходя из ограничения на число блоков. 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Шаг сетки 0.027,  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i="1" baseline="-25000" dirty="0" err="1" smtClean="0">
                <a:latin typeface="Arial" pitchFamily="34" charset="0"/>
                <a:cs typeface="Arial" pitchFamily="34" charset="0"/>
              </a:rPr>
              <a:t>max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= 30 000 000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483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Решение на </a:t>
            </a:r>
            <a:r>
              <a:rPr lang="en-US" dirty="0" smtClean="0"/>
              <a:t>GPU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50" y="3571875"/>
          <a:ext cx="8572528" cy="1782134"/>
        </p:xfrm>
        <a:graphic>
          <a:graphicData uri="http://schemas.openxmlformats.org/drawingml/2006/table">
            <a:tbl>
              <a:tblPr/>
              <a:tblGrid>
                <a:gridCol w="1071566"/>
                <a:gridCol w="1071566"/>
                <a:gridCol w="1071566"/>
                <a:gridCol w="1071566"/>
                <a:gridCol w="1071566"/>
                <a:gridCol w="1071566"/>
                <a:gridCol w="1071566"/>
                <a:gridCol w="1071566"/>
              </a:tblGrid>
              <a:tr h="30807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Ускорение по времени  относительно последовательного 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запуска</a:t>
                      </a:r>
                    </a:p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6083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=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116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Hard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15,49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39,31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Гибридное решение</a:t>
            </a:r>
            <a:endParaRPr lang="ru-RU" dirty="0" smtClean="0"/>
          </a:p>
        </p:txBody>
      </p:sp>
      <p:sp>
        <p:nvSpPr>
          <p:cNvPr id="21507" name="Содержимое 10"/>
          <p:cNvSpPr>
            <a:spLocks noGrp="1"/>
          </p:cNvSpPr>
          <p:nvPr>
            <p:ph idx="1"/>
          </p:nvPr>
        </p:nvSpPr>
        <p:spPr>
          <a:xfrm>
            <a:off x="285720" y="836613"/>
            <a:ext cx="8643998" cy="4968875"/>
          </a:xfrm>
        </p:spPr>
        <p:txBody>
          <a:bodyPr/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Решение задач размерности 6 и 8 простого класса.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AGP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последовательный алгоритм глобального поиска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B-AGP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рекурсивной схемы редукции размерности , по одному процессу на уровне, с последовательным вычислением на нижним уровне.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H-AGP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рекурсивной схемы редукции размерности , по одному процессу на уровне, с перебором реализованным 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GPU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 нижнем уровне. Шаг сетки 0,01.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M-AGP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рекурсивной схемы редукции размерности , одни процесс на верхнем уровне и четыре на нижнем, используется четыре узла кластера. На нижнем уровне перебор реализованный 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GPU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Шаг сетки 0,01.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Гибридное решение</a:t>
            </a: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20663" y="1187450"/>
          <a:ext cx="8280000" cy="1986924"/>
        </p:xfrm>
        <a:graphic>
          <a:graphicData uri="http://schemas.openxmlformats.org/drawingml/2006/table">
            <a:tbl>
              <a:tblPr/>
              <a:tblGrid>
                <a:gridCol w="1097740"/>
                <a:gridCol w="1795565"/>
                <a:gridCol w="1795565"/>
                <a:gridCol w="1795565"/>
                <a:gridCol w="1795565"/>
              </a:tblGrid>
              <a:tr h="428628">
                <a:tc gridSpan="5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время решения задачи большой размерности(сек.)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53,5(20)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4,4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1,1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0,4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72,6(19)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78,3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10,7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3,1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313" y="3571875"/>
          <a:ext cx="8280001" cy="2072640"/>
        </p:xfrm>
        <a:graphic>
          <a:graphicData uri="http://schemas.openxmlformats.org/drawingml/2006/table">
            <a:tbl>
              <a:tblPr/>
              <a:tblGrid>
                <a:gridCol w="1285942"/>
                <a:gridCol w="2331353"/>
                <a:gridCol w="2331353"/>
                <a:gridCol w="2331353"/>
              </a:tblGrid>
              <a:tr h="190500">
                <a:tc gridSpan="4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Ускорение по времени для решения задач большой размерности</a:t>
                      </a:r>
                    </a:p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i="1" kern="12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H-AGP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22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200" b="1" dirty="0">
                          <a:latin typeface="Times New Roman"/>
                          <a:ea typeface="Times New Roman"/>
                          <a:cs typeface="Times New Roman"/>
                        </a:rPr>
                        <a:t>AGP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12,1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latin typeface="Times New Roman"/>
                          <a:ea typeface="Times New Roman"/>
                          <a:cs typeface="Times New Roman"/>
                        </a:rPr>
                        <a:t>48,4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133,7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ru-RU" sz="2200" kern="1200">
                          <a:latin typeface="Times New Roman"/>
                          <a:ea typeface="Times New Roman"/>
                          <a:cs typeface="Times New Roman"/>
                        </a:rPr>
                        <a:t>6,8</a:t>
                      </a:r>
                      <a:endParaRPr lang="ru-RU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2095" algn="ctr"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23,4</a:t>
                      </a:r>
                      <a:endParaRPr lang="ru-RU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 bwMode="auto">
          <a:xfrm>
            <a:off x="185051" y="144016"/>
            <a:ext cx="8773898" cy="1412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/>
          <a:lstStyle/>
          <a:p>
            <a:pPr algn="r">
              <a:defRPr/>
            </a:pPr>
            <a:endParaRPr lang="en-US" sz="1800">
              <a:solidFill>
                <a:schemeClr val="tx1"/>
              </a:solidFill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357938" y="4508500"/>
            <a:ext cx="2344737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b="1" i="1" u="sng" dirty="0"/>
          </a:p>
          <a:p>
            <a:r>
              <a:rPr lang="ru-RU" b="1" i="1" dirty="0"/>
              <a:t>К.А. Баркалов,  </a:t>
            </a:r>
            <a:r>
              <a:rPr lang="ru-RU" b="1" i="1" u="sng" dirty="0"/>
              <a:t>И.Г. Лебедев</a:t>
            </a:r>
          </a:p>
        </p:txBody>
      </p:sp>
      <p:sp>
        <p:nvSpPr>
          <p:cNvPr id="13318" name="Заголовок 1"/>
          <p:cNvSpPr txBox="1">
            <a:spLocks/>
          </p:cNvSpPr>
          <p:nvPr/>
        </p:nvSpPr>
        <p:spPr bwMode="auto">
          <a:xfrm>
            <a:off x="214313" y="2133600"/>
            <a:ext cx="864393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000" b="1" dirty="0">
                <a:solidFill>
                  <a:schemeClr val="tx2"/>
                </a:solidFill>
                <a:cs typeface="Times New Roman" pitchFamily="18" charset="0"/>
              </a:rPr>
              <a:t>Решение задач глобальной оптимизации </a:t>
            </a:r>
          </a:p>
          <a:p>
            <a:pPr algn="ctr" eaLnBrk="0" hangingPunct="0"/>
            <a:r>
              <a:rPr lang="ru-RU" sz="3000" b="1" dirty="0">
                <a:solidFill>
                  <a:schemeClr val="tx2"/>
                </a:solidFill>
                <a:cs typeface="Times New Roman" pitchFamily="18" charset="0"/>
              </a:rPr>
              <a:t>на графических ускорителях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37876" y="776898"/>
            <a:ext cx="34563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МОСКВА,</a:t>
            </a:r>
          </a:p>
          <a:p>
            <a:pPr>
              <a:defRPr/>
            </a:pP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26-27 сентября 2016 г.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20" name="Рисунок 4" descr="rsd-8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188913"/>
            <a:ext cx="4441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79388" y="3644900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22238" y="2060575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3323" name="Text Box 1033"/>
          <p:cNvSpPr txBox="1">
            <a:spLocks noChangeArrowheads="1"/>
          </p:cNvSpPr>
          <p:nvPr/>
        </p:nvSpPr>
        <p:spPr bwMode="auto">
          <a:xfrm>
            <a:off x="214313" y="3768725"/>
            <a:ext cx="8739187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</a:pPr>
            <a:r>
              <a:rPr lang="ru-RU" sz="1800" b="1" dirty="0">
                <a:cs typeface="Times New Roman" pitchFamily="18" charset="0"/>
              </a:rPr>
              <a:t>Нижегородский государственный университет им. Н.И. Лобачевского 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</a:pPr>
            <a:r>
              <a:rPr lang="ru-RU" sz="1800" b="1" dirty="0">
                <a:cs typeface="Times New Roman" pitchFamily="18" charset="0"/>
              </a:rPr>
              <a:t>Институт информационных технологий, математики и механики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836613"/>
            <a:ext cx="8501122" cy="49688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Gergel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V.P.,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Sergeyev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Ya.D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Sequential and parallel algorithms for global minimizing functions with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Lipschitzian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derivatives // Computers and Mathematics with Applications 1999. Vol. 37 No. 4-5. P. 163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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179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Gergel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V.P.,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Strongin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R.G. Parallel computing for globally optimal decision making on cluster systems // Future Generation Computer Systems 2005. Vol. 21 No. 5. P. 673-678.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Сысоев А.В. Баркалов К.А. </a:t>
            </a:r>
            <a:r>
              <a:rPr lang="ru-R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Гергель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В.П. Лебедев И.Г. Решение задач глобальной оптимизации на гетерогенных кластерных системах // Суперкомпьютерные дни в России: Труды международной конференции (28-29 сентября 2015 г., г. Москва).Москва: Изд-во МГУ. 2015. С. 411-419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err="1" smtClean="0">
                <a:latin typeface="Arial" pitchFamily="34" charset="0"/>
                <a:cs typeface="Arial" pitchFamily="34" charset="0"/>
              </a:rPr>
              <a:t>K.Barkalov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V.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Gergel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Parallel global optimization on GPU // Journal of Global Optimization vol. 66 (1), 2016, pp. 3-20.</a:t>
            </a:r>
            <a:endParaRPr lang="en-US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2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/>
              <a:t>Контакты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238125" y="1071563"/>
            <a:ext cx="8548688" cy="5214937"/>
          </a:xfrm>
        </p:spPr>
        <p:txBody>
          <a:bodyPr/>
          <a:lstStyle/>
          <a:p>
            <a:endParaRPr lang="en-US" sz="2400" dirty="0" smtClean="0"/>
          </a:p>
          <a:p>
            <a:r>
              <a:rPr lang="ru-RU" sz="2800" dirty="0" err="1" smtClean="0"/>
              <a:t>к</a:t>
            </a:r>
            <a:r>
              <a:rPr lang="ru-RU" sz="2800" dirty="0" err="1" smtClean="0"/>
              <a:t>.ф.-м.н</a:t>
            </a:r>
            <a:r>
              <a:rPr lang="ru-RU" sz="2800" dirty="0" smtClean="0"/>
              <a:t>., </a:t>
            </a:r>
            <a:r>
              <a:rPr lang="ru-RU" sz="2800" dirty="0" smtClean="0"/>
              <a:t>доцент каф</a:t>
            </a:r>
            <a:r>
              <a:rPr lang="ru-RU" sz="2800" dirty="0" smtClean="0"/>
              <a:t>. МОСТ института ИТММ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ru-RU" sz="2800" dirty="0" smtClean="0"/>
              <a:t>Баркалов Константин Александрович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konstantin.barkalov@itmm.unn.ru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аспирант </a:t>
            </a:r>
            <a:r>
              <a:rPr lang="ru-RU" sz="2800" dirty="0" smtClean="0"/>
              <a:t>каф. МОСТ института ИТММ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Лебедев Илья </a:t>
            </a:r>
            <a:r>
              <a:rPr lang="ru-RU" sz="2800" dirty="0" err="1" smtClean="0"/>
              <a:t>Генадьевич</a:t>
            </a:r>
            <a:r>
              <a:rPr lang="ru-RU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ilya.lebedev@itmm.unn.ru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/>
              <a:t>Спасибо за внимание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Постановка задачи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Поиск решения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Редукция размерности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Параллельный алгоритм глобального поиска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Блочная рекурсивная схема редукции размерности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Организация параллельных вычислений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GKLS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generator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Сравнение с другими методами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Решение на CPU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Решение на GPU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Гибридное решение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3103563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Заголовок 11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dirty="0" smtClean="0"/>
              <a:t>Содержание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68875"/>
          </a:xfrm>
        </p:spPr>
        <p:txBody>
          <a:bodyPr/>
          <a:lstStyle/>
          <a:p>
            <a:pPr marL="0" indent="363538" eaLnBrk="1" hangingPunct="1">
              <a:buFontTx/>
              <a:buNone/>
              <a:defRPr/>
            </a:pPr>
            <a:endParaRPr lang="ru-RU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endParaRPr lang="ru-RU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r>
              <a:rPr lang="ru-RU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Предположение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выполнено условие Липшица </a:t>
            </a:r>
          </a:p>
          <a:p>
            <a:pPr marL="0" indent="363538" eaLnBrk="1" hangingPunct="1"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Tx/>
              <a:buNone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Предположение липшицевости типично для многих других подходов (Ю.Г. Евтушенко,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J. Pinter, D. Jones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, системы глобальной оптимизации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LGO, DIRECT, IOSO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0" indent="363538" eaLnBrk="1" hangingPunct="1">
              <a:buFontTx/>
              <a:buNone/>
              <a:defRPr/>
            </a:pPr>
            <a:r>
              <a:rPr lang="ru-RU" sz="24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Трудоемкость задачи </a:t>
            </a:r>
            <a:endParaRPr lang="en-US" sz="24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  <a:defRPr/>
            </a:pP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Экспоненциальный рост затрат при увеличении размерности задачи. 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3103563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Заголовок 11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dirty="0" smtClean="0">
                <a:cs typeface="Arial" pitchFamily="34" charset="0"/>
              </a:rPr>
              <a:t>Постановка задачи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755650" y="2708275"/>
          <a:ext cx="6332538" cy="533400"/>
        </p:xfrm>
        <a:graphic>
          <a:graphicData uri="http://schemas.openxmlformats.org/presentationml/2006/ole">
            <p:oleObj spid="_x0000_s75778" name="Формула" r:id="rId4" imgW="3009600" imgH="253800" progId="Equation.3">
              <p:embed/>
            </p:oleObj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611188" y="836613"/>
          <a:ext cx="6264275" cy="1373187"/>
        </p:xfrm>
        <a:graphic>
          <a:graphicData uri="http://schemas.openxmlformats.org/presentationml/2006/ole">
            <p:oleObj spid="_x0000_s75779" name="Формула" r:id="rId5" imgW="2082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Содержимое 10"/>
          <p:cNvSpPr>
            <a:spLocks noGrp="1"/>
          </p:cNvSpPr>
          <p:nvPr>
            <p:ph idx="1"/>
          </p:nvPr>
        </p:nvSpPr>
        <p:spPr>
          <a:xfrm>
            <a:off x="179388" y="692150"/>
            <a:ext cx="475297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Построение неравномерных адаптивных покрытий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области поиска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Методы ориентированы на построение существенно более плотной сетки только в окрестности глобально-оптимального решения задачи, чем вне этой окрестности.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ea typeface="Times"/>
                <a:cs typeface="Arial" pitchFamily="34" charset="0"/>
              </a:rPr>
              <a:t>При точности </a:t>
            </a:r>
            <a:r>
              <a:rPr lang="en-US" sz="2400" i="1" dirty="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 </a:t>
            </a:r>
            <a:r>
              <a:rPr lang="en-US" sz="2400" dirty="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 </a:t>
            </a:r>
            <a:r>
              <a:rPr lang="ru-RU" sz="2400" dirty="0" smtClean="0">
                <a:latin typeface="Arial" pitchFamily="34" charset="0"/>
                <a:ea typeface="Times"/>
                <a:cs typeface="Arial" pitchFamily="34" charset="0"/>
              </a:rPr>
              <a:t>10</a:t>
            </a:r>
            <a:r>
              <a:rPr lang="en-US" sz="2400" baseline="30000" dirty="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2</a:t>
            </a:r>
            <a:r>
              <a:rPr lang="ru-RU" sz="2400" baseline="30000" dirty="0" smtClean="0"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 </a:t>
            </a:r>
            <a:r>
              <a:rPr lang="en-US" sz="2400" dirty="0" smtClean="0"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128</a:t>
            </a:r>
            <a:r>
              <a:rPr lang="en-US" sz="2400" dirty="0" smtClean="0"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ea typeface="Times"/>
                <a:cs typeface="Arial" pitchFamily="34" charset="0"/>
              </a:rPr>
              <a:t>испытаний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Заголовок 7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>
                <a:sym typeface="Symbol" pitchFamily="18" charset="2"/>
              </a:rPr>
              <a:t>Поиск решения</a:t>
            </a:r>
            <a:endParaRPr lang="ru-RU" dirty="0" smtClean="0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576265" y="4186238"/>
          <a:ext cx="4424363" cy="555625"/>
        </p:xfrm>
        <a:graphic>
          <a:graphicData uri="http://schemas.openxmlformats.org/presentationml/2006/ole">
            <p:oleObj spid="_x0000_s2050" name="Формула" r:id="rId4" imgW="1917360" imgH="241200" progId="Equation.3">
              <p:embed/>
            </p:oleObj>
          </a:graphicData>
        </a:graphic>
      </p:graphicFrame>
      <p:sp>
        <p:nvSpPr>
          <p:cNvPr id="2053" name="Прямоугольник 6"/>
          <p:cNvSpPr>
            <a:spLocks noChangeArrowheads="1"/>
          </p:cNvSpPr>
          <p:nvPr/>
        </p:nvSpPr>
        <p:spPr bwMode="auto">
          <a:xfrm>
            <a:off x="714348" y="5643578"/>
            <a:ext cx="8286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sz="2200" i="1" dirty="0">
                <a:latin typeface="Arial" pitchFamily="34" charset="0"/>
              </a:rPr>
              <a:t>Информационно-статистический подход </a:t>
            </a:r>
            <a:endParaRPr lang="ru-RU" sz="2200" i="1" dirty="0" smtClean="0">
              <a:latin typeface="Arial" pitchFamily="34" charset="0"/>
            </a:endParaRPr>
          </a:p>
          <a:p>
            <a:pPr algn="r"/>
            <a:r>
              <a:rPr lang="en-US" sz="2200" i="1" dirty="0" smtClean="0">
                <a:latin typeface="Arial" pitchFamily="34" charset="0"/>
              </a:rPr>
              <a:t>(</a:t>
            </a:r>
            <a:r>
              <a:rPr lang="ru-RU" sz="2200" i="1" dirty="0" err="1">
                <a:latin typeface="Arial" pitchFamily="34" charset="0"/>
              </a:rPr>
              <a:t>Стронгин</a:t>
            </a:r>
            <a:r>
              <a:rPr lang="en-US" sz="2200" i="1" dirty="0">
                <a:latin typeface="Arial" pitchFamily="34" charset="0"/>
              </a:rPr>
              <a:t>,</a:t>
            </a:r>
            <a:r>
              <a:rPr lang="ru-RU" sz="2200" i="1" dirty="0">
                <a:latin typeface="Arial" pitchFamily="34" charset="0"/>
              </a:rPr>
              <a:t> Сергеев</a:t>
            </a:r>
            <a:r>
              <a:rPr lang="en-US" sz="2200" i="1" dirty="0">
                <a:latin typeface="Arial" pitchFamily="34" charset="0"/>
              </a:rPr>
              <a:t> (</a:t>
            </a:r>
            <a:r>
              <a:rPr lang="ru-RU" sz="2200" i="1" dirty="0">
                <a:latin typeface="Arial" pitchFamily="34" charset="0"/>
              </a:rPr>
              <a:t>2000</a:t>
            </a:r>
            <a:r>
              <a:rPr lang="en-US" sz="2200" i="1" dirty="0">
                <a:latin typeface="Arial" pitchFamily="34" charset="0"/>
              </a:rPr>
              <a:t>))</a:t>
            </a:r>
            <a:endParaRPr lang="ru-RU" sz="2200" i="1" dirty="0">
              <a:latin typeface="Arial" pitchFamily="34" charset="0"/>
            </a:endParaRPr>
          </a:p>
        </p:txBody>
      </p:sp>
      <p:pic>
        <p:nvPicPr>
          <p:cNvPr id="2054" name="Рисунок 8" descr="grishagin_solv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88" y="714375"/>
            <a:ext cx="3929062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27088" y="776301"/>
            <a:ext cx="62960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64" name="Text Box 1030"/>
          <p:cNvSpPr txBox="1">
            <a:spLocks noChangeArrowheads="1"/>
          </p:cNvSpPr>
          <p:nvPr/>
        </p:nvSpPr>
        <p:spPr bwMode="auto">
          <a:xfrm>
            <a:off x="6732588" y="1412875"/>
            <a:ext cx="1802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-</a:t>
            </a:r>
            <a:r>
              <a:rPr lang="ru-RU" sz="2000" dirty="0">
                <a:latin typeface="Arial" pitchFamily="34" charset="0"/>
              </a:rPr>
              <a:t>мерное </a:t>
            </a:r>
          </a:p>
          <a:p>
            <a:r>
              <a:rPr lang="ru-RU" sz="2000" dirty="0">
                <a:latin typeface="Arial" pitchFamily="34" charset="0"/>
              </a:rPr>
              <a:t>пространство</a:t>
            </a:r>
          </a:p>
        </p:txBody>
      </p:sp>
      <p:sp>
        <p:nvSpPr>
          <p:cNvPr id="15365" name="Text Box 1031"/>
          <p:cNvSpPr txBox="1">
            <a:spLocks noChangeArrowheads="1"/>
          </p:cNvSpPr>
          <p:nvPr/>
        </p:nvSpPr>
        <p:spPr bwMode="auto">
          <a:xfrm>
            <a:off x="7235825" y="4724400"/>
            <a:ext cx="14125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1-</a:t>
            </a:r>
            <a:r>
              <a:rPr lang="ru-RU" sz="2000" dirty="0">
                <a:latin typeface="Arial" pitchFamily="34" charset="0"/>
              </a:rPr>
              <a:t>мерный </a:t>
            </a:r>
          </a:p>
          <a:p>
            <a:r>
              <a:rPr lang="ru-RU" sz="2000" dirty="0">
                <a:latin typeface="Arial" pitchFamily="34" charset="0"/>
              </a:rPr>
              <a:t>интервал</a:t>
            </a:r>
          </a:p>
        </p:txBody>
      </p:sp>
      <p:sp>
        <p:nvSpPr>
          <p:cNvPr id="15366" name="Text Box 1032"/>
          <p:cNvSpPr txBox="1">
            <a:spLocks noChangeArrowheads="1"/>
          </p:cNvSpPr>
          <p:nvPr/>
        </p:nvSpPr>
        <p:spPr bwMode="auto">
          <a:xfrm>
            <a:off x="4899025" y="3284538"/>
            <a:ext cx="37641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</a:rPr>
              <a:t>Кривая Пеано, </a:t>
            </a:r>
          </a:p>
          <a:p>
            <a:r>
              <a:rPr lang="ru-RU" sz="2000" dirty="0">
                <a:latin typeface="Arial" pitchFamily="34" charset="0"/>
              </a:rPr>
              <a:t>заполняет пространство</a:t>
            </a:r>
            <a:endParaRPr lang="en-US" sz="2000" dirty="0">
              <a:latin typeface="Arial" pitchFamily="34" charset="0"/>
            </a:endParaRPr>
          </a:p>
          <a:p>
            <a:r>
              <a:rPr lang="ru-RU" sz="2000" dirty="0">
                <a:latin typeface="Arial" pitchFamily="34" charset="0"/>
                <a:sym typeface="Symbol" pitchFamily="18" charset="2"/>
              </a:rPr>
              <a:t> 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y</a:t>
            </a:r>
            <a:r>
              <a:rPr lang="en-US" sz="2000" dirty="0">
                <a:latin typeface="Arial" pitchFamily="34" charset="0"/>
                <a:sym typeface="Symbol" pitchFamily="18" charset="2"/>
              </a:rPr>
              <a:t>(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x</a:t>
            </a:r>
            <a:r>
              <a:rPr lang="en-US" sz="2000" dirty="0">
                <a:latin typeface="Arial" pitchFamily="34" charset="0"/>
                <a:sym typeface="Symbol" pitchFamily="18" charset="2"/>
              </a:rPr>
              <a:t>)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</a:t>
            </a:r>
            <a:r>
              <a:rPr lang="en-US" sz="2000" dirty="0">
                <a:latin typeface="Arial" pitchFamily="34" charset="0"/>
                <a:sym typeface="Symbol" pitchFamily="18" charset="2"/>
              </a:rPr>
              <a:t> 0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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x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</a:t>
            </a:r>
            <a:r>
              <a:rPr lang="en-US" sz="2000" dirty="0">
                <a:latin typeface="Arial" pitchFamily="34" charset="0"/>
                <a:sym typeface="Symbol" pitchFamily="18" charset="2"/>
              </a:rPr>
              <a:t>1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    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y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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R</a:t>
            </a:r>
            <a:r>
              <a:rPr lang="en-US" sz="2000" i="1" baseline="30000" dirty="0">
                <a:latin typeface="Arial" pitchFamily="34" charset="0"/>
                <a:sym typeface="Symbol" pitchFamily="18" charset="2"/>
              </a:rPr>
              <a:t>N</a:t>
            </a:r>
            <a:r>
              <a:rPr lang="en-US" sz="2000" dirty="0">
                <a:latin typeface="Arial" pitchFamily="34" charset="0"/>
                <a:sym typeface="Symbol" pitchFamily="18" charset="2"/>
              </a:rPr>
              <a:t>: </a:t>
            </a:r>
            <a:r>
              <a:rPr lang="en-US" sz="2000" i="1" dirty="0">
                <a:latin typeface="Arial" pitchFamily="34" charset="0"/>
              </a:rPr>
              <a:t>y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</a:t>
            </a:r>
            <a:r>
              <a:rPr lang="en-US" sz="2000" i="1" dirty="0">
                <a:latin typeface="Arial" pitchFamily="34" charset="0"/>
              </a:rPr>
              <a:t>D</a:t>
            </a:r>
            <a:r>
              <a:rPr lang="en-US" sz="2000" i="1" dirty="0">
                <a:latin typeface="Arial" pitchFamily="34" charset="0"/>
                <a:sym typeface="Symbol" pitchFamily="18" charset="2"/>
              </a:rPr>
              <a:t> </a:t>
            </a:r>
            <a:r>
              <a:rPr lang="ru-RU" sz="2000" dirty="0">
                <a:latin typeface="Arial" pitchFamily="34" charset="0"/>
                <a:sym typeface="Symbol" pitchFamily="18" charset="2"/>
              </a:rPr>
              <a:t></a:t>
            </a:r>
            <a:endParaRPr lang="ru-RU" sz="2000" dirty="0">
              <a:latin typeface="Arial" pitchFamily="34" charset="0"/>
            </a:endParaRPr>
          </a:p>
        </p:txBody>
      </p:sp>
      <p:sp>
        <p:nvSpPr>
          <p:cNvPr id="15367" name="Заголовок 7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en-US" dirty="0" smtClean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5366" idx="1"/>
          </p:cNvCxnSpPr>
          <p:nvPr/>
        </p:nvCxnSpPr>
        <p:spPr>
          <a:xfrm rot="10800000">
            <a:off x="3132139" y="2781300"/>
            <a:ext cx="1766886" cy="1011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Прямоугольник 19"/>
          <p:cNvSpPr>
            <a:spLocks noChangeArrowheads="1"/>
          </p:cNvSpPr>
          <p:nvPr/>
        </p:nvSpPr>
        <p:spPr bwMode="auto">
          <a:xfrm>
            <a:off x="1258888" y="5589588"/>
            <a:ext cx="6697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latin typeface="Arial" pitchFamily="34" charset="0"/>
                <a:sym typeface="Symbol" pitchFamily="18" charset="2"/>
              </a:rPr>
              <a:t>min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  </a:t>
            </a:r>
            <a:r>
              <a:rPr lang="ru-RU" sz="2800" i="1" dirty="0">
                <a:latin typeface="Arial" pitchFamily="34" charset="0"/>
                <a:sym typeface="Symbol" pitchFamily="18" charset="2"/>
              </a:rPr>
              <a:t>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y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)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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 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y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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D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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 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 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min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  </a:t>
            </a:r>
            <a:r>
              <a:rPr lang="ru-RU" sz="2800" i="1" dirty="0">
                <a:latin typeface="Arial" pitchFamily="34" charset="0"/>
                <a:sym typeface="Symbol" pitchFamily="18" charset="2"/>
              </a:rPr>
              <a:t>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y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(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x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))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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 </a:t>
            </a:r>
            <a:r>
              <a:rPr lang="en-US" sz="2800" i="1" dirty="0">
                <a:latin typeface="Arial" pitchFamily="34" charset="0"/>
                <a:sym typeface="Symbol" pitchFamily="18" charset="2"/>
              </a:rPr>
              <a:t>x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</a:t>
            </a:r>
            <a:r>
              <a:rPr lang="en-US" sz="2800" dirty="0">
                <a:latin typeface="Arial" pitchFamily="34" charset="0"/>
                <a:sym typeface="Symbol" pitchFamily="18" charset="2"/>
              </a:rPr>
              <a:t>[0,1]</a:t>
            </a:r>
            <a:r>
              <a:rPr lang="ru-RU" sz="2800" dirty="0">
                <a:latin typeface="Arial" pitchFamily="34" charset="0"/>
                <a:sym typeface="Symbol" pitchFamily="18" charset="2"/>
              </a:rPr>
              <a:t>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468313" y="3789363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i="1" dirty="0">
                <a:latin typeface="Arial" pitchFamily="34" charset="0"/>
                <a:ea typeface="Times"/>
              </a:rPr>
              <a:t>Численный метод построения  кривой Пеано с заданной точностью рассмотрены Сергеевым, </a:t>
            </a:r>
            <a:r>
              <a:rPr lang="ru-RU" i="1" dirty="0" err="1">
                <a:latin typeface="Arial" pitchFamily="34" charset="0"/>
                <a:ea typeface="Times"/>
              </a:rPr>
              <a:t>Стронгиным</a:t>
            </a:r>
            <a:r>
              <a:rPr lang="ru-RU" i="1" dirty="0">
                <a:latin typeface="Arial" pitchFamily="34" charset="0"/>
                <a:ea typeface="Times"/>
              </a:rPr>
              <a:t> (2013)</a:t>
            </a:r>
            <a:endParaRPr lang="en-US" i="1" dirty="0">
              <a:latin typeface="Arial" pitchFamily="34" charset="0"/>
              <a:ea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dirty="0">
                <a:latin typeface="Arial" pitchFamily="34" charset="0"/>
                <a:ea typeface="Times"/>
              </a:rPr>
              <a:t>Условие Липшица трансформируется в условие </a:t>
            </a:r>
            <a:endParaRPr lang="ru-RU" dirty="0" smtClean="0">
              <a:latin typeface="Arial" pitchFamily="34" charset="0"/>
              <a:ea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sz="200" dirty="0">
              <a:latin typeface="Arial" pitchFamily="34" charset="0"/>
              <a:ea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endParaRPr lang="ru-RU" sz="200" dirty="0" smtClean="0">
              <a:latin typeface="Arial" pitchFamily="34" charset="0"/>
              <a:ea typeface="Time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dirty="0" smtClean="0">
                <a:latin typeface="Arial" pitchFamily="34" charset="0"/>
                <a:ea typeface="Times"/>
              </a:rPr>
              <a:t>Гельдера:                                                         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ru-RU" dirty="0" smtClean="0">
                <a:latin typeface="Arial" pitchFamily="34" charset="0"/>
                <a:ea typeface="Times"/>
              </a:rPr>
              <a:t> где </a:t>
            </a:r>
            <a:r>
              <a:rPr lang="en-US" i="1" dirty="0">
                <a:latin typeface="Arial" pitchFamily="34" charset="0"/>
                <a:ea typeface="Times"/>
              </a:rPr>
              <a:t>x</a:t>
            </a:r>
            <a:r>
              <a:rPr lang="en-US" baseline="-25000" dirty="0">
                <a:latin typeface="Arial" pitchFamily="34" charset="0"/>
                <a:ea typeface="Times"/>
              </a:rPr>
              <a:t>1</a:t>
            </a:r>
            <a:r>
              <a:rPr lang="en-US" dirty="0">
                <a:latin typeface="Arial" pitchFamily="34" charset="0"/>
                <a:ea typeface="Times"/>
              </a:rPr>
              <a:t>, </a:t>
            </a:r>
            <a:r>
              <a:rPr lang="en-US" i="1" dirty="0">
                <a:latin typeface="Arial" pitchFamily="34" charset="0"/>
                <a:ea typeface="Times"/>
              </a:rPr>
              <a:t>x</a:t>
            </a:r>
            <a:r>
              <a:rPr lang="en-US" baseline="-25000" dirty="0">
                <a:latin typeface="Arial" pitchFamily="34" charset="0"/>
                <a:ea typeface="Times"/>
              </a:rPr>
              <a:t>2</a:t>
            </a:r>
            <a:r>
              <a:rPr lang="ru-RU" dirty="0">
                <a:latin typeface="Arial" pitchFamily="34" charset="0"/>
                <a:ea typeface="Times"/>
                <a:sym typeface="Symbol" pitchFamily="18" charset="2"/>
              </a:rPr>
              <a:t></a:t>
            </a:r>
            <a:r>
              <a:rPr lang="en-US" dirty="0">
                <a:latin typeface="Arial" pitchFamily="34" charset="0"/>
                <a:ea typeface="Times"/>
              </a:rPr>
              <a:t>[0,1]</a:t>
            </a:r>
            <a:endParaRPr lang="en-US" dirty="0">
              <a:latin typeface="Arial" pitchFamily="34" charset="0"/>
              <a:ea typeface="Times"/>
              <a:sym typeface="Symbol" pitchFamily="18" charset="2"/>
            </a:endParaRPr>
          </a:p>
        </p:txBody>
      </p:sp>
      <p:sp>
        <p:nvSpPr>
          <p:cNvPr id="3076" name="Заголовок 6"/>
          <p:cNvSpPr>
            <a:spLocks noGrp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ru-RU" dirty="0" smtClean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071670" y="5143512"/>
          <a:ext cx="5237062" cy="630238"/>
        </p:xfrm>
        <a:graphic>
          <a:graphicData uri="http://schemas.openxmlformats.org/presentationml/2006/ole">
            <p:oleObj spid="_x0000_s3074" name="Формула" r:id="rId4" imgW="2514600" imgH="279360" progId="Equation.3">
              <p:embed/>
            </p:oleObj>
          </a:graphicData>
        </a:graphic>
      </p:graphicFrame>
      <p:pic>
        <p:nvPicPr>
          <p:cNvPr id="3077" name="Рисунок 9" descr="grishagin9_m3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38" y="714375"/>
            <a:ext cx="307181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Рисунок 11" descr="grishagin9_m3_list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88" y="642938"/>
            <a:ext cx="2828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Рисунок 17" descr="2rasvertki_m3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313" y="857250"/>
            <a:ext cx="26431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524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 smtClean="0"/>
              <a:t>Параллельный алгоритм глобального поиска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30" y="1484313"/>
            <a:ext cx="8642350" cy="475297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1.	0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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x</a:t>
            </a:r>
            <a:r>
              <a:rPr lang="en-US" sz="2400" baseline="-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Math1"/>
              </a:rPr>
              <a:t>…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Math1"/>
              </a:rPr>
              <a:t>…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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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каждого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</a:t>
            </a:r>
            <a:r>
              <a:rPr lang="ru-RU" sz="2400" baseline="-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i="1" baseline="-30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), 1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sz="2400" i="1" baseline="-25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 длина интервала, 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FontTx/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&gt;1, </a:t>
            </a:r>
            <a:r>
              <a:rPr lang="ru-RU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 параметр метода.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3. 	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Сортируем интервалы по убыванию характеристик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берем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интервалов  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1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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2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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...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 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R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(</a:t>
            </a:r>
            <a:r>
              <a:rPr lang="pt-BR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pt-BR" sz="2400" i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)</a:t>
            </a:r>
            <a:endParaRPr lang="en-US" sz="2400" i="1" dirty="0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buSzPts val="2200"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4.	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Проводим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p 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испытаний параллельно</a:t>
            </a:r>
          </a:p>
          <a:p>
            <a:pPr marL="457200" indent="-457200">
              <a:lnSpc>
                <a:spcPct val="120000"/>
              </a:lnSpc>
              <a:buSzPts val="2200"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	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1</a:t>
            </a:r>
            <a:r>
              <a:rPr lang="en-US" sz="2400" b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r>
              <a:rPr lang="ru-RU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(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,x</a:t>
            </a:r>
            <a:r>
              <a:rPr lang="en-US" sz="2400" b="1" i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2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,…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(</a:t>
            </a:r>
            <a:r>
              <a:rPr lang="en-US" sz="2400" b="1" i="1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p</a:t>
            </a:r>
            <a:r>
              <a:rPr lang="en-US" sz="2400" b="1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</a:t>
            </a:r>
            <a:r>
              <a:rPr lang="en-US" sz="2400" b="1" i="1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1" i="1" baseline="-25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b="1" i="1" baseline="-60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p</a:t>
            </a:r>
            <a:r>
              <a:rPr lang="ru-RU" sz="2400" b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)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5.	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Критерий остановки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: </a:t>
            </a:r>
            <a:r>
              <a:rPr lang="en-US" sz="2400" i="1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i</a:t>
            </a:r>
            <a:r>
              <a:rPr lang="en-US" sz="2400" i="1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x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t</a:t>
            </a:r>
            <a:r>
              <a:rPr lang="en-US" sz="2400" i="1" baseline="-60000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i</a:t>
            </a:r>
            <a:r>
              <a:rPr lang="en-US" sz="2400" baseline="-250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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</a:t>
            </a:r>
            <a:r>
              <a:rPr lang="ru-RU" sz="2400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p</a:t>
            </a:r>
            <a:endParaRPr lang="en-US" sz="2400" i="1" dirty="0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dirty="0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dirty="0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endParaRPr lang="ru-RU" sz="200" i="1" dirty="0" smtClean="0">
              <a:solidFill>
                <a:srgbClr val="000000"/>
              </a:solidFill>
              <a:latin typeface="Arial" pitchFamily="34" charset="0"/>
              <a:ea typeface="Times"/>
              <a:cs typeface="Arial" pitchFamily="34" charset="0"/>
              <a:sym typeface="Symbol" pitchFamily="18" charset="2"/>
            </a:endParaRPr>
          </a:p>
          <a:p>
            <a:pPr marL="457200" indent="-457200" algn="r" eaLnBrk="1" hangingPunct="1">
              <a:buFontTx/>
              <a:buNone/>
            </a:pP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Сергеев</a:t>
            </a: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, Гришагин, </a:t>
            </a:r>
            <a:r>
              <a:rPr lang="ru-RU" i="1" dirty="0" err="1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Стронгин</a:t>
            </a:r>
            <a:r>
              <a:rPr lang="ru-RU" i="1" dirty="0" smtClean="0">
                <a:solidFill>
                  <a:srgbClr val="000000"/>
                </a:solidFill>
                <a:latin typeface="Arial" pitchFamily="34" charset="0"/>
                <a:ea typeface="Times"/>
                <a:cs typeface="Arial" pitchFamily="34" charset="0"/>
                <a:sym typeface="Symbol" pitchFamily="18" charset="2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(1997).</a:t>
            </a:r>
            <a:endParaRPr lang="ru-RU" i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180044" y="1285860"/>
          <a:ext cx="3821112" cy="936625"/>
        </p:xfrm>
        <a:graphic>
          <a:graphicData uri="http://schemas.openxmlformats.org/presentationml/2006/ole">
            <p:oleObj spid="_x0000_s4098" name="Формула" r:id="rId4" imgW="1968480" imgH="482400" progId="Equation.3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357686" y="2489200"/>
          <a:ext cx="4738687" cy="1011238"/>
        </p:xfrm>
        <a:graphic>
          <a:graphicData uri="http://schemas.openxmlformats.org/presentationml/2006/ole">
            <p:oleObj spid="_x0000_s4099" name="Формула" r:id="rId5" imgW="2260440" imgH="482400" progId="Equation.3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5214938" y="4429125"/>
          <a:ext cx="3584575" cy="1112838"/>
        </p:xfrm>
        <a:graphic>
          <a:graphicData uri="http://schemas.openxmlformats.org/presentationml/2006/ole">
            <p:oleObj spid="_x0000_s4100" name="Формула" r:id="rId6" imgW="1638000" imgH="507960" progId="Equation.3">
              <p:embed/>
            </p:oleObj>
          </a:graphicData>
        </a:graphic>
      </p:graphicFrame>
      <p:grpSp>
        <p:nvGrpSpPr>
          <p:cNvPr id="4104" name="Group 13"/>
          <p:cNvGrpSpPr>
            <a:grpSpLocks/>
          </p:cNvGrpSpPr>
          <p:nvPr/>
        </p:nvGrpSpPr>
        <p:grpSpPr bwMode="auto">
          <a:xfrm>
            <a:off x="684213" y="836613"/>
            <a:ext cx="7145337" cy="460375"/>
            <a:chOff x="480" y="720"/>
            <a:chExt cx="4560" cy="298"/>
          </a:xfrm>
        </p:grpSpPr>
        <p:sp>
          <p:nvSpPr>
            <p:cNvPr id="4106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0=x</a:t>
              </a:r>
              <a:r>
                <a:rPr lang="en-US" sz="1400" i="1" baseline="-25000">
                  <a:latin typeface="Arial" pitchFamily="34" charset="0"/>
                </a:rPr>
                <a:t>0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7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8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4109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4110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Arial" pitchFamily="34" charset="0"/>
                </a:rPr>
                <a:t>x</a:t>
              </a:r>
              <a:r>
                <a:rPr lang="en-US" sz="1400" i="1" baseline="-25000" dirty="0">
                  <a:latin typeface="Arial" pitchFamily="34" charset="0"/>
                </a:rPr>
                <a:t>i-1</a:t>
              </a:r>
              <a:endParaRPr lang="ru-RU" sz="1400" i="1" dirty="0">
                <a:latin typeface="Arial" pitchFamily="34" charset="0"/>
              </a:endParaRPr>
            </a:p>
          </p:txBody>
        </p:sp>
        <p:sp>
          <p:nvSpPr>
            <p:cNvPr id="4111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4112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4115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6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7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8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19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20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121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k</a:t>
              </a:r>
              <a:r>
                <a:rPr lang="en-US" sz="1400" i="1">
                  <a:latin typeface="Arial" pitchFamily="34" charset="0"/>
                </a:rPr>
                <a:t>=1</a:t>
              </a:r>
              <a:endParaRPr lang="ru-RU" sz="1400" i="1">
                <a:latin typeface="Arial" pitchFamily="34" charset="0"/>
              </a:endParaRPr>
            </a:p>
          </p:txBody>
        </p:sp>
      </p:grp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871918" y="1582738"/>
          <a:ext cx="1414462" cy="431800"/>
        </p:xfrm>
        <a:graphic>
          <a:graphicData uri="http://schemas.openxmlformats.org/presentationml/2006/ole">
            <p:oleObj spid="_x0000_s4101" name="Формула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467725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smtClean="0">
              <a:cs typeface="Times New Roman" pitchFamily="18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Заголовок 5"/>
          <p:cNvSpPr>
            <a:spLocks noGrp="1"/>
          </p:cNvSpPr>
          <p:nvPr>
            <p:ph type="title"/>
          </p:nvPr>
        </p:nvSpPr>
        <p:spPr>
          <a:xfrm>
            <a:off x="142844" y="152400"/>
            <a:ext cx="8496300" cy="457200"/>
          </a:xfrm>
        </p:spPr>
        <p:txBody>
          <a:bodyPr/>
          <a:lstStyle/>
          <a:p>
            <a:r>
              <a:rPr lang="ru-RU" dirty="0" smtClean="0"/>
              <a:t>Блочная рекурсивная схема редукции размерности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908175" y="5445125"/>
          <a:ext cx="4883150" cy="898525"/>
        </p:xfrm>
        <a:graphic>
          <a:graphicData uri="http://schemas.openxmlformats.org/presentationml/2006/ole">
            <p:oleObj spid="_x0000_s5122" name="Формула" r:id="rId4" imgW="2374560" imgH="431640" progId="Equation.3">
              <p:embed/>
            </p:oleObj>
          </a:graphicData>
        </a:graphic>
      </p:graphicFrame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836613" y="3644900"/>
          <a:ext cx="7480300" cy="617538"/>
        </p:xfrm>
        <a:graphic>
          <a:graphicData uri="http://schemas.openxmlformats.org/presentationml/2006/ole">
            <p:oleObj spid="_x0000_s5123" name="Формула" r:id="rId5" imgW="3466800" imgH="241200" progId="Equation.3">
              <p:embed/>
            </p:oleObj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017713" y="4292600"/>
          <a:ext cx="5002212" cy="636588"/>
        </p:xfrm>
        <a:graphic>
          <a:graphicData uri="http://schemas.openxmlformats.org/presentationml/2006/ole">
            <p:oleObj spid="_x0000_s5124" name="Формула" r:id="rId6" imgW="2171700" imgH="279400" progId="Equation.3">
              <p:embed/>
            </p:oleObj>
          </a:graphicData>
        </a:graphic>
      </p:graphicFrame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158750" y="4824413"/>
          <a:ext cx="8877300" cy="692150"/>
        </p:xfrm>
        <a:graphic>
          <a:graphicData uri="http://schemas.openxmlformats.org/presentationml/2006/ole">
            <p:oleObj spid="_x0000_s5125" name="Формула" r:id="rId7" imgW="3848040" imgH="304560" progId="Equation.3">
              <p:embed/>
            </p:oleObj>
          </a:graphicData>
        </a:graphic>
      </p:graphicFrame>
      <p:sp>
        <p:nvSpPr>
          <p:cNvPr id="513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6" name="AutoShape 35"/>
          <p:cNvSpPr>
            <a:spLocks noChangeAspect="1" noChangeArrowheads="1" noTextEdit="1"/>
          </p:cNvSpPr>
          <p:nvPr/>
        </p:nvSpPr>
        <p:spPr bwMode="auto">
          <a:xfrm>
            <a:off x="642938" y="714375"/>
            <a:ext cx="8429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7" name="Oval 32"/>
          <p:cNvSpPr>
            <a:spLocks noChangeArrowheads="1"/>
          </p:cNvSpPr>
          <p:nvPr/>
        </p:nvSpPr>
        <p:spPr bwMode="auto">
          <a:xfrm>
            <a:off x="3713644" y="865404"/>
            <a:ext cx="12686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8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ru-RU" altLang="zh-CN" sz="1800" dirty="0" smtClean="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2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2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22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38" name="Oval 31"/>
          <p:cNvSpPr>
            <a:spLocks noChangeArrowheads="1"/>
          </p:cNvSpPr>
          <p:nvPr/>
        </p:nvSpPr>
        <p:spPr bwMode="auto">
          <a:xfrm>
            <a:off x="2729987" y="1507554"/>
            <a:ext cx="1270509" cy="42124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6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8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sz="18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18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, u</a:t>
            </a:r>
            <a:r>
              <a:rPr lang="en-US" altLang="zh-CN" sz="18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8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39" name="Oval 30"/>
          <p:cNvSpPr>
            <a:spLocks noChangeArrowheads="1"/>
          </p:cNvSpPr>
          <p:nvPr/>
        </p:nvSpPr>
        <p:spPr bwMode="auto">
          <a:xfrm>
            <a:off x="4825803" y="1484023"/>
            <a:ext cx="1269583" cy="42124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en-US" altLang="zh-CN" sz="16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800" baseline="-30000" dirty="0" smtClean="0">
                <a:latin typeface="Arial" pitchFamily="34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(u</a:t>
            </a:r>
            <a:r>
              <a:rPr lang="en-US" altLang="zh-CN" sz="1800" baseline="-30000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, u</a:t>
            </a:r>
            <a:r>
              <a:rPr lang="en-US" altLang="zh-CN" sz="1800" baseline="-30000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1800" i="1" dirty="0" smtClean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tabLst>
                <a:tab pos="90488" algn="l"/>
              </a:tabLst>
            </a:pPr>
            <a:r>
              <a:rPr lang="en-US" altLang="zh-CN" sz="1600" dirty="0" smtClean="0">
                <a:latin typeface="Arial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CN" sz="1800" i="1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40" name="AutoShape 29"/>
          <p:cNvCxnSpPr>
            <a:cxnSpLocks noChangeShapeType="1"/>
          </p:cNvCxnSpPr>
          <p:nvPr/>
        </p:nvCxnSpPr>
        <p:spPr bwMode="auto">
          <a:xfrm flipH="1">
            <a:off x="3349715" y="1187883"/>
            <a:ext cx="550060" cy="3040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1" name="AutoShape 28"/>
          <p:cNvCxnSpPr>
            <a:cxnSpLocks noChangeShapeType="1"/>
          </p:cNvCxnSpPr>
          <p:nvPr/>
        </p:nvCxnSpPr>
        <p:spPr bwMode="auto">
          <a:xfrm>
            <a:off x="4796170" y="1187883"/>
            <a:ext cx="664887" cy="2961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2" name="AutoShape 27"/>
          <p:cNvCxnSpPr>
            <a:cxnSpLocks noChangeShapeType="1"/>
          </p:cNvCxnSpPr>
          <p:nvPr/>
        </p:nvCxnSpPr>
        <p:spPr bwMode="auto">
          <a:xfrm flipH="1">
            <a:off x="1672680" y="1851427"/>
            <a:ext cx="1227912" cy="4885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3" name="AutoShape 26"/>
          <p:cNvCxnSpPr>
            <a:cxnSpLocks noChangeShapeType="1"/>
          </p:cNvCxnSpPr>
          <p:nvPr/>
        </p:nvCxnSpPr>
        <p:spPr bwMode="auto">
          <a:xfrm>
            <a:off x="3349715" y="1913189"/>
            <a:ext cx="184279" cy="4267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4" name="AutoShape 25"/>
          <p:cNvCxnSpPr>
            <a:cxnSpLocks noChangeShapeType="1"/>
          </p:cNvCxnSpPr>
          <p:nvPr/>
        </p:nvCxnSpPr>
        <p:spPr bwMode="auto">
          <a:xfrm flipH="1">
            <a:off x="5367528" y="1905271"/>
            <a:ext cx="93529" cy="4347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45" name="AutoShape 24"/>
          <p:cNvCxnSpPr>
            <a:cxnSpLocks noChangeShapeType="1"/>
          </p:cNvCxnSpPr>
          <p:nvPr/>
        </p:nvCxnSpPr>
        <p:spPr bwMode="auto">
          <a:xfrm>
            <a:off x="5909254" y="1843509"/>
            <a:ext cx="1314033" cy="4893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46" name="Rectangle 23"/>
          <p:cNvSpPr>
            <a:spLocks noChangeArrowheads="1"/>
          </p:cNvSpPr>
          <p:nvPr/>
        </p:nvSpPr>
        <p:spPr bwMode="auto">
          <a:xfrm>
            <a:off x="4199808" y="1570331"/>
            <a:ext cx="440789" cy="214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7" name="Rectangle 22"/>
          <p:cNvSpPr>
            <a:spLocks noChangeArrowheads="1"/>
          </p:cNvSpPr>
          <p:nvPr/>
        </p:nvSpPr>
        <p:spPr bwMode="auto">
          <a:xfrm>
            <a:off x="6139835" y="2900587"/>
            <a:ext cx="440789" cy="214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8" name="Rectangle 21"/>
          <p:cNvSpPr>
            <a:spLocks noChangeArrowheads="1"/>
          </p:cNvSpPr>
          <p:nvPr/>
        </p:nvSpPr>
        <p:spPr bwMode="auto">
          <a:xfrm>
            <a:off x="2370905" y="2864955"/>
            <a:ext cx="440789" cy="214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altLang="zh-CN" sz="1400">
                <a:latin typeface="Arial" pitchFamily="34" charset="0"/>
                <a:cs typeface="Times New Roman" pitchFamily="18" charset="0"/>
              </a:rPr>
              <a:t>…</a:t>
            </a:r>
            <a:endParaRPr lang="ru-RU" altLang="zh-CN" sz="18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149" name="Oval 20"/>
          <p:cNvSpPr>
            <a:spLocks noChangeArrowheads="1"/>
          </p:cNvSpPr>
          <p:nvPr/>
        </p:nvSpPr>
        <p:spPr bwMode="auto">
          <a:xfrm>
            <a:off x="821661" y="3167430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 dirty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 dirty="0" err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 dirty="0" err="1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0" name="Oval 19"/>
          <p:cNvSpPr>
            <a:spLocks noChangeArrowheads="1"/>
          </p:cNvSpPr>
          <p:nvPr/>
        </p:nvSpPr>
        <p:spPr bwMode="auto">
          <a:xfrm>
            <a:off x="6410235" y="3140508"/>
            <a:ext cx="1675183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 dirty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 dirty="0" err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 dirty="0" err="1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90488" algn="l"/>
              </a:tabLst>
            </a:pPr>
            <a:endParaRPr lang="en-US" altLang="zh-CN" sz="1600" i="1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1" name="Oval 18"/>
          <p:cNvSpPr>
            <a:spLocks noChangeArrowheads="1"/>
          </p:cNvSpPr>
          <p:nvPr/>
        </p:nvSpPr>
        <p:spPr bwMode="auto">
          <a:xfrm>
            <a:off x="835552" y="2339979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 dirty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2" name="Oval 17"/>
          <p:cNvSpPr>
            <a:spLocks noChangeArrowheads="1"/>
          </p:cNvSpPr>
          <p:nvPr/>
        </p:nvSpPr>
        <p:spPr bwMode="auto">
          <a:xfrm>
            <a:off x="6376898" y="2332853"/>
            <a:ext cx="1692778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 dirty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 dirty="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 dirty="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90488" algn="l"/>
              </a:tabLst>
            </a:pPr>
            <a:endParaRPr lang="en-US" altLang="zh-CN" sz="1600" baseline="-30000" dirty="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3" name="AutoShape 16" descr="Светлый вертикальный"/>
          <p:cNvSpPr>
            <a:spLocks noChangeArrowheads="1"/>
          </p:cNvSpPr>
          <p:nvPr/>
        </p:nvSpPr>
        <p:spPr bwMode="auto">
          <a:xfrm>
            <a:off x="1199480" y="2760435"/>
            <a:ext cx="903802" cy="385616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4" name="AutoShape 15" descr="Светлый вертикальный"/>
          <p:cNvSpPr>
            <a:spLocks noChangeArrowheads="1"/>
          </p:cNvSpPr>
          <p:nvPr/>
        </p:nvSpPr>
        <p:spPr bwMode="auto">
          <a:xfrm>
            <a:off x="6782498" y="2743015"/>
            <a:ext cx="903802" cy="369779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5" name="Oval 14"/>
          <p:cNvSpPr>
            <a:spLocks noChangeArrowheads="1"/>
          </p:cNvSpPr>
          <p:nvPr/>
        </p:nvSpPr>
        <p:spPr bwMode="auto">
          <a:xfrm>
            <a:off x="2682976" y="3167430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6" name="Oval 13"/>
          <p:cNvSpPr>
            <a:spLocks noChangeArrowheads="1"/>
          </p:cNvSpPr>
          <p:nvPr/>
        </p:nvSpPr>
        <p:spPr bwMode="auto">
          <a:xfrm>
            <a:off x="2696866" y="2339979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7" name="AutoShape 12" descr="Светлый вертикальный"/>
          <p:cNvSpPr>
            <a:spLocks noChangeArrowheads="1"/>
          </p:cNvSpPr>
          <p:nvPr/>
        </p:nvSpPr>
        <p:spPr bwMode="auto">
          <a:xfrm>
            <a:off x="3060795" y="2760435"/>
            <a:ext cx="903802" cy="385616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58" name="Oval 11"/>
          <p:cNvSpPr>
            <a:spLocks noChangeArrowheads="1"/>
          </p:cNvSpPr>
          <p:nvPr/>
        </p:nvSpPr>
        <p:spPr bwMode="auto">
          <a:xfrm>
            <a:off x="4516510" y="3167430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1,…,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i="1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59" name="Oval 10"/>
          <p:cNvSpPr>
            <a:spLocks noChangeArrowheads="1"/>
          </p:cNvSpPr>
          <p:nvPr/>
        </p:nvSpPr>
        <p:spPr bwMode="auto">
          <a:xfrm>
            <a:off x="4530400" y="2339979"/>
            <a:ext cx="1674257" cy="4204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tabLst>
                <a:tab pos="90488" algn="l"/>
              </a:tabLst>
            </a:pPr>
            <a:r>
              <a:rPr lang="ru-RU" altLang="zh-CN" sz="1600" i="1"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1600" i="1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1,.,</a:t>
            </a:r>
            <a:r>
              <a:rPr lang="en-US" altLang="zh-CN" sz="1600" i="1">
                <a:ea typeface="SimSun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1600" i="1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30000">
                <a:ea typeface="SimSun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1600" baseline="-30000">
                <a:latin typeface="Arial" pitchFamily="34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1600">
                <a:ea typeface="SimSun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600" baseline="-30000">
              <a:ea typeface="SimSun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60" name="AutoShape 9" descr="Светлый вертикальный"/>
          <p:cNvSpPr>
            <a:spLocks noChangeArrowheads="1"/>
          </p:cNvSpPr>
          <p:nvPr/>
        </p:nvSpPr>
        <p:spPr bwMode="auto">
          <a:xfrm>
            <a:off x="4894329" y="2760435"/>
            <a:ext cx="903802" cy="385616"/>
          </a:xfrm>
          <a:prstGeom prst="upDownArrow">
            <a:avLst>
              <a:gd name="adj1" fmla="val 50000"/>
              <a:gd name="adj2" fmla="val 20000"/>
            </a:avLst>
          </a:prstGeom>
          <a:pattFill prst="ltVert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17979</TotalTime>
  <Words>2045</Words>
  <Application>Microsoft Office PowerPoint</Application>
  <PresentationFormat>Экран (4:3)</PresentationFormat>
  <Paragraphs>470</Paragraphs>
  <Slides>22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5" baseType="lpstr">
      <vt:lpstr>Times New Roman</vt:lpstr>
      <vt:lpstr>Arial</vt:lpstr>
      <vt:lpstr>Bernard MT Condensed</vt:lpstr>
      <vt:lpstr>Symbol</vt:lpstr>
      <vt:lpstr>Wingdings</vt:lpstr>
      <vt:lpstr>Times</vt:lpstr>
      <vt:lpstr>Math1</vt:lpstr>
      <vt:lpstr>SimSun</vt:lpstr>
      <vt:lpstr>Calibri</vt:lpstr>
      <vt:lpstr>Оформление по умолчанию</vt:lpstr>
      <vt:lpstr>Специальное оформление</vt:lpstr>
      <vt:lpstr>Microsoft Equation 3.0</vt:lpstr>
      <vt:lpstr>Формула</vt:lpstr>
      <vt:lpstr>Слайд 1</vt:lpstr>
      <vt:lpstr>Слайд 2</vt:lpstr>
      <vt:lpstr>Содержание</vt:lpstr>
      <vt:lpstr>Постановка задачи</vt:lpstr>
      <vt:lpstr>Поиск решения</vt:lpstr>
      <vt:lpstr>Редукция размерности</vt:lpstr>
      <vt:lpstr>Редукция размерности</vt:lpstr>
      <vt:lpstr>Параллельный алгоритм глобального поиска</vt:lpstr>
      <vt:lpstr>Блочная рекурсивная схема редукции размерности</vt:lpstr>
      <vt:lpstr>Блочная рекурсивная схема редукции размерности</vt:lpstr>
      <vt:lpstr>Организация параллельных вычислений</vt:lpstr>
      <vt:lpstr>GKLS generator </vt:lpstr>
      <vt:lpstr>GKLS generator </vt:lpstr>
      <vt:lpstr>Сравнение с другими методами</vt:lpstr>
      <vt:lpstr>Решение на CPU</vt:lpstr>
      <vt:lpstr>Решение на GPU</vt:lpstr>
      <vt:lpstr>Решение на GPU</vt:lpstr>
      <vt:lpstr>Гибридное решение</vt:lpstr>
      <vt:lpstr>Гибридное решение</vt:lpstr>
      <vt:lpstr>Литература</vt:lpstr>
      <vt:lpstr>Контакты</vt:lpstr>
      <vt:lpstr>Слайд 22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991</cp:revision>
  <dcterms:created xsi:type="dcterms:W3CDTF">2006-01-13T11:29:09Z</dcterms:created>
  <dcterms:modified xsi:type="dcterms:W3CDTF">2016-09-22T08:20:24Z</dcterms:modified>
</cp:coreProperties>
</file>