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648" r:id="rId1"/>
    <p:sldMasterId id="2147483649" r:id="rId2"/>
  </p:sldMasterIdLst>
  <p:notesMasterIdLst>
    <p:notesMasterId r:id="rId21"/>
  </p:notesMasterIdLst>
  <p:handoutMasterIdLst>
    <p:handoutMasterId r:id="rId22"/>
  </p:handoutMasterIdLst>
  <p:sldIdLst>
    <p:sldId id="456" r:id="rId3"/>
    <p:sldId id="367" r:id="rId4"/>
    <p:sldId id="445" r:id="rId5"/>
    <p:sldId id="383" r:id="rId6"/>
    <p:sldId id="385" r:id="rId7"/>
    <p:sldId id="463" r:id="rId8"/>
    <p:sldId id="469" r:id="rId9"/>
    <p:sldId id="470" r:id="rId10"/>
    <p:sldId id="467" r:id="rId11"/>
    <p:sldId id="438" r:id="rId12"/>
    <p:sldId id="474" r:id="rId13"/>
    <p:sldId id="439" r:id="rId14"/>
    <p:sldId id="440" r:id="rId15"/>
    <p:sldId id="441" r:id="rId16"/>
    <p:sldId id="471" r:id="rId17"/>
    <p:sldId id="472" r:id="rId18"/>
    <p:sldId id="473" r:id="rId19"/>
    <p:sldId id="411" r:id="rId20"/>
  </p:sldIdLst>
  <p:sldSz cx="9144000" cy="6858000" type="screen4x3"/>
  <p:notesSz cx="6858000" cy="9144000"/>
  <p:custDataLst>
    <p:tags r:id="rId23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7" autoAdjust="0"/>
    <p:restoredTop sz="80287" autoAdjust="0"/>
  </p:normalViewPr>
  <p:slideViewPr>
    <p:cSldViewPr>
      <p:cViewPr varScale="1">
        <p:scale>
          <a:sx n="58" d="100"/>
          <a:sy n="58" d="100"/>
        </p:scale>
        <p:origin x="-17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8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AC6748-42C7-44F5-8A19-B69D5F1794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42394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DE9139-4329-4681-ACC5-53C8FF56F5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58137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7B3B1F-CA54-4011-80B1-C873B6AF2239}" type="slidenum">
              <a:rPr lang="ru-RU" smtClean="0">
                <a:solidFill>
                  <a:srgbClr val="000000"/>
                </a:solidFill>
              </a:rPr>
              <a:pPr/>
              <a:t>1</a:t>
            </a:fld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В качестве тестовых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были выбраны задачи, порождаемые с помощью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GKLS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-генератора. Данный генератор позволяет получать задачи многоэкстремальной оптимизации с заранее известными свойствами: количеством локальных минимумов, размерами их областей притяжения, точкой глобального минимума, значением функции в ней и т.п.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экспериментах используется набор</a:t>
            </a:r>
            <a:r>
              <a:rPr lang="ru-RU" baseline="0" dirty="0" smtClean="0"/>
              <a:t> из 100 сгенерированных функций, каждая из них имеет десять локальных минимумов.</a:t>
            </a:r>
          </a:p>
          <a:p>
            <a:endParaRPr lang="ru-RU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В качестве тестовых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были выбраны задачи, порождаемые с помощью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GKLS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-генератора. Данный генератор позволяет получать задачи многоэкстремальной оптимизации с заранее известными свойствами: количеством локальных минимумов, размерами их областей притяжения, точкой глобального минимума, значением функции в ней и т.п.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экспериментах используется набор</a:t>
            </a:r>
            <a:r>
              <a:rPr lang="ru-RU" baseline="0" dirty="0" smtClean="0"/>
              <a:t> из 100 сгенерированных функций, каждая из них имеет десять локальных минимумов.</a:t>
            </a:r>
          </a:p>
          <a:p>
            <a:endParaRPr lang="ru-RU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Приведены результаты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численного сравнения двух известных последовательных алгоритмов –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DIRECT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DIRECT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и алгоритма глобального поиска (АГП)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Глобальный минимум считался найденным, если алгоритм генерировал точку испытания в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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-окрестности глобального минимума. Требуемая точность  </a:t>
            </a:r>
            <a:r>
              <a:rPr lang="ru-RU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епсилон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одна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милилионная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для четырех мерной задачи, и одна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десятимилионная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для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пятимерой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  <a:endParaRPr lang="ru-RU" baseline="0" dirty="0" smtClean="0"/>
          </a:p>
          <a:p>
            <a:r>
              <a:rPr lang="ru-RU" baseline="0" dirty="0" smtClean="0"/>
              <a:t>Выделяется два класса сложности задачи, у простого класса радиус притяжения глобального минимума меньше(0,66), что облегчает его поиск.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Символ «&gt;» отражает ситуацию, когда не все задачи класса были решены каким-либо методом. Это означает, что алгоритм был остановлен по причине достижения максимально допустимого числа итераций 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</a:t>
            </a:r>
            <a:r>
              <a:rPr lang="en-US" sz="1200" i="1" kern="1200" baseline="-25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max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В этом случае значение 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</a:t>
            </a:r>
            <a:r>
              <a:rPr lang="en-US" sz="1200" i="1" kern="1200" baseline="-25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max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1 000 000. Количество нерешенных задач указано в скобках. Для класса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Simple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выбирался параметр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=4.5, для класса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Hard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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=5.6; параметр построения кривой Пеано был фиксированный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=10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C96331-78C9-4B54-AE39-3F1F0F592937}" type="slidenum">
              <a:rPr lang="ru-RU" smtClean="0"/>
              <a:pPr/>
              <a:t>18</a:t>
            </a:fld>
            <a:endParaRPr lang="ru-RU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Задача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многомерной многоэкстремальной оптимизации может быть определена как проблема поиска наименьшего значения действительной функции </a:t>
            </a:r>
            <a:r>
              <a:rPr lang="ru-RU" sz="24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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24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в </a:t>
            </a:r>
            <a:r>
              <a:rPr lang="ru-RU" sz="2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н-мерном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пространстве,</a:t>
            </a:r>
            <a:r>
              <a:rPr lang="en-US" sz="24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где </a:t>
            </a:r>
            <a:r>
              <a:rPr lang="ru-RU" sz="24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</a:t>
            </a:r>
            <a:r>
              <a:rPr lang="ru-RU" sz="2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ru-RU" sz="24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</a:t>
            </a:r>
            <a:r>
              <a:rPr lang="ru-RU" sz="2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</a:t>
            </a:r>
            <a:r>
              <a:rPr lang="ru-RU" sz="24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</a:t>
            </a:r>
            <a:r>
              <a:rPr lang="ru-RU" sz="2400" i="1" kern="1200" baseline="30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есть заданные векторы.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Относительно класса рассматриваемых задач предполагается выполнение двух важных условий.</a:t>
            </a:r>
          </a:p>
          <a:p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Во-первых, предполагается, что оптимизируемая функция </a:t>
            </a:r>
            <a:r>
              <a:rPr lang="ru-RU" sz="24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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ru-RU" sz="24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может быть задана не аналитически, а некоторым алгоритмом вычисления ее значений в точках области </a:t>
            </a:r>
            <a:r>
              <a:rPr lang="ru-RU" sz="24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; при этом </a:t>
            </a:r>
            <a:r>
              <a:rPr lang="ru-RU" sz="24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испытание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является вычислительно-трудоемкой операцией.</a:t>
            </a:r>
          </a:p>
          <a:p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Во-вторых, будем предполагать, что </a:t>
            </a:r>
            <a:r>
              <a:rPr lang="ru-RU" sz="24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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ru-RU" sz="24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удовлетворяет условию Липшица.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Численное решение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задачи сводится к построению оценки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y*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отвечающей некоторому понятию близости к точке глобального минимума, на основе конечного числа 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</a:t>
            </a:r>
            <a:r>
              <a:rPr lang="ru-RU" sz="1200" i="1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испытаний, под испытанием будем понимать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вычисление значений оптимизируемой функции в точке. </a:t>
            </a:r>
          </a:p>
          <a:p>
            <a:endParaRPr lang="en-US" sz="1200" b="1" dirty="0" smtClean="0">
              <a:sym typeface="Symbol" pitchFamily="18" charset="2"/>
            </a:endParaRPr>
          </a:p>
          <a:p>
            <a:endParaRPr lang="en-US" sz="1200" b="1" dirty="0" smtClean="0">
              <a:sym typeface="Symbol" pitchFamily="18" charset="2"/>
            </a:endParaRPr>
          </a:p>
          <a:p>
            <a:r>
              <a:rPr lang="ru-RU" sz="1200" b="1" dirty="0" smtClean="0">
                <a:sym typeface="Symbol" pitchFamily="18" charset="2"/>
              </a:rPr>
              <a:t>Решение</a:t>
            </a:r>
            <a:r>
              <a:rPr lang="ru-RU" sz="1200" b="1" baseline="0" dirty="0" smtClean="0">
                <a:sym typeface="Symbol" pitchFamily="18" charset="2"/>
              </a:rPr>
              <a:t> поставленной задачи </a:t>
            </a:r>
            <a:r>
              <a:rPr lang="ru-RU" sz="1200" b="0" baseline="0" dirty="0" smtClean="0">
                <a:sym typeface="Symbol" pitchFamily="18" charset="2"/>
              </a:rPr>
              <a:t>можно осуществлять с помощью построения</a:t>
            </a:r>
            <a:r>
              <a:rPr lang="ru-RU" sz="1200" dirty="0" smtClean="0"/>
              <a:t> случайных или детерминированных покрытий области поиска.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200" dirty="0" smtClean="0"/>
              <a:t>При этом число узлов равномерной сетки увеличивается экспоненциально с увеличением размерности задачи. К примеру для решения двухмерной</a:t>
            </a:r>
            <a:r>
              <a:rPr lang="ru-RU" sz="1200" baseline="0" dirty="0" smtClean="0"/>
              <a:t> задачи при точности 10</a:t>
            </a:r>
            <a:r>
              <a:rPr lang="en-US" sz="1200" baseline="0" dirty="0" smtClean="0"/>
              <a:t>^</a:t>
            </a:r>
            <a:r>
              <a:rPr lang="ru-RU" sz="1050" baseline="0" dirty="0" smtClean="0"/>
              <a:t>-2 необходимо 10</a:t>
            </a:r>
            <a:r>
              <a:rPr lang="en-US" sz="1050" baseline="0" dirty="0" smtClean="0"/>
              <a:t>^4 </a:t>
            </a:r>
            <a:r>
              <a:rPr lang="ru-RU" sz="1050" baseline="0" dirty="0" smtClean="0"/>
              <a:t>испытаний.</a:t>
            </a:r>
            <a:endParaRPr lang="en-US" sz="1200" dirty="0" smtClean="0"/>
          </a:p>
          <a:p>
            <a:r>
              <a:rPr lang="ru-RU" dirty="0" smtClean="0"/>
              <a:t>Другим подходом к решению задачи является построение</a:t>
            </a:r>
            <a:r>
              <a:rPr lang="ru-RU" baseline="0" dirty="0" smtClean="0"/>
              <a:t> неравномерных </a:t>
            </a:r>
            <a:r>
              <a:rPr lang="ru-RU" b="1" baseline="0" dirty="0" smtClean="0"/>
              <a:t>адаптивных</a:t>
            </a:r>
            <a:r>
              <a:rPr lang="ru-RU" baseline="0" dirty="0" smtClean="0"/>
              <a:t> покрытий области поиска. При котором в окрестности оптимального решения строится более плотное покрытие чем вне этой окрестности.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Одним из подходов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к решению многомерных задач глобальной оптимизации является сведение их к одномерным и использование эффективных одномерных алгоритмов глобального поиска к редуцированной задаче.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Рассматривается способ редукции размерности с использованием кривой Пеано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Y(x)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однозначно отображающей отрезок вещественной оси [0,1] на </a:t>
            </a:r>
            <a:r>
              <a:rPr lang="ru-RU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-мерный куб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Численно построенная </a:t>
            </a:r>
            <a:r>
              <a:rPr lang="ru-RU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развертка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является приближением к теоретической кривой Пеано с точностью порядка 2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^-m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где </a:t>
            </a:r>
            <a:r>
              <a:rPr lang="ru-RU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– параметр построения развертки.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На левом рисунке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3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на среднем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 = 4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на правом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 = 5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Важным свойством является сохранение ограниченности относительных разностей функции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если исходная функция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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ru-RU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</a:t>
            </a:r>
            <a:r>
              <a:rPr lang="ru-RU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удовлетворяла условию Липшица , то функция </a:t>
            </a:r>
            <a:r>
              <a:rPr lang="ru-RU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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ru-RU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ru-RU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x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)) на интервале [0,1] будет удовлетворять равномерному условию Гельдера. Что позволяет использовать модифицированный алгоритм решения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одномерных задач, для решения многомерных.</a:t>
            </a:r>
            <a:endParaRPr lang="ru-RU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Пусть у нас имеется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устройств для параллельного вычисления.</a:t>
            </a:r>
            <a:endParaRPr lang="ru-RU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Первые две итерации проводятся на граничных точках отрезка [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]. Выбор точек очередного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n-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го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испытания производится по следующим правилам: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точки предшествующих испытаний упорядочиваются по возрастанию координаты.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Каждому интервалу, ставится в соответствие число </a:t>
            </a:r>
            <a:r>
              <a:rPr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), называемое характеристикой этого интервала.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Определяем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интервалов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с максимальной характеристикой.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Проводим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параллельно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 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испытаний.</a:t>
            </a:r>
            <a:endParaRPr lang="ru-RU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В процессе вычисления характеристик интервалов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вычисляются текущие оценки </a:t>
            </a:r>
            <a:r>
              <a:rPr lang="ru-RU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канстант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Липшица функций задачи, а также текущая оценка решения задачи.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Схема рекурсивной оптимизации основана на известном соотношение которое позволяет заменить решение многомерной задачи решением семейства одномерных подзадач, рекурсивно связанных между собой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Для рекурсивной схемы предложено обобщение (блочная рекурсивная схема), которое комбинирует использование разверток и рекурсивной схемы с целью эффективного распараллеливания вычислений.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Рассмотрим вектор </a:t>
            </a:r>
            <a:r>
              <a:rPr lang="ru-RU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как вектор блочных переменных где </a:t>
            </a:r>
            <a:r>
              <a:rPr lang="ru-RU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-я блочная переменная 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</a:t>
            </a:r>
            <a:r>
              <a:rPr lang="en-US" sz="1200" i="1" kern="1200" baseline="-25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представляет собой вектор размерности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Ni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из последовательно взятых компонент вектора </a:t>
            </a:r>
            <a:r>
              <a:rPr lang="ru-RU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Вложенные подзадачи являются многомерными, и для их решения может быть применен способ редукции размерности на основе кривых Пеано.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Процессы параллельной программы будут образовывать дерево, соответствующее уровням вложенных подзадач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Каждый узел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дерева является процессом</a:t>
            </a:r>
            <a:endParaRPr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782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925DF-8803-4B63-8FCF-7D7EBF7CAE77}" type="slidenum">
              <a:rPr lang="ru-RU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ru-R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4213" y="152400"/>
            <a:ext cx="5735637" cy="56530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457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836613"/>
            <a:ext cx="38100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8100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203201"/>
            <a:ext cx="8229600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96976"/>
            <a:ext cx="4044462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2338" y="1196975"/>
            <a:ext cx="4044462" cy="24082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2338" y="3757614"/>
            <a:ext cx="4044462" cy="24082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756139" y="6408738"/>
            <a:ext cx="1954823" cy="449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602523" y="6408738"/>
            <a:ext cx="4572000" cy="449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163659" y="6408738"/>
            <a:ext cx="980342" cy="449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DC62E7-09CA-4156-B022-8A24D794CB46}" type="slidenum">
              <a:rPr lang="ru-RU"/>
              <a:pPr/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xmlns="" val="21446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4213" y="836613"/>
            <a:ext cx="38100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8100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836613"/>
            <a:ext cx="7772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8081963" y="6408738"/>
            <a:ext cx="106203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fld id="{C79C15E0-0DAB-401A-9E1B-A5026FE61542}" type="slidenum">
              <a:rPr lang="ru-RU" sz="1200">
                <a:cs typeface="Times New Roman" pitchFamily="18" charset="0"/>
              </a:rPr>
              <a:pPr>
                <a:lnSpc>
                  <a:spcPct val="150000"/>
                </a:lnSpc>
                <a:defRPr/>
              </a:pPr>
              <a:t>‹#›</a:t>
            </a:fld>
            <a:r>
              <a:rPr lang="ru-RU" sz="1200" dirty="0">
                <a:cs typeface="Times New Roman" pitchFamily="18" charset="0"/>
              </a:rPr>
              <a:t> из </a:t>
            </a:r>
            <a:r>
              <a:rPr lang="en-US" sz="1200" dirty="0" smtClean="0">
                <a:cs typeface="Times New Roman" pitchFamily="18" charset="0"/>
              </a:rPr>
              <a:t>19</a:t>
            </a:r>
            <a:endParaRPr lang="ru-RU" sz="1200" dirty="0">
              <a:cs typeface="Times New Roman" pitchFamily="18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827088" y="6381750"/>
            <a:ext cx="7916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37" name="Line 13"/>
          <p:cNvSpPr>
            <a:spLocks noChangeShapeType="1"/>
          </p:cNvSpPr>
          <p:nvPr userDrawn="1"/>
        </p:nvSpPr>
        <p:spPr bwMode="auto">
          <a:xfrm>
            <a:off x="114300" y="677863"/>
            <a:ext cx="8637588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131763" y="109538"/>
            <a:ext cx="0" cy="57626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41" name="Text Box 17"/>
          <p:cNvSpPr txBox="1">
            <a:spLocks noChangeArrowheads="1"/>
          </p:cNvSpPr>
          <p:nvPr userDrawn="1"/>
        </p:nvSpPr>
        <p:spPr bwMode="auto">
          <a:xfrm>
            <a:off x="2484438" y="6400800"/>
            <a:ext cx="4465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ru-RU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2900363" y="6392863"/>
            <a:ext cx="3744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200" b="0" dirty="0" smtClean="0"/>
              <a:t>Решение задач глобальной оптимизации на гетерогенных кластерных системах</a:t>
            </a:r>
            <a:endParaRPr lang="ru-RU" sz="1200" b="0" dirty="0"/>
          </a:p>
        </p:txBody>
      </p:sp>
      <p:pic>
        <p:nvPicPr>
          <p:cNvPr id="18443" name="Picture 13" descr="NNGU_Logo_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7150" y="6092825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74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9" name="Line 7"/>
          <p:cNvSpPr>
            <a:spLocks noChangeShapeType="1"/>
          </p:cNvSpPr>
          <p:nvPr userDrawn="1"/>
        </p:nvSpPr>
        <p:spPr bwMode="auto">
          <a:xfrm>
            <a:off x="827088" y="6381750"/>
            <a:ext cx="7916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51560" name="Line 8"/>
          <p:cNvSpPr>
            <a:spLocks noChangeShapeType="1"/>
          </p:cNvSpPr>
          <p:nvPr userDrawn="1"/>
        </p:nvSpPr>
        <p:spPr bwMode="auto">
          <a:xfrm>
            <a:off x="114300" y="1155700"/>
            <a:ext cx="8637588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19460" name="Picture 13" descr="NNGU_Logo_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150" y="6092825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gi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gi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0.gif"/><Relationship Id="rId4" Type="http://schemas.openxmlformats.org/officeDocument/2006/relationships/image" Target="../media/image2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1585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9452" y="87313"/>
            <a:ext cx="2066192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43" y="87313"/>
            <a:ext cx="2110154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69828" y="87313"/>
            <a:ext cx="221566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52297" y="87314"/>
            <a:ext cx="24515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1256" y="1785928"/>
            <a:ext cx="1713034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1670518" y="1603513"/>
            <a:ext cx="7473482" cy="330859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Нижегородский  государственный университет </a:t>
            </a:r>
            <a:b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</a:b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им. Н.И. Лобачевского</a:t>
            </a:r>
          </a:p>
          <a:p>
            <a:pPr algn="ctr">
              <a:spcBef>
                <a:spcPts val="0"/>
              </a:spcBef>
              <a:defRPr/>
            </a:pP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Национальный исследовательский университет </a:t>
            </a:r>
          </a:p>
          <a:p>
            <a:pPr algn="ctr">
              <a:spcBef>
                <a:spcPts val="0"/>
              </a:spcBef>
              <a:defRPr/>
            </a:pP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Институт информационных</a:t>
            </a:r>
          </a:p>
          <a:p>
            <a:pPr algn="ctr">
              <a:spcBef>
                <a:spcPts val="0"/>
              </a:spcBef>
              <a:defRPr/>
            </a:pP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технологий математики и механики</a:t>
            </a:r>
            <a:endParaRPr lang="en-US" sz="1600" b="1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600"/>
              </a:spcBef>
              <a:defRPr/>
            </a:pPr>
            <a:endParaRPr lang="en-US" sz="1800" b="1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600"/>
              </a:spcBef>
              <a:defRPr/>
            </a:pPr>
            <a:r>
              <a:rPr lang="ru-RU" sz="25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Решение задач глобальной оптимизации </a:t>
            </a:r>
          </a:p>
          <a:p>
            <a:pPr algn="ctr">
              <a:spcBef>
                <a:spcPts val="600"/>
              </a:spcBef>
              <a:defRPr/>
            </a:pPr>
            <a:r>
              <a:rPr lang="ru-RU" sz="25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на графических ускорителях</a:t>
            </a:r>
          </a:p>
          <a:p>
            <a:pPr algn="ctr">
              <a:spcBef>
                <a:spcPts val="600"/>
              </a:spcBef>
              <a:defRPr/>
            </a:pPr>
            <a:endParaRPr lang="en-US" sz="2500" b="1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/>
            <a:r>
              <a:rPr lang="ru-RU" sz="1600" b="1" u="sng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И.Г. Лебедев</a:t>
            </a:r>
            <a:endParaRPr lang="en-US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4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GKLS </a:t>
            </a:r>
            <a:r>
              <a:rPr lang="ru-RU" dirty="0" smtClean="0"/>
              <a:t>генератор позволяет получать задачи многоэкстремальной оптимизации с заранее известными свойствами: количеством локальных минимумов, размерами их областей притяжения, точкой глобального минимума, значением функции в ней и т.п. 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GKLS generator </a:t>
            </a:r>
            <a:endParaRPr lang="ru-RU" dirty="0"/>
          </a:p>
        </p:txBody>
      </p:sp>
      <p:pic>
        <p:nvPicPr>
          <p:cNvPr id="399361" name="Picture 1" descr="D:\Barkalov\Публикации\2015 PACT\Презентация\GKLS Функция 6 линии уровня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068960"/>
            <a:ext cx="3168352" cy="3179221"/>
          </a:xfrm>
          <a:prstGeom prst="rect">
            <a:avLst/>
          </a:prstGeom>
          <a:noFill/>
        </p:spPr>
      </p:pic>
      <p:pic>
        <p:nvPicPr>
          <p:cNvPr id="399362" name="Picture 2" descr="D:\Barkalov\Публикации\2015 PACT\Презентация\GKLS Функция 6 цветное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068960"/>
            <a:ext cx="4104456" cy="3117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Вычислительные эксперименты проводились на кластере ННГУ им. Н.И. Лобачевского. </a:t>
            </a:r>
          </a:p>
          <a:p>
            <a:r>
              <a:rPr lang="ru-RU" dirty="0" smtClean="0"/>
              <a:t>Узел кластера располагает двумя 4-х ядерных процессора </a:t>
            </a:r>
            <a:r>
              <a:rPr lang="ru-RU" dirty="0" err="1" smtClean="0"/>
              <a:t>Intel</a:t>
            </a:r>
            <a:r>
              <a:rPr lang="ru-RU" dirty="0" smtClean="0"/>
              <a:t> </a:t>
            </a:r>
            <a:r>
              <a:rPr lang="ru-RU" dirty="0" err="1" smtClean="0"/>
              <a:t>Xeon</a:t>
            </a:r>
            <a:r>
              <a:rPr lang="ru-RU" dirty="0" smtClean="0"/>
              <a:t> L5630 2.13 </a:t>
            </a:r>
            <a:r>
              <a:rPr lang="ru-RU" dirty="0" err="1" smtClean="0"/>
              <a:t>GHz</a:t>
            </a:r>
            <a:r>
              <a:rPr lang="ru-RU" dirty="0" smtClean="0"/>
              <a:t>, 24 </a:t>
            </a:r>
            <a:r>
              <a:rPr lang="ru-RU" dirty="0" err="1" smtClean="0"/>
              <a:t>Gb</a:t>
            </a:r>
            <a:r>
              <a:rPr lang="ru-RU" dirty="0" smtClean="0"/>
              <a:t> RAM, две видео карты NVIDIA </a:t>
            </a:r>
            <a:r>
              <a:rPr lang="ru-RU" dirty="0" err="1" smtClean="0"/>
              <a:t>Tesla</a:t>
            </a:r>
            <a:r>
              <a:rPr lang="ru-RU" dirty="0" smtClean="0"/>
              <a:t> X2070. </a:t>
            </a:r>
          </a:p>
          <a:p>
            <a:r>
              <a:rPr lang="ru-RU" dirty="0" smtClean="0"/>
              <a:t>Ограничение на время решение одной задачи – 3 минуты.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GKLS generator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Результаты сравнения трех последовательных алгоритмов </a:t>
            </a:r>
            <a:r>
              <a:rPr lang="en-US" sz="2400" dirty="0" smtClean="0"/>
              <a:t>– DIRECT [1], </a:t>
            </a:r>
            <a:r>
              <a:rPr lang="en-US" sz="2400" dirty="0" err="1" smtClean="0"/>
              <a:t>DIRECT</a:t>
            </a:r>
            <a:r>
              <a:rPr lang="en-US" sz="2400" i="1" dirty="0" err="1" smtClean="0"/>
              <a:t>l</a:t>
            </a:r>
            <a:r>
              <a:rPr lang="en-US" sz="2400" dirty="0" smtClean="0"/>
              <a:t> [2] </a:t>
            </a:r>
            <a:r>
              <a:rPr lang="ru-RU" sz="2400" dirty="0" smtClean="0"/>
              <a:t>и алгоритм глобального поиска</a:t>
            </a:r>
            <a:r>
              <a:rPr lang="en-US" sz="2400" dirty="0" smtClean="0"/>
              <a:t> (</a:t>
            </a:r>
            <a:r>
              <a:rPr lang="ru-RU" sz="2400" dirty="0" smtClean="0"/>
              <a:t>АГП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lvl="0" indent="0">
              <a:buNone/>
            </a:pPr>
            <a:r>
              <a:rPr lang="ru-RU" sz="2400" dirty="0" smtClean="0"/>
              <a:t>Критерий остановки: 		, </a:t>
            </a:r>
          </a:p>
          <a:p>
            <a:pPr marL="0" indent="0" algn="r">
              <a:buNone/>
            </a:pPr>
            <a:r>
              <a:rPr lang="ru-RU" i="1" dirty="0" smtClean="0"/>
              <a:t>Результаты работы первых двух алгоритмов приводятся по работе  </a:t>
            </a:r>
            <a:r>
              <a:rPr lang="en-US" i="1" dirty="0" err="1" smtClean="0"/>
              <a:t>Sergeyev</a:t>
            </a:r>
            <a:r>
              <a:rPr lang="en-US" i="1" dirty="0" smtClean="0"/>
              <a:t>, </a:t>
            </a:r>
            <a:r>
              <a:rPr lang="en-US" i="1" dirty="0" err="1" smtClean="0"/>
              <a:t>Ya.D</a:t>
            </a:r>
            <a:r>
              <a:rPr lang="en-US" i="1" dirty="0" smtClean="0"/>
              <a:t>. Global search based on efficient diagonal partitions and a set of </a:t>
            </a:r>
            <a:r>
              <a:rPr lang="en-US" i="1" dirty="0" err="1" smtClean="0"/>
              <a:t>Lipschitz</a:t>
            </a:r>
            <a:r>
              <a:rPr lang="en-US" i="1" dirty="0" smtClean="0"/>
              <a:t> constants 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 другими методами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899592" y="2132856"/>
          <a:ext cx="7488832" cy="2376265"/>
        </p:xfrm>
        <a:graphic>
          <a:graphicData uri="http://schemas.openxmlformats.org/drawingml/2006/table">
            <a:tbl>
              <a:tblPr/>
              <a:tblGrid>
                <a:gridCol w="451056"/>
                <a:gridCol w="1739791"/>
                <a:gridCol w="1835158"/>
                <a:gridCol w="1818403"/>
                <a:gridCol w="1644424"/>
              </a:tblGrid>
              <a:tr h="475253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ru-RU" sz="2000" i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Problem class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DIRECT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latin typeface="Times New Roman"/>
                          <a:ea typeface="Times New Roman"/>
                          <a:cs typeface="Times New Roman"/>
                        </a:rPr>
                        <a:t>DIRECT</a:t>
                      </a:r>
                      <a:r>
                        <a:rPr lang="en-US" sz="2000" i="1" kern="1200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ru-RU" sz="2000" kern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/>
                        <a:t>АГП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506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Simple</a:t>
                      </a:r>
                      <a:endParaRPr lang="ru-RU" sz="2000" i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Hard</a:t>
                      </a:r>
                      <a:endParaRPr lang="ru-RU" sz="2000" i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&gt;47282(4)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&gt;95708(7)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18983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68754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11953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25263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50506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Simple</a:t>
                      </a:r>
                      <a:endParaRPr lang="ru-RU" sz="2000" i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Hard</a:t>
                      </a:r>
                      <a:endParaRPr lang="ru-RU" sz="2000" i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&gt;16057 (1)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&gt;217215 (16)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16758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&gt;269064 (4)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15920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&gt;148342 (4)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54305" name="Object 1"/>
          <p:cNvGraphicFramePr>
            <a:graphicFrameLocks noChangeAspect="1"/>
          </p:cNvGraphicFramePr>
          <p:nvPr/>
        </p:nvGraphicFramePr>
        <p:xfrm>
          <a:off x="3561249" y="4581129"/>
          <a:ext cx="1688464" cy="576064"/>
        </p:xfrm>
        <a:graphic>
          <a:graphicData uri="http://schemas.openxmlformats.org/presentationml/2006/ole">
            <p:oleObj spid="_x0000_s354305" name="Формула" r:id="rId4" imgW="812447" imgH="279279" progId="Equation.3">
              <p:embed/>
            </p:oleObj>
          </a:graphicData>
        </a:graphic>
      </p:graphicFrame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5508104" y="4563467"/>
          <a:ext cx="1917700" cy="593725"/>
        </p:xfrm>
        <a:graphic>
          <a:graphicData uri="http://schemas.openxmlformats.org/presentationml/2006/ole">
            <p:oleObj spid="_x0000_s354308" name="Формула" r:id="rId5" imgW="86328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79512" y="836613"/>
            <a:ext cx="8640960" cy="49688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на </a:t>
            </a:r>
            <a:r>
              <a:rPr lang="en-US" dirty="0" smtClean="0"/>
              <a:t>CPU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214282" y="857232"/>
          <a:ext cx="8786874" cy="4653874"/>
        </p:xfrm>
        <a:graphic>
          <a:graphicData uri="http://schemas.openxmlformats.org/drawingml/2006/table">
            <a:tbl>
              <a:tblPr/>
              <a:tblGrid>
                <a:gridCol w="714380"/>
                <a:gridCol w="857256"/>
                <a:gridCol w="785818"/>
                <a:gridCol w="500066"/>
                <a:gridCol w="857256"/>
                <a:gridCol w="857256"/>
                <a:gridCol w="428628"/>
                <a:gridCol w="857256"/>
                <a:gridCol w="785818"/>
                <a:gridCol w="500066"/>
                <a:gridCol w="857256"/>
                <a:gridCol w="785818"/>
              </a:tblGrid>
              <a:tr h="214825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Время решения последовательного </a:t>
                      </a:r>
                      <a:r>
                        <a:rPr lang="ru-RU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запуска (сек.)</a:t>
                      </a:r>
                    </a:p>
                    <a:p>
                      <a:pPr algn="ctr" fontAlgn="b"/>
                      <a:endParaRPr lang="ru-RU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27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905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0,02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0,05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0,03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0,08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0,19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0,57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0,24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8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825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Ускорение многопоточного </a:t>
                      </a:r>
                      <a:r>
                        <a:rPr lang="ru-RU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запуска</a:t>
                      </a:r>
                    </a:p>
                    <a:p>
                      <a:pPr algn="ctr" fontAlgn="b"/>
                      <a:endParaRPr lang="ru-RU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27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39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04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7,4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6,5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1,1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1,01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1,35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1,32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0,68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1,2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804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1,16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0,63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1,33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1,12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1,53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1,37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0,99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1,29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8273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6,87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0,9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1,36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1,33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1,49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1,61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0,62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2,22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Ускорение на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26" name="Содержимое 1"/>
          <p:cNvSpPr>
            <a:spLocks noGrp="1"/>
          </p:cNvSpPr>
          <p:nvPr>
            <p:ph idx="1"/>
          </p:nvPr>
        </p:nvSpPr>
        <p:spPr>
          <a:xfrm>
            <a:off x="179512" y="836613"/>
            <a:ext cx="8640960" cy="49688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Параллельный алгоритм глобального поиска для вычислений целевой функции используется </a:t>
            </a:r>
            <a:r>
              <a:rPr lang="en-US" dirty="0" smtClean="0"/>
              <a:t>CUDA.</a:t>
            </a:r>
            <a:r>
              <a:rPr lang="ru-RU" dirty="0" smtClean="0"/>
              <a:t> На узле два ускорителя по </a:t>
            </a:r>
            <a:r>
              <a:rPr lang="en-US" i="1" dirty="0" smtClean="0"/>
              <a:t>p</a:t>
            </a:r>
            <a:r>
              <a:rPr lang="ru-RU" i="1" dirty="0" smtClean="0"/>
              <a:t> </a:t>
            </a:r>
            <a:r>
              <a:rPr lang="ru-RU" dirty="0" smtClean="0"/>
              <a:t>нитей на каждом. Размер </a:t>
            </a:r>
            <a:r>
              <a:rPr lang="en-US" dirty="0" smtClean="0"/>
              <a:t>CUDA </a:t>
            </a:r>
            <a:r>
              <a:rPr lang="ru-RU" dirty="0" smtClean="0"/>
              <a:t>блока равен 32.  Каждая нить вычисляет одну функцию. </a:t>
            </a:r>
            <a:endParaRPr lang="en-US" dirty="0" smtClean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/>
        </p:nvGraphicFramePr>
        <p:xfrm>
          <a:off x="285724" y="2516757"/>
          <a:ext cx="8572560" cy="3055383"/>
        </p:xfrm>
        <a:graphic>
          <a:graphicData uri="http://schemas.openxmlformats.org/drawingml/2006/table">
            <a:tbl>
              <a:tblPr/>
              <a:tblGrid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</a:tblGrid>
              <a:tr h="448208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Ускорение по времени  относительно последовательного </a:t>
                      </a:r>
                      <a:r>
                        <a:rPr lang="ru-RU" sz="2000" b="0" i="0" u="none" strike="noStrike" dirty="0" smtClean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запуска</a:t>
                      </a:r>
                    </a:p>
                    <a:p>
                      <a:pPr algn="ctr" fontAlgn="b"/>
                      <a:endParaRPr lang="ru-RU" sz="2000" b="0" i="0" u="none" strike="noStrike" dirty="0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965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000" b="0" i="1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p</a:t>
                      </a:r>
                      <a:r>
                        <a:rPr lang="en-US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000" b="0" i="0" u="none" strike="noStrike" dirty="0">
                          <a:solidFill>
                            <a:sysClr val="windowText" lastClr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2 </a:t>
                      </a:r>
                      <a:endParaRPr lang="en-US" sz="2000" b="0" i="1" u="none" strike="noStrike" dirty="0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3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4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5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588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29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128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4,6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4,97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2000" b="0" i="0" u="none" strike="noStrike" dirty="0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1,06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1,19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1,12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1,38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2000" b="0" i="0" u="none" strike="noStrike" dirty="0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0,66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1,82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66329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256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3,37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6,11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2000" b="0" i="0" u="none" strike="noStrike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1,02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1,34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1,51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2000" b="0" i="0" u="none" strike="noStrike" dirty="0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1,02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2,35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51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512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2,27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4,36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0,76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1,36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1,59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1,53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0,83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1,29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одержимое 17"/>
          <p:cNvSpPr>
            <a:spLocks noGrp="1"/>
          </p:cNvSpPr>
          <p:nvPr>
            <p:ph idx="1"/>
          </p:nvPr>
        </p:nvSpPr>
        <p:spPr>
          <a:xfrm>
            <a:off x="35496" y="836613"/>
            <a:ext cx="9000000" cy="108021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  Параллельный алгоритм перебора, вычислений происходят на </a:t>
            </a:r>
            <a:r>
              <a:rPr lang="en-US" dirty="0" smtClean="0"/>
              <a:t>GPU </a:t>
            </a:r>
            <a:r>
              <a:rPr lang="ru-RU" dirty="0" smtClean="0"/>
              <a:t>с использованием  </a:t>
            </a:r>
            <a:r>
              <a:rPr lang="en-US" dirty="0" smtClean="0"/>
              <a:t>CUDA.</a:t>
            </a:r>
            <a:r>
              <a:rPr lang="ru-RU" dirty="0" smtClean="0"/>
              <a:t> На узле два ускорителя, число нитей вычисляется  исходя из шага сетки. Размер </a:t>
            </a:r>
            <a:r>
              <a:rPr lang="en-US" dirty="0" smtClean="0"/>
              <a:t>CUDA </a:t>
            </a:r>
            <a:r>
              <a:rPr lang="ru-RU" dirty="0" smtClean="0"/>
              <a:t>блока равен 32.  Каждая нить вычисляет несколько значений функции исходя из ограничения на число блоков.  </a:t>
            </a:r>
            <a:br>
              <a:rPr lang="ru-RU" dirty="0" smtClean="0"/>
            </a:br>
            <a:r>
              <a:rPr lang="ru-RU" dirty="0" smtClean="0"/>
              <a:t>   Шаг сетки 0.027,  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max</a:t>
            </a:r>
            <a:r>
              <a:rPr lang="ru-RU" dirty="0" smtClean="0"/>
              <a:t> = 30 000 000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Ускорение на </a:t>
            </a:r>
            <a:r>
              <a:rPr lang="en-US" dirty="0" smtClean="0"/>
              <a:t>GPU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85720" y="3571876"/>
          <a:ext cx="8358248" cy="1712452"/>
        </p:xfrm>
        <a:graphic>
          <a:graphicData uri="http://schemas.openxmlformats.org/drawingml/2006/table">
            <a:tbl>
              <a:tblPr/>
              <a:tblGrid>
                <a:gridCol w="1044781"/>
                <a:gridCol w="1044781"/>
                <a:gridCol w="1044781"/>
                <a:gridCol w="1044781"/>
                <a:gridCol w="1044781"/>
                <a:gridCol w="1044781"/>
                <a:gridCol w="1044781"/>
                <a:gridCol w="1044781"/>
              </a:tblGrid>
              <a:tr h="308076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Ускорение по времени  относительно последовательного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запуска</a:t>
                      </a:r>
                    </a:p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36083"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 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 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2116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83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15,49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39,31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11,73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31,28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Ускорение на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11" name="Содержимое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Решение задач размерности 6 и 8 простого класса.</a:t>
            </a:r>
          </a:p>
          <a:p>
            <a:r>
              <a:rPr lang="en-US" dirty="0" smtClean="0"/>
              <a:t>AGP</a:t>
            </a:r>
            <a:r>
              <a:rPr lang="ru-RU" dirty="0" smtClean="0"/>
              <a:t> – последовательный алгоритм глобального поиска</a:t>
            </a:r>
          </a:p>
          <a:p>
            <a:r>
              <a:rPr lang="en-US" dirty="0" smtClean="0"/>
              <a:t>B-AGP – </a:t>
            </a:r>
            <a:r>
              <a:rPr lang="ru-RU" dirty="0" smtClean="0"/>
              <a:t>рекурсивной схемы редукции размерности , по одному процессу на уровне, с последовательным вычислением на нижним уровне.</a:t>
            </a:r>
          </a:p>
          <a:p>
            <a:r>
              <a:rPr lang="en-US" dirty="0" smtClean="0"/>
              <a:t>H-AGP – </a:t>
            </a:r>
            <a:r>
              <a:rPr lang="ru-RU" dirty="0" smtClean="0"/>
              <a:t>рекурсивной схемы редукции размерности , по одному процессу на уровне, с перебором реализованным на</a:t>
            </a:r>
            <a:r>
              <a:rPr lang="en-US" dirty="0" smtClean="0"/>
              <a:t> GPU</a:t>
            </a:r>
            <a:r>
              <a:rPr lang="ru-RU" dirty="0" smtClean="0"/>
              <a:t> на нижнем уровне. Шаг сетки 0,01.</a:t>
            </a:r>
          </a:p>
          <a:p>
            <a:r>
              <a:rPr lang="en-US" dirty="0" smtClean="0"/>
              <a:t>M-AGP – </a:t>
            </a:r>
            <a:r>
              <a:rPr lang="ru-RU" dirty="0" smtClean="0"/>
              <a:t>рекурсивной схемы редукции размерности , одни процесс на верхнем уровне и четыре на нижнем, используется четыре узла кластера. На нижнем уровне перебор реализованный на</a:t>
            </a:r>
            <a:r>
              <a:rPr lang="en-US" dirty="0" smtClean="0"/>
              <a:t> GPU</a:t>
            </a:r>
            <a:r>
              <a:rPr lang="ru-RU" dirty="0" smtClean="0"/>
              <a:t>. Шаг сетки 0,01.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Ускорение на </a:t>
            </a:r>
            <a:r>
              <a:rPr lang="en-US" dirty="0" smtClean="0"/>
              <a:t>GPU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21090" y="1186804"/>
          <a:ext cx="8280000" cy="1956444"/>
        </p:xfrm>
        <a:graphic>
          <a:graphicData uri="http://schemas.openxmlformats.org/drawingml/2006/table">
            <a:tbl>
              <a:tblPr/>
              <a:tblGrid>
                <a:gridCol w="1097740"/>
                <a:gridCol w="1795565"/>
                <a:gridCol w="1795565"/>
                <a:gridCol w="1795565"/>
                <a:gridCol w="1795565"/>
              </a:tblGrid>
              <a:tr h="428628">
                <a:tc gridSpan="5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Среднее время решения задачи большой размерности(сек.)</a:t>
                      </a:r>
                    </a:p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i="1" kern="1200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200" b="1" dirty="0">
                          <a:latin typeface="Times New Roman"/>
                          <a:ea typeface="Times New Roman"/>
                          <a:cs typeface="Times New Roman"/>
                        </a:rPr>
                        <a:t>-AGP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dirty="0">
                          <a:latin typeface="Times New Roman"/>
                          <a:ea typeface="Times New Roman"/>
                          <a:cs typeface="Times New Roman"/>
                        </a:rPr>
                        <a:t>H-AGP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200" b="1">
                          <a:latin typeface="Times New Roman"/>
                          <a:ea typeface="Times New Roman"/>
                          <a:cs typeface="Times New Roman"/>
                        </a:rPr>
                        <a:t>AGP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53,5(20)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4,4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1,1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0,4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72,6(19)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78,3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10,7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3,1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14282" y="3571876"/>
          <a:ext cx="8280001" cy="1676400"/>
        </p:xfrm>
        <a:graphic>
          <a:graphicData uri="http://schemas.openxmlformats.org/drawingml/2006/table">
            <a:tbl>
              <a:tblPr/>
              <a:tblGrid>
                <a:gridCol w="1285942"/>
                <a:gridCol w="2331353"/>
                <a:gridCol w="2331353"/>
                <a:gridCol w="2331353"/>
              </a:tblGrid>
              <a:tr h="190500">
                <a:tc gridSpan="4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Ускорение по времени для решения задач большой размерности</a:t>
                      </a:r>
                    </a:p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i="1" kern="1200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200" b="1" dirty="0">
                          <a:latin typeface="Times New Roman"/>
                          <a:ea typeface="Times New Roman"/>
                          <a:cs typeface="Times New Roman"/>
                        </a:rPr>
                        <a:t>-AGP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b="1" dirty="0">
                          <a:latin typeface="Times New Roman"/>
                          <a:ea typeface="Times New Roman"/>
                          <a:cs typeface="Times New Roman"/>
                        </a:rPr>
                        <a:t>H-AGP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ru-RU" sz="2200" b="1" dirty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12,1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48,4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133,7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0,9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6,8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23,4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22275" y="2590800"/>
            <a:ext cx="85804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sz="2800" dirty="0" smtClean="0"/>
              <a:t>Спасибо за внимание</a:t>
            </a:r>
            <a:endParaRPr lang="ru-RU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6"/>
            <a:ext cx="8229600" cy="4968875"/>
          </a:xfrm>
        </p:spPr>
        <p:txBody>
          <a:bodyPr/>
          <a:lstStyle/>
          <a:p>
            <a:pPr marL="0" indent="363538" eaLnBrk="1" hangingPunct="1">
              <a:buFontTx/>
              <a:buNone/>
            </a:pPr>
            <a:endParaRPr lang="ru-RU" sz="2400" dirty="0" smtClean="0">
              <a:cs typeface="Times New Roman" pitchFamily="18" charset="0"/>
              <a:sym typeface="Symbol" pitchFamily="18" charset="2"/>
            </a:endParaRPr>
          </a:p>
          <a:p>
            <a:pPr marL="0" indent="363538" eaLnBrk="1" hangingPunct="1">
              <a:buFontTx/>
              <a:buNone/>
            </a:pPr>
            <a:endParaRPr lang="ru-RU" sz="2400" dirty="0" smtClean="0">
              <a:cs typeface="Times New Roman" pitchFamily="18" charset="0"/>
              <a:sym typeface="Symbol" pitchFamily="18" charset="2"/>
            </a:endParaRPr>
          </a:p>
          <a:p>
            <a:pPr marL="0" indent="363538" eaLnBrk="1" hangingPunct="1">
              <a:buFontTx/>
              <a:buNone/>
            </a:pPr>
            <a:endParaRPr lang="en-US" sz="2400" dirty="0" smtClean="0">
              <a:cs typeface="Times New Roman" pitchFamily="18" charset="0"/>
              <a:sym typeface="Symbol" pitchFamily="18" charset="2"/>
            </a:endParaRPr>
          </a:p>
          <a:p>
            <a:pPr marL="0" indent="363538" eaLnBrk="1" hangingPunct="1">
              <a:buFontTx/>
              <a:buNone/>
            </a:pPr>
            <a:r>
              <a:rPr lang="ru-RU" sz="2400" b="1" dirty="0" smtClean="0">
                <a:sym typeface="Symbol" pitchFamily="18" charset="2"/>
              </a:rPr>
              <a:t>Предположение</a:t>
            </a:r>
            <a:r>
              <a:rPr lang="en-US" sz="2400" dirty="0" smtClean="0">
                <a:sym typeface="Symbol" pitchFamily="18" charset="2"/>
              </a:rPr>
              <a:t>: </a:t>
            </a:r>
            <a:r>
              <a:rPr lang="ru-RU" sz="2400" dirty="0" smtClean="0">
                <a:sym typeface="Symbol" pitchFamily="18" charset="2"/>
              </a:rPr>
              <a:t>выполнено условие Липшица </a:t>
            </a:r>
          </a:p>
          <a:p>
            <a:pPr marL="0" indent="363538" eaLnBrk="1" hangingPunct="1">
              <a:buFontTx/>
              <a:buNone/>
            </a:pPr>
            <a:endParaRPr lang="en-US" sz="2400" dirty="0" smtClean="0">
              <a:sym typeface="Symbol" pitchFamily="18" charset="2"/>
            </a:endParaRPr>
          </a:p>
          <a:p>
            <a:pPr marL="0" indent="363538" eaLnBrk="1" hangingPunct="1">
              <a:buFontTx/>
              <a:buNone/>
            </a:pPr>
            <a:r>
              <a:rPr lang="ru-RU" sz="2400" dirty="0" smtClean="0">
                <a:sym typeface="Symbol" pitchFamily="18" charset="2"/>
              </a:rPr>
              <a:t>Предположение </a:t>
            </a:r>
            <a:r>
              <a:rPr lang="ru-RU" sz="2400" dirty="0" err="1" smtClean="0">
                <a:sym typeface="Symbol" pitchFamily="18" charset="2"/>
              </a:rPr>
              <a:t>липшицевости</a:t>
            </a:r>
            <a:r>
              <a:rPr lang="ru-RU" sz="2400" dirty="0" smtClean="0">
                <a:sym typeface="Symbol" pitchFamily="18" charset="2"/>
              </a:rPr>
              <a:t> типично для многих других подходов (Ю.Г. Евтушенко, </a:t>
            </a:r>
            <a:r>
              <a:rPr lang="en-US" sz="2400" dirty="0" smtClean="0">
                <a:sym typeface="Symbol" pitchFamily="18" charset="2"/>
              </a:rPr>
              <a:t>J. Pinter, D. Jones</a:t>
            </a:r>
            <a:r>
              <a:rPr lang="ru-RU" sz="2400" dirty="0" smtClean="0">
                <a:sym typeface="Symbol" pitchFamily="18" charset="2"/>
              </a:rPr>
              <a:t>, системы глобальной оптимизации</a:t>
            </a:r>
            <a:r>
              <a:rPr lang="en-US" sz="2400" dirty="0" smtClean="0">
                <a:sym typeface="Symbol" pitchFamily="18" charset="2"/>
              </a:rPr>
              <a:t> LGO, DIRECT, IOSO</a:t>
            </a:r>
            <a:r>
              <a:rPr lang="ru-RU" sz="2400" dirty="0" smtClean="0">
                <a:sym typeface="Symbol" pitchFamily="18" charset="2"/>
              </a:rPr>
              <a:t>)</a:t>
            </a:r>
          </a:p>
          <a:p>
            <a:pPr marL="0" indent="363538" eaLnBrk="1" hangingPunct="1">
              <a:buFontTx/>
              <a:buNone/>
            </a:pPr>
            <a:r>
              <a:rPr lang="ru-RU" sz="2400" b="1" dirty="0" smtClean="0">
                <a:sym typeface="Symbol" pitchFamily="18" charset="2"/>
              </a:rPr>
              <a:t>Трудоемкость задачи </a:t>
            </a:r>
            <a:endParaRPr lang="en-US" sz="2400" b="1" dirty="0" smtClean="0">
              <a:sym typeface="Symbol" pitchFamily="18" charset="2"/>
            </a:endParaRPr>
          </a:p>
          <a:p>
            <a:pPr marL="0" indent="363538" eaLnBrk="1" hangingPunct="1">
              <a:buFont typeface="Wingdings" pitchFamily="2" charset="2"/>
              <a:buChar char="q"/>
            </a:pPr>
            <a:r>
              <a:rPr lang="ru-RU" sz="2400" dirty="0" smtClean="0">
                <a:sym typeface="Symbol" pitchFamily="18" charset="2"/>
              </a:rPr>
              <a:t>Экспоненциальный рост затрат при увеличении размерности задачи. 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ru-RU" sz="2400" i="1" dirty="0" smtClean="0">
              <a:cs typeface="Arial" pitchFamily="34" charset="0"/>
            </a:endParaRPr>
          </a:p>
        </p:txBody>
      </p:sp>
      <p:sp>
        <p:nvSpPr>
          <p:cNvPr id="3082" name="Rectangle 8"/>
          <p:cNvSpPr>
            <a:spLocks noChangeArrowheads="1"/>
          </p:cNvSpPr>
          <p:nvPr/>
        </p:nvSpPr>
        <p:spPr bwMode="auto">
          <a:xfrm>
            <a:off x="0" y="310291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83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ru-RU" dirty="0" smtClean="0">
                <a:cs typeface="Arial" pitchFamily="34" charset="0"/>
              </a:rPr>
              <a:t>Постановка задачи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0337" name="Object 1"/>
          <p:cNvGraphicFramePr>
            <a:graphicFrameLocks noChangeAspect="1"/>
          </p:cNvGraphicFramePr>
          <p:nvPr/>
        </p:nvGraphicFramePr>
        <p:xfrm>
          <a:off x="755576" y="2708920"/>
          <a:ext cx="6332537" cy="533400"/>
        </p:xfrm>
        <a:graphic>
          <a:graphicData uri="http://schemas.openxmlformats.org/presentationml/2006/ole">
            <p:oleObj spid="_x0000_s270337" name="Формула" r:id="rId4" imgW="3009600" imgH="253800" progId="Equation.3">
              <p:embed/>
            </p:oleObj>
          </a:graphicData>
        </a:graphic>
      </p:graphicFrame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611560" y="836712"/>
          <a:ext cx="6264696" cy="1373084"/>
        </p:xfrm>
        <a:graphic>
          <a:graphicData uri="http://schemas.openxmlformats.org/presentationml/2006/ole">
            <p:oleObj spid="_x0000_s270338" name="Формула" r:id="rId5" imgW="20828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одержимое 10"/>
          <p:cNvSpPr>
            <a:spLocks noGrp="1"/>
          </p:cNvSpPr>
          <p:nvPr>
            <p:ph idx="1"/>
          </p:nvPr>
        </p:nvSpPr>
        <p:spPr>
          <a:xfrm>
            <a:off x="179512" y="692696"/>
            <a:ext cx="4752528" cy="4968552"/>
          </a:xfrm>
        </p:spPr>
        <p:txBody>
          <a:bodyPr/>
          <a:lstStyle/>
          <a:p>
            <a:r>
              <a:rPr lang="ru-RU" dirty="0" smtClean="0"/>
              <a:t>Построение неравномерных адаптивных покрытий</a:t>
            </a:r>
            <a:r>
              <a:rPr lang="en-US" dirty="0" smtClean="0"/>
              <a:t> </a:t>
            </a:r>
            <a:r>
              <a:rPr lang="ru-RU" dirty="0" smtClean="0"/>
              <a:t>области поиска</a:t>
            </a:r>
          </a:p>
          <a:p>
            <a:pPr>
              <a:spcBef>
                <a:spcPct val="50000"/>
              </a:spcBef>
            </a:pPr>
            <a:r>
              <a:rPr lang="ru-RU" dirty="0" smtClean="0"/>
              <a:t>Методы ориентированы на построение существенно более плотной сетки только в окрестности глобально-оптимального решения задачи, чем вне этой окрестности.</a:t>
            </a:r>
          </a:p>
          <a:p>
            <a:endParaRPr lang="ru-RU" dirty="0" smtClean="0"/>
          </a:p>
          <a:p>
            <a:r>
              <a:rPr lang="ru-RU" sz="2000" dirty="0" smtClean="0">
                <a:latin typeface="Times" pitchFamily="18" charset="0"/>
                <a:cs typeface="Times" pitchFamily="18" charset="0"/>
              </a:rPr>
              <a:t>При точности </a:t>
            </a:r>
            <a:r>
              <a:rPr lang="en-US" i="1" dirty="0" smtClean="0">
                <a:latin typeface="Times" pitchFamily="18" charset="0"/>
                <a:cs typeface="Times" pitchFamily="18" charset="0"/>
                <a:sym typeface="Symbol"/>
              </a:rPr>
              <a:t> </a:t>
            </a:r>
            <a:r>
              <a:rPr lang="en-US" dirty="0" smtClean="0">
                <a:latin typeface="Times" pitchFamily="18" charset="0"/>
                <a:cs typeface="Times" pitchFamily="18" charset="0"/>
                <a:sym typeface="Symbol"/>
              </a:rPr>
              <a:t> </a:t>
            </a:r>
            <a:r>
              <a:rPr lang="ru-RU" dirty="0" smtClean="0">
                <a:latin typeface="Times" pitchFamily="18" charset="0"/>
                <a:cs typeface="Times" pitchFamily="18" charset="0"/>
              </a:rPr>
              <a:t>10</a:t>
            </a:r>
            <a:r>
              <a:rPr lang="en-US" baseline="30000" dirty="0" smtClean="0">
                <a:latin typeface="Times" pitchFamily="18" charset="0"/>
                <a:cs typeface="Times" pitchFamily="18" charset="0"/>
                <a:sym typeface="Symbol" pitchFamily="18" charset="2"/>
              </a:rPr>
              <a:t>2</a:t>
            </a:r>
            <a:r>
              <a:rPr lang="ru-RU" sz="2000" baseline="30000" dirty="0" smtClean="0">
                <a:latin typeface="Times" pitchFamily="18" charset="0"/>
                <a:cs typeface="Times" pitchFamily="18" charset="0"/>
                <a:sym typeface="Symbol" pitchFamily="18" charset="2"/>
              </a:rPr>
              <a:t>  </a:t>
            </a:r>
            <a:r>
              <a:rPr lang="en-US" sz="20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smtClean="0"/>
              <a:t>128</a:t>
            </a:r>
            <a:r>
              <a:rPr lang="en-US" sz="20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ru-RU" sz="2000" dirty="0" smtClean="0">
                <a:latin typeface="Times" pitchFamily="18" charset="0"/>
                <a:cs typeface="Times" pitchFamily="18" charset="0"/>
              </a:rPr>
              <a:t>испытаний</a:t>
            </a:r>
          </a:p>
          <a:p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ym typeface="Symbol" pitchFamily="18" charset="2"/>
              </a:rPr>
              <a:t>Поиск решения</a:t>
            </a:r>
            <a:endParaRPr lang="ru-RU" sz="2800" b="1" dirty="0"/>
          </a:p>
        </p:txBody>
      </p:sp>
      <p:graphicFrame>
        <p:nvGraphicFramePr>
          <p:cNvPr id="242690" name="Object 10"/>
          <p:cNvGraphicFramePr>
            <a:graphicFrameLocks noChangeAspect="1"/>
          </p:cNvGraphicFramePr>
          <p:nvPr/>
        </p:nvGraphicFramePr>
        <p:xfrm>
          <a:off x="683568" y="3933056"/>
          <a:ext cx="3809469" cy="497533"/>
        </p:xfrm>
        <a:graphic>
          <a:graphicData uri="http://schemas.openxmlformats.org/presentationml/2006/ole">
            <p:oleObj spid="_x0000_s268290" name="Формула" r:id="rId4" imgW="1651000" imgH="215900" progId="Equation.3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5301208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Информационно-статистический подход</a:t>
            </a:r>
            <a:r>
              <a:rPr lang="en-US" dirty="0" smtClean="0"/>
              <a:t>( </a:t>
            </a:r>
            <a:r>
              <a:rPr lang="ru-RU" dirty="0" err="1" smtClean="0"/>
              <a:t>Стронгин</a:t>
            </a:r>
            <a:r>
              <a:rPr lang="en-US" dirty="0" smtClean="0"/>
              <a:t>,</a:t>
            </a:r>
            <a:r>
              <a:rPr lang="ru-RU" dirty="0" smtClean="0"/>
              <a:t> Сергеев</a:t>
            </a:r>
            <a:r>
              <a:rPr lang="en-US" dirty="0" smtClean="0"/>
              <a:t> (</a:t>
            </a:r>
            <a:r>
              <a:rPr lang="ru-RU" dirty="0" smtClean="0"/>
              <a:t>2000</a:t>
            </a:r>
            <a:r>
              <a:rPr lang="en-US" dirty="0" smtClean="0"/>
              <a:t>) )</a:t>
            </a:r>
            <a:endParaRPr lang="ru-RU" dirty="0"/>
          </a:p>
        </p:txBody>
      </p:sp>
      <p:pic>
        <p:nvPicPr>
          <p:cNvPr id="9" name="Рисунок 8" descr="grishagin_solv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166" y="714356"/>
            <a:ext cx="3929090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12" name="Picture 4" descr="D:\Barkalov\Публикации\2015 PACT\Презентация\Редукция цвет - small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827584" y="692696"/>
            <a:ext cx="6296026" cy="4581525"/>
          </a:xfrm>
          <a:prstGeom prst="rect">
            <a:avLst/>
          </a:prstGeom>
          <a:noFill/>
        </p:spPr>
      </p:pic>
      <p:sp>
        <p:nvSpPr>
          <p:cNvPr id="2150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" name="Text Box 1030"/>
          <p:cNvSpPr txBox="1">
            <a:spLocks noChangeArrowheads="1"/>
          </p:cNvSpPr>
          <p:nvPr/>
        </p:nvSpPr>
        <p:spPr bwMode="auto">
          <a:xfrm>
            <a:off x="6732240" y="1412776"/>
            <a:ext cx="166885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" pitchFamily="18" charset="0"/>
              </a:rPr>
              <a:t>N</a:t>
            </a:r>
            <a:r>
              <a:rPr lang="en-US" sz="2000" dirty="0" smtClean="0">
                <a:latin typeface="Times" pitchFamily="18" charset="0"/>
              </a:rPr>
              <a:t>-</a:t>
            </a:r>
            <a:r>
              <a:rPr lang="ru-RU" sz="2000" dirty="0" smtClean="0">
                <a:latin typeface="Times" pitchFamily="18" charset="0"/>
              </a:rPr>
              <a:t>мерное </a:t>
            </a:r>
          </a:p>
          <a:p>
            <a:r>
              <a:rPr lang="ru-RU" sz="2000" dirty="0" smtClean="0">
                <a:latin typeface="Times" pitchFamily="18" charset="0"/>
              </a:rPr>
              <a:t>пространство</a:t>
            </a:r>
            <a:endParaRPr lang="ru-RU" sz="2000" dirty="0">
              <a:latin typeface="Times" pitchFamily="18" charset="0"/>
            </a:endParaRPr>
          </a:p>
        </p:txBody>
      </p:sp>
      <p:sp>
        <p:nvSpPr>
          <p:cNvPr id="16" name="Text Box 1031"/>
          <p:cNvSpPr txBox="1">
            <a:spLocks noChangeArrowheads="1"/>
          </p:cNvSpPr>
          <p:nvPr/>
        </p:nvSpPr>
        <p:spPr bwMode="auto">
          <a:xfrm>
            <a:off x="7236296" y="4725144"/>
            <a:ext cx="13147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" pitchFamily="18" charset="0"/>
              </a:rPr>
              <a:t>1-</a:t>
            </a:r>
            <a:r>
              <a:rPr lang="ru-RU" sz="2000" dirty="0" smtClean="0">
                <a:latin typeface="Times" pitchFamily="18" charset="0"/>
              </a:rPr>
              <a:t>мерный </a:t>
            </a:r>
          </a:p>
          <a:p>
            <a:r>
              <a:rPr lang="ru-RU" sz="2000" dirty="0" smtClean="0">
                <a:latin typeface="Times" pitchFamily="18" charset="0"/>
              </a:rPr>
              <a:t>интервал</a:t>
            </a:r>
            <a:endParaRPr lang="ru-RU" sz="2000" dirty="0">
              <a:latin typeface="Times" pitchFamily="18" charset="0"/>
            </a:endParaRPr>
          </a:p>
        </p:txBody>
      </p:sp>
      <p:sp>
        <p:nvSpPr>
          <p:cNvPr id="17" name="Text Box 1032"/>
          <p:cNvSpPr txBox="1">
            <a:spLocks noChangeArrowheads="1"/>
          </p:cNvSpPr>
          <p:nvPr/>
        </p:nvSpPr>
        <p:spPr bwMode="auto">
          <a:xfrm>
            <a:off x="4898927" y="3284984"/>
            <a:ext cx="357341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" pitchFamily="18" charset="0"/>
              </a:rPr>
              <a:t>Кривая Пеано, </a:t>
            </a:r>
          </a:p>
          <a:p>
            <a:r>
              <a:rPr lang="ru-RU" sz="2000" dirty="0" smtClean="0">
                <a:latin typeface="Times" pitchFamily="18" charset="0"/>
              </a:rPr>
              <a:t>заполняет пространство</a:t>
            </a:r>
            <a:endParaRPr lang="en-US" sz="2000" dirty="0" smtClean="0">
              <a:latin typeface="Times" pitchFamily="18" charset="0"/>
            </a:endParaRPr>
          </a:p>
          <a:p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 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)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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 0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x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    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y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000" i="1" baseline="30000" dirty="0" smtClean="0"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: </a:t>
            </a:r>
            <a:r>
              <a:rPr lang="en-US" sz="2000" i="1" dirty="0" smtClean="0">
                <a:cs typeface="Times New Roman" pitchFamily="18" charset="0"/>
              </a:rPr>
              <a:t>y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</a:t>
            </a:r>
            <a:endParaRPr lang="ru-RU" sz="2000" dirty="0">
              <a:latin typeface="Times" pitchFamily="18" charset="0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cs typeface="Arial" pitchFamily="34" charset="0"/>
              </a:rPr>
              <a:t>Редукция размерности</a:t>
            </a:r>
            <a:endParaRPr lang="en-US" dirty="0" smtClean="0">
              <a:cs typeface="Arial" pitchFamily="34" charset="0"/>
            </a:endParaRPr>
          </a:p>
        </p:txBody>
      </p:sp>
      <p:cxnSp>
        <p:nvCxnSpPr>
          <p:cNvPr id="19" name="Прямая со стрелкой 18"/>
          <p:cNvCxnSpPr>
            <a:stCxn id="17" idx="1"/>
          </p:cNvCxnSpPr>
          <p:nvPr/>
        </p:nvCxnSpPr>
        <p:spPr>
          <a:xfrm flipH="1" flipV="1">
            <a:off x="3131841" y="2780929"/>
            <a:ext cx="1767086" cy="1011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9632" y="5589240"/>
            <a:ext cx="669674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min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  </a:t>
            </a:r>
            <a:r>
              <a:rPr lang="ru-RU" sz="2800" i="1" dirty="0" smtClean="0">
                <a:cs typeface="Times New Roman" pitchFamily="18" charset="0"/>
                <a:sym typeface="Symbol" pitchFamily="18" charset="2"/>
              </a:rPr>
              <a:t>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dirty="0" smtClean="0"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)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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cs typeface="Times New Roman" pitchFamily="18" charset="0"/>
                <a:sym typeface="Symbol" pitchFamily="18" charset="2"/>
              </a:rPr>
              <a:t>y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800" i="1" dirty="0" smtClean="0">
                <a:cs typeface="Times New Roman" pitchFamily="18" charset="0"/>
                <a:sym typeface="Symbol" pitchFamily="18" charset="2"/>
              </a:rPr>
              <a:t>D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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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min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  </a:t>
            </a:r>
            <a:r>
              <a:rPr lang="ru-RU" sz="2800" i="1" dirty="0" smtClean="0">
                <a:cs typeface="Times New Roman" pitchFamily="18" charset="0"/>
                <a:sym typeface="Symbol" pitchFamily="18" charset="2"/>
              </a:rPr>
              <a:t>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dirty="0" smtClean="0"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dirty="0" smtClean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))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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cs typeface="Times New Roman" pitchFamily="18" charset="0"/>
                <a:sym typeface="Symbol" pitchFamily="18" charset="2"/>
              </a:rPr>
              <a:t>x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[0,1]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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67544" y="3789040"/>
            <a:ext cx="822960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r>
              <a:rPr lang="ru-RU" i="1" dirty="0" smtClean="0">
                <a:latin typeface="Times" pitchFamily="18" charset="0"/>
                <a:cs typeface="Times" pitchFamily="18" charset="0"/>
              </a:rPr>
              <a:t>Численный метод построения  кривой Пеано с заданной точностью рассмотрены Сергеевым, </a:t>
            </a:r>
            <a:r>
              <a:rPr lang="ru-RU" i="1" dirty="0" err="1" smtClean="0">
                <a:latin typeface="Times" pitchFamily="18" charset="0"/>
                <a:cs typeface="Times" pitchFamily="18" charset="0"/>
              </a:rPr>
              <a:t>Стронгиным</a:t>
            </a:r>
            <a:r>
              <a:rPr lang="ru-RU" i="1" dirty="0" smtClean="0">
                <a:latin typeface="Times" pitchFamily="18" charset="0"/>
                <a:cs typeface="Times" pitchFamily="18" charset="0"/>
              </a:rPr>
              <a:t> (2013)</a:t>
            </a:r>
            <a:endParaRPr lang="en-US" i="1" dirty="0" smtClean="0">
              <a:latin typeface="Times" pitchFamily="18" charset="0"/>
              <a:cs typeface="Times" pitchFamily="18" charset="0"/>
            </a:endParaRP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r>
              <a:rPr lang="ru-RU" dirty="0" smtClean="0">
                <a:latin typeface="Times" pitchFamily="18" charset="0"/>
                <a:cs typeface="Times" pitchFamily="18" charset="0"/>
              </a:rPr>
              <a:t>Условие Липшица трансформируется в условие Гельдера</a:t>
            </a:r>
            <a:endParaRPr lang="en-US" dirty="0" smtClean="0">
              <a:latin typeface="Times" pitchFamily="18" charset="0"/>
              <a:cs typeface="Times" pitchFamily="18" charset="0"/>
            </a:endParaRP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endParaRPr lang="en-US" dirty="0" smtClean="0">
              <a:latin typeface="Times" pitchFamily="18" charset="0"/>
              <a:cs typeface="Times" pitchFamily="18" charset="0"/>
            </a:endParaRP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ru-RU" dirty="0" smtClean="0">
                <a:latin typeface="Times" pitchFamily="18" charset="0"/>
                <a:cs typeface="Times" pitchFamily="18" charset="0"/>
              </a:rPr>
              <a:t>где </a:t>
            </a:r>
            <a:r>
              <a:rPr lang="en-US" i="1" dirty="0" smtClean="0">
                <a:latin typeface="Times" pitchFamily="18" charset="0"/>
                <a:cs typeface="Times" pitchFamily="18" charset="0"/>
              </a:rPr>
              <a:t>x</a:t>
            </a:r>
            <a:r>
              <a:rPr lang="en-US" baseline="-25000" dirty="0" smtClean="0">
                <a:latin typeface="Times" pitchFamily="18" charset="0"/>
                <a:cs typeface="Times" pitchFamily="18" charset="0"/>
              </a:rPr>
              <a:t>1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, </a:t>
            </a:r>
            <a:r>
              <a:rPr lang="en-US" i="1" dirty="0" smtClean="0">
                <a:latin typeface="Times" pitchFamily="18" charset="0"/>
                <a:cs typeface="Times" pitchFamily="18" charset="0"/>
              </a:rPr>
              <a:t>x</a:t>
            </a:r>
            <a:r>
              <a:rPr lang="en-US" baseline="-25000" dirty="0" smtClean="0">
                <a:latin typeface="Times" pitchFamily="18" charset="0"/>
                <a:cs typeface="Times" pitchFamily="18" charset="0"/>
              </a:rPr>
              <a:t>2</a:t>
            </a:r>
            <a:r>
              <a:rPr lang="ru-RU" dirty="0" smtClean="0">
                <a:latin typeface="Times" pitchFamily="18" charset="0"/>
                <a:cs typeface="Times" pitchFamily="18" charset="0"/>
                <a:sym typeface="Symbol" pitchFamily="18" charset="2"/>
              </a:rPr>
              <a:t>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[0,1]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cs typeface="Times" pitchFamily="18" charset="0"/>
              <a:sym typeface="Symbol" pitchFamily="18" charset="2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Arial" pitchFamily="34" charset="0"/>
              </a:rPr>
              <a:t>Редукция размерности</a:t>
            </a:r>
            <a:endParaRPr lang="ru-RU" sz="2800" dirty="0"/>
          </a:p>
        </p:txBody>
      </p:sp>
      <p:pic>
        <p:nvPicPr>
          <p:cNvPr id="103431" name="Picture 7" descr="D:\Barkalov\Публикации\2014 JOGO\Revision 2\LaTeX\fig1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5554" y="836712"/>
            <a:ext cx="2735164" cy="2735164"/>
          </a:xfrm>
          <a:prstGeom prst="rect">
            <a:avLst/>
          </a:prstGeom>
          <a:noFill/>
        </p:spPr>
      </p:pic>
      <p:graphicFrame>
        <p:nvGraphicFramePr>
          <p:cNvPr id="274433" name="Object 1"/>
          <p:cNvGraphicFramePr>
            <a:graphicFrameLocks noChangeAspect="1"/>
          </p:cNvGraphicFramePr>
          <p:nvPr/>
        </p:nvGraphicFramePr>
        <p:xfrm>
          <a:off x="2500298" y="5357826"/>
          <a:ext cx="4643438" cy="558800"/>
        </p:xfrm>
        <a:graphic>
          <a:graphicData uri="http://schemas.openxmlformats.org/presentationml/2006/ole">
            <p:oleObj spid="_x0000_s274433" name="Формула" r:id="rId5" imgW="2514600" imgH="279360" progId="Equation.3">
              <p:embed/>
            </p:oleObj>
          </a:graphicData>
        </a:graphic>
      </p:graphicFrame>
      <p:pic>
        <p:nvPicPr>
          <p:cNvPr id="10" name="Рисунок 9" descr="grishagin9_m3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926" y="714356"/>
            <a:ext cx="3071834" cy="3071834"/>
          </a:xfrm>
          <a:prstGeom prst="rect">
            <a:avLst/>
          </a:prstGeom>
        </p:spPr>
      </p:pic>
      <p:pic>
        <p:nvPicPr>
          <p:cNvPr id="13" name="Рисунок 12" descr="m3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4282" y="785794"/>
            <a:ext cx="2786082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Параллельный алгоритм глобального поиска</a:t>
            </a:r>
            <a:endParaRPr lang="ru-RU" b="1" dirty="0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484784"/>
            <a:ext cx="8640960" cy="4752528"/>
          </a:xfrm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en-US" sz="2400" i="1" dirty="0" smtClean="0">
                <a:cs typeface="Times New Roman" pitchFamily="18" charset="0"/>
              </a:rPr>
              <a:t>1.	0 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</a:t>
            </a:r>
            <a:r>
              <a:rPr lang="en-US" sz="2400" i="1" dirty="0" smtClean="0">
                <a:cs typeface="Times New Roman" pitchFamily="18" charset="0"/>
              </a:rPr>
              <a:t> x</a:t>
            </a:r>
            <a:r>
              <a:rPr lang="en-US" sz="2400" baseline="-30000" dirty="0" smtClean="0">
                <a:cs typeface="Times New Roman" pitchFamily="18" charset="0"/>
              </a:rPr>
              <a:t>0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400" dirty="0" smtClean="0">
                <a:cs typeface="Times New Roman" pitchFamily="18" charset="0"/>
                <a:sym typeface="Math1" charset="2"/>
              </a:rPr>
              <a:t>…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400" i="1" dirty="0" smtClean="0">
                <a:cs typeface="Times New Roman" pitchFamily="18" charset="0"/>
              </a:rPr>
              <a:t>x</a:t>
            </a:r>
            <a:r>
              <a:rPr lang="en-US" sz="2400" i="1" baseline="-30000" dirty="0" smtClean="0">
                <a:cs typeface="Times New Roman" pitchFamily="18" charset="0"/>
              </a:rPr>
              <a:t>i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400" dirty="0" smtClean="0">
                <a:cs typeface="Times New Roman" pitchFamily="18" charset="0"/>
                <a:sym typeface="Math1" charset="2"/>
              </a:rPr>
              <a:t>…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400" i="1" dirty="0" err="1" smtClean="0">
                <a:cs typeface="Times New Roman" pitchFamily="18" charset="0"/>
              </a:rPr>
              <a:t>x</a:t>
            </a:r>
            <a:r>
              <a:rPr lang="en-US" sz="2400" i="1" baseline="-30000" dirty="0" err="1" smtClean="0">
                <a:cs typeface="Times New Roman" pitchFamily="18" charset="0"/>
              </a:rPr>
              <a:t>k</a:t>
            </a:r>
            <a:r>
              <a:rPr lang="en-US" sz="2400" i="1" baseline="-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</a:t>
            </a:r>
            <a:r>
              <a:rPr lang="en-US" sz="2400" i="1" baseline="-300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1</a:t>
            </a:r>
            <a:r>
              <a:rPr lang="ru-RU" sz="2400" dirty="0" smtClean="0"/>
              <a:t>,  </a:t>
            </a:r>
            <a:endParaRPr lang="en-US" sz="2400" dirty="0" smtClean="0"/>
          </a:p>
          <a:p>
            <a:pPr marL="457200" indent="-457200" eaLnBrk="1" hangingPunct="1">
              <a:buNone/>
            </a:pPr>
            <a:r>
              <a:rPr lang="en-US" sz="2400" dirty="0" smtClean="0"/>
              <a:t>2.	</a:t>
            </a:r>
            <a:r>
              <a:rPr lang="ru-RU" sz="2400" dirty="0" smtClean="0"/>
              <a:t>Для каждого </a:t>
            </a:r>
            <a:r>
              <a:rPr lang="ru-RU" sz="2400" dirty="0" smtClean="0">
                <a:cs typeface="Times New Roman" pitchFamily="18" charset="0"/>
              </a:rPr>
              <a:t>(</a:t>
            </a:r>
            <a:r>
              <a:rPr lang="en-US" sz="2400" i="1" dirty="0" smtClean="0">
                <a:cs typeface="Times New Roman" pitchFamily="18" charset="0"/>
              </a:rPr>
              <a:t>x</a:t>
            </a:r>
            <a:r>
              <a:rPr lang="en-US" sz="2400" i="1" baseline="-30000" dirty="0" smtClean="0">
                <a:cs typeface="Times New Roman" pitchFamily="18" charset="0"/>
              </a:rPr>
              <a:t>i</a:t>
            </a:r>
            <a:r>
              <a:rPr lang="en-US" sz="2400" i="1" baseline="-30000" dirty="0" smtClean="0"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 baseline="-30000" dirty="0" smtClean="0">
                <a:cs typeface="Times New Roman" pitchFamily="18" charset="0"/>
              </a:rPr>
              <a:t>1</a:t>
            </a:r>
            <a:r>
              <a:rPr lang="ru-RU" sz="2400" dirty="0" smtClean="0">
                <a:cs typeface="Times New Roman" pitchFamily="18" charset="0"/>
              </a:rPr>
              <a:t>,</a:t>
            </a:r>
            <a:r>
              <a:rPr lang="en-US" sz="2400" i="1" dirty="0" smtClean="0">
                <a:cs typeface="Times New Roman" pitchFamily="18" charset="0"/>
              </a:rPr>
              <a:t>x</a:t>
            </a:r>
            <a:r>
              <a:rPr lang="en-US" sz="2400" i="1" baseline="-30000" dirty="0" smtClean="0">
                <a:cs typeface="Times New Roman" pitchFamily="18" charset="0"/>
              </a:rPr>
              <a:t>i</a:t>
            </a:r>
            <a:r>
              <a:rPr lang="ru-RU" sz="2400" dirty="0" smtClean="0">
                <a:cs typeface="Times New Roman" pitchFamily="18" charset="0"/>
              </a:rPr>
              <a:t>), 1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i="1" dirty="0" err="1" smtClean="0">
                <a:cs typeface="Times New Roman" pitchFamily="18" charset="0"/>
              </a:rPr>
              <a:t>i</a:t>
            </a:r>
            <a:r>
              <a:rPr lang="en-US" sz="2400" dirty="0" err="1" smtClean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i="1" dirty="0" err="1" smtClean="0">
                <a:cs typeface="Times New Roman" pitchFamily="18" charset="0"/>
              </a:rPr>
              <a:t>k</a:t>
            </a:r>
            <a:r>
              <a:rPr lang="ru-RU" sz="2400" dirty="0" smtClean="0">
                <a:cs typeface="Times New Roman" pitchFamily="18" charset="0"/>
              </a:rPr>
              <a:t>, </a:t>
            </a:r>
            <a:r>
              <a:rPr lang="ru-RU" sz="2400" dirty="0" smtClean="0">
                <a:sym typeface="Symbol" pitchFamily="18" charset="2"/>
              </a:rPr>
              <a:t></a:t>
            </a:r>
            <a:r>
              <a:rPr lang="en-US" sz="2400" i="1" baseline="-25000" dirty="0" err="1" smtClean="0">
                <a:cs typeface="Times New Roman" pitchFamily="18" charset="0"/>
                <a:sym typeface="Symbol" pitchFamily="18" charset="2"/>
              </a:rPr>
              <a:t>i</a:t>
            </a:r>
            <a:r>
              <a:rPr lang="ru-RU" sz="2400" dirty="0" smtClean="0"/>
              <a:t> </a:t>
            </a:r>
            <a:r>
              <a:rPr lang="ru-RU" sz="2400" dirty="0" smtClean="0">
                <a:sym typeface="Symbol" pitchFamily="18" charset="2"/>
              </a:rPr>
              <a:t> длина интервала, </a:t>
            </a:r>
            <a:endParaRPr lang="en-US" sz="2400" dirty="0" smtClean="0">
              <a:sym typeface="Symbol" pitchFamily="18" charset="2"/>
            </a:endParaRPr>
          </a:p>
          <a:p>
            <a:pPr marL="457200" indent="-457200" eaLnBrk="1" hangingPunct="1">
              <a:lnSpc>
                <a:spcPct val="200000"/>
              </a:lnSpc>
              <a:buNone/>
            </a:pPr>
            <a:r>
              <a:rPr lang="en-US" sz="2400" i="1" dirty="0" smtClean="0"/>
              <a:t>	   r</a:t>
            </a:r>
            <a:r>
              <a:rPr lang="ru-RU" sz="2400" i="1" dirty="0" smtClean="0"/>
              <a:t> 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&gt;</a:t>
            </a:r>
            <a:r>
              <a:rPr lang="en-US" sz="2400" dirty="0" smtClean="0">
                <a:sym typeface="Symbol" pitchFamily="18" charset="2"/>
              </a:rPr>
              <a:t>1, </a:t>
            </a:r>
            <a:r>
              <a:rPr lang="ru-RU" sz="2400" dirty="0" smtClean="0">
                <a:sym typeface="Symbol" pitchFamily="18" charset="2"/>
              </a:rPr>
              <a:t> параметр метода.</a:t>
            </a:r>
            <a:endParaRPr lang="en-US" sz="2400" dirty="0" smtClean="0">
              <a:sym typeface="Symbol" pitchFamily="18" charset="2"/>
            </a:endParaRPr>
          </a:p>
          <a:p>
            <a:pPr marL="457200" indent="-457200" eaLnBrk="1" hangingPunct="1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3. 	</a:t>
            </a:r>
            <a:r>
              <a:rPr lang="ru-RU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Сортируем интервалы по убыванию характеристик</a:t>
            </a:r>
            <a:r>
              <a:rPr lang="en-US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 </a:t>
            </a:r>
            <a:r>
              <a:rPr lang="ru-RU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берем </a:t>
            </a:r>
            <a:r>
              <a:rPr lang="en-US" sz="24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        	</a:t>
            </a:r>
            <a:r>
              <a:rPr lang="ru-RU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интервалов </a:t>
            </a:r>
            <a:r>
              <a:rPr lang="pt-BR" sz="24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R</a:t>
            </a:r>
            <a:r>
              <a:rPr lang="pt-BR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(</a:t>
            </a:r>
            <a:r>
              <a:rPr lang="pt-BR" sz="24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t</a:t>
            </a:r>
            <a:r>
              <a:rPr lang="pt-BR" sz="2400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1</a:t>
            </a:r>
            <a:r>
              <a:rPr lang="pt-BR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)</a:t>
            </a:r>
            <a:r>
              <a:rPr lang="pt-BR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/>
              </a:rPr>
              <a:t></a:t>
            </a:r>
            <a:r>
              <a:rPr lang="pt-BR" sz="24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R</a:t>
            </a:r>
            <a:r>
              <a:rPr lang="pt-BR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(</a:t>
            </a:r>
            <a:r>
              <a:rPr lang="pt-BR" sz="24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t</a:t>
            </a:r>
            <a:r>
              <a:rPr lang="pt-BR" sz="2400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2</a:t>
            </a:r>
            <a:r>
              <a:rPr lang="pt-BR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)</a:t>
            </a:r>
            <a:r>
              <a:rPr lang="pt-BR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/>
              </a:rPr>
              <a:t> </a:t>
            </a:r>
            <a:r>
              <a:rPr lang="pt-BR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...</a:t>
            </a:r>
            <a:r>
              <a:rPr lang="pt-BR" sz="24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/>
              </a:rPr>
              <a:t> </a:t>
            </a:r>
            <a:r>
              <a:rPr lang="pt-BR" sz="24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R</a:t>
            </a:r>
            <a:r>
              <a:rPr lang="pt-BR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(</a:t>
            </a:r>
            <a:r>
              <a:rPr lang="pt-BR" sz="24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t</a:t>
            </a:r>
            <a:r>
              <a:rPr lang="pt-BR" sz="2400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p</a:t>
            </a:r>
            <a:r>
              <a:rPr lang="pt-BR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)</a:t>
            </a:r>
            <a:endParaRPr lang="en-US" sz="2400" i="1" dirty="0" smtClean="0">
              <a:solidFill>
                <a:srgbClr val="000000"/>
              </a:solidFill>
              <a:latin typeface="Times" pitchFamily="18" charset="0"/>
              <a:cs typeface="Times" pitchFamily="18" charset="0"/>
              <a:sym typeface="Symbol" pitchFamily="18" charset="2"/>
            </a:endParaRPr>
          </a:p>
          <a:p>
            <a:pPr marL="355600" indent="-355600">
              <a:lnSpc>
                <a:spcPct val="120000"/>
              </a:lnSpc>
              <a:buSzPts val="220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4.	  </a:t>
            </a:r>
            <a:r>
              <a:rPr lang="ru-RU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Проводим </a:t>
            </a:r>
            <a:r>
              <a:rPr lang="en-US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p </a:t>
            </a:r>
            <a:r>
              <a:rPr lang="ru-RU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испытаний параллельно</a:t>
            </a:r>
          </a:p>
          <a:p>
            <a:pPr marL="355600" indent="-355600">
              <a:lnSpc>
                <a:spcPct val="120000"/>
              </a:lnSpc>
              <a:buSzPts val="220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	</a:t>
            </a:r>
            <a:r>
              <a:rPr lang="ru-RU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(</a:t>
            </a:r>
            <a:r>
              <a:rPr lang="en-US" sz="24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400" b="1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400" b="1" i="1" baseline="-60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1</a:t>
            </a:r>
            <a:r>
              <a:rPr lang="en-US" sz="2400" b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</a:t>
            </a:r>
            <a:r>
              <a:rPr lang="en-US" sz="24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,x</a:t>
            </a:r>
            <a:r>
              <a:rPr lang="en-US" sz="2400" b="1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400" b="1" i="1" baseline="-60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1</a:t>
            </a:r>
            <a:r>
              <a:rPr lang="ru-RU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)</a:t>
            </a:r>
            <a:r>
              <a:rPr lang="ru-RU" sz="24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</a:t>
            </a:r>
            <a:r>
              <a:rPr lang="ru-RU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(</a:t>
            </a:r>
            <a:r>
              <a:rPr lang="en-US" sz="24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400" b="1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400" b="1" i="1" baseline="-60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2</a:t>
            </a:r>
            <a:r>
              <a:rPr lang="en-US" sz="2400" b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</a:t>
            </a:r>
            <a:r>
              <a:rPr lang="en-US" sz="24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,x</a:t>
            </a:r>
            <a:r>
              <a:rPr lang="en-US" sz="2400" b="1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400" b="1" i="1" baseline="-60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2</a:t>
            </a:r>
            <a:r>
              <a:rPr lang="ru-RU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)</a:t>
            </a:r>
            <a:r>
              <a:rPr lang="en-US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,…</a:t>
            </a:r>
            <a:r>
              <a:rPr lang="ru-RU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(</a:t>
            </a:r>
            <a:r>
              <a:rPr lang="en-US" sz="2400" b="1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400" b="1" i="1" baseline="-25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400" b="1" i="1" baseline="-60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p</a:t>
            </a:r>
            <a:r>
              <a:rPr lang="en-US" sz="2400" b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</a:t>
            </a:r>
            <a:r>
              <a:rPr lang="en-US" sz="24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</a:t>
            </a:r>
            <a:r>
              <a:rPr lang="en-US" sz="2400" b="1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400" b="1" i="1" baseline="-25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400" b="1" i="1" baseline="-60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p</a:t>
            </a:r>
            <a:r>
              <a:rPr lang="ru-RU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)</a:t>
            </a:r>
            <a:endParaRPr lang="ru-RU" sz="2400" dirty="0" smtClean="0"/>
          </a:p>
          <a:p>
            <a:pPr marL="381000" indent="-381000" eaLnBrk="1" hangingPunct="1"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5.	</a:t>
            </a:r>
            <a:r>
              <a:rPr lang="ru-RU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Критерий остановки</a:t>
            </a:r>
            <a:r>
              <a:rPr lang="en-US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: </a:t>
            </a:r>
            <a:r>
              <a:rPr lang="en-US" sz="2400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x</a:t>
            </a:r>
            <a:r>
              <a:rPr lang="en-US" sz="2400" i="1" baseline="-25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t</a:t>
            </a:r>
            <a:r>
              <a:rPr lang="en-US" sz="2400" i="1" baseline="-60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i</a:t>
            </a:r>
            <a:r>
              <a:rPr lang="en-US" sz="2400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x</a:t>
            </a:r>
            <a:r>
              <a:rPr lang="en-US" sz="2400" i="1" baseline="-25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400" i="1" baseline="-60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i</a:t>
            </a:r>
            <a:r>
              <a:rPr lang="en-US" sz="2400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</a:t>
            </a:r>
            <a:r>
              <a:rPr lang="en-US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</a:t>
            </a:r>
            <a:r>
              <a:rPr lang="en-US" sz="24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</a:t>
            </a:r>
            <a:r>
              <a:rPr lang="ru-RU" sz="24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1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i="1" dirty="0" err="1" smtClean="0">
                <a:cs typeface="Times New Roman" pitchFamily="18" charset="0"/>
              </a:rPr>
              <a:t>i</a:t>
            </a:r>
            <a:r>
              <a:rPr lang="en-US" sz="2400" dirty="0" err="1" smtClean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i="1" dirty="0" err="1" smtClean="0">
                <a:cs typeface="Times New Roman" pitchFamily="18" charset="0"/>
                <a:sym typeface="Symbol" pitchFamily="18" charset="2"/>
              </a:rPr>
              <a:t>p</a:t>
            </a:r>
            <a:endParaRPr lang="en-US" sz="2400" i="1" dirty="0" smtClean="0">
              <a:solidFill>
                <a:srgbClr val="000000"/>
              </a:solidFill>
              <a:latin typeface="Times" pitchFamily="18" charset="0"/>
              <a:cs typeface="Times" pitchFamily="18" charset="0"/>
              <a:sym typeface="Symbol" pitchFamily="18" charset="2"/>
            </a:endParaRPr>
          </a:p>
          <a:p>
            <a:pPr marL="381000" indent="-381000" algn="r" eaLnBrk="1" hangingPunct="1">
              <a:buFontTx/>
              <a:buNone/>
            </a:pPr>
            <a:r>
              <a:rPr lang="ru-RU" sz="20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Сергеев, Гришагин, </a:t>
            </a:r>
            <a:r>
              <a:rPr lang="ru-RU" sz="2000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Стронгин</a:t>
            </a:r>
            <a:r>
              <a:rPr lang="ru-RU" sz="20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en-US" sz="2000" i="1" dirty="0" smtClean="0"/>
              <a:t>(1997).</a:t>
            </a:r>
            <a:endParaRPr lang="ru-RU" sz="2000" i="1" dirty="0" smtClean="0">
              <a:sym typeface="Symbol" pitchFamily="18" charset="2"/>
            </a:endParaRPr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5011738" y="1276350"/>
          <a:ext cx="3821112" cy="936625"/>
        </p:xfrm>
        <a:graphic>
          <a:graphicData uri="http://schemas.openxmlformats.org/presentationml/2006/ole">
            <p:oleObj spid="_x0000_s339970" name="Формула" r:id="rId4" imgW="1968480" imgH="482400" progId="Equation.3">
              <p:embed/>
            </p:oleObj>
          </a:graphicData>
        </a:graphic>
      </p:graphicFrame>
      <p:graphicFrame>
        <p:nvGraphicFramePr>
          <p:cNvPr id="4099" name="Object 10"/>
          <p:cNvGraphicFramePr>
            <a:graphicFrameLocks noChangeAspect="1"/>
          </p:cNvGraphicFramePr>
          <p:nvPr/>
        </p:nvGraphicFramePr>
        <p:xfrm>
          <a:off x="4283968" y="2489076"/>
          <a:ext cx="4740102" cy="1011932"/>
        </p:xfrm>
        <a:graphic>
          <a:graphicData uri="http://schemas.openxmlformats.org/presentationml/2006/ole">
            <p:oleObj spid="_x0000_s339971" name="Формула" r:id="rId5" imgW="2260440" imgH="482400" progId="Equation.3">
              <p:embed/>
            </p:oleObj>
          </a:graphicData>
        </a:graphic>
      </p:graphicFrame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5559425" y="4857760"/>
          <a:ext cx="3584575" cy="1112838"/>
        </p:xfrm>
        <a:graphic>
          <a:graphicData uri="http://schemas.openxmlformats.org/presentationml/2006/ole">
            <p:oleObj spid="_x0000_s339972" name="Формула" r:id="rId6" imgW="1638000" imgH="507960" progId="Equation.3">
              <p:embed/>
            </p:oleObj>
          </a:graphicData>
        </a:graphic>
      </p:graphicFrame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683568" y="836712"/>
            <a:ext cx="7145215" cy="460289"/>
            <a:chOff x="480" y="720"/>
            <a:chExt cx="4560" cy="298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480" y="86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Arial" pitchFamily="34" charset="0"/>
                </a:rPr>
                <a:t>0</a:t>
              </a:r>
              <a:r>
                <a:rPr lang="en-US" sz="1400" i="1" dirty="0" smtClean="0">
                  <a:latin typeface="Arial" pitchFamily="34" charset="0"/>
                </a:rPr>
                <a:t>=x</a:t>
              </a:r>
              <a:r>
                <a:rPr lang="en-US" sz="1400" i="1" baseline="-25000" dirty="0" smtClean="0">
                  <a:latin typeface="Arial" pitchFamily="34" charset="0"/>
                </a:rPr>
                <a:t>0</a:t>
              </a:r>
              <a:endParaRPr lang="ru-RU" sz="1400" i="1" dirty="0">
                <a:latin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912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1</a:t>
              </a:r>
              <a:endParaRPr lang="ru-RU" sz="1400" i="1">
                <a:latin typeface="Arial" pitchFamily="34" charset="0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248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2</a:t>
              </a:r>
              <a:endParaRPr lang="ru-RU" sz="1400" i="1">
                <a:latin typeface="Arial" pitchFamily="34" charset="0"/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1584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Arial" pitchFamily="34" charset="0"/>
                </a:rPr>
                <a:t>…</a:t>
              </a:r>
              <a:endParaRPr lang="ru-RU" sz="1400">
                <a:latin typeface="Arial" pitchFamily="34" charset="0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2304" y="864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i-1</a:t>
              </a:r>
              <a:endParaRPr lang="ru-RU" sz="1400" i="1">
                <a:latin typeface="Arial" pitchFamily="34" charset="0"/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736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i</a:t>
              </a:r>
              <a:endParaRPr lang="ru-RU" sz="1400" i="1">
                <a:latin typeface="Arial" pitchFamily="34" charset="0"/>
              </a:endParaRPr>
            </a:p>
          </p:txBody>
        </p: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576" y="720"/>
              <a:ext cx="4320" cy="96"/>
              <a:chOff x="576" y="720"/>
              <a:chExt cx="4320" cy="96"/>
            </a:xfrm>
          </p:grpSpPr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576" y="768"/>
                <a:ext cx="4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57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489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960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>
                <a:off x="129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>
                <a:off x="2352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>
                <a:off x="2784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</p:grp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3264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Arial" pitchFamily="34" charset="0"/>
                </a:rPr>
                <a:t>…</a:t>
              </a:r>
              <a:endParaRPr lang="ru-RU" sz="1400">
                <a:latin typeface="Arial" pitchFamily="34" charset="0"/>
              </a:endParaRP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4752" y="86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 err="1" smtClean="0">
                  <a:latin typeface="Arial" pitchFamily="34" charset="0"/>
                </a:rPr>
                <a:t>x</a:t>
              </a:r>
              <a:r>
                <a:rPr lang="en-US" sz="1400" i="1" baseline="-25000" dirty="0" err="1" smtClean="0">
                  <a:latin typeface="Arial" pitchFamily="34" charset="0"/>
                </a:rPr>
                <a:t>k</a:t>
              </a:r>
              <a:r>
                <a:rPr lang="en-US" sz="1400" i="1" dirty="0" smtClean="0">
                  <a:latin typeface="Arial" pitchFamily="34" charset="0"/>
                </a:rPr>
                <a:t>=1</a:t>
              </a:r>
              <a:endParaRPr lang="ru-RU" sz="1400" i="1" dirty="0">
                <a:latin typeface="Arial" pitchFamily="34" charset="0"/>
              </a:endParaRPr>
            </a:p>
          </p:txBody>
        </p:sp>
      </p:grp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9973" name="Object 5"/>
          <p:cNvGraphicFramePr>
            <a:graphicFrameLocks noChangeAspect="1"/>
          </p:cNvGraphicFramePr>
          <p:nvPr/>
        </p:nvGraphicFramePr>
        <p:xfrm>
          <a:off x="3681413" y="1582738"/>
          <a:ext cx="1414462" cy="431800"/>
        </p:xfrm>
        <a:graphic>
          <a:graphicData uri="http://schemas.openxmlformats.org/presentationml/2006/ole">
            <p:oleObj spid="_x0000_s339973" name="Формула" r:id="rId7" imgW="7491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980728"/>
            <a:ext cx="8466992" cy="49688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400" dirty="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323528" y="152400"/>
            <a:ext cx="8496944" cy="457200"/>
          </a:xfrm>
        </p:spPr>
        <p:txBody>
          <a:bodyPr/>
          <a:lstStyle/>
          <a:p>
            <a:r>
              <a:rPr lang="ru-RU" dirty="0" smtClean="0"/>
              <a:t>Блочная рекурсивная схема редукции размерности</a:t>
            </a:r>
            <a:endParaRPr lang="ru-RU" sz="2800" dirty="0"/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1955" name="Object 3"/>
          <p:cNvGraphicFramePr>
            <a:graphicFrameLocks noChangeAspect="1"/>
          </p:cNvGraphicFramePr>
          <p:nvPr/>
        </p:nvGraphicFramePr>
        <p:xfrm>
          <a:off x="1907704" y="5445224"/>
          <a:ext cx="4883150" cy="898525"/>
        </p:xfrm>
        <a:graphic>
          <a:graphicData uri="http://schemas.openxmlformats.org/presentationml/2006/ole">
            <p:oleObj spid="_x0000_s362499" name="Формула" r:id="rId4" imgW="2374560" imgH="431640" progId="Equation.3">
              <p:embed/>
            </p:oleObj>
          </a:graphicData>
        </a:graphic>
      </p:graphicFrame>
      <p:sp>
        <p:nvSpPr>
          <p:cNvPr id="3819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1957" name="Object 5"/>
          <p:cNvGraphicFramePr>
            <a:graphicFrameLocks noChangeAspect="1"/>
          </p:cNvGraphicFramePr>
          <p:nvPr/>
        </p:nvGraphicFramePr>
        <p:xfrm>
          <a:off x="836116" y="3645024"/>
          <a:ext cx="7480300" cy="617538"/>
        </p:xfrm>
        <a:graphic>
          <a:graphicData uri="http://schemas.openxmlformats.org/presentationml/2006/ole">
            <p:oleObj spid="_x0000_s362500" name="Формула" r:id="rId5" imgW="3466800" imgH="241200" progId="Equation.3">
              <p:embed/>
            </p:oleObj>
          </a:graphicData>
        </a:graphic>
      </p:graphicFrame>
      <p:sp>
        <p:nvSpPr>
          <p:cNvPr id="31849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25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62501" name="Object 5"/>
          <p:cNvGraphicFramePr>
            <a:graphicFrameLocks noChangeAspect="1"/>
          </p:cNvGraphicFramePr>
          <p:nvPr/>
        </p:nvGraphicFramePr>
        <p:xfrm>
          <a:off x="2017913" y="4293096"/>
          <a:ext cx="5002359" cy="636265"/>
        </p:xfrm>
        <a:graphic>
          <a:graphicData uri="http://schemas.openxmlformats.org/presentationml/2006/ole">
            <p:oleObj spid="_x0000_s362501" name="Формула" r:id="rId6" imgW="2171700" imgH="279400" progId="Equation.3">
              <p:embed/>
            </p:oleObj>
          </a:graphicData>
        </a:graphic>
      </p:graphicFrame>
      <p:sp>
        <p:nvSpPr>
          <p:cNvPr id="3625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159196" y="4825082"/>
          <a:ext cx="8877300" cy="692150"/>
        </p:xfrm>
        <a:graphic>
          <a:graphicData uri="http://schemas.openxmlformats.org/presentationml/2006/ole">
            <p:oleObj spid="_x0000_s362503" name="Формула" r:id="rId7" imgW="3848040" imgH="304560" progId="Equation.3">
              <p:embed/>
            </p:oleObj>
          </a:graphicData>
        </a:graphic>
      </p:graphicFrame>
      <p:sp>
        <p:nvSpPr>
          <p:cNvPr id="362532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" name="Group 8"/>
          <p:cNvGrpSpPr>
            <a:grpSpLocks noChangeAspect="1"/>
          </p:cNvGrpSpPr>
          <p:nvPr/>
        </p:nvGrpSpPr>
        <p:grpSpPr bwMode="auto">
          <a:xfrm>
            <a:off x="642910" y="714356"/>
            <a:ext cx="8429684" cy="2928958"/>
            <a:chOff x="1340" y="1924"/>
            <a:chExt cx="9103" cy="3699"/>
          </a:xfrm>
        </p:grpSpPr>
        <p:sp>
          <p:nvSpPr>
            <p:cNvPr id="362531" name="AutoShape 35"/>
            <p:cNvSpPr>
              <a:spLocks noChangeAspect="1" noChangeArrowheads="1" noTextEdit="1"/>
            </p:cNvSpPr>
            <p:nvPr/>
          </p:nvSpPr>
          <p:spPr bwMode="auto">
            <a:xfrm>
              <a:off x="1340" y="1924"/>
              <a:ext cx="9103" cy="369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528" name="Oval 32"/>
            <p:cNvSpPr>
              <a:spLocks noChangeArrowheads="1"/>
            </p:cNvSpPr>
            <p:nvPr/>
          </p:nvSpPr>
          <p:spPr bwMode="auto">
            <a:xfrm>
              <a:off x="4656" y="2069"/>
              <a:ext cx="1370" cy="5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</a:t>
              </a:r>
              <a:r>
                <a:rPr kumimoji="0" lang="en-US" altLang="zh-CN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altLang="zh-CN" sz="18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altLang="zh-CN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(u</a:t>
              </a:r>
              <a:r>
                <a:rPr kumimoji="0" lang="en-US" altLang="zh-CN" sz="18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</a:t>
              </a:r>
              <a:r>
                <a:rPr kumimoji="0" lang="en-US" altLang="zh-CN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362527" name="Oval 31"/>
            <p:cNvSpPr>
              <a:spLocks noChangeArrowheads="1"/>
            </p:cNvSpPr>
            <p:nvPr/>
          </p:nvSpPr>
          <p:spPr bwMode="auto">
            <a:xfrm>
              <a:off x="3577" y="2906"/>
              <a:ext cx="1372" cy="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, 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2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362526" name="Oval 30"/>
            <p:cNvSpPr>
              <a:spLocks noChangeArrowheads="1"/>
            </p:cNvSpPr>
            <p:nvPr/>
          </p:nvSpPr>
          <p:spPr bwMode="auto">
            <a:xfrm>
              <a:off x="5857" y="2896"/>
              <a:ext cx="1371" cy="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, 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2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362525" name="AutoShape 29"/>
            <p:cNvSpPr>
              <a:spLocks noChangeShapeType="1"/>
            </p:cNvSpPr>
            <p:nvPr/>
          </p:nvSpPr>
          <p:spPr bwMode="auto">
            <a:xfrm flipH="1">
              <a:off x="4263" y="2522"/>
              <a:ext cx="594" cy="3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524" name="AutoShape 28"/>
            <p:cNvSpPr>
              <a:spLocks noChangeShapeType="1"/>
            </p:cNvSpPr>
            <p:nvPr/>
          </p:nvSpPr>
          <p:spPr bwMode="auto">
            <a:xfrm>
              <a:off x="5825" y="2522"/>
              <a:ext cx="718" cy="3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523" name="AutoShape 27"/>
            <p:cNvSpPr>
              <a:spLocks noChangeShapeType="1"/>
            </p:cNvSpPr>
            <p:nvPr/>
          </p:nvSpPr>
          <p:spPr bwMode="auto">
            <a:xfrm flipH="1">
              <a:off x="2452" y="3360"/>
              <a:ext cx="1326" cy="6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522" name="AutoShape 26"/>
            <p:cNvSpPr>
              <a:spLocks noChangeShapeType="1"/>
            </p:cNvSpPr>
            <p:nvPr/>
          </p:nvSpPr>
          <p:spPr bwMode="auto">
            <a:xfrm>
              <a:off x="4263" y="3438"/>
              <a:ext cx="199" cy="5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521" name="AutoShape 25"/>
            <p:cNvSpPr>
              <a:spLocks noChangeShapeType="1"/>
            </p:cNvSpPr>
            <p:nvPr/>
          </p:nvSpPr>
          <p:spPr bwMode="auto">
            <a:xfrm flipH="1">
              <a:off x="6442" y="3428"/>
              <a:ext cx="101" cy="5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520" name="AutoShape 24"/>
            <p:cNvSpPr>
              <a:spLocks noChangeShapeType="1"/>
            </p:cNvSpPr>
            <p:nvPr/>
          </p:nvSpPr>
          <p:spPr bwMode="auto">
            <a:xfrm>
              <a:off x="7027" y="3350"/>
              <a:ext cx="1419" cy="6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519" name="Rectangle 23"/>
            <p:cNvSpPr>
              <a:spLocks noChangeArrowheads="1"/>
            </p:cNvSpPr>
            <p:nvPr/>
          </p:nvSpPr>
          <p:spPr bwMode="auto">
            <a:xfrm>
              <a:off x="5181" y="3005"/>
              <a:ext cx="476" cy="2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…</a:t>
              </a:r>
              <a:endParaRPr kumimoji="0" lang="ru-RU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2518" name="Rectangle 22"/>
            <p:cNvSpPr>
              <a:spLocks noChangeArrowheads="1"/>
            </p:cNvSpPr>
            <p:nvPr/>
          </p:nvSpPr>
          <p:spPr bwMode="auto">
            <a:xfrm>
              <a:off x="7276" y="4685"/>
              <a:ext cx="476" cy="2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…</a:t>
              </a:r>
              <a:endParaRPr kumimoji="0" lang="ru-RU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2517" name="Rectangle 21"/>
            <p:cNvSpPr>
              <a:spLocks noChangeArrowheads="1"/>
            </p:cNvSpPr>
            <p:nvPr/>
          </p:nvSpPr>
          <p:spPr bwMode="auto">
            <a:xfrm>
              <a:off x="3206" y="4640"/>
              <a:ext cx="476" cy="2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…</a:t>
              </a:r>
              <a:endParaRPr kumimoji="0" lang="ru-RU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2516" name="Oval 20"/>
            <p:cNvSpPr>
              <a:spLocks noChangeArrowheads="1"/>
            </p:cNvSpPr>
            <p:nvPr/>
          </p:nvSpPr>
          <p:spPr bwMode="auto">
            <a:xfrm>
              <a:off x="1533" y="5022"/>
              <a:ext cx="1808" cy="5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ru-RU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1,…,</a:t>
              </a:r>
              <a:r>
                <a:rPr kumimoji="0" lang="en-US" altLang="zh-CN" sz="16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1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M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  <a:endPara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2515" name="Oval 19"/>
            <p:cNvSpPr>
              <a:spLocks noChangeArrowheads="1"/>
            </p:cNvSpPr>
            <p:nvPr/>
          </p:nvSpPr>
          <p:spPr bwMode="auto">
            <a:xfrm>
              <a:off x="7568" y="4988"/>
              <a:ext cx="1809" cy="5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ru-RU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1,…,</a:t>
              </a:r>
              <a:r>
                <a:rPr kumimoji="0" lang="en-US" altLang="zh-CN" sz="16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1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M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  <a:endPara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endPara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2514" name="Oval 18"/>
            <p:cNvSpPr>
              <a:spLocks noChangeArrowheads="1"/>
            </p:cNvSpPr>
            <p:nvPr/>
          </p:nvSpPr>
          <p:spPr bwMode="auto">
            <a:xfrm>
              <a:off x="1548" y="3977"/>
              <a:ext cx="1808" cy="5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ru-RU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1,.,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M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  <a:endParaRPr kumimoji="0" lang="en-US" altLang="zh-CN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2513" name="Oval 17"/>
            <p:cNvSpPr>
              <a:spLocks noChangeArrowheads="1"/>
            </p:cNvSpPr>
            <p:nvPr/>
          </p:nvSpPr>
          <p:spPr bwMode="auto">
            <a:xfrm>
              <a:off x="7532" y="3968"/>
              <a:ext cx="1828" cy="5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ru-RU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1,.,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M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  <a:endParaRPr kumimoji="0" lang="en-US" altLang="zh-CN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endParaRPr kumimoji="0" lang="en-US" altLang="zh-CN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2512" name="AutoShape 16" descr="Светлый вертикальный"/>
            <p:cNvSpPr>
              <a:spLocks noChangeArrowheads="1"/>
            </p:cNvSpPr>
            <p:nvPr/>
          </p:nvSpPr>
          <p:spPr bwMode="auto">
            <a:xfrm>
              <a:off x="1941" y="4508"/>
              <a:ext cx="976" cy="487"/>
            </a:xfrm>
            <a:prstGeom prst="upDownArrow">
              <a:avLst>
                <a:gd name="adj1" fmla="val 50000"/>
                <a:gd name="adj2" fmla="val 20000"/>
              </a:avLst>
            </a:prstGeom>
            <a:pattFill prst="ltVert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511" name="AutoShape 15" descr="Светлый вертикальный"/>
            <p:cNvSpPr>
              <a:spLocks noChangeArrowheads="1"/>
            </p:cNvSpPr>
            <p:nvPr/>
          </p:nvSpPr>
          <p:spPr bwMode="auto">
            <a:xfrm>
              <a:off x="7970" y="4486"/>
              <a:ext cx="976" cy="467"/>
            </a:xfrm>
            <a:prstGeom prst="upDownArrow">
              <a:avLst>
                <a:gd name="adj1" fmla="val 50000"/>
                <a:gd name="adj2" fmla="val 20000"/>
              </a:avLst>
            </a:prstGeom>
            <a:pattFill prst="ltVert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510" name="Oval 14"/>
            <p:cNvSpPr>
              <a:spLocks noChangeArrowheads="1"/>
            </p:cNvSpPr>
            <p:nvPr/>
          </p:nvSpPr>
          <p:spPr bwMode="auto">
            <a:xfrm>
              <a:off x="3543" y="5022"/>
              <a:ext cx="1808" cy="5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ru-RU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1,…,</a:t>
              </a:r>
              <a:r>
                <a:rPr kumimoji="0" lang="en-US" altLang="zh-CN" sz="16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1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M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  <a:endPara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2509" name="Oval 13"/>
            <p:cNvSpPr>
              <a:spLocks noChangeArrowheads="1"/>
            </p:cNvSpPr>
            <p:nvPr/>
          </p:nvSpPr>
          <p:spPr bwMode="auto">
            <a:xfrm>
              <a:off x="3558" y="3977"/>
              <a:ext cx="1808" cy="5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ru-RU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1,.,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M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  <a:endParaRPr kumimoji="0" lang="en-US" altLang="zh-CN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2508" name="AutoShape 12" descr="Светлый вертикальный"/>
            <p:cNvSpPr>
              <a:spLocks noChangeArrowheads="1"/>
            </p:cNvSpPr>
            <p:nvPr/>
          </p:nvSpPr>
          <p:spPr bwMode="auto">
            <a:xfrm>
              <a:off x="3951" y="4508"/>
              <a:ext cx="976" cy="487"/>
            </a:xfrm>
            <a:prstGeom prst="upDownArrow">
              <a:avLst>
                <a:gd name="adj1" fmla="val 50000"/>
                <a:gd name="adj2" fmla="val 20000"/>
              </a:avLst>
            </a:prstGeom>
            <a:pattFill prst="ltVert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507" name="Oval 11"/>
            <p:cNvSpPr>
              <a:spLocks noChangeArrowheads="1"/>
            </p:cNvSpPr>
            <p:nvPr/>
          </p:nvSpPr>
          <p:spPr bwMode="auto">
            <a:xfrm>
              <a:off x="5523" y="5022"/>
              <a:ext cx="1808" cy="5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ru-RU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1,…,</a:t>
              </a:r>
              <a:r>
                <a:rPr kumimoji="0" lang="en-US" altLang="zh-CN" sz="16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1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M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  <a:endPara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2506" name="Oval 10"/>
            <p:cNvSpPr>
              <a:spLocks noChangeArrowheads="1"/>
            </p:cNvSpPr>
            <p:nvPr/>
          </p:nvSpPr>
          <p:spPr bwMode="auto">
            <a:xfrm>
              <a:off x="5538" y="3977"/>
              <a:ext cx="1808" cy="5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ru-RU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1,.,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M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  <a:endParaRPr kumimoji="0" lang="en-US" altLang="zh-CN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2505" name="AutoShape 9" descr="Светлый вертикальный"/>
            <p:cNvSpPr>
              <a:spLocks noChangeArrowheads="1"/>
            </p:cNvSpPr>
            <p:nvPr/>
          </p:nvSpPr>
          <p:spPr bwMode="auto">
            <a:xfrm>
              <a:off x="5931" y="4508"/>
              <a:ext cx="976" cy="487"/>
            </a:xfrm>
            <a:prstGeom prst="upDownArrow">
              <a:avLst>
                <a:gd name="adj1" fmla="val 50000"/>
                <a:gd name="adj2" fmla="val 20000"/>
              </a:avLst>
            </a:prstGeom>
            <a:pattFill prst="ltVert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788024" y="2143116"/>
            <a:ext cx="3960000" cy="2221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GPU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323527" y="2071678"/>
            <a:ext cx="3960000" cy="22934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GPU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параллельных вычислений</a:t>
            </a:r>
            <a:endParaRPr lang="ru-RU" dirty="0"/>
          </a:p>
        </p:txBody>
      </p:sp>
      <p:grpSp>
        <p:nvGrpSpPr>
          <p:cNvPr id="36" name="Group 7"/>
          <p:cNvGrpSpPr>
            <a:grpSpLocks noChangeAspect="1"/>
          </p:cNvGrpSpPr>
          <p:nvPr/>
        </p:nvGrpSpPr>
        <p:grpSpPr bwMode="auto">
          <a:xfrm>
            <a:off x="323528" y="836712"/>
            <a:ext cx="8493505" cy="3672408"/>
            <a:chOff x="1340" y="1924"/>
            <a:chExt cx="9103" cy="2933"/>
          </a:xfrm>
        </p:grpSpPr>
        <p:sp>
          <p:nvSpPr>
            <p:cNvPr id="37" name="AutoShape 26"/>
            <p:cNvSpPr>
              <a:spLocks noChangeAspect="1" noChangeArrowheads="1" noTextEdit="1"/>
            </p:cNvSpPr>
            <p:nvPr/>
          </p:nvSpPr>
          <p:spPr bwMode="auto">
            <a:xfrm>
              <a:off x="1340" y="1924"/>
              <a:ext cx="9103" cy="293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auto">
            <a:xfrm>
              <a:off x="1340" y="1982"/>
              <a:ext cx="8988" cy="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Oval 24"/>
            <p:cNvSpPr>
              <a:spLocks noChangeArrowheads="1"/>
            </p:cNvSpPr>
            <p:nvPr/>
          </p:nvSpPr>
          <p:spPr bwMode="auto">
            <a:xfrm>
              <a:off x="4504" y="2069"/>
              <a:ext cx="2701" cy="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</a:t>
              </a: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sz="32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(u</a:t>
              </a:r>
              <a:r>
                <a:rPr kumimoji="0" lang="en-US" sz="32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</a:t>
              </a: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40" name="Oval 23"/>
            <p:cNvSpPr>
              <a:spLocks noChangeArrowheads="1"/>
            </p:cNvSpPr>
            <p:nvPr/>
          </p:nvSpPr>
          <p:spPr bwMode="auto">
            <a:xfrm>
              <a:off x="2343" y="3017"/>
              <a:ext cx="2701" cy="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sz="32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(u</a:t>
              </a:r>
              <a:r>
                <a:rPr kumimoji="0" lang="en-US" sz="32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</a:t>
              </a: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*, u</a:t>
              </a:r>
              <a:r>
                <a:rPr kumimoji="0" lang="en-US" sz="32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2</a:t>
              </a: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41" name="Oval 22"/>
            <p:cNvSpPr>
              <a:spLocks noChangeArrowheads="1"/>
            </p:cNvSpPr>
            <p:nvPr/>
          </p:nvSpPr>
          <p:spPr bwMode="auto">
            <a:xfrm>
              <a:off x="7206" y="3017"/>
              <a:ext cx="2701" cy="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sz="32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(u</a:t>
              </a:r>
              <a:r>
                <a:rPr kumimoji="0" lang="en-US" sz="32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</a:t>
              </a: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*, u</a:t>
              </a:r>
              <a:r>
                <a:rPr kumimoji="0" lang="en-US" sz="32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2</a:t>
              </a: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</a:p>
          </p:txBody>
        </p:sp>
      </p:grpSp>
      <p:sp>
        <p:nvSpPr>
          <p:cNvPr id="61" name="Oval 23"/>
          <p:cNvSpPr>
            <a:spLocks noChangeArrowheads="1"/>
          </p:cNvSpPr>
          <p:nvPr/>
        </p:nvSpPr>
        <p:spPr bwMode="auto">
          <a:xfrm>
            <a:off x="971600" y="3429000"/>
            <a:ext cx="2880000" cy="71995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488" algn="l"/>
              </a:tabLst>
            </a:pP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(y</a:t>
            </a:r>
            <a:r>
              <a:rPr kumimoji="0" lang="en-US" sz="3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,…, y</a:t>
            </a:r>
            <a:r>
              <a:rPr kumimoji="0" lang="en-US" sz="3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8</a:t>
            </a: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63" name="Oval 23"/>
          <p:cNvSpPr>
            <a:spLocks noChangeArrowheads="1"/>
          </p:cNvSpPr>
          <p:nvPr/>
        </p:nvSpPr>
        <p:spPr bwMode="auto">
          <a:xfrm>
            <a:off x="5652120" y="3428999"/>
            <a:ext cx="2880000" cy="71995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tabLst>
                <a:tab pos="90488" algn="l"/>
              </a:tabLst>
            </a:pPr>
            <a:r>
              <a:rPr lang="en-US" sz="3200" i="1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(y</a:t>
            </a:r>
            <a:r>
              <a:rPr lang="en-US" sz="3200" baseline="-30000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lang="en-US" sz="3200" i="1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,…, y</a:t>
            </a:r>
            <a:r>
              <a:rPr lang="en-US" sz="3200" baseline="-30000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8</a:t>
            </a:r>
            <a:r>
              <a:rPr lang="en-US" sz="3200" i="1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371764" name="AutoShape 52" descr="Светлый вертикальный"/>
          <p:cNvSpPr>
            <a:spLocks noChangeArrowheads="1"/>
          </p:cNvSpPr>
          <p:nvPr/>
        </p:nvSpPr>
        <p:spPr bwMode="auto">
          <a:xfrm>
            <a:off x="2152675" y="2996952"/>
            <a:ext cx="619125" cy="403225"/>
          </a:xfrm>
          <a:prstGeom prst="upDownArrow">
            <a:avLst>
              <a:gd name="adj1" fmla="val 50000"/>
              <a:gd name="adj2" fmla="val 20000"/>
            </a:avLst>
          </a:prstGeom>
          <a:pattFill prst="ltVert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71765" name="AutoShape 53" descr="Светлый вертикальный"/>
          <p:cNvSpPr>
            <a:spLocks noChangeArrowheads="1"/>
          </p:cNvSpPr>
          <p:nvPr/>
        </p:nvSpPr>
        <p:spPr bwMode="auto">
          <a:xfrm>
            <a:off x="6804248" y="2996952"/>
            <a:ext cx="619125" cy="403225"/>
          </a:xfrm>
          <a:prstGeom prst="upDownArrow">
            <a:avLst>
              <a:gd name="adj1" fmla="val 50000"/>
              <a:gd name="adj2" fmla="val 20000"/>
            </a:avLst>
          </a:prstGeom>
          <a:pattFill prst="ltVert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371766" name="Object 54"/>
          <p:cNvGraphicFramePr>
            <a:graphicFrameLocks noChangeAspect="1"/>
          </p:cNvGraphicFramePr>
          <p:nvPr/>
        </p:nvGraphicFramePr>
        <p:xfrm>
          <a:off x="2596679" y="4653136"/>
          <a:ext cx="3919537" cy="584200"/>
        </p:xfrm>
        <a:graphic>
          <a:graphicData uri="http://schemas.openxmlformats.org/presentationml/2006/ole">
            <p:oleObj spid="_x0000_s371766" name="Формула" r:id="rId4" imgW="1815840" imgH="228600" progId="Equation.3">
              <p:embed/>
            </p:oleObj>
          </a:graphicData>
        </a:graphic>
      </p:graphicFrame>
      <p:graphicFrame>
        <p:nvGraphicFramePr>
          <p:cNvPr id="371767" name="Object 5"/>
          <p:cNvGraphicFramePr>
            <a:graphicFrameLocks noChangeAspect="1"/>
          </p:cNvGraphicFramePr>
          <p:nvPr/>
        </p:nvGraphicFramePr>
        <p:xfrm>
          <a:off x="2339975" y="5248275"/>
          <a:ext cx="4508500" cy="1044575"/>
        </p:xfrm>
        <a:graphic>
          <a:graphicData uri="http://schemas.openxmlformats.org/presentationml/2006/ole">
            <p:oleObj spid="_x0000_s371767" name="Формула" r:id="rId5" imgW="1790640" imgH="380880" progId="Equation.3">
              <p:embed/>
            </p:oleObj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500430" y="1643050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u</a:t>
            </a:r>
            <a:r>
              <a:rPr lang="en-US" baseline="-30000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endParaRPr lang="ru-RU" dirty="0"/>
          </a:p>
        </p:txBody>
      </p:sp>
      <p:cxnSp>
        <p:nvCxnSpPr>
          <p:cNvPr id="46" name="Скругленная соединительная линия 45"/>
          <p:cNvCxnSpPr>
            <a:stCxn id="40" idx="1"/>
            <a:endCxn id="39" idx="2"/>
          </p:cNvCxnSpPr>
          <p:nvPr/>
        </p:nvCxnSpPr>
        <p:spPr>
          <a:xfrm rot="5400000" flipH="1" flipV="1">
            <a:off x="1985837" y="1020849"/>
            <a:ext cx="932447" cy="1647241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9" idx="4"/>
            <a:endCxn id="40" idx="7"/>
          </p:cNvCxnSpPr>
          <p:nvPr/>
        </p:nvCxnSpPr>
        <p:spPr>
          <a:xfrm rot="5400000">
            <a:off x="3686874" y="1461807"/>
            <a:ext cx="572469" cy="11253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9" idx="4"/>
            <a:endCxn id="41" idx="1"/>
          </p:cNvCxnSpPr>
          <p:nvPr/>
        </p:nvCxnSpPr>
        <p:spPr>
          <a:xfrm rot="16200000" flipH="1">
            <a:off x="5064563" y="1209418"/>
            <a:ext cx="572469" cy="16300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00694" y="1643050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u</a:t>
            </a:r>
            <a:r>
              <a:rPr lang="en-US" baseline="-30000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endParaRPr lang="ru-RU" dirty="0"/>
          </a:p>
        </p:txBody>
      </p:sp>
      <p:cxnSp>
        <p:nvCxnSpPr>
          <p:cNvPr id="55" name="Скругленная соединительная линия 54"/>
          <p:cNvCxnSpPr>
            <a:stCxn id="41" idx="7"/>
            <a:endCxn id="39" idx="6"/>
          </p:cNvCxnSpPr>
          <p:nvPr/>
        </p:nvCxnSpPr>
        <p:spPr>
          <a:xfrm rot="16200000" flipV="1">
            <a:off x="6405621" y="768459"/>
            <a:ext cx="932447" cy="2152019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285852" y="121442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 *, u</a:t>
            </a:r>
            <a:r>
              <a:rPr lang="en-US" baseline="-30000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lang="en-US" i="1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*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929454" y="1142984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 *, u</a:t>
            </a:r>
            <a:r>
              <a:rPr lang="en-US" baseline="-30000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lang="en-US" i="1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*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grish1_bmrr_0.gif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9124" y="1752206"/>
            <a:ext cx="4320000" cy="43200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Вычислительные эксперименты</a:t>
            </a:r>
            <a:endParaRPr lang="ru-RU" dirty="0"/>
          </a:p>
        </p:txBody>
      </p:sp>
      <p:pic>
        <p:nvPicPr>
          <p:cNvPr id="5" name="Рисунок 4" descr="grish1_bmrr_1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38" y="1609330"/>
            <a:ext cx="4320000" cy="4320000"/>
          </a:xfrm>
          <a:prstGeom prst="rect">
            <a:avLst/>
          </a:prstGeom>
        </p:spPr>
      </p:pic>
      <p:graphicFrame>
        <p:nvGraphicFramePr>
          <p:cNvPr id="376833" name="Object 5"/>
          <p:cNvGraphicFramePr>
            <a:graphicFrameLocks noChangeAspect="1"/>
          </p:cNvGraphicFramePr>
          <p:nvPr/>
        </p:nvGraphicFramePr>
        <p:xfrm>
          <a:off x="4786314" y="785794"/>
          <a:ext cx="4124325" cy="800100"/>
        </p:xfrm>
        <a:graphic>
          <a:graphicData uri="http://schemas.openxmlformats.org/presentationml/2006/ole">
            <p:oleObj spid="_x0000_s376833" name="Формула" r:id="rId6" imgW="1638000" imgH="291960" progId="Equation.3">
              <p:embed/>
            </p:oleObj>
          </a:graphicData>
        </a:graphic>
      </p:graphicFrame>
      <p:graphicFrame>
        <p:nvGraphicFramePr>
          <p:cNvPr id="376835" name="Object 3"/>
          <p:cNvGraphicFramePr>
            <a:graphicFrameLocks noChangeAspect="1"/>
          </p:cNvGraphicFramePr>
          <p:nvPr/>
        </p:nvGraphicFramePr>
        <p:xfrm>
          <a:off x="428596" y="785794"/>
          <a:ext cx="3787513" cy="799200"/>
        </p:xfrm>
        <a:graphic>
          <a:graphicData uri="http://schemas.openxmlformats.org/presentationml/2006/ole">
            <p:oleObj spid="_x0000_s376835" name="Формула" r:id="rId7" imgW="1384200" imgH="291960" progId="Equation.3">
              <p:embed/>
            </p:oleObj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>
            <a:off x="4500562" y="242886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19288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x*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rot="10800000">
            <a:off x="3857620" y="5715016"/>
            <a:ext cx="12153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57620" y="5143512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F(x*, y*)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2b6cfae59476abeda1224980b6a729b7517c"/>
</p:tagLst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15942</TotalTime>
  <Words>1613</Words>
  <Application>Microsoft Office PowerPoint</Application>
  <PresentationFormat>Экран (4:3)</PresentationFormat>
  <Paragraphs>408</Paragraphs>
  <Slides>18</Slides>
  <Notes>18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Оформление по умолчанию</vt:lpstr>
      <vt:lpstr>Специальное оформление</vt:lpstr>
      <vt:lpstr>Формула</vt:lpstr>
      <vt:lpstr>Слайд 1</vt:lpstr>
      <vt:lpstr>Постановка задачи</vt:lpstr>
      <vt:lpstr>Поиск решения</vt:lpstr>
      <vt:lpstr>Редукция размерности</vt:lpstr>
      <vt:lpstr>Редукция размерности</vt:lpstr>
      <vt:lpstr>Параллельный алгоритм глобального поиска</vt:lpstr>
      <vt:lpstr>Блочная рекурсивная схема редукции размерности</vt:lpstr>
      <vt:lpstr>Организация параллельных вычислений</vt:lpstr>
      <vt:lpstr>Вычислительные эксперименты</vt:lpstr>
      <vt:lpstr>GKLS generator </vt:lpstr>
      <vt:lpstr>GKLS generator </vt:lpstr>
      <vt:lpstr>Сравнение с другими методами</vt:lpstr>
      <vt:lpstr>Решение на CPU</vt:lpstr>
      <vt:lpstr>Ускорение на GPU</vt:lpstr>
      <vt:lpstr>Ускорение на GPU</vt:lpstr>
      <vt:lpstr>Ускорение на GPU</vt:lpstr>
      <vt:lpstr>Ускорение на GPU</vt:lpstr>
      <vt:lpstr>Слайд 18</vt:lpstr>
    </vt:vector>
  </TitlesOfParts>
  <Company>NIS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 Баркалов</dc:creator>
  <cp:lastModifiedBy>Bkmz</cp:lastModifiedBy>
  <cp:revision>927</cp:revision>
  <dcterms:created xsi:type="dcterms:W3CDTF">2006-01-13T11:29:09Z</dcterms:created>
  <dcterms:modified xsi:type="dcterms:W3CDTF">2016-09-18T15:13:08Z</dcterms:modified>
</cp:coreProperties>
</file>