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456" r:id="rId3"/>
    <p:sldId id="721" r:id="rId4"/>
    <p:sldId id="383" r:id="rId5"/>
    <p:sldId id="385" r:id="rId6"/>
    <p:sldId id="485" r:id="rId7"/>
    <p:sldId id="463" r:id="rId8"/>
    <p:sldId id="809" r:id="rId9"/>
    <p:sldId id="487" r:id="rId10"/>
    <p:sldId id="486" r:id="rId11"/>
    <p:sldId id="793" r:id="rId12"/>
    <p:sldId id="789" r:id="rId13"/>
    <p:sldId id="804" r:id="rId14"/>
    <p:sldId id="802" r:id="rId15"/>
    <p:sldId id="784" r:id="rId16"/>
    <p:sldId id="790" r:id="rId17"/>
    <p:sldId id="791" r:id="rId18"/>
    <p:sldId id="792" r:id="rId19"/>
    <p:sldId id="805" r:id="rId20"/>
    <p:sldId id="806" r:id="rId21"/>
    <p:sldId id="411" r:id="rId22"/>
  </p:sldIdLst>
  <p:sldSz cx="9144000" cy="6858000" type="screen4x3"/>
  <p:notesSz cx="6858000" cy="9144000"/>
  <p:custDataLst>
    <p:tags r:id="rId2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547" autoAdjust="0"/>
  </p:normalViewPr>
  <p:slideViewPr>
    <p:cSldViewPr>
      <p:cViewPr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8"/>
    </p:cViewPr>
    <p:sldLst>
      <p:sld r:id="rId1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AC6748-42C7-44F5-8A19-B69D5F179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DE9139-4329-4681-ACC5-53C8FF56F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7B3B1F-CA54-4011-80B1-C873B6AF2239}" type="slidenum">
              <a:rPr lang="ru-RU" smtClean="0">
                <a:solidFill>
                  <a:srgbClr val="000000"/>
                </a:solidFill>
              </a:rPr>
              <a:pPr/>
              <a:t>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>
            <a:extLst>
              <a:ext uri="{FF2B5EF4-FFF2-40B4-BE49-F238E27FC236}">
                <a16:creationId xmlns:a16="http://schemas.microsoft.com/office/drawing/2014/main" id="{F2EF8CF5-0D9B-4530-AD02-1C37B4ABB0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Заметки 2">
            <a:extLst>
              <a:ext uri="{FF2B5EF4-FFF2-40B4-BE49-F238E27FC236}">
                <a16:creationId xmlns:a16="http://schemas.microsoft.com/office/drawing/2014/main" id="{266D8BBF-27F3-40AF-AF05-54AB3132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Рассмотрим реализацию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алгоритма глобального поиска на графическом процессоре: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испытаний которые мы хотим провести параллельно. 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 центральном процессоре вычисляются характеристики интервалов, выбирается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интервалов с наибольшим значением характеристик, вычисляются координаты точек испытания. После чего координаты помещаются в буфер и передаются на графический процессор. 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создается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нитей, после чего каждая нить вычисляет значение функции и помещает результат в буфер. Буфер значений передается на центральный процессор. Происходит проверка критерия остановки.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на компьютере имеется несколько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то точки испытания делятся поровну между ними.</a:t>
            </a:r>
          </a:p>
        </p:txBody>
      </p:sp>
      <p:sp>
        <p:nvSpPr>
          <p:cNvPr id="82948" name="Номер слайда 3">
            <a:extLst>
              <a:ext uri="{FF2B5EF4-FFF2-40B4-BE49-F238E27FC236}">
                <a16:creationId xmlns:a16="http://schemas.microsoft.com/office/drawing/2014/main" id="{2FD32915-37A9-4159-A8CD-D5B2847AF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4B7BEC-BE29-4089-B3B1-6E983CBE1A43}" type="slidenum">
              <a:rPr lang="ru-RU" altLang="ru-RU">
                <a:latin typeface="Arial" panose="020B0604020202020204" pitchFamily="34" charset="0"/>
              </a:rPr>
              <a:pPr eaLnBrk="1" hangingPunct="1"/>
              <a:t>11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/>
              <a:t>Вычислительные эксперименты </a:t>
            </a:r>
            <a:r>
              <a:rPr lang="ru-RU" sz="1200" dirty="0"/>
              <a:t>проводились на суперкомпьютере «Лобачевский» (операционная система – </a:t>
            </a:r>
            <a:r>
              <a:rPr lang="ru-RU" sz="1200" dirty="0" err="1"/>
              <a:t>CentOS</a:t>
            </a:r>
            <a:r>
              <a:rPr lang="ru-RU" sz="1200" dirty="0"/>
              <a:t> 6.4, система управления – SLURM). </a:t>
            </a:r>
            <a:endParaRPr lang="en-US" sz="1200" dirty="0"/>
          </a:p>
          <a:p>
            <a:r>
              <a:rPr lang="ru-RU" sz="1200" dirty="0"/>
              <a:t>Один узел</a:t>
            </a:r>
            <a:r>
              <a:rPr lang="en-US" sz="1200" dirty="0"/>
              <a:t>: </a:t>
            </a:r>
            <a:r>
              <a:rPr lang="ru-RU" sz="1200" dirty="0"/>
              <a:t>2</a:t>
            </a:r>
            <a:r>
              <a:rPr lang="en-US" sz="1200" dirty="0"/>
              <a:t> </a:t>
            </a:r>
            <a:r>
              <a:rPr lang="ru-RU" sz="1200" dirty="0"/>
              <a:t>процессора </a:t>
            </a:r>
            <a:r>
              <a:rPr lang="ru-RU" sz="1200" dirty="0" err="1"/>
              <a:t>Intel</a:t>
            </a:r>
            <a:r>
              <a:rPr lang="ru-RU" sz="1200" dirty="0"/>
              <a:t> </a:t>
            </a:r>
            <a:r>
              <a:rPr lang="ru-RU" sz="1200" dirty="0" err="1"/>
              <a:t>Sandy</a:t>
            </a:r>
            <a:r>
              <a:rPr lang="ru-RU" sz="1200" dirty="0"/>
              <a:t> </a:t>
            </a:r>
            <a:r>
              <a:rPr lang="ru-RU" sz="1200" dirty="0" err="1"/>
              <a:t>Bridge</a:t>
            </a:r>
            <a:r>
              <a:rPr lang="ru-RU" sz="1200" dirty="0"/>
              <a:t> E5-2660 2.2 </a:t>
            </a:r>
            <a:r>
              <a:rPr lang="ru-RU" sz="1200" dirty="0" err="1"/>
              <a:t>GHz</a:t>
            </a:r>
            <a:r>
              <a:rPr lang="ru-RU" sz="1200" dirty="0"/>
              <a:t> 8 ядер, 64 </a:t>
            </a:r>
            <a:r>
              <a:rPr lang="ru-RU" sz="1200" dirty="0" err="1"/>
              <a:t>Gb</a:t>
            </a:r>
            <a:r>
              <a:rPr lang="ru-RU" sz="1200" dirty="0"/>
              <a:t> RAM,  3 </a:t>
            </a:r>
            <a:r>
              <a:rPr lang="en-US" sz="1200" dirty="0"/>
              <a:t>GPU</a:t>
            </a:r>
            <a:r>
              <a:rPr lang="ru-RU" sz="1200" dirty="0"/>
              <a:t> NVIDIA </a:t>
            </a:r>
            <a:r>
              <a:rPr lang="ru-RU" sz="1200" dirty="0" err="1"/>
              <a:t>Kepler</a:t>
            </a:r>
            <a:r>
              <a:rPr lang="ru-RU" sz="1200" dirty="0"/>
              <a:t> K20Х 2688 </a:t>
            </a:r>
            <a:r>
              <a:rPr lang="en-US" sz="1200" dirty="0"/>
              <a:t>CUDA</a:t>
            </a:r>
            <a:r>
              <a:rPr lang="ru-RU" sz="1200" dirty="0"/>
              <a:t>-ядер. </a:t>
            </a:r>
          </a:p>
          <a:p>
            <a:r>
              <a:rPr lang="ru-RU" sz="1200" dirty="0"/>
              <a:t>Использовался компилятор </a:t>
            </a:r>
            <a:r>
              <a:rPr lang="ru-RU" sz="1200" dirty="0" err="1"/>
              <a:t>Intel</a:t>
            </a:r>
            <a:r>
              <a:rPr lang="ru-RU" sz="1200" dirty="0"/>
              <a:t> C++ 14.0.2 и CUDA </a:t>
            </a:r>
            <a:r>
              <a:rPr lang="ru-RU" sz="1200" dirty="0" err="1"/>
              <a:t>Toolkit</a:t>
            </a:r>
            <a:r>
              <a:rPr lang="ru-RU" sz="1200" dirty="0"/>
              <a:t> 6.0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Образ слайда 1">
            <a:extLst>
              <a:ext uri="{FF2B5EF4-FFF2-40B4-BE49-F238E27FC236}">
                <a16:creationId xmlns:a16="http://schemas.microsoft.com/office/drawing/2014/main" id="{F455A107-6C5F-4C8C-90BE-8661942272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BA1C7CF-C868-4FBD-8BE4-85195F4E8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Приведены результаты</a:t>
            </a:r>
            <a:r>
              <a:rPr lang="ru-RU" dirty="0"/>
              <a:t> численного сравнения двух известных последовательных алгоритмов – </a:t>
            </a:r>
            <a:r>
              <a:rPr lang="en-US" dirty="0"/>
              <a:t>DIRECT</a:t>
            </a:r>
            <a:r>
              <a:rPr lang="ru-RU" dirty="0"/>
              <a:t>, </a:t>
            </a:r>
            <a:r>
              <a:rPr lang="en-US" dirty="0" err="1"/>
              <a:t>DIRECT</a:t>
            </a:r>
            <a:r>
              <a:rPr lang="en-US" i="1" dirty="0" err="1"/>
              <a:t>l</a:t>
            </a:r>
            <a:r>
              <a:rPr lang="ru-RU" dirty="0"/>
              <a:t> </a:t>
            </a:r>
            <a:r>
              <a:rPr lang="ru-RU" i="1" dirty="0"/>
              <a:t> </a:t>
            </a:r>
            <a:r>
              <a:rPr lang="ru-RU" dirty="0"/>
              <a:t>и алгоритма глобального поиска (АГП) </a:t>
            </a:r>
          </a:p>
          <a:p>
            <a:pPr>
              <a:defRPr/>
            </a:pPr>
            <a:r>
              <a:rPr lang="ru-RU" dirty="0"/>
              <a:t>Глобальный минимум считался найденным, если алгоритм генерировал точку испытания в </a:t>
            </a:r>
            <a:r>
              <a:rPr lang="en-US" dirty="0">
                <a:sym typeface="Symbol"/>
              </a:rPr>
              <a:t></a:t>
            </a:r>
            <a:r>
              <a:rPr lang="ru-RU" dirty="0"/>
              <a:t>-окрестности глобального минимума. Требуемая точность  </a:t>
            </a:r>
            <a:r>
              <a:rPr lang="ru-RU" dirty="0" err="1"/>
              <a:t>епсилон</a:t>
            </a:r>
            <a:r>
              <a:rPr lang="ru-RU" dirty="0"/>
              <a:t> одна </a:t>
            </a:r>
            <a:r>
              <a:rPr lang="ru-RU" dirty="0" err="1"/>
              <a:t>милилионная</a:t>
            </a:r>
            <a:r>
              <a:rPr lang="ru-RU" dirty="0"/>
              <a:t> для четырех мерной задачи, и одна </a:t>
            </a:r>
            <a:r>
              <a:rPr lang="ru-RU" dirty="0" err="1"/>
              <a:t>десятимилионная</a:t>
            </a:r>
            <a:r>
              <a:rPr lang="ru-RU" dirty="0"/>
              <a:t> для </a:t>
            </a:r>
            <a:r>
              <a:rPr lang="ru-RU" dirty="0" err="1"/>
              <a:t>пятимерой</a:t>
            </a:r>
            <a:r>
              <a:rPr lang="ru-RU" dirty="0"/>
              <a:t>.</a:t>
            </a:r>
          </a:p>
          <a:p>
            <a:pPr>
              <a:defRPr/>
            </a:pPr>
            <a:r>
              <a:rPr lang="ru-RU" dirty="0"/>
              <a:t>Выделяется два класса сложности задачи, у простого класса радиус притяжения глобального минимума меньше(0,66), что облегчает его поиск.</a:t>
            </a:r>
          </a:p>
          <a:p>
            <a:pPr>
              <a:defRPr/>
            </a:pPr>
            <a:r>
              <a:rPr lang="ru-RU" dirty="0"/>
              <a:t>Символ «&gt;» отражает ситуацию, когда не все задачи класса были решены каким-либо методом. Это означает, что алгоритм был остановлен по причине достижения максимально допустимого числа итераций </a:t>
            </a:r>
            <a:r>
              <a:rPr lang="en-US" i="1" dirty="0" err="1"/>
              <a:t>K</a:t>
            </a:r>
            <a:r>
              <a:rPr lang="en-US" i="1" baseline="-25000" dirty="0" err="1"/>
              <a:t>max</a:t>
            </a:r>
            <a:r>
              <a:rPr lang="ru-RU" dirty="0"/>
              <a:t>. В этом случае значение </a:t>
            </a:r>
            <a:r>
              <a:rPr lang="en-US" i="1" dirty="0" err="1"/>
              <a:t>K</a:t>
            </a:r>
            <a:r>
              <a:rPr lang="en-US" i="1" baseline="-25000" dirty="0" err="1"/>
              <a:t>max</a:t>
            </a:r>
            <a:r>
              <a:rPr lang="ru-RU" dirty="0"/>
              <a:t> = 1 000 000. Количество нерешенных задач указано в скобках. Для класса </a:t>
            </a:r>
            <a:r>
              <a:rPr lang="en-US" dirty="0"/>
              <a:t>Simple</a:t>
            </a:r>
            <a:r>
              <a:rPr lang="ru-RU" dirty="0"/>
              <a:t> выбирался параметр </a:t>
            </a:r>
            <a:r>
              <a:rPr lang="en-US" dirty="0"/>
              <a:t>r</a:t>
            </a:r>
            <a:r>
              <a:rPr lang="ru-RU" dirty="0"/>
              <a:t>=4.5, для класса </a:t>
            </a:r>
            <a:r>
              <a:rPr lang="en-US" dirty="0"/>
              <a:t>Hard </a:t>
            </a:r>
            <a:r>
              <a:rPr lang="ru-RU" dirty="0">
                <a:sym typeface="Symbol"/>
              </a:rPr>
              <a:t></a:t>
            </a:r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/>
              <a:t>=5.6; параметр построения кривой Пеано был фиксированный </a:t>
            </a:r>
            <a:r>
              <a:rPr lang="en-US" dirty="0"/>
              <a:t>m =10</a:t>
            </a:r>
            <a:r>
              <a:rPr lang="ru-RU" dirty="0"/>
              <a:t> . 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93188" name="Номер слайда 3">
            <a:extLst>
              <a:ext uri="{FF2B5EF4-FFF2-40B4-BE49-F238E27FC236}">
                <a16:creationId xmlns:a16="http://schemas.microsoft.com/office/drawing/2014/main" id="{F064E59E-DDDC-4E76-BC90-9D7161EC5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A3E66A-F33B-49BE-AF93-ECE86EBBDB18}" type="slidenum">
              <a:rPr lang="ru-RU" altLang="ru-RU">
                <a:latin typeface="Arial" panose="020B0604020202020204" pitchFamily="34" charset="0"/>
              </a:rPr>
              <a:pPr eaLnBrk="1" hangingPunct="1"/>
              <a:t>15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>
            <a:extLst>
              <a:ext uri="{FF2B5EF4-FFF2-40B4-BE49-F238E27FC236}">
                <a16:creationId xmlns:a16="http://schemas.microsoft.com/office/drawing/2014/main" id="{99DA3032-76D2-4F7D-949D-7EAEF7970B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Заметки 2">
            <a:extLst>
              <a:ext uri="{FF2B5EF4-FFF2-40B4-BE49-F238E27FC236}">
                <a16:creationId xmlns:a16="http://schemas.microsoft.com/office/drawing/2014/main" id="{304BFFF2-4F04-49CC-83C0-0E2FDE9A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Далее приведено ускорение Параллелного алгоритма глобального поиска использующий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. Число испытаний за итерацию равно числу используемых потоков. Задача решается на одном восьмиядерном процессор.</a:t>
            </a:r>
          </a:p>
          <a:p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Для имитации вычислительной сложности, расчет целевой функции был усложнен дополнительными вычислениями, не меняющими саму функцию.</a:t>
            </a:r>
            <a:endParaRPr lang="ru-RU" altLang="ru-RU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Мы видим почти линейное ускорение. Также в отличие от однопоточного запуска, решились все 100 задач каждого класса.</a:t>
            </a:r>
          </a:p>
          <a:p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Задачи меньшей размерности не рассматриваются, поскольку они решаются очень быстро, менее одной секунды при последовательном запуске.</a:t>
            </a:r>
          </a:p>
        </p:txBody>
      </p:sp>
      <p:sp>
        <p:nvSpPr>
          <p:cNvPr id="94212" name="Номер слайда 3">
            <a:extLst>
              <a:ext uri="{FF2B5EF4-FFF2-40B4-BE49-F238E27FC236}">
                <a16:creationId xmlns:a16="http://schemas.microsoft.com/office/drawing/2014/main" id="{2F422E2C-1134-408C-B053-A25CC5519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40120-7ADD-4F11-904C-F1C2093EA400}" type="slidenum">
              <a:rPr lang="ru-RU" altLang="ru-RU">
                <a:latin typeface="Arial" panose="020B0604020202020204" pitchFamily="34" charset="0"/>
              </a:rPr>
              <a:pPr eaLnBrk="1" hangingPunct="1"/>
              <a:t>16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>
            <a:extLst>
              <a:ext uri="{FF2B5EF4-FFF2-40B4-BE49-F238E27FC236}">
                <a16:creationId xmlns:a16="http://schemas.microsoft.com/office/drawing/2014/main" id="{DB7ED50D-7894-40B3-809B-583DE65B51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Заметки 2">
            <a:extLst>
              <a:ext uri="{FF2B5EF4-FFF2-40B4-BE49-F238E27FC236}">
                <a16:creationId xmlns:a16="http://schemas.microsoft.com/office/drawing/2014/main" id="{D3A64B0C-16A9-482A-8521-4FE2BC3D8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0A826EEA-E7C7-4AFA-9944-124DEBB53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B92CCE-C55A-4821-ADE1-3A81AA468D43}" type="slidenum">
              <a:rPr lang="ru-RU" altLang="ru-RU">
                <a:latin typeface="Arial" panose="020B0604020202020204" pitchFamily="34" charset="0"/>
              </a:rPr>
              <a:pPr eaLnBrk="1" hangingPunct="1"/>
              <a:t>17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>
            <a:extLst>
              <a:ext uri="{FF2B5EF4-FFF2-40B4-BE49-F238E27FC236}">
                <a16:creationId xmlns:a16="http://schemas.microsoft.com/office/drawing/2014/main" id="{DB7ED50D-7894-40B3-809B-583DE65B51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Заметки 2">
            <a:extLst>
              <a:ext uri="{FF2B5EF4-FFF2-40B4-BE49-F238E27FC236}">
                <a16:creationId xmlns:a16="http://schemas.microsoft.com/office/drawing/2014/main" id="{D3A64B0C-16A9-482A-8521-4FE2BC3D8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0A826EEA-E7C7-4AFA-9944-124DEBB53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B92CCE-C55A-4821-ADE1-3A81AA468D43}" type="slidenum">
              <a:rPr lang="ru-RU" altLang="ru-RU">
                <a:latin typeface="Arial" panose="020B0604020202020204" pitchFamily="34" charset="0"/>
              </a:rPr>
              <a:pPr eaLnBrk="1" hangingPunct="1"/>
              <a:t>18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0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>
            <a:extLst>
              <a:ext uri="{FF2B5EF4-FFF2-40B4-BE49-F238E27FC236}">
                <a16:creationId xmlns:a16="http://schemas.microsoft.com/office/drawing/2014/main" id="{DB7ED50D-7894-40B3-809B-583DE65B51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Заметки 2">
            <a:extLst>
              <a:ext uri="{FF2B5EF4-FFF2-40B4-BE49-F238E27FC236}">
                <a16:creationId xmlns:a16="http://schemas.microsoft.com/office/drawing/2014/main" id="{D3A64B0C-16A9-482A-8521-4FE2BC3D8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0A826EEA-E7C7-4AFA-9944-124DEBB53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B92CCE-C55A-4821-ADE1-3A81AA468D43}" type="slidenum">
              <a:rPr lang="ru-RU" altLang="ru-RU">
                <a:latin typeface="Arial" panose="020B0604020202020204" pitchFamily="34" charset="0"/>
              </a:rPr>
              <a:pPr eaLnBrk="1" hangingPunct="1"/>
              <a:t>19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7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96331-78C9-4B54-AE39-3F1F0F59293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Одним из подходов 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 решению многомерных задач глобальной оптимизации является сведение их к одномерным и использование эффективных одномерных алгоритмов глобального поиска к редуцированной задаче.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Рассматривается способ редукции размерности с использованием кривой Пеано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Y(x)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однозначно отображающей отрезок вещественной оси [0,1] на </a:t>
            </a:r>
            <a:r>
              <a:rPr lang="ru-RU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-мерный куб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Численно построенная </a:t>
            </a:r>
            <a:r>
              <a:rPr lang="ru-RU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развертка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является приближением к теоретической кривой Пеано с точностью порядка 2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^-m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где </a:t>
            </a:r>
            <a:r>
              <a:rPr lang="ru-RU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– параметр построения развертки.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На левом рисунке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3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на среднем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 = 4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на правом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 = 5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Важным свойством является сохранение ограниченности относительных разностей функции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если исходная функция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удовлетворяла условию Липшица , то функция </a:t>
            </a:r>
            <a:r>
              <a:rPr lang="ru-RU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 на интервале [0,1] будет удовлетворять равномерному условию Гельдера. Что позволяет использовать модифицированный алгоритм решения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одномерных задач, для решения многомерных.</a:t>
            </a:r>
            <a:endParaRPr lang="ru-RU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 </a:t>
            </a:r>
            <a:r>
              <a:rPr lang="ru-RU" b="1" dirty="0"/>
              <a:t>Численно построенная </a:t>
            </a:r>
            <a:r>
              <a:rPr lang="ru-RU" i="1" dirty="0"/>
              <a:t>развертка</a:t>
            </a:r>
            <a:r>
              <a:rPr lang="ru-RU" dirty="0"/>
              <a:t> является приближением к теоретической кривой Пеано с точностью порядка 2 </a:t>
            </a:r>
            <a:r>
              <a:rPr lang="en-US" dirty="0"/>
              <a:t>^-m</a:t>
            </a:r>
            <a:r>
              <a:rPr lang="ru-RU" dirty="0"/>
              <a:t>, где </a:t>
            </a:r>
            <a:r>
              <a:rPr lang="ru-RU" i="1" dirty="0" err="1"/>
              <a:t>m</a:t>
            </a:r>
            <a:r>
              <a:rPr lang="ru-RU" dirty="0"/>
              <a:t> – параметр построения развертки.</a:t>
            </a:r>
          </a:p>
          <a:p>
            <a:r>
              <a:rPr lang="ru-RU" dirty="0"/>
              <a:t>На левом рисунке отображен вид кривой Пеано с параметром </a:t>
            </a:r>
            <a:r>
              <a:rPr lang="en-US" dirty="0"/>
              <a:t>m </a:t>
            </a:r>
            <a:r>
              <a:rPr lang="ru-RU" dirty="0"/>
              <a:t>равный трем, на среднем </a:t>
            </a:r>
            <a:r>
              <a:rPr lang="ru-RU" dirty="0" err="1"/>
              <a:t>ресунке</a:t>
            </a:r>
            <a:r>
              <a:rPr lang="ru-RU" dirty="0"/>
              <a:t> распределение точек в двумерном пространстве, на примере решения задачи Гришагина зеленая точка отображает глобальный минимум, красная - найденный минимум, на правом рисунке распределение точек на</a:t>
            </a:r>
            <a:r>
              <a:rPr lang="en-US" dirty="0"/>
              <a:t> </a:t>
            </a:r>
            <a:r>
              <a:rPr lang="ru-RU" dirty="0"/>
              <a:t>отрезке от 0 до 1.</a:t>
            </a:r>
          </a:p>
          <a:p>
            <a:r>
              <a:rPr lang="ru-RU" b="1" dirty="0"/>
              <a:t>Важным свойством является сохранение ограниченности относительных разностей функции</a:t>
            </a:r>
            <a:r>
              <a:rPr lang="ru-RU" dirty="0"/>
              <a:t>: если исходная функция</a:t>
            </a:r>
            <a:r>
              <a:rPr lang="en-US" dirty="0"/>
              <a:t> </a:t>
            </a:r>
            <a:r>
              <a:rPr lang="ru-RU" i="1" dirty="0">
                <a:sym typeface="Symbol" pitchFamily="18" charset="2"/>
              </a:rPr>
              <a:t></a:t>
            </a:r>
            <a:r>
              <a:rPr lang="ru-RU" dirty="0"/>
              <a:t>(</a:t>
            </a:r>
            <a:r>
              <a:rPr lang="ru-RU" i="1" dirty="0" err="1"/>
              <a:t>y</a:t>
            </a:r>
            <a:r>
              <a:rPr lang="ru-RU" i="1" dirty="0"/>
              <a:t>) </a:t>
            </a:r>
            <a:r>
              <a:rPr lang="ru-RU" dirty="0"/>
              <a:t>удовлетворяла условию Липшица , то функция </a:t>
            </a:r>
            <a:r>
              <a:rPr lang="ru-RU" i="1" dirty="0">
                <a:sym typeface="Symbol" pitchFamily="18" charset="2"/>
              </a:rPr>
              <a:t></a:t>
            </a:r>
            <a:r>
              <a:rPr lang="ru-RU" dirty="0"/>
              <a:t>(</a:t>
            </a:r>
            <a:r>
              <a:rPr lang="ru-RU" i="1" dirty="0" err="1"/>
              <a:t>y</a:t>
            </a:r>
            <a:r>
              <a:rPr lang="ru-RU" dirty="0"/>
              <a:t>(</a:t>
            </a:r>
            <a:r>
              <a:rPr lang="ru-RU" i="1" dirty="0" err="1"/>
              <a:t>x</a:t>
            </a:r>
            <a:r>
              <a:rPr lang="ru-RU" dirty="0"/>
              <a:t>)) на интервале [0,1] будет удовлетворять равномерному условию Гельдера. Что позволяет использовать модифицированный алгоритм решения одномерных задач, для решения многомерных.</a:t>
            </a:r>
          </a:p>
          <a:p>
            <a:endParaRPr lang="ru-RU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6EA2B-DCF2-422D-95F1-64A9EA6F84C4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Пусть у нас имеется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устройств для параллельного вычисления.</a:t>
            </a:r>
            <a:endParaRPr lang="ru-RU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Первые две итерации проводятся на граничных точках отрезка [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]. Выбор точек очередного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n-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го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испытания производится по следующим правилам: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точки предшествующих испытаний упорядочиваются по возрастанию координаты.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Каждому интервалу, ставится в соответствие число </a:t>
            </a:r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называемое характеристикой этого интервала.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Определяем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интервалов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с максимальной характеристикой.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Проводим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параллельно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 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испытаний.</a:t>
            </a:r>
            <a:endParaRPr lang="ru-RU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процессе вычисления характеристик интервалов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вычисляются текущие оценки </a:t>
            </a:r>
            <a:r>
              <a:rPr lang="ru-RU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канстант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Липшица функций задачи, а также текущая оценка решения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F50C4-44AF-4B9F-971A-3193766BD02B}" type="slidenum">
              <a:rPr lang="ru-RU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algn="just" eaLnBrk="1" hangingPunct="1"/>
            <a:r>
              <a:rPr lang="ru-RU" b="1">
                <a:latin typeface="Arial" pitchFamily="34" charset="0"/>
                <a:cs typeface="Arial" pitchFamily="34" charset="0"/>
              </a:rPr>
              <a:t>Схема индексного алгоритма</a:t>
            </a:r>
          </a:p>
          <a:p>
            <a:pPr marL="228600" indent="-228600" algn="just" eaLnBrk="1" hangingPunct="1"/>
            <a:r>
              <a:rPr lang="ru-RU">
                <a:latin typeface="Arial" pitchFamily="34" charset="0"/>
                <a:cs typeface="Times New Roman" pitchFamily="18" charset="0"/>
              </a:rPr>
              <a:t>Индексный алгоритм принадлежит к широкому классу численных методов поиска глобального экстремума</a:t>
            </a:r>
            <a:r>
              <a:rPr lang="ru-RU">
                <a:latin typeface="AGNPOI+TimesNewRoman" charset="0"/>
                <a:cs typeface="Times New Roman" pitchFamily="18" charset="0"/>
              </a:rPr>
              <a:t>, </a:t>
            </a:r>
            <a:r>
              <a:rPr lang="ru-RU">
                <a:latin typeface="Arial" pitchFamily="34" charset="0"/>
                <a:cs typeface="Times New Roman" pitchFamily="18" charset="0"/>
              </a:rPr>
              <a:t>называемому классом характеристических алгоритмов. 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Понятие характеристичности метода оптимизации впервые было введено В</a:t>
            </a:r>
            <a:r>
              <a:rPr lang="ru-RU">
                <a:solidFill>
                  <a:srgbClr val="000000"/>
                </a:solidFill>
                <a:latin typeface="AGNPOI+TimesNewRoman" charset="0"/>
                <a:cs typeface="Times New Roman" pitchFamily="18" charset="0"/>
              </a:rPr>
              <a:t>.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А</a:t>
            </a:r>
            <a:r>
              <a:rPr lang="ru-RU">
                <a:solidFill>
                  <a:srgbClr val="000000"/>
                </a:solidFill>
                <a:latin typeface="AGNPOI+TimesNewRoman" charset="0"/>
                <a:cs typeface="Times New Roman" pitchFamily="18" charset="0"/>
              </a:rPr>
              <a:t>.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Гришагиным (1979).</a:t>
            </a:r>
            <a:endParaRPr lang="ru-RU">
              <a:latin typeface="Arial" pitchFamily="34" charset="0"/>
              <a:cs typeface="Times New Roman" pitchFamily="18" charset="0"/>
            </a:endParaRPr>
          </a:p>
          <a:p>
            <a:pPr marL="228600" indent="-228600" algn="just" eaLnBrk="1" hangingPunct="1"/>
            <a:r>
              <a:rPr lang="ru-RU">
                <a:latin typeface="Arial" pitchFamily="34" charset="0"/>
                <a:cs typeface="Times New Roman" pitchFamily="18" charset="0"/>
              </a:rPr>
              <a:t>Первые две итерации проводятся на граничных точках отрезка [</a:t>
            </a:r>
            <a:r>
              <a:rPr lang="en-US">
                <a:latin typeface="Arial" pitchFamily="34" charset="0"/>
                <a:cs typeface="Times New Roman" pitchFamily="18" charset="0"/>
              </a:rPr>
              <a:t>a</a:t>
            </a:r>
            <a:r>
              <a:rPr lang="ru-RU">
                <a:latin typeface="Arial" pitchFamily="34" charset="0"/>
                <a:cs typeface="Times New Roman" pitchFamily="18" charset="0"/>
              </a:rPr>
              <a:t>,</a:t>
            </a:r>
            <a:r>
              <a:rPr lang="en-US">
                <a:latin typeface="Arial" pitchFamily="34" charset="0"/>
                <a:cs typeface="Times New Roman" pitchFamily="18" charset="0"/>
              </a:rPr>
              <a:t>b</a:t>
            </a:r>
            <a:r>
              <a:rPr lang="ru-RU">
                <a:latin typeface="Arial" pitchFamily="34" charset="0"/>
                <a:cs typeface="Times New Roman" pitchFamily="18" charset="0"/>
              </a:rPr>
              <a:t>]. Выбор точки очередного (</a:t>
            </a:r>
            <a:r>
              <a:rPr lang="en-US" i="1">
                <a:latin typeface="Arial" pitchFamily="34" charset="0"/>
                <a:cs typeface="Times New Roman" pitchFamily="18" charset="0"/>
              </a:rPr>
              <a:t>k</a:t>
            </a:r>
            <a:r>
              <a:rPr lang="ru-RU">
                <a:latin typeface="Arial" pitchFamily="34" charset="0"/>
                <a:cs typeface="Times New Roman" pitchFamily="18" charset="0"/>
              </a:rPr>
              <a:t>+1)-го испытания производится по следующим правилам:</a:t>
            </a:r>
          </a:p>
          <a:p>
            <a:pPr marL="228600" indent="-228600" algn="just" eaLnBrk="1" hangingPunct="1">
              <a:buFontTx/>
              <a:buAutoNum type="arabicPeriod"/>
            </a:pPr>
            <a:r>
              <a:rPr lang="ru-RU">
                <a:latin typeface="Arial" pitchFamily="34" charset="0"/>
                <a:cs typeface="Arial" pitchFamily="34" charset="0"/>
              </a:rPr>
              <a:t>точки предшествующих испытаний упорядочиваются по возрастанию координаты.</a:t>
            </a:r>
          </a:p>
          <a:p>
            <a:pPr marL="228600" indent="-228600" algn="just" eaLnBrk="1" hangingPunct="1">
              <a:buFontTx/>
              <a:buAutoNum type="arabicPeriod"/>
            </a:pP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Каждому интервалу (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</a:t>
            </a:r>
            <a:r>
              <a:rPr lang="ru-RU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>
                <a:solidFill>
                  <a:srgbClr val="000000"/>
                </a:solidFill>
                <a:latin typeface="AGNPOI+TimesNewRoman" charset="0"/>
                <a:cs typeface="Arial" pitchFamily="34" charset="0"/>
              </a:rPr>
              <a:t>, 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ставится в соответствие число 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>
                <a:solidFill>
                  <a:srgbClr val="000000"/>
                </a:solidFill>
                <a:latin typeface="AGNPOI+TimesNewRoman" charset="0"/>
                <a:cs typeface="Arial" pitchFamily="34" charset="0"/>
              </a:rPr>
              <a:t>, 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называемое характеристикой этого интервала</a:t>
            </a:r>
            <a:r>
              <a:rPr lang="ru-RU">
                <a:solidFill>
                  <a:srgbClr val="000000"/>
                </a:solidFill>
                <a:latin typeface="AGNPOI+TimesNewRoman" charset="0"/>
                <a:cs typeface="Arial" pitchFamily="34" charset="0"/>
              </a:rPr>
              <a:t>.</a:t>
            </a:r>
            <a:endParaRPr lang="ru-RU">
              <a:latin typeface="Arial" pitchFamily="34" charset="0"/>
              <a:cs typeface="Arial" pitchFamily="34" charset="0"/>
            </a:endParaRPr>
          </a:p>
          <a:p>
            <a:pPr marL="228600" indent="-228600" algn="just" eaLnBrk="1" hangingPunct="1">
              <a:buFontTx/>
              <a:buAutoNum type="arabicPeriod"/>
            </a:pP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Определяется интервал (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</a:t>
            </a:r>
            <a:r>
              <a:rPr lang="ru-RU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с максимальной характеристикой.</a:t>
            </a:r>
            <a:endParaRPr lang="ru-RU">
              <a:latin typeface="Arial" pitchFamily="34" charset="0"/>
              <a:cs typeface="Arial" pitchFamily="34" charset="0"/>
            </a:endParaRPr>
          </a:p>
          <a:p>
            <a:pPr marL="228600" indent="-228600" algn="just" eaLnBrk="1" hangingPunct="1">
              <a:buFontTx/>
              <a:buAutoNum type="arabicPeriod"/>
            </a:pPr>
            <a:r>
              <a:rPr lang="ru-RU">
                <a:latin typeface="Arial" pitchFamily="34" charset="0"/>
                <a:cs typeface="Arial" pitchFamily="34" charset="0"/>
              </a:rPr>
              <a:t>Очередное испытание проводится в точке </a:t>
            </a:r>
            <a:r>
              <a:rPr 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30000">
                <a:latin typeface="Arial" pitchFamily="34" charset="0"/>
                <a:cs typeface="Arial" pitchFamily="34" charset="0"/>
              </a:rPr>
              <a:t>k</a:t>
            </a:r>
            <a:r>
              <a:rPr lang="ru-RU" baseline="30000">
                <a:latin typeface="Arial" pitchFamily="34" charset="0"/>
                <a:cs typeface="Arial" pitchFamily="34" charset="0"/>
              </a:rPr>
              <a:t>+1</a:t>
            </a:r>
            <a:r>
              <a:rPr lang="en-US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</a:t>
            </a:r>
            <a:r>
              <a:rPr lang="ru-RU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-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ru-RU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 algn="just" eaLnBrk="1" hangingPunct="1"/>
            <a:r>
              <a:rPr lang="ru-RU">
                <a:latin typeface="Arial" pitchFamily="34" charset="0"/>
                <a:cs typeface="Times New Roman" pitchFamily="18" charset="0"/>
              </a:rPr>
              <a:t>В процессе вычисления характеристик интервалов </a:t>
            </a:r>
            <a:r>
              <a:rPr lang="en-US">
                <a:latin typeface="Arial" pitchFamily="34" charset="0"/>
                <a:cs typeface="Times New Roman" pitchFamily="18" charset="0"/>
              </a:rPr>
              <a:t>R</a:t>
            </a:r>
            <a:r>
              <a:rPr lang="ru-RU">
                <a:latin typeface="Arial" pitchFamily="34" charset="0"/>
                <a:cs typeface="Times New Roman" pitchFamily="18" charset="0"/>
              </a:rPr>
              <a:t>(</a:t>
            </a:r>
            <a:r>
              <a:rPr lang="en-US">
                <a:latin typeface="Arial" pitchFamily="34" charset="0"/>
                <a:cs typeface="Times New Roman" pitchFamily="18" charset="0"/>
              </a:rPr>
              <a:t>i</a:t>
            </a:r>
            <a:r>
              <a:rPr lang="ru-RU">
                <a:latin typeface="Arial" pitchFamily="34" charset="0"/>
                <a:cs typeface="Times New Roman" pitchFamily="18" charset="0"/>
              </a:rPr>
              <a:t>) вычисляются текущие оценки канстант Липшица функций задачи, а также текущая оценка решения задачи.</a:t>
            </a:r>
          </a:p>
          <a:p>
            <a:pPr marL="228600" indent="-228600" eaLnBrk="1" hangingPunct="1"/>
            <a:endParaRPr lang="ru-RU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/>
              <a:t>Рассмотрим решение задачи Гришагина как поиск минимума функции </a:t>
            </a:r>
            <a:r>
              <a:rPr lang="en-US"/>
              <a:t>F</a:t>
            </a:r>
            <a:r>
              <a:rPr lang="ru-RU"/>
              <a:t> от переменных </a:t>
            </a:r>
            <a:r>
              <a:rPr lang="en-US"/>
              <a:t>x y</a:t>
            </a:r>
            <a:r>
              <a:rPr lang="ru-RU"/>
              <a:t>, применим метод рекурсивной редукции размерности, переменная х будет на верхнем уровне, переменная у на нижнем. Для того чтобы решить задачу нужно найти минимум по переменной х функции ф штрих от х. Где ф штрих это решение задачи поиска минимума ф  по у при фксированном х. На левом рисунке значение функции ф штрих в точках, наименьшее значение и есть искомый минимум, для вычисления каждой точки решаем задачу мнинимизации функции изображенной на правом рисунке, приэтом координата х берется фиксированной.</a:t>
            </a: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FA31D3-5874-480F-AC3D-575D6692325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dirty="0"/>
              <a:t>Схема рекурсивной оптимизации основана на известном соотношение которое позволяет заменить решение многомерной задачи решением семейства одномерных подзадач, рекурсивно связанных между собой</a:t>
            </a:r>
            <a:r>
              <a:rPr lang="en-US" b="1" dirty="0"/>
              <a:t>.</a:t>
            </a:r>
          </a:p>
          <a:p>
            <a:r>
              <a:rPr lang="ru-RU" dirty="0"/>
              <a:t>Для рекурсивной схемы предложено обобщение (блочная рекурсивная схема), которое комбинирует использование разверток и рекурсивной схемы с целью эффективного распараллеливания вычислений.</a:t>
            </a:r>
          </a:p>
          <a:p>
            <a:r>
              <a:rPr lang="ru-RU" dirty="0"/>
              <a:t>Рассмотрим вектор </a:t>
            </a:r>
            <a:r>
              <a:rPr lang="ru-RU" i="1" dirty="0"/>
              <a:t>y</a:t>
            </a:r>
            <a:r>
              <a:rPr lang="ru-RU" dirty="0"/>
              <a:t> как вектор блочных переменных где </a:t>
            </a:r>
            <a:r>
              <a:rPr lang="ru-RU" i="1" dirty="0"/>
              <a:t>i</a:t>
            </a:r>
            <a:r>
              <a:rPr lang="ru-RU" dirty="0"/>
              <a:t>-я блочная переменная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ru-RU" dirty="0"/>
              <a:t>представляет собой вектор размерности </a:t>
            </a:r>
            <a:r>
              <a:rPr lang="en-US" dirty="0"/>
              <a:t>Ni</a:t>
            </a:r>
            <a:r>
              <a:rPr lang="ru-RU" dirty="0"/>
              <a:t>  из последовательно взятых компонент вектора </a:t>
            </a:r>
            <a:r>
              <a:rPr lang="ru-RU" i="1" dirty="0"/>
              <a:t>y</a:t>
            </a:r>
            <a:r>
              <a:rPr lang="ru-RU" dirty="0"/>
              <a:t>, </a:t>
            </a:r>
          </a:p>
          <a:p>
            <a:r>
              <a:rPr lang="ru-RU" dirty="0"/>
              <a:t>Вложенные подзадачи являются многомерными, и для их решения может быть применен способ редукции размерности на основе кривых Пеано.</a:t>
            </a:r>
          </a:p>
          <a:p>
            <a:r>
              <a:rPr lang="ru-RU" dirty="0"/>
              <a:t>Процессы параллельной программы будут образовывать дерево, соответствующее уровням вложенных подзадач</a:t>
            </a:r>
          </a:p>
          <a:p>
            <a:r>
              <a:rPr lang="ru-RU" dirty="0"/>
              <a:t>Каждый узел дерева является процессом</a:t>
            </a:r>
            <a:endParaRPr lang="en-US" dirty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BF576-4AF6-40BB-A272-754E57A00650}" type="slidenum">
              <a:rPr lang="ru-RU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Образ слайда 1">
            <a:extLst>
              <a:ext uri="{FF2B5EF4-FFF2-40B4-BE49-F238E27FC236}">
                <a16:creationId xmlns:a16="http://schemas.microsoft.com/office/drawing/2014/main" id="{425626C9-7B45-4B36-ADE6-EB4CEE272C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Заметки 2">
            <a:extLst>
              <a:ext uri="{FF2B5EF4-FFF2-40B4-BE49-F238E27FC236}">
                <a16:creationId xmlns:a16="http://schemas.microsoft.com/office/drawing/2014/main" id="{A73D1490-5C41-45CF-AE87-CDCA4E7E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Схема рекурсивной оптимизации основана на известном соотношение которое позволяет заменить решение многомерной задачи решением семейства одномерных подзадач, рекурсивно связанных между собой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рекурсивной схемы предложено обобщение (блочная рекурсивная схема), которое комбинирует использование разверток и рекурсивной схемы с целью эффективного распараллеливания вычислений.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Рассмотрим вектор </a:t>
            </a:r>
            <a:r>
              <a:rPr lang="ru-RU" altLang="ru-RU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как вектор блочных переменных где </a:t>
            </a:r>
            <a:r>
              <a:rPr lang="ru-RU" altLang="ru-RU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-я блочная переменная </a:t>
            </a:r>
            <a:r>
              <a:rPr lang="en-US" alt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ru-RU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собой вектор размерности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 из последовательно взятых компонент вектора </a:t>
            </a:r>
            <a:r>
              <a:rPr lang="ru-RU" altLang="ru-RU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Вложенные подзадачи являются многомерными, и для их решения может быть применен способ редукции размерности на основе кривых Пеано.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Процессы параллельной программы будут образовывать дерево, соответствующее уровням вложенных подзадач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Каждый узел дерева является процессом</a:t>
            </a: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68" name="Номер слайда 3">
            <a:extLst>
              <a:ext uri="{FF2B5EF4-FFF2-40B4-BE49-F238E27FC236}">
                <a16:creationId xmlns:a16="http://schemas.microsoft.com/office/drawing/2014/main" id="{319DEF8A-9435-4D8E-A851-E967185B3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95618E-7E9B-4919-82AF-1CD366207B33}" type="slidenum">
              <a:rPr lang="ru-RU" altLang="ru-RU">
                <a:latin typeface="Arial" panose="020B0604020202020204" pitchFamily="34" charset="0"/>
              </a:rPr>
              <a:pPr eaLnBrk="1" hangingPunct="1"/>
              <a:t>10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178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C5151C1E-A442-4FAE-AB8E-1D6227E4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5166CF0-CFE0-4409-BDA3-CCF0DC79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AF27521-10B4-4101-9C90-42016F26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8843" y="6408738"/>
            <a:ext cx="980342" cy="449262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97900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446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C5151C1E-A442-4FAE-AB8E-1D6227E4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2010 г.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5166CF0-CFE0-4409-BDA3-CCF0DC79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Параллельные численные методы.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AF27521-10B4-4101-9C90-42016F26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8843" y="6408738"/>
            <a:ext cx="980342" cy="449262"/>
          </a:xfrm>
        </p:spPr>
        <p:txBody>
          <a:bodyPr/>
          <a:lstStyle>
            <a:lvl1pPr>
              <a:defRPr/>
            </a:lvl1pPr>
          </a:lstStyle>
          <a:p>
            <a:fld id="{1764B91D-D63A-4F56-9DEF-60FB43067D06}" type="slidenum">
              <a:rPr lang="ru-RU" altLang="ru-RU"/>
              <a:pPr/>
              <a:t>‹#›</a:t>
            </a:fld>
            <a:r>
              <a:rPr lang="ru-RU" altLang="ru-RU"/>
              <a:t> из </a:t>
            </a:r>
            <a:r>
              <a:rPr lang="en-US" altLang="ru-RU"/>
              <a:t>65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05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C79C15E0-0DAB-401A-9E1B-A5026FE61542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20</a:t>
            </a:r>
          </a:p>
          <a:p>
            <a:pPr>
              <a:lnSpc>
                <a:spcPct val="150000"/>
              </a:lnSpc>
              <a:defRPr/>
            </a:pP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/>
          </a:p>
        </p:txBody>
      </p:sp>
      <p:pic>
        <p:nvPicPr>
          <p:cNvPr id="18443" name="Picture 13" descr="NNGU_Logo_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4" r:id="rId13"/>
    <p:sldLayoutId id="2147483678" r:id="rId14"/>
    <p:sldLayoutId id="2147483679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9460" name="Picture 13" descr="NNGU_Logo_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6" r:id="rId12"/>
    <p:sldLayoutId id="214748367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41.png"/><Relationship Id="rId14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0.wmf"/><Relationship Id="rId5" Type="http://schemas.openxmlformats.org/officeDocument/2006/relationships/image" Target="../media/image32.gi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31.gif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158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452" y="87313"/>
            <a:ext cx="206619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3" y="87313"/>
            <a:ext cx="2110154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9828" y="87313"/>
            <a:ext cx="22156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2297" y="87314"/>
            <a:ext cx="24515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1256" y="1785928"/>
            <a:ext cx="1713034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7CB5C92-9D8A-4EB0-B3D0-E519555D65FD}"/>
              </a:ext>
            </a:extLst>
          </p:cNvPr>
          <p:cNvSpPr/>
          <p:nvPr/>
        </p:nvSpPr>
        <p:spPr>
          <a:xfrm>
            <a:off x="1670518" y="1643050"/>
            <a:ext cx="7473482" cy="283154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4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государственный университет</a:t>
            </a:r>
            <a:r>
              <a:rPr lang="en-US" sz="14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4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им.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4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4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  <a:r>
              <a:rPr lang="en-US" sz="14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4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 математики и механики</a:t>
            </a:r>
            <a:endParaRPr lang="en-US" sz="14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endParaRPr lang="en-US" sz="14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endParaRPr lang="ru-RU" sz="18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20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Adaptive global optimization using graphics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0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Accelerators</a:t>
            </a:r>
            <a:endParaRPr lang="ru-RU" sz="20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endParaRPr lang="en-US" sz="18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Konstantin Barkalov</a:t>
            </a: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,</a:t>
            </a:r>
            <a:r>
              <a:rPr lang="en-US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en-US" sz="1600" b="1" u="sng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Ilya Lebedev</a:t>
            </a: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8BEA8-6E4D-4283-8194-847C0A7411B6}"/>
                  </a:ext>
                </a:extLst>
              </p:cNvPr>
              <p:cNvSpPr txBox="1"/>
              <p:nvPr/>
            </p:nvSpPr>
            <p:spPr>
              <a:xfrm>
                <a:off x="395536" y="3356992"/>
                <a:ext cx="8235891" cy="2798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Для всех задач определяем характеристику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Сортируем задачи по убыванию характеристик, берем p лучших задач: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Делаем очередную итерацию в выбранных задачах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8BEA8-6E4D-4283-8194-847C0A741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8235891" cy="2798971"/>
              </a:xfrm>
              <a:prstGeom prst="rect">
                <a:avLst/>
              </a:prstGeom>
              <a:blipFill>
                <a:blip r:embed="rId3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4">
            <a:extLst>
              <a:ext uri="{FF2B5EF4-FFF2-40B4-BE49-F238E27FC236}">
                <a16:creationId xmlns:a16="http://schemas.microsoft.com/office/drawing/2014/main" id="{01AB2B13-AA20-4657-91AD-B291B893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08"/>
            <a:ext cx="184731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ru-RU" sz="2215">
              <a:latin typeface="+mj-lt"/>
            </a:endParaRPr>
          </a:p>
        </p:txBody>
      </p:sp>
      <p:sp>
        <p:nvSpPr>
          <p:cNvPr id="5129" name="Rectangle 4">
            <a:extLst>
              <a:ext uri="{FF2B5EF4-FFF2-40B4-BE49-F238E27FC236}">
                <a16:creationId xmlns:a16="http://schemas.microsoft.com/office/drawing/2014/main" id="{60873145-8283-41F7-AE0A-E08E2D82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ru-RU" sz="2215">
              <a:latin typeface="+mj-lt"/>
            </a:endParaRPr>
          </a:p>
        </p:txBody>
      </p:sp>
      <p:sp>
        <p:nvSpPr>
          <p:cNvPr id="5130" name="Rectangle 6">
            <a:extLst>
              <a:ext uri="{FF2B5EF4-FFF2-40B4-BE49-F238E27FC236}">
                <a16:creationId xmlns:a16="http://schemas.microsoft.com/office/drawing/2014/main" id="{68121641-2748-4AA0-BDAE-8E26DD916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ru-RU" sz="2215">
              <a:latin typeface="+mj-lt"/>
            </a:endParaRPr>
          </a:p>
        </p:txBody>
      </p:sp>
      <p:sp>
        <p:nvSpPr>
          <p:cNvPr id="5131" name="Rectangle 27">
            <a:extLst>
              <a:ext uri="{FF2B5EF4-FFF2-40B4-BE49-F238E27FC236}">
                <a16:creationId xmlns:a16="http://schemas.microsoft.com/office/drawing/2014/main" id="{2C0FDE3B-5A7A-40FF-B266-23E58A7B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ru-RU" sz="2215">
              <a:latin typeface="+mj-lt"/>
            </a:endParaRPr>
          </a:p>
        </p:txBody>
      </p:sp>
      <p:sp>
        <p:nvSpPr>
          <p:cNvPr id="5132" name="Rectangle 6">
            <a:extLst>
              <a:ext uri="{FF2B5EF4-FFF2-40B4-BE49-F238E27FC236}">
                <a16:creationId xmlns:a16="http://schemas.microsoft.com/office/drawing/2014/main" id="{EABBBF55-B554-4AA9-98DC-CAFDE26D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ru-RU" sz="2215">
              <a:latin typeface="+mj-lt"/>
            </a:endParaRPr>
          </a:p>
        </p:txBody>
      </p:sp>
      <p:sp>
        <p:nvSpPr>
          <p:cNvPr id="5133" name="Rectangle 8">
            <a:extLst>
              <a:ext uri="{FF2B5EF4-FFF2-40B4-BE49-F238E27FC236}">
                <a16:creationId xmlns:a16="http://schemas.microsoft.com/office/drawing/2014/main" id="{84805A2A-4204-4139-86F7-C5EDD950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ru-RU" sz="2215">
              <a:latin typeface="+mj-lt"/>
            </a:endParaRPr>
          </a:p>
        </p:txBody>
      </p:sp>
      <p:sp>
        <p:nvSpPr>
          <p:cNvPr id="5134" name="Rectangle 36">
            <a:extLst>
              <a:ext uri="{FF2B5EF4-FFF2-40B4-BE49-F238E27FC236}">
                <a16:creationId xmlns:a16="http://schemas.microsoft.com/office/drawing/2014/main" id="{11128D0F-1C10-48D0-929B-A6F216AC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ru-RU" sz="2215">
              <a:latin typeface="+mj-lt"/>
            </a:endParaRPr>
          </a:p>
        </p:txBody>
      </p:sp>
      <p:sp>
        <p:nvSpPr>
          <p:cNvPr id="40" name="Заголовок 2">
            <a:extLst>
              <a:ext uri="{FF2B5EF4-FFF2-40B4-BE49-F238E27FC236}">
                <a16:creationId xmlns:a16="http://schemas.microsoft.com/office/drawing/2014/main" id="{DE5C0601-CC70-4F96-8B9D-D7EEF5080223}"/>
              </a:ext>
            </a:extLst>
          </p:cNvPr>
          <p:cNvSpPr txBox="1">
            <a:spLocks/>
          </p:cNvSpPr>
          <p:nvPr/>
        </p:nvSpPr>
        <p:spPr bwMode="auto">
          <a:xfrm>
            <a:off x="118620" y="151975"/>
            <a:ext cx="84684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ru-RU" dirty="0"/>
              <a:t>Адаптивная схема редукции размерности</a:t>
            </a:r>
            <a:endParaRPr lang="ru-RU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E953EC38-C4DD-4A37-9519-71D2FFAA1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75" y="947403"/>
                <a:ext cx="8533291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1</m:t>
                          </m:r>
                        </m:sub>
                        <m:sup>
                          <m:r>
                            <a:rPr kumimoji="0" lang="en-US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1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ru-RU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1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E953EC38-C4DD-4A37-9519-71D2FFAA1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875" y="947403"/>
                <a:ext cx="8533291" cy="435269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6">
                <a:extLst>
                  <a:ext uri="{FF2B5EF4-FFF2-40B4-BE49-F238E27FC236}">
                    <a16:creationId xmlns:a16="http://schemas.microsoft.com/office/drawing/2014/main" id="{B155165B-A4F1-4486-953F-FB59CCAF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75" y="1769595"/>
                <a:ext cx="4140000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2</m:t>
                          </m:r>
                        </m:sub>
                        <m:sup>
                          <m:r>
                            <a:rPr kumimoji="0" lang="ru-RU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1" name="Oval 6">
                <a:extLst>
                  <a:ext uri="{FF2B5EF4-FFF2-40B4-BE49-F238E27FC236}">
                    <a16:creationId xmlns:a16="http://schemas.microsoft.com/office/drawing/2014/main" id="{B155165B-A4F1-4486-953F-FB59CCAF8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875" y="1769595"/>
                <a:ext cx="4140000" cy="435269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6">
                <a:extLst>
                  <a:ext uri="{FF2B5EF4-FFF2-40B4-BE49-F238E27FC236}">
                    <a16:creationId xmlns:a16="http://schemas.microsoft.com/office/drawing/2014/main" id="{DF63CD80-9EFE-41BA-8E6F-9F7090D33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993" y="1769595"/>
                <a:ext cx="2619964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2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3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3" name="Oval 6">
                <a:extLst>
                  <a:ext uri="{FF2B5EF4-FFF2-40B4-BE49-F238E27FC236}">
                    <a16:creationId xmlns:a16="http://schemas.microsoft.com/office/drawing/2014/main" id="{DF63CD80-9EFE-41BA-8E6F-9F7090D3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3" y="1769595"/>
                <a:ext cx="2619964" cy="435269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6">
                <a:extLst>
                  <a:ext uri="{FF2B5EF4-FFF2-40B4-BE49-F238E27FC236}">
                    <a16:creationId xmlns:a16="http://schemas.microsoft.com/office/drawing/2014/main" id="{48EB458A-4510-4441-954B-407D9327B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75" y="2650029"/>
                <a:ext cx="1305243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𝑀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5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,…,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5" name="Oval 6">
                <a:extLst>
                  <a:ext uri="{FF2B5EF4-FFF2-40B4-BE49-F238E27FC236}">
                    <a16:creationId xmlns:a16="http://schemas.microsoft.com/office/drawing/2014/main" id="{48EB458A-4510-4441-954B-407D9327B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875" y="2650029"/>
                <a:ext cx="1305243" cy="435269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6">
                <a:extLst>
                  <a:ext uri="{FF2B5EF4-FFF2-40B4-BE49-F238E27FC236}">
                    <a16:creationId xmlns:a16="http://schemas.microsoft.com/office/drawing/2014/main" id="{A0656847-992A-42E7-984E-98C85AEAB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528" y="2650029"/>
                <a:ext cx="1305243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𝑀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7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,…, </m:t>
                      </m:r>
                      <m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7" name="Oval 6">
                <a:extLst>
                  <a:ext uri="{FF2B5EF4-FFF2-40B4-BE49-F238E27FC236}">
                    <a16:creationId xmlns:a16="http://schemas.microsoft.com/office/drawing/2014/main" id="{A0656847-992A-42E7-984E-98C85AEAB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4528" y="2650029"/>
                <a:ext cx="1305243" cy="435269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Oval 6">
                <a:extLst>
                  <a:ext uri="{FF2B5EF4-FFF2-40B4-BE49-F238E27FC236}">
                    <a16:creationId xmlns:a16="http://schemas.microsoft.com/office/drawing/2014/main" id="{F1925101-53EC-40B1-A764-5C5B28AE8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992" y="2650029"/>
                <a:ext cx="1305243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𝑀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8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,…, </m:t>
                      </m:r>
                      <m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9" name="Oval 6">
                <a:extLst>
                  <a:ext uri="{FF2B5EF4-FFF2-40B4-BE49-F238E27FC236}">
                    <a16:creationId xmlns:a16="http://schemas.microsoft.com/office/drawing/2014/main" id="{F1925101-53EC-40B1-A764-5C5B28AE8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2650029"/>
                <a:ext cx="1305243" cy="435269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AutoShape 111">
            <a:extLst>
              <a:ext uri="{FF2B5EF4-FFF2-40B4-BE49-F238E27FC236}">
                <a16:creationId xmlns:a16="http://schemas.microsoft.com/office/drawing/2014/main" id="{9E2E1314-CA19-4870-8C0C-2E502186FD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76415" y="1389008"/>
            <a:ext cx="921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1" name="AutoShape 112">
            <a:extLst>
              <a:ext uri="{FF2B5EF4-FFF2-40B4-BE49-F238E27FC236}">
                <a16:creationId xmlns:a16="http://schemas.microsoft.com/office/drawing/2014/main" id="{9CC9B4CD-95C9-459D-893B-494121D07B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09975" y="1389008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" name="AutoShape 113">
            <a:extLst>
              <a:ext uri="{FF2B5EF4-FFF2-40B4-BE49-F238E27FC236}">
                <a16:creationId xmlns:a16="http://schemas.microsoft.com/office/drawing/2014/main" id="{4F9EB3D6-CFBE-4617-A56D-062AB4C947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9496" y="2256801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3" name="AutoShape 114">
            <a:extLst>
              <a:ext uri="{FF2B5EF4-FFF2-40B4-BE49-F238E27FC236}">
                <a16:creationId xmlns:a16="http://schemas.microsoft.com/office/drawing/2014/main" id="{0042D698-2AB0-445C-BBF4-A01DCDECC3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52613" y="2256801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4" name="AutoShape 115">
            <a:extLst>
              <a:ext uri="{FF2B5EF4-FFF2-40B4-BE49-F238E27FC236}">
                <a16:creationId xmlns:a16="http://schemas.microsoft.com/office/drawing/2014/main" id="{5455BE23-CB35-4EF4-9A45-570423B4CF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7149" y="2256801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5" name="AutoShape 116">
            <a:extLst>
              <a:ext uri="{FF2B5EF4-FFF2-40B4-BE49-F238E27FC236}">
                <a16:creationId xmlns:a16="http://schemas.microsoft.com/office/drawing/2014/main" id="{1485F5D6-054D-41EB-A6E3-B8B6E979FC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94053" y="2256801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6">
                <a:extLst>
                  <a:ext uri="{FF2B5EF4-FFF2-40B4-BE49-F238E27FC236}">
                    <a16:creationId xmlns:a16="http://schemas.microsoft.com/office/drawing/2014/main" id="{DBE62E79-8E7F-4181-920E-D3FE1A5A3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144" y="2650029"/>
                <a:ext cx="1251818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𝑀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9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,…,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7" name="Oval 6">
                <a:extLst>
                  <a:ext uri="{FF2B5EF4-FFF2-40B4-BE49-F238E27FC236}">
                    <a16:creationId xmlns:a16="http://schemas.microsoft.com/office/drawing/2014/main" id="{DBE62E79-8E7F-4181-920E-D3FE1A5A3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2650029"/>
                <a:ext cx="1251818" cy="435269"/>
              </a:xfrm>
              <a:prstGeom prst="flowChartAlternateProcess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ED80EA9F-55C5-4901-82B1-D8E849F93CE2}"/>
              </a:ext>
            </a:extLst>
          </p:cNvPr>
          <p:cNvSpPr/>
          <p:nvPr/>
        </p:nvSpPr>
        <p:spPr>
          <a:xfrm>
            <a:off x="107504" y="764704"/>
            <a:ext cx="8712968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1A794010-C40B-41E3-A8CE-5FE1FBB0A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793" y="2650029"/>
                <a:ext cx="1305243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𝑀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6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,…, </m:t>
                      </m:r>
                      <m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1A794010-C40B-41E3-A8CE-5FE1FBB0A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793" y="2650029"/>
                <a:ext cx="1305243" cy="435269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AutoShape 115">
            <a:extLst>
              <a:ext uri="{FF2B5EF4-FFF2-40B4-BE49-F238E27FC236}">
                <a16:creationId xmlns:a16="http://schemas.microsoft.com/office/drawing/2014/main" id="{A5F888A8-F8F4-4018-8F87-32C82C3065C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76414" y="2256801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5320C6BE-8D23-4658-B3C8-A7652E802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871" y="1784182"/>
                <a:ext cx="1469295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2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4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5320C6BE-8D23-4658-B3C8-A7652E802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0871" y="1784182"/>
                <a:ext cx="1469295" cy="435269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AutoShape 112">
            <a:extLst>
              <a:ext uri="{FF2B5EF4-FFF2-40B4-BE49-F238E27FC236}">
                <a16:creationId xmlns:a16="http://schemas.microsoft.com/office/drawing/2014/main" id="{04E6BBBF-F38A-45D5-A0B4-265CBB3847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5518" y="1403595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0" name="AutoShape 116">
            <a:extLst>
              <a:ext uri="{FF2B5EF4-FFF2-40B4-BE49-F238E27FC236}">
                <a16:creationId xmlns:a16="http://schemas.microsoft.com/office/drawing/2014/main" id="{ABCAD984-65E5-4668-A3AC-F48CCDBD17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5518" y="2256801"/>
            <a:ext cx="0" cy="3727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6">
                <a:extLst>
                  <a:ext uri="{FF2B5EF4-FFF2-40B4-BE49-F238E27FC236}">
                    <a16:creationId xmlns:a16="http://schemas.microsoft.com/office/drawing/2014/main" id="{E669BA9D-EEF6-4103-B751-1153989FD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8304" y="2650029"/>
                <a:ext cx="1468800" cy="435269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𝑀</m:t>
                          </m:r>
                        </m:sub>
                        <m:sup>
                          <m:r>
                            <a:rPr lang="ru-RU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  <a:sym typeface="Symbol" pitchFamily="18" charset="2"/>
                            </a:rPr>
                            <m:t>10</m:t>
                          </m:r>
                        </m:sup>
                      </m:sSubSup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𝒖</m:t>
                      </m:r>
                      <m:r>
                        <a:rPr kumimoji="0" lang="ru-RU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,…,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kumimoji="0" lang="en-US" sz="16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ru-RU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1" name="Oval 6">
                <a:extLst>
                  <a:ext uri="{FF2B5EF4-FFF2-40B4-BE49-F238E27FC236}">
                    <a16:creationId xmlns:a16="http://schemas.microsoft.com/office/drawing/2014/main" id="{E669BA9D-EEF6-4103-B751-1153989FD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650029"/>
                <a:ext cx="1468800" cy="435269"/>
              </a:xfrm>
              <a:prstGeom prst="flowChartAlternateProcess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65E627-3DAC-43A6-A20C-42E14BEFD94C}"/>
                  </a:ext>
                </a:extLst>
              </p:cNvPr>
              <p:cNvSpPr txBox="1"/>
              <p:nvPr/>
            </p:nvSpPr>
            <p:spPr>
              <a:xfrm>
                <a:off x="599360" y="4653136"/>
                <a:ext cx="4970335" cy="952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≥…≥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65E627-3DAC-43A6-A20C-42E14BEF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0" y="4653136"/>
                <a:ext cx="4970335" cy="9521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Содержимое 1">
            <a:extLst>
              <a:ext uri="{FF2B5EF4-FFF2-40B4-BE49-F238E27FC236}">
                <a16:creationId xmlns:a16="http://schemas.microsoft.com/office/drawing/2014/main" id="{13E54320-83DC-454A-9808-D2FE54C6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56" y="4725144"/>
            <a:ext cx="7772400" cy="1529862"/>
          </a:xfrm>
        </p:spPr>
        <p:txBody>
          <a:bodyPr/>
          <a:lstStyle/>
          <a:p>
            <a:pPr marL="0" indent="0"/>
            <a:r>
              <a:rPr lang="en-US" altLang="ru-RU" dirty="0"/>
              <a:t>  </a:t>
            </a:r>
            <a:r>
              <a:rPr lang="ru-RU" altLang="ru-RU" dirty="0"/>
              <a:t>Шаги</a:t>
            </a:r>
            <a:r>
              <a:rPr lang="en-US" altLang="ru-RU" dirty="0"/>
              <a:t> 1 </a:t>
            </a:r>
            <a:r>
              <a:rPr lang="en-US" altLang="ru-RU" dirty="0">
                <a:sym typeface="Symbol" panose="05050102010706020507" pitchFamily="18" charset="2"/>
              </a:rPr>
              <a:t></a:t>
            </a:r>
            <a:r>
              <a:rPr lang="en-US" altLang="ru-RU" dirty="0"/>
              <a:t> 3 </a:t>
            </a:r>
            <a:r>
              <a:rPr lang="ru-RU" altLang="ru-RU" dirty="0"/>
              <a:t> параллельного АГП вычисляются на </a:t>
            </a:r>
            <a:r>
              <a:rPr lang="en-US" altLang="ru-RU" dirty="0"/>
              <a:t>CPU.</a:t>
            </a:r>
          </a:p>
          <a:p>
            <a:pPr marL="0" indent="0"/>
            <a:r>
              <a:rPr lang="en-US" altLang="ru-RU" dirty="0"/>
              <a:t>  </a:t>
            </a:r>
            <a:r>
              <a:rPr lang="ru-RU" altLang="ru-RU" dirty="0"/>
              <a:t>Координаты </a:t>
            </a:r>
            <a:r>
              <a:rPr lang="en-US" altLang="ru-RU" i="1" dirty="0"/>
              <a:t>p</a:t>
            </a:r>
            <a:r>
              <a:rPr lang="ru-RU" altLang="ru-RU" dirty="0"/>
              <a:t> испытаний передаются на ускоритель</a:t>
            </a:r>
            <a:r>
              <a:rPr lang="en-US" altLang="ru-RU" dirty="0"/>
              <a:t>. </a:t>
            </a:r>
          </a:p>
          <a:p>
            <a:pPr marL="0" indent="0"/>
            <a:r>
              <a:rPr lang="en-US" altLang="ru-RU" dirty="0"/>
              <a:t>  </a:t>
            </a:r>
            <a:r>
              <a:rPr lang="ru-RU" altLang="ru-RU" dirty="0"/>
              <a:t>На ускорителе вычисляется значение функций и передается на </a:t>
            </a:r>
            <a:r>
              <a:rPr lang="en-US" altLang="ru-RU" dirty="0"/>
              <a:t>CPU. </a:t>
            </a:r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endParaRPr lang="ru-RU" altLang="ru-RU" dirty="0"/>
          </a:p>
        </p:txBody>
      </p:sp>
      <p:sp>
        <p:nvSpPr>
          <p:cNvPr id="50180" name="Rectangle 26">
            <a:extLst>
              <a:ext uri="{FF2B5EF4-FFF2-40B4-BE49-F238E27FC236}">
                <a16:creationId xmlns:a16="http://schemas.microsoft.com/office/drawing/2014/main" id="{F3001066-9F37-4059-928B-C6880C9F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215"/>
          </a:p>
        </p:txBody>
      </p:sp>
      <p:sp>
        <p:nvSpPr>
          <p:cNvPr id="50181" name="Rectangle 114">
            <a:extLst>
              <a:ext uri="{FF2B5EF4-FFF2-40B4-BE49-F238E27FC236}">
                <a16:creationId xmlns:a16="http://schemas.microsoft.com/office/drawing/2014/main" id="{75C90D6A-AFA5-4C66-8189-6C95095C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215"/>
          </a:p>
        </p:txBody>
      </p:sp>
      <p:sp>
        <p:nvSpPr>
          <p:cNvPr id="39" name="Заголовок 2">
            <a:extLst>
              <a:ext uri="{FF2B5EF4-FFF2-40B4-BE49-F238E27FC236}">
                <a16:creationId xmlns:a16="http://schemas.microsoft.com/office/drawing/2014/main" id="{2A9BA638-FAAE-4836-974A-313B11296C0A}"/>
              </a:ext>
            </a:extLst>
          </p:cNvPr>
          <p:cNvSpPr txBox="1">
            <a:spLocks/>
          </p:cNvSpPr>
          <p:nvPr/>
        </p:nvSpPr>
        <p:spPr bwMode="auto">
          <a:xfrm>
            <a:off x="118620" y="1519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ru-RU" altLang="ru-RU" dirty="0"/>
              <a:t>Реализация на </a:t>
            </a:r>
            <a:r>
              <a:rPr lang="en-US" altLang="ru-RU" dirty="0"/>
              <a:t>GPU</a:t>
            </a:r>
            <a:endParaRPr lang="ru-RU" kern="0" dirty="0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B0E06222-DA0E-4F41-A322-798D5C42C7F6}"/>
              </a:ext>
            </a:extLst>
          </p:cNvPr>
          <p:cNvGrpSpPr/>
          <p:nvPr/>
        </p:nvGrpSpPr>
        <p:grpSpPr>
          <a:xfrm>
            <a:off x="285720" y="795484"/>
            <a:ext cx="8286808" cy="3857652"/>
            <a:chOff x="285720" y="571480"/>
            <a:chExt cx="8286808" cy="3857652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FFFF543A-DE92-4FB4-875D-BB080748437A}"/>
                </a:ext>
              </a:extLst>
            </p:cNvPr>
            <p:cNvGrpSpPr/>
            <p:nvPr/>
          </p:nvGrpSpPr>
          <p:grpSpPr>
            <a:xfrm>
              <a:off x="285720" y="571480"/>
              <a:ext cx="8286808" cy="3857652"/>
              <a:chOff x="285720" y="571480"/>
              <a:chExt cx="8286808" cy="3857652"/>
            </a:xfrm>
          </p:grpSpPr>
          <p:cxnSp>
            <p:nvCxnSpPr>
              <p:cNvPr id="54" name="Соединительная линия уступом 39">
                <a:extLst>
                  <a:ext uri="{FF2B5EF4-FFF2-40B4-BE49-F238E27FC236}">
                    <a16:creationId xmlns:a16="http://schemas.microsoft.com/office/drawing/2014/main" id="{ACB6A163-98CF-4CB0-BEF9-17A11F59A457}"/>
                  </a:ext>
                </a:extLst>
              </p:cNvPr>
              <p:cNvCxnSpPr>
                <a:stCxn id="96" idx="1"/>
                <a:endCxn id="77" idx="0"/>
              </p:cNvCxnSpPr>
              <p:nvPr/>
            </p:nvCxnSpPr>
            <p:spPr>
              <a:xfrm rot="10800000" flipV="1">
                <a:off x="2393590" y="1066348"/>
                <a:ext cx="2168734" cy="69982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Соединительная линия уступом 43">
                <a:extLst>
                  <a:ext uri="{FF2B5EF4-FFF2-40B4-BE49-F238E27FC236}">
                    <a16:creationId xmlns:a16="http://schemas.microsoft.com/office/drawing/2014/main" id="{252F9C2B-DDDD-43C9-B614-29066DFD7D9F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2032939" y="3027496"/>
                <a:ext cx="722616" cy="158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0152602A-E10C-4C6C-9ADA-2AB7A285D3A5}"/>
                  </a:ext>
                </a:extLst>
              </p:cNvPr>
              <p:cNvCxnSpPr>
                <a:stCxn id="78" idx="3"/>
              </p:cNvCxnSpPr>
              <p:nvPr/>
            </p:nvCxnSpPr>
            <p:spPr>
              <a:xfrm flipV="1">
                <a:off x="4194247" y="3834384"/>
                <a:ext cx="365561" cy="44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Соединительная линия уступом 58">
                <a:extLst>
                  <a:ext uri="{FF2B5EF4-FFF2-40B4-BE49-F238E27FC236}">
                    <a16:creationId xmlns:a16="http://schemas.microsoft.com/office/drawing/2014/main" id="{DD4E61C3-69FB-4BD7-98E4-5396DA7FBF3C}"/>
                  </a:ext>
                </a:extLst>
              </p:cNvPr>
              <p:cNvCxnSpPr>
                <a:stCxn id="76" idx="0"/>
                <a:endCxn id="96" idx="2"/>
              </p:cNvCxnSpPr>
              <p:nvPr/>
            </p:nvCxnSpPr>
            <p:spPr>
              <a:xfrm rot="5400000" flipH="1" flipV="1">
                <a:off x="6334799" y="1604989"/>
                <a:ext cx="322378" cy="158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5AAB42-E9CD-4486-BD28-54FA3F81E1F6}"/>
                  </a:ext>
                </a:extLst>
              </p:cNvPr>
              <p:cNvSpPr txBox="1"/>
              <p:nvPr/>
            </p:nvSpPr>
            <p:spPr>
              <a:xfrm>
                <a:off x="285720" y="107154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AA7D0803-B454-4694-829E-DFC90A2C5F42}"/>
                  </a:ext>
                </a:extLst>
              </p:cNvPr>
              <p:cNvGrpSpPr/>
              <p:nvPr/>
            </p:nvGrpSpPr>
            <p:grpSpPr>
              <a:xfrm>
                <a:off x="593587" y="688897"/>
                <a:ext cx="7835385" cy="3599892"/>
                <a:chOff x="593587" y="688897"/>
                <a:chExt cx="7835385" cy="3599892"/>
              </a:xfrm>
            </p:grpSpPr>
            <p:grpSp>
              <p:nvGrpSpPr>
                <p:cNvPr id="62" name="Группа 61">
                  <a:extLst>
                    <a:ext uri="{FF2B5EF4-FFF2-40B4-BE49-F238E27FC236}">
                      <a16:creationId xmlns:a16="http://schemas.microsoft.com/office/drawing/2014/main" id="{59D40CF3-95F7-45E1-8BF9-AD612FF22D20}"/>
                    </a:ext>
                  </a:extLst>
                </p:cNvPr>
                <p:cNvGrpSpPr/>
                <p:nvPr/>
              </p:nvGrpSpPr>
              <p:grpSpPr>
                <a:xfrm>
                  <a:off x="593587" y="688897"/>
                  <a:ext cx="7835385" cy="3599892"/>
                  <a:chOff x="593587" y="688897"/>
                  <a:chExt cx="7835385" cy="3599892"/>
                </a:xfrm>
              </p:grpSpPr>
              <p:grpSp>
                <p:nvGrpSpPr>
                  <p:cNvPr id="72" name="Group 81">
                    <a:extLst>
                      <a:ext uri="{FF2B5EF4-FFF2-40B4-BE49-F238E27FC236}">
                        <a16:creationId xmlns:a16="http://schemas.microsoft.com/office/drawing/2014/main" id="{207FF950-F501-42B1-8EBD-86952445F09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93587" y="688897"/>
                    <a:ext cx="7835385" cy="3599892"/>
                    <a:chOff x="4856" y="2817"/>
                    <a:chExt cx="5833" cy="2680"/>
                  </a:xfrm>
                </p:grpSpPr>
                <p:sp>
                  <p:nvSpPr>
                    <p:cNvPr id="76" name="Rectangle 112">
                      <a:extLst>
                        <a:ext uri="{FF2B5EF4-FFF2-40B4-BE49-F238E27FC236}">
                          <a16:creationId xmlns:a16="http://schemas.microsoft.com/office/drawing/2014/main" id="{3B22412B-8121-4528-86BD-2E08FCF551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10" y="3619"/>
                      <a:ext cx="2879" cy="187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b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GPU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7" name="Rectangle 111">
                      <a:extLst>
                        <a:ext uri="{FF2B5EF4-FFF2-40B4-BE49-F238E27FC236}">
                          <a16:creationId xmlns:a16="http://schemas.microsoft.com/office/drawing/2014/main" id="{34E7B4CA-5DC6-4003-A4B3-B0E5A7C6ED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6" y="3619"/>
                      <a:ext cx="2680" cy="6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 indent="269875" algn="ctr"/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CPU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lvl="0" indent="269875" algn="ctr"/>
                      <a:r>
                        <a:rPr lang="en-US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Выбор точек испытания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  <a:br>
                        <a:rPr lang="en-US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</a:b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8" name="AutoShape 110">
                      <a:extLst>
                        <a:ext uri="{FF2B5EF4-FFF2-40B4-BE49-F238E27FC236}">
                          <a16:creationId xmlns:a16="http://schemas.microsoft.com/office/drawing/2014/main" id="{2B7D4027-8C20-41EE-B0D0-3541E06517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6" y="4827"/>
                      <a:ext cx="2680" cy="6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 indent="269875" algn="ctr">
                        <a:lnSpc>
                          <a:spcPct val="200000"/>
                        </a:lnSpc>
                      </a:pPr>
                      <a:r>
                        <a:rPr lang="ru-RU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Буфер точек испытания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9" name="Rectangle 109">
                      <a:extLst>
                        <a:ext uri="{FF2B5EF4-FFF2-40B4-BE49-F238E27FC236}">
                          <a16:creationId xmlns:a16="http://schemas.microsoft.com/office/drawing/2014/main" id="{1FFAC88D-7743-4078-8FF2-CEFC143C06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5" y="4857"/>
                      <a:ext cx="2369" cy="2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ru-RU" dirty="0"/>
                        <a:t>Распределение точек</a:t>
                      </a:r>
                    </a:p>
                  </p:txBody>
                </p:sp>
                <p:sp>
                  <p:nvSpPr>
                    <p:cNvPr id="80" name="Rectangle 108">
                      <a:extLst>
                        <a:ext uri="{FF2B5EF4-FFF2-40B4-BE49-F238E27FC236}">
                          <a16:creationId xmlns:a16="http://schemas.microsoft.com/office/drawing/2014/main" id="{4AADB876-7D1C-42EE-9505-91DA6C012C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5" y="3719"/>
                      <a:ext cx="2369" cy="97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269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1" name="Rectangle 107">
                      <a:extLst>
                        <a:ext uri="{FF2B5EF4-FFF2-40B4-BE49-F238E27FC236}">
                          <a16:creationId xmlns:a16="http://schemas.microsoft.com/office/drawing/2014/main" id="{5A1B0E57-F2AA-48B5-AD10-3C7687FA9D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78" y="3846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82" name="Rectangle 106">
                      <a:extLst>
                        <a:ext uri="{FF2B5EF4-FFF2-40B4-BE49-F238E27FC236}">
                          <a16:creationId xmlns:a16="http://schemas.microsoft.com/office/drawing/2014/main" id="{D449C3F1-A661-41E1-A702-57C7390ED6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30" y="3846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83" name="Rectangle 105">
                      <a:extLst>
                        <a:ext uri="{FF2B5EF4-FFF2-40B4-BE49-F238E27FC236}">
                          <a16:creationId xmlns:a16="http://schemas.microsoft.com/office/drawing/2014/main" id="{9452A00E-CD9E-4E34-98AC-F85EEEE8A5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81" y="3846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84" name="Rectangle 104">
                      <a:extLst>
                        <a:ext uri="{FF2B5EF4-FFF2-40B4-BE49-F238E27FC236}">
                          <a16:creationId xmlns:a16="http://schemas.microsoft.com/office/drawing/2014/main" id="{982BCD72-9E62-4C48-A374-4C6F518CA9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39" y="3846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85" name="Rectangle 103">
                      <a:extLst>
                        <a:ext uri="{FF2B5EF4-FFF2-40B4-BE49-F238E27FC236}">
                          <a16:creationId xmlns:a16="http://schemas.microsoft.com/office/drawing/2014/main" id="{21FBBBD2-E351-4319-A5AE-BF588B22E4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7" y="3846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86" name="Rectangle 102">
                      <a:extLst>
                        <a:ext uri="{FF2B5EF4-FFF2-40B4-BE49-F238E27FC236}">
                          <a16:creationId xmlns:a16="http://schemas.microsoft.com/office/drawing/2014/main" id="{DB7498F7-C132-4DBF-BC13-842CDCE152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78" y="4077"/>
                      <a:ext cx="125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" name="Rectangle 101">
                      <a:extLst>
                        <a:ext uri="{FF2B5EF4-FFF2-40B4-BE49-F238E27FC236}">
                          <a16:creationId xmlns:a16="http://schemas.microsoft.com/office/drawing/2014/main" id="{82E0C386-386C-4FE6-AA0C-7193ECB81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29" y="4077"/>
                      <a:ext cx="125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8" name="Rectangle 100">
                      <a:extLst>
                        <a:ext uri="{FF2B5EF4-FFF2-40B4-BE49-F238E27FC236}">
                          <a16:creationId xmlns:a16="http://schemas.microsoft.com/office/drawing/2014/main" id="{0FE5F6F1-4E65-422B-B80B-B4A9C9E1E7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80" y="4077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9" name="Rectangle 99">
                      <a:extLst>
                        <a:ext uri="{FF2B5EF4-FFF2-40B4-BE49-F238E27FC236}">
                          <a16:creationId xmlns:a16="http://schemas.microsoft.com/office/drawing/2014/main" id="{D9B54238-BD08-48A2-89E4-3467F10C7A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39" y="4077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0" name="Rectangle 98">
                      <a:extLst>
                        <a:ext uri="{FF2B5EF4-FFF2-40B4-BE49-F238E27FC236}">
                          <a16:creationId xmlns:a16="http://schemas.microsoft.com/office/drawing/2014/main" id="{D3F9563B-EFC9-4766-8478-EF2475BADE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7" y="4077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1" name="Rectangle 97">
                      <a:extLst>
                        <a:ext uri="{FF2B5EF4-FFF2-40B4-BE49-F238E27FC236}">
                          <a16:creationId xmlns:a16="http://schemas.microsoft.com/office/drawing/2014/main" id="{3EE7F783-342F-454A-B61F-E9C139FD22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78" y="4428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" name="Rectangle 96">
                      <a:extLst>
                        <a:ext uri="{FF2B5EF4-FFF2-40B4-BE49-F238E27FC236}">
                          <a16:creationId xmlns:a16="http://schemas.microsoft.com/office/drawing/2014/main" id="{5873D42B-3E50-43EB-937F-5F499E3AE7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30" y="4428"/>
                      <a:ext cx="126" cy="11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3" name="Rectangle 95">
                      <a:extLst>
                        <a:ext uri="{FF2B5EF4-FFF2-40B4-BE49-F238E27FC236}">
                          <a16:creationId xmlns:a16="http://schemas.microsoft.com/office/drawing/2014/main" id="{40259EF8-605D-4E37-8C7A-2B2DAADEB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81" y="4428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4" name="Rectangle 94">
                      <a:extLst>
                        <a:ext uri="{FF2B5EF4-FFF2-40B4-BE49-F238E27FC236}">
                          <a16:creationId xmlns:a16="http://schemas.microsoft.com/office/drawing/2014/main" id="{227D0BF2-04CE-4FF1-97BE-9A68400AE2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39" y="4428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5" name="Rectangle 93">
                      <a:extLst>
                        <a:ext uri="{FF2B5EF4-FFF2-40B4-BE49-F238E27FC236}">
                          <a16:creationId xmlns:a16="http://schemas.microsoft.com/office/drawing/2014/main" id="{781AD37E-44E6-4D4F-8039-FC239E5725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7" y="4428"/>
                      <a:ext cx="126" cy="1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6" name="AutoShape 87">
                      <a:extLst>
                        <a:ext uri="{FF2B5EF4-FFF2-40B4-BE49-F238E27FC236}">
                          <a16:creationId xmlns:a16="http://schemas.microsoft.com/office/drawing/2014/main" id="{94E7AE0B-1083-470E-BA8F-53A52CD243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10" y="2817"/>
                      <a:ext cx="2879" cy="56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 indent="269875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Буфер значений функции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73" name="Rectangle 104">
                    <a:extLst>
                      <a:ext uri="{FF2B5EF4-FFF2-40B4-BE49-F238E27FC236}">
                        <a16:creationId xmlns:a16="http://schemas.microsoft.com/office/drawing/2014/main" id="{F3C3A6EB-61C1-4EB7-AF0C-2447893D01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9279" y="2071678"/>
                    <a:ext cx="168964" cy="15434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4" name="Rectangle 99">
                    <a:extLst>
                      <a:ext uri="{FF2B5EF4-FFF2-40B4-BE49-F238E27FC236}">
                        <a16:creationId xmlns:a16="http://schemas.microsoft.com/office/drawing/2014/main" id="{9DAEFDC3-1C04-4E50-8009-ED76A80D4E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60622" y="2381967"/>
                    <a:ext cx="168964" cy="15434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5" name="Rectangle 94">
                    <a:extLst>
                      <a:ext uri="{FF2B5EF4-FFF2-40B4-BE49-F238E27FC236}">
                        <a16:creationId xmlns:a16="http://schemas.microsoft.com/office/drawing/2014/main" id="{187BC380-1C8A-41A8-A5A1-4513A94455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9279" y="2853446"/>
                    <a:ext cx="168964" cy="15434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63" name="Rectangle 107">
                  <a:extLst>
                    <a:ext uri="{FF2B5EF4-FFF2-40B4-BE49-F238E27FC236}">
                      <a16:creationId xmlns:a16="http://schemas.microsoft.com/office/drawing/2014/main" id="{BE86BCB4-4A90-4814-A330-05B145DD2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9718" y="2071678"/>
                  <a:ext cx="169254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Rectangle 106">
                  <a:extLst>
                    <a:ext uri="{FF2B5EF4-FFF2-40B4-BE49-F238E27FC236}">
                      <a16:creationId xmlns:a16="http://schemas.microsoft.com/office/drawing/2014/main" id="{E77DCE81-1C68-42A9-A2CE-41AF13A98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07630" y="2071678"/>
                  <a:ext cx="169254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Rectangle 105">
                  <a:extLst>
                    <a:ext uri="{FF2B5EF4-FFF2-40B4-BE49-F238E27FC236}">
                      <a16:creationId xmlns:a16="http://schemas.microsoft.com/office/drawing/2014/main" id="{4DDC546F-CF35-4CB9-BF5B-0DAAA7E61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5542" y="2071678"/>
                  <a:ext cx="169254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Rectangle 102">
                  <a:extLst>
                    <a:ext uri="{FF2B5EF4-FFF2-40B4-BE49-F238E27FC236}">
                      <a16:creationId xmlns:a16="http://schemas.microsoft.com/office/drawing/2014/main" id="{D6753BF9-634E-41AE-BE43-36A641A65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9552" y="2381967"/>
                  <a:ext cx="167911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7" name="Rectangle 101">
                  <a:extLst>
                    <a:ext uri="{FF2B5EF4-FFF2-40B4-BE49-F238E27FC236}">
                      <a16:creationId xmlns:a16="http://schemas.microsoft.com/office/drawing/2014/main" id="{E58E72B2-BADC-416A-B7D2-9B5AA8EC0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06961" y="2381967"/>
                  <a:ext cx="167911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Rectangle 100">
                  <a:extLst>
                    <a:ext uri="{FF2B5EF4-FFF2-40B4-BE49-F238E27FC236}">
                      <a16:creationId xmlns:a16="http://schemas.microsoft.com/office/drawing/2014/main" id="{61B38621-1261-4F53-AAE5-BA4249853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4370" y="2381967"/>
                  <a:ext cx="169254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9" name="Rectangle 97">
                  <a:extLst>
                    <a:ext uri="{FF2B5EF4-FFF2-40B4-BE49-F238E27FC236}">
                      <a16:creationId xmlns:a16="http://schemas.microsoft.com/office/drawing/2014/main" id="{A72D2A36-E280-4C62-8118-844A485ED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9718" y="2853446"/>
                  <a:ext cx="169254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0" name="Rectangle 96">
                  <a:extLst>
                    <a:ext uri="{FF2B5EF4-FFF2-40B4-BE49-F238E27FC236}">
                      <a16:creationId xmlns:a16="http://schemas.microsoft.com/office/drawing/2014/main" id="{9CAC7390-D6A7-4D88-8848-06ED41FB2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07630" y="2853446"/>
                  <a:ext cx="169254" cy="15581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1" name="Rectangle 95">
                  <a:extLst>
                    <a:ext uri="{FF2B5EF4-FFF2-40B4-BE49-F238E27FC236}">
                      <a16:creationId xmlns:a16="http://schemas.microsoft.com/office/drawing/2014/main" id="{FE1BCA5F-A2A9-4FCE-865A-D3AE7C730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5542" y="2853446"/>
                  <a:ext cx="169254" cy="1544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9C015D1-ADEB-420E-9400-27F73CF4C14A}"/>
                  </a:ext>
                </a:extLst>
              </p:cNvPr>
              <p:cNvCxnSpPr>
                <a:stCxn id="79" idx="0"/>
                <a:endCxn id="80" idx="2"/>
              </p:cNvCxnSpPr>
              <p:nvPr/>
            </p:nvCxnSpPr>
            <p:spPr>
              <a:xfrm rot="5400000" flipH="1" flipV="1">
                <a:off x="6394215" y="3321597"/>
                <a:ext cx="214806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83D0E2E-0C93-4A2E-90C0-164637C2E4B7}"/>
                  </a:ext>
                </a:extLst>
              </p:cNvPr>
              <p:cNvSpPr/>
              <p:nvPr/>
            </p:nvSpPr>
            <p:spPr>
              <a:xfrm>
                <a:off x="500034" y="571480"/>
                <a:ext cx="8072494" cy="38576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AFAA9CA-83D1-4BB5-8B55-9F6AA87D7355}"/>
                </a:ext>
              </a:extLst>
            </p:cNvPr>
            <p:cNvCxnSpPr/>
            <p:nvPr/>
          </p:nvCxnSpPr>
          <p:spPr>
            <a:xfrm rot="5400000" flipH="1" flipV="1">
              <a:off x="6665679" y="3320803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A9B70A89-8443-4364-A373-7FB24B2B13C6}"/>
                </a:ext>
              </a:extLst>
            </p:cNvPr>
            <p:cNvCxnSpPr/>
            <p:nvPr/>
          </p:nvCxnSpPr>
          <p:spPr>
            <a:xfrm rot="5400000" flipH="1" flipV="1">
              <a:off x="6937143" y="3321295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9C40B561-72A3-4B87-B2C2-6E1175359FBD}"/>
                </a:ext>
              </a:extLst>
            </p:cNvPr>
            <p:cNvCxnSpPr/>
            <p:nvPr/>
          </p:nvCxnSpPr>
          <p:spPr>
            <a:xfrm rot="5400000" flipH="1" flipV="1">
              <a:off x="7480071" y="3320803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49707F92-B45F-46D3-9D27-4308CBDE4935}"/>
                </a:ext>
              </a:extLst>
            </p:cNvPr>
            <p:cNvCxnSpPr/>
            <p:nvPr/>
          </p:nvCxnSpPr>
          <p:spPr>
            <a:xfrm rot="5400000" flipH="1" flipV="1">
              <a:off x="7751539" y="3321295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CED3DB42-D896-4363-B7A5-A6E56BC2D8D4}"/>
                </a:ext>
              </a:extLst>
            </p:cNvPr>
            <p:cNvCxnSpPr/>
            <p:nvPr/>
          </p:nvCxnSpPr>
          <p:spPr>
            <a:xfrm rot="5400000" flipH="1" flipV="1">
              <a:off x="7208607" y="3321295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77D0086F-7967-4EC5-BB59-342AFBDF09B5}"/>
                </a:ext>
              </a:extLst>
            </p:cNvPr>
            <p:cNvCxnSpPr/>
            <p:nvPr/>
          </p:nvCxnSpPr>
          <p:spPr>
            <a:xfrm rot="5400000" flipH="1" flipV="1">
              <a:off x="5036895" y="3321295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D1344623-3AD2-4FB5-80F6-B9F3FFD0431C}"/>
                </a:ext>
              </a:extLst>
            </p:cNvPr>
            <p:cNvCxnSpPr/>
            <p:nvPr/>
          </p:nvCxnSpPr>
          <p:spPr>
            <a:xfrm rot="5400000" flipH="1" flipV="1">
              <a:off x="5308359" y="3321295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A631377-6B6C-43E5-9DDB-BC080C143FBB}"/>
                </a:ext>
              </a:extLst>
            </p:cNvPr>
            <p:cNvCxnSpPr/>
            <p:nvPr/>
          </p:nvCxnSpPr>
          <p:spPr>
            <a:xfrm rot="5400000" flipH="1" flipV="1">
              <a:off x="5851287" y="3320803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4DB36784-5552-4A33-B8EB-00195E4F6656}"/>
                </a:ext>
              </a:extLst>
            </p:cNvPr>
            <p:cNvCxnSpPr/>
            <p:nvPr/>
          </p:nvCxnSpPr>
          <p:spPr>
            <a:xfrm rot="5400000" flipH="1" flipV="1">
              <a:off x="6122751" y="3321295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AC842EB0-A8D7-4815-9EA2-2CE335E0123C}"/>
                </a:ext>
              </a:extLst>
            </p:cNvPr>
            <p:cNvCxnSpPr/>
            <p:nvPr/>
          </p:nvCxnSpPr>
          <p:spPr>
            <a:xfrm rot="5400000" flipH="1" flipV="1">
              <a:off x="5579823" y="3321295"/>
              <a:ext cx="21480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9110B1C-94DA-4681-A623-D9870A16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17" y="142852"/>
            <a:ext cx="7772400" cy="457200"/>
          </a:xfrm>
        </p:spPr>
        <p:txBody>
          <a:bodyPr/>
          <a:lstStyle/>
          <a:p>
            <a:r>
              <a:rPr lang="ru-RU" dirty="0"/>
              <a:t>Гибридный схема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F16416A-E548-4334-BA4A-16D2F989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AutoShape 18">
            <a:extLst>
              <a:ext uri="{FF2B5EF4-FFF2-40B4-BE49-F238E27FC236}">
                <a16:creationId xmlns:a16="http://schemas.microsoft.com/office/drawing/2014/main" id="{919F0696-C01D-48E7-9970-5B2D1AC31E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3608" y="836712"/>
            <a:ext cx="6624091" cy="41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623DA3-1967-4DC2-AD06-AB886CA5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74036"/>
            <a:ext cx="2422883" cy="301078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 1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376552-D197-4C22-873D-8882C6E0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76" y="4509596"/>
            <a:ext cx="2422883" cy="122120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GPU 1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E578C63B-BDD9-4348-9A39-F8C3A9525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59" y="1495134"/>
                <a:ext cx="2320565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>
                <a:lvl1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9048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ru-RU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ru-RU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E578C63B-BDD9-4348-9A39-F8C3A9525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59" y="1495134"/>
                <a:ext cx="2320565" cy="556654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970A3DF2-440E-4452-B643-AEF700218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59" y="5099356"/>
                <a:ext cx="2320565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>
                <a:lvl1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90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970A3DF2-440E-4452-B643-AEF700218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59" y="5099356"/>
                <a:ext cx="2320565" cy="556654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BB0B38ED-EBF3-4938-8B05-024980375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59" y="3373950"/>
                <a:ext cx="2320565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ru-RU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,…, </m:t>
                      </m:r>
                      <m:sSubSup>
                        <m:sSubSup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BB0B38ED-EBF3-4938-8B05-024980375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59" y="3373950"/>
                <a:ext cx="2320565" cy="556654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utoShape 12">
            <a:extLst>
              <a:ext uri="{FF2B5EF4-FFF2-40B4-BE49-F238E27FC236}">
                <a16:creationId xmlns:a16="http://schemas.microsoft.com/office/drawing/2014/main" id="{9FD2D84F-4E40-4788-8BEB-5D92A8C25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03" y="4062066"/>
            <a:ext cx="531029" cy="396034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D4498B46-F9A6-48E6-8279-70C29F2C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132" y="1428924"/>
            <a:ext cx="400671" cy="64003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A66D6B1-FA12-42C2-BCB2-555907AFE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662" y="976489"/>
            <a:ext cx="2422055" cy="301078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 2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85A74FB-8A31-40D6-95EA-D5964BE6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903" y="4512049"/>
            <a:ext cx="2422055" cy="122120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GPU 2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6">
                <a:extLst>
                  <a:ext uri="{FF2B5EF4-FFF2-40B4-BE49-F238E27FC236}">
                    <a16:creationId xmlns:a16="http://schemas.microsoft.com/office/drawing/2014/main" id="{4AD68087-8051-4A8E-BE0B-0950EDFC8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685" y="1497586"/>
                <a:ext cx="2319772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>
                <a:lvl1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altLang="ru-RU" sz="2200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ru-RU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Oval 6">
                <a:extLst>
                  <a:ext uri="{FF2B5EF4-FFF2-40B4-BE49-F238E27FC236}">
                    <a16:creationId xmlns:a16="http://schemas.microsoft.com/office/drawing/2014/main" id="{4AD68087-8051-4A8E-BE0B-0950EDFC8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3685" y="1497586"/>
                <a:ext cx="2319772" cy="556654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8">
                <a:extLst>
                  <a:ext uri="{FF2B5EF4-FFF2-40B4-BE49-F238E27FC236}">
                    <a16:creationId xmlns:a16="http://schemas.microsoft.com/office/drawing/2014/main" id="{9492D52F-247E-4A1B-B4E6-E02F18656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926" y="5099356"/>
                <a:ext cx="2319772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>
                <a:lvl1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Oval 8">
                <a:extLst>
                  <a:ext uri="{FF2B5EF4-FFF2-40B4-BE49-F238E27FC236}">
                    <a16:creationId xmlns:a16="http://schemas.microsoft.com/office/drawing/2014/main" id="{9492D52F-247E-4A1B-B4E6-E02F18656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4926" y="5099356"/>
                <a:ext cx="2319772" cy="556654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9">
                <a:extLst>
                  <a:ext uri="{FF2B5EF4-FFF2-40B4-BE49-F238E27FC236}">
                    <a16:creationId xmlns:a16="http://schemas.microsoft.com/office/drawing/2014/main" id="{14BA8D20-8F10-43A5-AFEC-085EF1F12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685" y="3376402"/>
                <a:ext cx="2319772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eaLnBrk="0" hangingPunct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ru-RU" sz="2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ru-RU" sz="2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,…, </m:t>
                      </m:r>
                      <m:sSubSup>
                        <m:sSubSupPr>
                          <m:ctrlP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ru-RU" sz="2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Oval 9">
                <a:extLst>
                  <a:ext uri="{FF2B5EF4-FFF2-40B4-BE49-F238E27FC236}">
                    <a16:creationId xmlns:a16="http://schemas.microsoft.com/office/drawing/2014/main" id="{14BA8D20-8F10-43A5-AFEC-085EF1F12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3685" y="3376402"/>
                <a:ext cx="2319772" cy="556654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utoShape 4">
            <a:extLst>
              <a:ext uri="{FF2B5EF4-FFF2-40B4-BE49-F238E27FC236}">
                <a16:creationId xmlns:a16="http://schemas.microsoft.com/office/drawing/2014/main" id="{F2FD19E9-BB35-4337-9172-B92D9C0F1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029" y="4064518"/>
            <a:ext cx="643802" cy="396034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22" name="AutoShape 3">
            <a:extLst>
              <a:ext uri="{FF2B5EF4-FFF2-40B4-BE49-F238E27FC236}">
                <a16:creationId xmlns:a16="http://schemas.microsoft.com/office/drawing/2014/main" id="{88653506-B3EE-49BE-AD80-E6B0ED3C3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951" y="2054240"/>
            <a:ext cx="1240" cy="4720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EDA50C3-FFBB-43C4-8A5C-9BB091090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836712"/>
            <a:ext cx="8496944" cy="50769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50A5E3F4-25D6-47CC-AAFC-00154C408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221" y="2051083"/>
            <a:ext cx="1240" cy="4720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2FF3B2ED-148B-4428-A082-2C8FF4CD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396813"/>
            <a:ext cx="400671" cy="64003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E054A3C3-1CEC-4185-9783-DD0F4E35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666" y="944378"/>
            <a:ext cx="2422055" cy="301078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0A3FE8F-C8E5-4082-B9D3-003A3B37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907" y="4479938"/>
            <a:ext cx="2422055" cy="122120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GPU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300F0294-5D88-4B08-8284-4F9F6708D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9689" y="1465475"/>
                <a:ext cx="2319772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>
                <a:lvl1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altLang="ru-RU" sz="2200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ru-RU" altLang="ru-RU" sz="2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  <m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ru-RU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300F0294-5D88-4B08-8284-4F9F6708D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9689" y="1465475"/>
                <a:ext cx="2319772" cy="556654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DD7FC855-A2D6-4123-B39A-641335256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930" y="5067245"/>
                <a:ext cx="2319772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>
                <a:lvl1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0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ru-RU" sz="2200" i="1" dirty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ru-RU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DD7FC855-A2D6-4123-B39A-641335256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0930" y="5067245"/>
                <a:ext cx="2319772" cy="556654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3C8A2A90-6460-4838-809B-2604DFDF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9689" y="3344291"/>
                <a:ext cx="2319772" cy="55665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eaLnBrk="0" hangingPunct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ru-RU" sz="2200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ru-RU" sz="2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ru-RU" sz="2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,…, </m:t>
                      </m:r>
                      <m:sSubSup>
                        <m:sSubSupPr>
                          <m:ctrlP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ru-RU" sz="2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ru-RU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3C8A2A90-6460-4838-809B-2604DFDFA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9689" y="3344291"/>
                <a:ext cx="2319772" cy="556654"/>
              </a:xfrm>
              <a:prstGeom prst="flowChartAlternateProcess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utoShape 4">
            <a:extLst>
              <a:ext uri="{FF2B5EF4-FFF2-40B4-BE49-F238E27FC236}">
                <a16:creationId xmlns:a16="http://schemas.microsoft.com/office/drawing/2014/main" id="{89743DA2-B66C-4AAC-A977-240E58F3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033" y="4032407"/>
            <a:ext cx="643802" cy="396034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19ADA948-8958-4B89-9E40-C942077AE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8955" y="2022129"/>
            <a:ext cx="1240" cy="4720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34" name="AutoShape 3">
            <a:extLst>
              <a:ext uri="{FF2B5EF4-FFF2-40B4-BE49-F238E27FC236}">
                <a16:creationId xmlns:a16="http://schemas.microsoft.com/office/drawing/2014/main" id="{E877C8E4-FF7D-46A2-AB95-95CE5C543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402" y="2884939"/>
            <a:ext cx="1240" cy="4720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35" name="AutoShape 3">
            <a:extLst>
              <a:ext uri="{FF2B5EF4-FFF2-40B4-BE49-F238E27FC236}">
                <a16:creationId xmlns:a16="http://schemas.microsoft.com/office/drawing/2014/main" id="{92297565-9AB9-4316-95AF-C23FE76E0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72" y="2881782"/>
            <a:ext cx="1240" cy="4720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36" name="AutoShape 3">
            <a:extLst>
              <a:ext uri="{FF2B5EF4-FFF2-40B4-BE49-F238E27FC236}">
                <a16:creationId xmlns:a16="http://schemas.microsoft.com/office/drawing/2014/main" id="{899DE5CC-651D-4049-8C5F-3A12C17E7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406" y="2852828"/>
            <a:ext cx="1240" cy="4720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ru-RU"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0A83F-EA14-4213-A043-72DCA4879754}"/>
              </a:ext>
            </a:extLst>
          </p:cNvPr>
          <p:cNvSpPr txBox="1"/>
          <p:nvPr/>
        </p:nvSpPr>
        <p:spPr>
          <a:xfrm>
            <a:off x="1259632" y="220486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0335F-BBCA-4F51-BE28-C29C7B546B37}"/>
              </a:ext>
            </a:extLst>
          </p:cNvPr>
          <p:cNvSpPr txBox="1"/>
          <p:nvPr/>
        </p:nvSpPr>
        <p:spPr>
          <a:xfrm>
            <a:off x="4174758" y="220486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4DF4DE-9CF1-45F4-8CB4-4906D83A94A0}"/>
              </a:ext>
            </a:extLst>
          </p:cNvPr>
          <p:cNvSpPr txBox="1"/>
          <p:nvPr/>
        </p:nvSpPr>
        <p:spPr>
          <a:xfrm>
            <a:off x="7120762" y="220486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44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1520" y="836613"/>
            <a:ext cx="8640960" cy="4968875"/>
          </a:xfrm>
        </p:spPr>
        <p:txBody>
          <a:bodyPr/>
          <a:lstStyle/>
          <a:p>
            <a:r>
              <a:rPr lang="ru-RU" sz="2400" dirty="0"/>
              <a:t>Вычислительные эксперименты проводились на суперкомпьютере «Ломоносов».</a:t>
            </a:r>
            <a:endParaRPr lang="en-US" sz="2400" dirty="0"/>
          </a:p>
          <a:p>
            <a:r>
              <a:rPr lang="ru-RU" sz="2400" dirty="0"/>
              <a:t>Один узел</a:t>
            </a:r>
            <a:r>
              <a:rPr lang="en-US" sz="2400" dirty="0"/>
              <a:t>: Intel Xeon L5</a:t>
            </a:r>
            <a:r>
              <a:rPr lang="ru-RU" sz="2400" dirty="0"/>
              <a:t>570</a:t>
            </a:r>
            <a:r>
              <a:rPr lang="en-US" sz="2400" dirty="0"/>
              <a:t> 2.</a:t>
            </a:r>
            <a:r>
              <a:rPr lang="ru-RU" sz="2400" dirty="0"/>
              <a:t>93</a:t>
            </a:r>
            <a:r>
              <a:rPr lang="en-US" sz="2400" dirty="0"/>
              <a:t> GHz, </a:t>
            </a:r>
            <a:r>
              <a:rPr lang="ru-RU" sz="2400" dirty="0"/>
              <a:t>12</a:t>
            </a:r>
            <a:r>
              <a:rPr lang="en-US" sz="2400" dirty="0"/>
              <a:t> Gb RAM</a:t>
            </a:r>
            <a:r>
              <a:rPr lang="ru-RU" sz="2400" dirty="0"/>
              <a:t>, </a:t>
            </a:r>
            <a:r>
              <a:rPr lang="en-US" sz="2400" dirty="0"/>
              <a:t>NVIDIA Tesla X2070</a:t>
            </a:r>
            <a:endParaRPr lang="ru-RU" sz="2400" dirty="0"/>
          </a:p>
          <a:p>
            <a:r>
              <a:rPr lang="ru-RU" sz="2400" dirty="0"/>
              <a:t>Компилятор </a:t>
            </a:r>
            <a:r>
              <a:rPr lang="en-US" sz="2400" dirty="0"/>
              <a:t>GCC </a:t>
            </a:r>
            <a:r>
              <a:rPr lang="ru-RU" sz="2400" dirty="0"/>
              <a:t>4</a:t>
            </a:r>
            <a:r>
              <a:rPr lang="en-US" sz="2400" dirty="0"/>
              <a:t>.</a:t>
            </a:r>
            <a:r>
              <a:rPr lang="ru-RU" sz="2400" dirty="0"/>
              <a:t>3</a:t>
            </a:r>
            <a:r>
              <a:rPr lang="en-US" sz="2400" dirty="0"/>
              <a:t>.0</a:t>
            </a:r>
          </a:p>
          <a:p>
            <a:r>
              <a:rPr lang="en-US" sz="2400" dirty="0"/>
              <a:t>Intel MPI 2017</a:t>
            </a:r>
            <a:endParaRPr lang="ru-RU" sz="2400" dirty="0"/>
          </a:p>
          <a:p>
            <a:r>
              <a:rPr lang="en-US" sz="2400" dirty="0"/>
              <a:t>CUDA 6.5 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42852"/>
            <a:ext cx="7772400" cy="457200"/>
          </a:xfrm>
        </p:spPr>
        <p:txBody>
          <a:bodyPr/>
          <a:lstStyle/>
          <a:p>
            <a:r>
              <a:rPr lang="ru-RU" dirty="0"/>
              <a:t>Вычислительные эксперименты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3">
            <a:extLst>
              <a:ext uri="{FF2B5EF4-FFF2-40B4-BE49-F238E27FC236}">
                <a16:creationId xmlns:a16="http://schemas.microsoft.com/office/drawing/2014/main" id="{6F951637-0A7C-4301-9D23-420D51783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82" y="94029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Тестовые задачи</a:t>
            </a:r>
          </a:p>
        </p:txBody>
      </p:sp>
      <p:sp>
        <p:nvSpPr>
          <p:cNvPr id="36867" name="Содержимое 7">
            <a:extLst>
              <a:ext uri="{FF2B5EF4-FFF2-40B4-BE49-F238E27FC236}">
                <a16:creationId xmlns:a16="http://schemas.microsoft.com/office/drawing/2014/main" id="{05A657E7-086D-45EA-B2AD-28FE8347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Задачи генератора </a:t>
            </a:r>
            <a:r>
              <a:rPr lang="en-US" altLang="ru-RU"/>
              <a:t>GKLS</a:t>
            </a:r>
            <a:r>
              <a:rPr lang="ru-RU" altLang="ru-RU"/>
              <a:t>:</a:t>
            </a:r>
          </a:p>
          <a:p>
            <a:endParaRPr lang="ru-RU" altLang="ru-RU"/>
          </a:p>
        </p:txBody>
      </p:sp>
      <p:pic>
        <p:nvPicPr>
          <p:cNvPr id="36868" name="Picture 1" descr="D:\Barkalov\Публикации\2015 PACT\Презентация\GKLS Функция 6 линии уровня.bmp">
            <a:extLst>
              <a:ext uri="{FF2B5EF4-FFF2-40B4-BE49-F238E27FC236}">
                <a16:creationId xmlns:a16="http://schemas.microsoft.com/office/drawing/2014/main" id="{19AFD4DE-8557-49F3-BE82-E4B41699E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7" y="2155582"/>
            <a:ext cx="3471497" cy="34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" descr="D:\Barkalov\Публикации\2015 PACT\Презентация\GKLS Функция 6 цветное.jpg">
            <a:extLst>
              <a:ext uri="{FF2B5EF4-FFF2-40B4-BE49-F238E27FC236}">
                <a16:creationId xmlns:a16="http://schemas.microsoft.com/office/drawing/2014/main" id="{3AA758D2-9523-4B0F-A14F-79999876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8" y="2158512"/>
            <a:ext cx="4506058" cy="34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Содержимое 1">
            <a:extLst>
              <a:ext uri="{FF2B5EF4-FFF2-40B4-BE49-F238E27FC236}">
                <a16:creationId xmlns:a16="http://schemas.microsoft.com/office/drawing/2014/main" id="{3EB75AAD-7F16-40CE-A05E-98CCEEA5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1036027"/>
            <a:ext cx="8430357" cy="4964723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сравнения трех последовательных алгоритмов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DIRECT, DIRECT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алгоритм глобального поиска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АГП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остановки: 		 , </a:t>
            </a:r>
          </a:p>
          <a:p>
            <a:pPr marL="0" indent="0" algn="r">
              <a:buNone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первых двух алгоритмов приводятся по работе 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Sergeyev, Ya.D. Global search based on efficient diagonal partitions and a set of Lipschitz constants</a:t>
            </a:r>
            <a:r>
              <a:rPr lang="en-US" altLang="ru-RU" i="1" dirty="0"/>
              <a:t>.</a:t>
            </a:r>
          </a:p>
        </p:txBody>
      </p:sp>
      <p:sp>
        <p:nvSpPr>
          <p:cNvPr id="21509" name="Заголовок 2">
            <a:extLst>
              <a:ext uri="{FF2B5EF4-FFF2-40B4-BE49-F238E27FC236}">
                <a16:creationId xmlns:a16="http://schemas.microsoft.com/office/drawing/2014/main" id="{9F469021-8378-412E-9998-7E7CA777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" y="180712"/>
            <a:ext cx="7772400" cy="422031"/>
          </a:xfrm>
        </p:spPr>
        <p:txBody>
          <a:bodyPr/>
          <a:lstStyle/>
          <a:p>
            <a:r>
              <a:rPr lang="ru-RU" altLang="ru-RU" dirty="0"/>
              <a:t>Сравнение с другими методами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294BB7D-5308-41AA-91F8-C88E911C25D1}"/>
              </a:ext>
            </a:extLst>
          </p:cNvPr>
          <p:cNvGraphicFramePr>
            <a:graphicFrameLocks noGrp="1"/>
          </p:cNvGraphicFramePr>
          <p:nvPr/>
        </p:nvGraphicFramePr>
        <p:xfrm>
          <a:off x="899746" y="2233246"/>
          <a:ext cx="7488115" cy="2193681"/>
        </p:xfrm>
        <a:graphic>
          <a:graphicData uri="http://schemas.openxmlformats.org/drawingml/2006/table">
            <a:tbl>
              <a:tblPr/>
              <a:tblGrid>
                <a:gridCol w="45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37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Problem class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</a:t>
                      </a:r>
                      <a:r>
                        <a:rPr lang="en-US" sz="2000" i="1" kern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</a:t>
                      </a:r>
                      <a:endParaRPr lang="ru-RU" sz="2000" kern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АГП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472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Simple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Hard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&gt;47282(4)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&gt;95708(7)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18983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68754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11953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25263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472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Simple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Hard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&gt;16057 (1)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&gt;217215 (16)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16758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&gt;269064 (4)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15920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&gt;148342 (4)</a:t>
                      </a:r>
                      <a:endParaRPr lang="ru-RU" sz="20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4" name="Rectangle 2">
            <a:extLst>
              <a:ext uri="{FF2B5EF4-FFF2-40B4-BE49-F238E27FC236}">
                <a16:creationId xmlns:a16="http://schemas.microsoft.com/office/drawing/2014/main" id="{F2CA3A8B-4A8C-44C3-8D99-AB2D724D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889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215"/>
          </a:p>
        </p:txBody>
      </p:sp>
      <p:graphicFrame>
        <p:nvGraphicFramePr>
          <p:cNvPr id="21506" name="Object 1">
            <a:extLst>
              <a:ext uri="{FF2B5EF4-FFF2-40B4-BE49-F238E27FC236}">
                <a16:creationId xmlns:a16="http://schemas.microsoft.com/office/drawing/2014/main" id="{FD628DAA-AD33-4A1F-B988-AED22567C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212" y="4557347"/>
          <a:ext cx="1689588" cy="53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6" name="Формула" r:id="rId4" imgW="19507200" imgH="6705600" progId="Equation.3">
                  <p:embed/>
                </p:oleObj>
              </mc:Choice>
              <mc:Fallback>
                <p:oleObj name="Формула" r:id="rId4" imgW="19507200" imgH="6705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12" y="4557347"/>
                        <a:ext cx="1689588" cy="531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">
            <a:extLst>
              <a:ext uri="{FF2B5EF4-FFF2-40B4-BE49-F238E27FC236}">
                <a16:creationId xmlns:a16="http://schemas.microsoft.com/office/drawing/2014/main" id="{C7C58BAE-EE76-4D7C-8069-05EE4729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4821"/>
            <a:ext cx="26481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108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ru-RU" altLang="ru-RU" sz="2215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86D8FAE1-CD72-4E7F-AA2C-F61FBFE4A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1005" y="4550020"/>
          <a:ext cx="1918188" cy="54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7" name="Формула" r:id="rId6" imgW="20726400" imgH="6400800" progId="Equation.3">
                  <p:embed/>
                </p:oleObj>
              </mc:Choice>
              <mc:Fallback>
                <p:oleObj name="Формула" r:id="rId6" imgW="20726400" imgH="6400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005" y="4550020"/>
                        <a:ext cx="1918188" cy="54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Содержимое 1">
            <a:extLst>
              <a:ext uri="{FF2B5EF4-FFF2-40B4-BE49-F238E27FC236}">
                <a16:creationId xmlns:a16="http://schemas.microsoft.com/office/drawing/2014/main" id="{60C47068-6B93-4940-BFFE-8DA3C9CE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46" y="710380"/>
            <a:ext cx="8639908" cy="4586654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Приведено ускорение по итерациями по времени, алгоритма объединяющего множественные развертки и адаптивную схему при решении серии задач на CPU по сравнению с последовательным АГП. Использовалось две развертки и соответственно два процесса, каждый процесс использовал </a:t>
            </a:r>
            <a:r>
              <a:rPr lang="ru-RU" altLang="ru-RU" i="1" dirty="0"/>
              <a:t>P</a:t>
            </a:r>
            <a:r>
              <a:rPr lang="ru-RU" altLang="ru-RU" dirty="0"/>
              <a:t> потоков, вычисления производились на одном узле кластера.</a:t>
            </a:r>
            <a:endParaRPr lang="en-US" altLang="ru-RU" dirty="0"/>
          </a:p>
        </p:txBody>
      </p:sp>
      <p:sp>
        <p:nvSpPr>
          <p:cNvPr id="66563" name="Заголовок 2">
            <a:extLst>
              <a:ext uri="{FF2B5EF4-FFF2-40B4-BE49-F238E27FC236}">
                <a16:creationId xmlns:a16="http://schemas.microsoft.com/office/drawing/2014/main" id="{15467F72-163A-464F-9AE2-EDB3C9FE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2852"/>
            <a:ext cx="7772400" cy="457200"/>
          </a:xfrm>
        </p:spPr>
        <p:txBody>
          <a:bodyPr/>
          <a:lstStyle/>
          <a:p>
            <a:r>
              <a:rPr lang="ru-RU" altLang="ru-RU" dirty="0"/>
              <a:t>Ускорение на </a:t>
            </a:r>
            <a:r>
              <a:rPr lang="en-US" altLang="ru-RU" dirty="0"/>
              <a:t>CPU</a:t>
            </a:r>
            <a:endParaRPr lang="ru-RU" alt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B88E417-A59F-4608-A27F-44666D0E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3499"/>
              </p:ext>
            </p:extLst>
          </p:nvPr>
        </p:nvGraphicFramePr>
        <p:xfrm>
          <a:off x="252046" y="3089596"/>
          <a:ext cx="4104544" cy="1779564"/>
        </p:xfrm>
        <a:graphic>
          <a:graphicData uri="http://schemas.openxmlformats.org/drawingml/2006/table">
            <a:tbl>
              <a:tblPr/>
              <a:tblGrid>
                <a:gridCol w="46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891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800" kern="12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</a:t>
                      </a:r>
                      <a:r>
                        <a:rPr lang="en-US" sz="1800" kern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 kern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</a:t>
                      </a: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latin typeface="+mn-lt"/>
                          <a:ea typeface="Times New Roman"/>
                          <a:cs typeface="Times New Roman"/>
                        </a:rPr>
                        <a:t>6,6 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+mn-lt"/>
                          <a:ea typeface="Times New Roman"/>
                          <a:cs typeface="Times New Roman"/>
                        </a:rPr>
                        <a:t>3,2 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+mn-lt"/>
                          <a:ea typeface="Times New Roman"/>
                          <a:cs typeface="Times New Roman"/>
                        </a:rPr>
                        <a:t>2,1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+mn-lt"/>
                          <a:ea typeface="Times New Roman"/>
                          <a:cs typeface="Times New Roman"/>
                        </a:rPr>
                        <a:t>6,6 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+mn-lt"/>
                          <a:ea typeface="Times New Roman"/>
                          <a:cs typeface="Times New Roman"/>
                        </a:rPr>
                        <a:t>21,5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latin typeface="+mn-lt"/>
                          <a:ea typeface="Times New Roman"/>
                          <a:cs typeface="Times New Roman"/>
                        </a:rPr>
                        <a:t>10,0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+mn-lt"/>
                          <a:ea typeface="Times New Roman"/>
                          <a:cs typeface="Times New Roman"/>
                        </a:rPr>
                        <a:t>6,9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+mn-lt"/>
                          <a:ea typeface="Times New Roman"/>
                          <a:cs typeface="Times New Roman"/>
                        </a:rPr>
                        <a:t>19,2</a:t>
                      </a: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0C5FBE5-73AF-44A2-89E4-39CB9BB7B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8223"/>
              </p:ext>
            </p:extLst>
          </p:nvPr>
        </p:nvGraphicFramePr>
        <p:xfrm>
          <a:off x="4400551" y="3089596"/>
          <a:ext cx="4491403" cy="1779564"/>
        </p:xfrm>
        <a:graphic>
          <a:graphicData uri="http://schemas.openxmlformats.org/drawingml/2006/table">
            <a:tbl>
              <a:tblPr/>
              <a:tblGrid>
                <a:gridCol w="38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891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</a:t>
                      </a: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800" kern="12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</a:t>
                      </a:r>
                      <a:r>
                        <a:rPr lang="en-US" sz="1800" kern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 kern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3,2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1,5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0,7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2,1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 kern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5,2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2,4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atin typeface="Times New Roman"/>
                          <a:ea typeface="Times New Roman"/>
                          <a:cs typeface="Times New Roman"/>
                        </a:rPr>
                        <a:t>2,3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30" name="Прямоугольник 6">
            <a:extLst>
              <a:ext uri="{FF2B5EF4-FFF2-40B4-BE49-F238E27FC236}">
                <a16:creationId xmlns:a16="http://schemas.microsoft.com/office/drawing/2014/main" id="{DFB41220-A732-41CB-BAE0-6CD34342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231" y="2758419"/>
            <a:ext cx="285591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46" dirty="0"/>
              <a:t>Ускорение по итерациям</a:t>
            </a:r>
          </a:p>
        </p:txBody>
      </p:sp>
      <p:sp>
        <p:nvSpPr>
          <p:cNvPr id="66631" name="Прямоугольник 7">
            <a:extLst>
              <a:ext uri="{FF2B5EF4-FFF2-40B4-BE49-F238E27FC236}">
                <a16:creationId xmlns:a16="http://schemas.microsoft.com/office/drawing/2014/main" id="{EB022A72-6A32-4186-8E44-B439B917A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866" y="2720319"/>
            <a:ext cx="2598917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46" dirty="0"/>
              <a:t>Ускорение по времени</a:t>
            </a:r>
          </a:p>
          <a:p>
            <a:pPr eaLnBrk="1" hangingPunct="1"/>
            <a:endParaRPr lang="ru-RU" altLang="ru-RU" sz="1846" dirty="0"/>
          </a:p>
        </p:txBody>
      </p:sp>
      <p:sp>
        <p:nvSpPr>
          <p:cNvPr id="66632" name="Прямоугольник 8">
            <a:extLst>
              <a:ext uri="{FF2B5EF4-FFF2-40B4-BE49-F238E27FC236}">
                <a16:creationId xmlns:a16="http://schemas.microsoft.com/office/drawing/2014/main" id="{36F34EBB-314D-45B5-AA0D-D3FD453A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1" y="4960971"/>
            <a:ext cx="8568103" cy="102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31" dirty="0"/>
              <a:t>Для имитации вычислительной сложности, расчет целевой функции был усложнен дополнительными вычислениями, не меняющими саму функцию.</a:t>
            </a:r>
            <a:endParaRPr lang="ru-RU" altLang="ru-RU" sz="203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Содержимое 17">
            <a:extLst>
              <a:ext uri="{FF2B5EF4-FFF2-40B4-BE49-F238E27FC236}">
                <a16:creationId xmlns:a16="http://schemas.microsoft.com/office/drawing/2014/main" id="{3EA2F347-7F14-4618-B793-07BD4E58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764704"/>
            <a:ext cx="9000392" cy="9964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 dirty="0"/>
              <a:t>	</a:t>
            </a:r>
            <a:r>
              <a:rPr lang="ru-RU" altLang="ru-RU" dirty="0"/>
              <a:t> Приведено ускорение, полученное при решении серии задач на одном GPU с использованием адаптивной схемы, по сравнению с аналогичным запуском на CPU с использованием 4 потоков. </a:t>
            </a:r>
          </a:p>
        </p:txBody>
      </p:sp>
      <p:sp>
        <p:nvSpPr>
          <p:cNvPr id="67587" name="Заголовок 2">
            <a:extLst>
              <a:ext uri="{FF2B5EF4-FFF2-40B4-BE49-F238E27FC236}">
                <a16:creationId xmlns:a16="http://schemas.microsoft.com/office/drawing/2014/main" id="{E2E2C38A-E44C-4A19-8769-42B7B65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4" y="142852"/>
            <a:ext cx="7772400" cy="457200"/>
          </a:xfrm>
        </p:spPr>
        <p:txBody>
          <a:bodyPr/>
          <a:lstStyle/>
          <a:p>
            <a:r>
              <a:rPr lang="ru-RU" altLang="ru-RU" dirty="0"/>
              <a:t>Ускорение на </a:t>
            </a:r>
            <a:r>
              <a:rPr lang="en-US" altLang="ru-RU" dirty="0"/>
              <a:t>GPU</a:t>
            </a:r>
            <a:endParaRPr lang="ru-RU" altLang="ru-RU" dirty="0"/>
          </a:p>
        </p:txBody>
      </p:sp>
      <p:sp>
        <p:nvSpPr>
          <p:cNvPr id="67588" name="Прямоугольник 8">
            <a:extLst>
              <a:ext uri="{FF2B5EF4-FFF2-40B4-BE49-F238E27FC236}">
                <a16:creationId xmlns:a16="http://schemas.microsoft.com/office/drawing/2014/main" id="{A1A5FD0C-DF6D-4B7C-A437-E3E5A8CC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54" y="1967556"/>
            <a:ext cx="285591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46" dirty="0"/>
              <a:t>Ускорение по итерациям</a:t>
            </a:r>
          </a:p>
        </p:txBody>
      </p:sp>
      <p:sp>
        <p:nvSpPr>
          <p:cNvPr id="67589" name="Прямоугольник 9">
            <a:extLst>
              <a:ext uri="{FF2B5EF4-FFF2-40B4-BE49-F238E27FC236}">
                <a16:creationId xmlns:a16="http://schemas.microsoft.com/office/drawing/2014/main" id="{FA556910-08D1-42E1-A65B-2B0F011E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89" y="1967556"/>
            <a:ext cx="2598917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46" dirty="0"/>
              <a:t>Ускорение по времени</a:t>
            </a:r>
          </a:p>
          <a:p>
            <a:pPr eaLnBrk="1" hangingPunct="1"/>
            <a:endParaRPr lang="ru-RU" altLang="ru-RU" sz="1846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35063E8A-1BAB-4E71-95C8-C92B191A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36553"/>
              </p:ext>
            </p:extLst>
          </p:nvPr>
        </p:nvGraphicFramePr>
        <p:xfrm>
          <a:off x="4572000" y="2336833"/>
          <a:ext cx="4319958" cy="1806546"/>
        </p:xfrm>
        <a:graphic>
          <a:graphicData uri="http://schemas.openxmlformats.org/drawingml/2006/table">
            <a:tbl>
              <a:tblPr/>
              <a:tblGrid>
                <a:gridCol w="71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68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1,9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4,0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8,3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6,9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3,4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11,0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5,2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20,0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10,2</a:t>
                      </a:r>
                    </a:p>
                  </a:txBody>
                  <a:tcPr marL="8791" marR="8791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DF07D3EE-C2D8-45B5-B279-D1C236A5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87360"/>
              </p:ext>
            </p:extLst>
          </p:nvPr>
        </p:nvGraphicFramePr>
        <p:xfrm>
          <a:off x="180243" y="2336833"/>
          <a:ext cx="4319956" cy="1806547"/>
        </p:xfrm>
        <a:graphic>
          <a:graphicData uri="http://schemas.openxmlformats.org/drawingml/2006/table">
            <a:tbl>
              <a:tblPr/>
              <a:tblGrid>
                <a:gridCol w="71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96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6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5,1 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3,9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9,3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12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19,9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15,0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11,9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39,6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6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15,6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52,9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22,1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105,7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Содержимое 17">
            <a:extLst>
              <a:ext uri="{FF2B5EF4-FFF2-40B4-BE49-F238E27FC236}">
                <a16:creationId xmlns:a16="http://schemas.microsoft.com/office/drawing/2014/main" id="{3EA2F347-7F14-4618-B793-07BD4E58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764704"/>
            <a:ext cx="9000392" cy="9964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 dirty="0"/>
              <a:t>	</a:t>
            </a:r>
            <a:r>
              <a:rPr lang="ru-RU" altLang="ru-RU" dirty="0"/>
              <a:t> Приведено ускорение алгоритма объединяющего множественные развертки и адаптивную схему при решении серии задач на GPU по сравнению с адаптивной схемой на CPU использующей 4 потоков</a:t>
            </a:r>
          </a:p>
        </p:txBody>
      </p:sp>
      <p:sp>
        <p:nvSpPr>
          <p:cNvPr id="67587" name="Заголовок 2">
            <a:extLst>
              <a:ext uri="{FF2B5EF4-FFF2-40B4-BE49-F238E27FC236}">
                <a16:creationId xmlns:a16="http://schemas.microsoft.com/office/drawing/2014/main" id="{E2E2C38A-E44C-4A19-8769-42B7B65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4" y="142852"/>
            <a:ext cx="7772400" cy="457200"/>
          </a:xfrm>
        </p:spPr>
        <p:txBody>
          <a:bodyPr/>
          <a:lstStyle/>
          <a:p>
            <a:r>
              <a:rPr lang="ru-RU" altLang="ru-RU" dirty="0"/>
              <a:t>Ускорение на </a:t>
            </a:r>
            <a:r>
              <a:rPr lang="en-US" altLang="ru-RU" dirty="0"/>
              <a:t>GPU</a:t>
            </a:r>
            <a:endParaRPr lang="ru-RU" altLang="ru-RU" dirty="0"/>
          </a:p>
        </p:txBody>
      </p:sp>
      <p:sp>
        <p:nvSpPr>
          <p:cNvPr id="67588" name="Прямоугольник 8">
            <a:extLst>
              <a:ext uri="{FF2B5EF4-FFF2-40B4-BE49-F238E27FC236}">
                <a16:creationId xmlns:a16="http://schemas.microsoft.com/office/drawing/2014/main" id="{A1A5FD0C-DF6D-4B7C-A437-E3E5A8CC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54" y="1967556"/>
            <a:ext cx="285591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46" dirty="0"/>
              <a:t>Ускорение по итерациям</a:t>
            </a:r>
          </a:p>
        </p:txBody>
      </p:sp>
      <p:sp>
        <p:nvSpPr>
          <p:cNvPr id="67589" name="Прямоугольник 9">
            <a:extLst>
              <a:ext uri="{FF2B5EF4-FFF2-40B4-BE49-F238E27FC236}">
                <a16:creationId xmlns:a16="http://schemas.microsoft.com/office/drawing/2014/main" id="{FA556910-08D1-42E1-A65B-2B0F011E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89" y="1967556"/>
            <a:ext cx="2598917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46" dirty="0"/>
              <a:t>Ускорение по времени</a:t>
            </a:r>
          </a:p>
          <a:p>
            <a:pPr eaLnBrk="1" hangingPunct="1"/>
            <a:endParaRPr lang="ru-RU" altLang="ru-RU" sz="1846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35063E8A-1BAB-4E71-95C8-C92B191A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31010"/>
              </p:ext>
            </p:extLst>
          </p:nvPr>
        </p:nvGraphicFramePr>
        <p:xfrm>
          <a:off x="4572000" y="2336833"/>
          <a:ext cx="4319958" cy="1806546"/>
        </p:xfrm>
        <a:graphic>
          <a:graphicData uri="http://schemas.openxmlformats.org/drawingml/2006/table">
            <a:tbl>
              <a:tblPr/>
              <a:tblGrid>
                <a:gridCol w="71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68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524" marR="9524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DF07D3EE-C2D8-45B5-B279-D1C236A5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42963"/>
              </p:ext>
            </p:extLst>
          </p:nvPr>
        </p:nvGraphicFramePr>
        <p:xfrm>
          <a:off x="180243" y="2336833"/>
          <a:ext cx="4319956" cy="1806547"/>
        </p:xfrm>
        <a:graphic>
          <a:graphicData uri="http://schemas.openxmlformats.org/drawingml/2006/table">
            <a:tbl>
              <a:tblPr/>
              <a:tblGrid>
                <a:gridCol w="71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96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6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11,3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12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39,0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31,5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57,1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6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128,4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83,5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87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267,9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1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Содержимое 17">
            <a:extLst>
              <a:ext uri="{FF2B5EF4-FFF2-40B4-BE49-F238E27FC236}">
                <a16:creationId xmlns:a16="http://schemas.microsoft.com/office/drawing/2014/main" id="{3EA2F347-7F14-4618-B793-07BD4E58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764704"/>
            <a:ext cx="9000392" cy="9964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 dirty="0"/>
              <a:t>	</a:t>
            </a:r>
            <a:r>
              <a:rPr lang="ru-RU" altLang="ru-RU" dirty="0"/>
              <a:t> Приведено ускорение алгоритма объединяющего множественные развертки и адаптивную схему при решении 20-ти шестимерных задач на GPU по сравнению с адаптивной схемой на CPU использующей 4 потоков. Вычисления производились на трех узлах кластера.</a:t>
            </a:r>
          </a:p>
        </p:txBody>
      </p:sp>
      <p:sp>
        <p:nvSpPr>
          <p:cNvPr id="67587" name="Заголовок 2">
            <a:extLst>
              <a:ext uri="{FF2B5EF4-FFF2-40B4-BE49-F238E27FC236}">
                <a16:creationId xmlns:a16="http://schemas.microsoft.com/office/drawing/2014/main" id="{E2E2C38A-E44C-4A19-8769-42B7B65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4" y="142852"/>
            <a:ext cx="7772400" cy="457200"/>
          </a:xfrm>
        </p:spPr>
        <p:txBody>
          <a:bodyPr/>
          <a:lstStyle/>
          <a:p>
            <a:r>
              <a:rPr lang="ru-RU" altLang="ru-RU" dirty="0"/>
              <a:t>Ускорение на </a:t>
            </a:r>
            <a:r>
              <a:rPr lang="en-US" altLang="ru-RU" dirty="0"/>
              <a:t>GPU</a:t>
            </a:r>
            <a:endParaRPr lang="ru-RU" alt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DF07D3EE-C2D8-45B5-B279-D1C236A5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02865"/>
              </p:ext>
            </p:extLst>
          </p:nvPr>
        </p:nvGraphicFramePr>
        <p:xfrm>
          <a:off x="2069022" y="2420888"/>
          <a:ext cx="5005957" cy="1867078"/>
        </p:xfrm>
        <a:graphic>
          <a:graphicData uri="http://schemas.openxmlformats.org/drawingml/2006/table">
            <a:tbl>
              <a:tblPr/>
              <a:tblGrid>
                <a:gridCol w="144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0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rtl="0" fontAlgn="ctr"/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8791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Ускорение по итерациям</a:t>
                      </a:r>
                    </a:p>
                  </a:txBody>
                  <a:tcPr marL="7620" marR="7620" marT="762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Ускорение по времени</a:t>
                      </a:r>
                    </a:p>
                  </a:txBody>
                  <a:tcPr marL="7620" marR="7620" marT="762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863277"/>
                  </a:ext>
                </a:extLst>
              </a:tr>
              <a:tr h="378009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79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92,7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09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8792" marR="8792" marT="8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4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719E2CCA-8F22-463F-88A9-14A86442B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1" y="764704"/>
            <a:ext cx="8229600" cy="301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dirty="0">
                <a:latin typeface="+mn-lt"/>
              </a:rPr>
              <a:t>Найти минимум функции </a:t>
            </a:r>
            <a:r>
              <a:rPr lang="en-US" altLang="ru-RU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ru-RU" i="1" baseline="-25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ru-RU" i="1" dirty="0">
                <a:latin typeface="+mn-lt"/>
                <a:cs typeface="Times New Roman" panose="02020603050405020304" pitchFamily="18" charset="0"/>
              </a:rPr>
              <a:t>y</a:t>
            </a:r>
            <a:r>
              <a:rPr lang="en-US" altLang="ru-RU" dirty="0">
                <a:latin typeface="+mn-lt"/>
                <a:cs typeface="Times New Roman" panose="02020603050405020304" pitchFamily="18" charset="0"/>
              </a:rPr>
              <a:t>)</a:t>
            </a:r>
            <a:r>
              <a:rPr lang="ru-RU" altLang="ru-RU" sz="2215" dirty="0">
                <a:latin typeface="+mn-lt"/>
              </a:rPr>
              <a:t>:</a:t>
            </a:r>
          </a:p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endParaRPr lang="ru-RU" altLang="ru-RU" sz="2215" dirty="0">
              <a:latin typeface="+mn-lt"/>
            </a:endParaRPr>
          </a:p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endParaRPr lang="ru-RU" altLang="ru-RU" sz="2215" dirty="0">
              <a:latin typeface="+mn-lt"/>
            </a:endParaRPr>
          </a:p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dirty="0">
                <a:latin typeface="+mn-lt"/>
              </a:rPr>
              <a:t>где</a:t>
            </a:r>
          </a:p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dirty="0">
                <a:latin typeface="+mn-lt"/>
              </a:rPr>
              <a:t>  - </a:t>
            </a:r>
            <a:r>
              <a:rPr lang="en-US" altLang="ru-RU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ru-RU" i="1" baseline="-25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ru-RU" i="1" dirty="0">
                <a:latin typeface="+mn-lt"/>
                <a:cs typeface="Times New Roman" panose="02020603050405020304" pitchFamily="18" charset="0"/>
              </a:rPr>
              <a:t>y</a:t>
            </a:r>
            <a:r>
              <a:rPr lang="en-US" altLang="ru-RU" dirty="0">
                <a:latin typeface="+mn-lt"/>
                <a:cs typeface="Times New Roman" panose="02020603050405020304" pitchFamily="18" charset="0"/>
              </a:rPr>
              <a:t>)</a:t>
            </a:r>
            <a:r>
              <a:rPr lang="ru-RU" altLang="ru-RU" sz="2215" dirty="0">
                <a:latin typeface="+mn-lt"/>
              </a:rPr>
              <a:t> – минимизируемая функция (критерий),</a:t>
            </a:r>
          </a:p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 - </a:t>
            </a:r>
            <a:r>
              <a:rPr lang="en-US" altLang="ru-RU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ru-RU" sz="2215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15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ru-RU" sz="2215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15" dirty="0">
                <a:latin typeface="+mn-lt"/>
                <a:sym typeface="Symbol" panose="05050102010706020507" pitchFamily="18" charset="2"/>
              </a:rPr>
              <a:t>область поиска,</a:t>
            </a:r>
          </a:p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dirty="0">
                <a:latin typeface="+mn-lt"/>
                <a:sym typeface="Symbol" panose="05050102010706020507" pitchFamily="18" charset="2"/>
              </a:rPr>
              <a:t>  </a:t>
            </a:r>
            <a:r>
              <a:rPr lang="ru-RU" altLang="ru-RU" sz="2215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en-US" altLang="ru-RU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ru-RU" sz="2215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215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altLang="ru-RU" sz="2215" dirty="0">
                <a:latin typeface="+mn-lt"/>
                <a:sym typeface="Symbol" panose="05050102010706020507" pitchFamily="18" charset="2"/>
              </a:rPr>
              <a:t>вектор варьируемых параметров</a:t>
            </a:r>
            <a:endParaRPr lang="en-US" altLang="ru-RU" sz="2215" dirty="0"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DF27A4A-8DC6-456B-8AC1-D6710AA9C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73950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Постановка задачи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58D4996-EC80-4895-B164-8FCD3B04A8DB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7157218"/>
              </p:ext>
            </p:extLst>
          </p:nvPr>
        </p:nvGraphicFramePr>
        <p:xfrm>
          <a:off x="774700" y="1155700"/>
          <a:ext cx="33321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17" name="Equation" r:id="rId3" imgW="1739880" imgH="279360" progId="Equation.DSMT4">
                  <p:embed/>
                </p:oleObj>
              </mc:Choice>
              <mc:Fallback>
                <p:oleObj name="Equation" r:id="rId3" imgW="1739880" imgH="279360" progId="Equation.DSMT4">
                  <p:embed/>
                  <p:pic>
                    <p:nvPicPr>
                      <p:cNvPr id="0" name="Picture 1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155700"/>
                        <a:ext cx="33321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6F682243-3A2A-4C9B-974F-80A47AAB1D5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44360349"/>
              </p:ext>
            </p:extLst>
          </p:nvPr>
        </p:nvGraphicFramePr>
        <p:xfrm>
          <a:off x="774700" y="1629647"/>
          <a:ext cx="42576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18" name="Equation" r:id="rId5" imgW="52120800" imgH="6705600" progId="Equation.DSMT4">
                  <p:embed/>
                </p:oleObj>
              </mc:Choice>
              <mc:Fallback>
                <p:oleObj name="Equation" r:id="rId5" imgW="52120800" imgH="6705600" progId="Equation.DSMT4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629647"/>
                        <a:ext cx="42576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87A2D7B1-E041-4BA3-894A-2965DF15A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64669"/>
              </p:ext>
            </p:extLst>
          </p:nvPr>
        </p:nvGraphicFramePr>
        <p:xfrm>
          <a:off x="657274" y="4576169"/>
          <a:ext cx="4555880" cy="57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19" name="Equation" r:id="rId7" imgW="53340000" imgH="6705600" progId="Equation.DSMT4">
                  <p:embed/>
                </p:oleObj>
              </mc:Choice>
              <mc:Fallback>
                <p:oleObj name="Equation" r:id="rId7" imgW="53340000" imgH="67056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74" y="4576169"/>
                        <a:ext cx="4555880" cy="572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9">
            <a:extLst>
              <a:ext uri="{FF2B5EF4-FFF2-40B4-BE49-F238E27FC236}">
                <a16:creationId xmlns:a16="http://schemas.microsoft.com/office/drawing/2014/main" id="{2B121C9E-88B0-43EF-9FB2-6738E8BF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2" y="4154138"/>
            <a:ext cx="822960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dirty="0">
                <a:latin typeface="Arial" panose="020B0604020202020204" pitchFamily="34" charset="0"/>
              </a:rPr>
              <a:t>Допустимая область 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6F1F68AC-392D-49A0-ACD2-5963BABE6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940379"/>
              </p:ext>
            </p:extLst>
          </p:nvPr>
        </p:nvGraphicFramePr>
        <p:xfrm>
          <a:off x="657274" y="5044727"/>
          <a:ext cx="49228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20" name="Уравнение" r:id="rId9" imgW="55168800" imgH="6096000" progId="Equation.3">
                  <p:embed/>
                </p:oleObj>
              </mc:Choice>
              <mc:Fallback>
                <p:oleObj name="Уравнение" r:id="rId9" imgW="55168800" imgH="60960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74" y="5044727"/>
                        <a:ext cx="492283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22275" y="2590800"/>
            <a:ext cx="8580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dirty="0"/>
              <a:t>Спасибо за внимание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2" name="Picture 4" descr="D:\Barkalov\Публикации\2015 PACT\Презентация\Редукция цвет - small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827584" y="692696"/>
            <a:ext cx="6296026" cy="4581525"/>
          </a:xfrm>
          <a:prstGeom prst="rect">
            <a:avLst/>
          </a:prstGeom>
          <a:noFill/>
        </p:spPr>
      </p:pic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6732240" y="1412776"/>
            <a:ext cx="16688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" pitchFamily="18" charset="0"/>
              </a:rPr>
              <a:t>N</a:t>
            </a:r>
            <a:r>
              <a:rPr lang="en-US" sz="2000" dirty="0">
                <a:latin typeface="Times" pitchFamily="18" charset="0"/>
              </a:rPr>
              <a:t>-</a:t>
            </a:r>
            <a:r>
              <a:rPr lang="ru-RU" sz="2000" dirty="0">
                <a:latin typeface="Times" pitchFamily="18" charset="0"/>
              </a:rPr>
              <a:t>мерное </a:t>
            </a:r>
          </a:p>
          <a:p>
            <a:r>
              <a:rPr lang="ru-RU" sz="2000" dirty="0">
                <a:latin typeface="Times" pitchFamily="18" charset="0"/>
              </a:rPr>
              <a:t>пространство</a:t>
            </a:r>
          </a:p>
        </p:txBody>
      </p:sp>
      <p:sp>
        <p:nvSpPr>
          <p:cNvPr id="16" name="Text Box 1031"/>
          <p:cNvSpPr txBox="1">
            <a:spLocks noChangeArrowheads="1"/>
          </p:cNvSpPr>
          <p:nvPr/>
        </p:nvSpPr>
        <p:spPr bwMode="auto">
          <a:xfrm>
            <a:off x="7236296" y="4725144"/>
            <a:ext cx="1314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" pitchFamily="18" charset="0"/>
              </a:rPr>
              <a:t>1-</a:t>
            </a:r>
            <a:r>
              <a:rPr lang="ru-RU" sz="2000" dirty="0">
                <a:latin typeface="Times" pitchFamily="18" charset="0"/>
              </a:rPr>
              <a:t>мерный </a:t>
            </a:r>
          </a:p>
          <a:p>
            <a:r>
              <a:rPr lang="ru-RU" sz="2000" dirty="0">
                <a:latin typeface="Times" pitchFamily="18" charset="0"/>
              </a:rPr>
              <a:t>интервал</a:t>
            </a:r>
          </a:p>
        </p:txBody>
      </p:sp>
      <p:sp>
        <p:nvSpPr>
          <p:cNvPr id="17" name="Text Box 1032"/>
          <p:cNvSpPr txBox="1">
            <a:spLocks noChangeArrowheads="1"/>
          </p:cNvSpPr>
          <p:nvPr/>
        </p:nvSpPr>
        <p:spPr bwMode="auto">
          <a:xfrm>
            <a:off x="4898927" y="3284984"/>
            <a:ext cx="35734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>
                <a:latin typeface="Times" pitchFamily="18" charset="0"/>
              </a:rPr>
              <a:t>Кривая Пеано, </a:t>
            </a:r>
          </a:p>
          <a:p>
            <a:r>
              <a:rPr lang="ru-RU" sz="2000" dirty="0">
                <a:latin typeface="Times" pitchFamily="18" charset="0"/>
              </a:rPr>
              <a:t>заполняет пространство</a:t>
            </a:r>
            <a:endParaRPr lang="en-US" sz="2000" dirty="0">
              <a:latin typeface="Times" pitchFamily="18" charset="0"/>
            </a:endParaRPr>
          </a:p>
          <a:p>
            <a:r>
              <a:rPr lang="ru-RU" sz="2000" dirty="0">
                <a:cs typeface="Times New Roman" pitchFamily="18" charset="0"/>
                <a:sym typeface="Symbol" pitchFamily="18" charset="2"/>
              </a:rPr>
              <a:t> 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000" dirty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0</a:t>
            </a:r>
            <a:r>
              <a:rPr lang="ru-RU" sz="2000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000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ru-RU" sz="2000" dirty="0">
                <a:cs typeface="Times New Roman" pitchFamily="18" charset="0"/>
                <a:sym typeface="Symbol" pitchFamily="18" charset="2"/>
              </a:rPr>
              <a:t>    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0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i="1" baseline="30000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ru-RU" sz="20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>
                <a:cs typeface="Times New Roman" pitchFamily="18" charset="0"/>
              </a:rPr>
              <a:t>D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>
                <a:cs typeface="Times New Roman" pitchFamily="18" charset="0"/>
                <a:sym typeface="Symbol" pitchFamily="18" charset="2"/>
              </a:rPr>
              <a:t>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pPr eaLnBrk="1" hangingPunct="1"/>
            <a:r>
              <a:rPr lang="ru-RU" dirty="0">
                <a:cs typeface="Arial" pitchFamily="34" charset="0"/>
              </a:rPr>
              <a:t>Редукция размерности</a:t>
            </a:r>
            <a:endParaRPr lang="en-US" dirty="0"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>
            <a:stCxn id="17" idx="1"/>
          </p:cNvCxnSpPr>
          <p:nvPr/>
        </p:nvCxnSpPr>
        <p:spPr>
          <a:xfrm flipH="1" flipV="1">
            <a:off x="3131841" y="2780929"/>
            <a:ext cx="1767086" cy="101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9632" y="5589240"/>
            <a:ext cx="66967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i="1" dirty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  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(y)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 y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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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  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(y(x))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 x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[0,1]</a:t>
            </a:r>
            <a:r>
              <a:rPr lang="ru-RU" i="1" dirty="0">
                <a:cs typeface="Times New Roman" pitchFamily="18" charset="0"/>
                <a:sym typeface="Symbol" pitchFamily="18" charset="2"/>
              </a:rPr>
              <a:t>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Barkalov\Публикации\2019 WCGO\Презентация\Трехмерные развертки\m=3.png">
            <a:extLst>
              <a:ext uri="{FF2B5EF4-FFF2-40B4-BE49-F238E27FC236}">
                <a16:creationId xmlns:a16="http://schemas.microsoft.com/office/drawing/2014/main" id="{76340BAF-A12B-4E46-978C-A8D67B0A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02" y="3212976"/>
            <a:ext cx="2610160" cy="2880000"/>
          </a:xfrm>
          <a:prstGeom prst="rect">
            <a:avLst/>
          </a:prstGeom>
          <a:noFill/>
        </p:spPr>
      </p:pic>
      <p:pic>
        <p:nvPicPr>
          <p:cNvPr id="9" name="Picture 4" descr="D:\Barkalov\Публикации\2019 WCGO\Презентация\Трехмерные развертки\m=4.png">
            <a:extLst>
              <a:ext uri="{FF2B5EF4-FFF2-40B4-BE49-F238E27FC236}">
                <a16:creationId xmlns:a16="http://schemas.microsoft.com/office/drawing/2014/main" id="{7B0653C6-6DA2-44CC-BE4D-D7315AB1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212977"/>
            <a:ext cx="2655520" cy="2880000"/>
          </a:xfrm>
          <a:prstGeom prst="rect">
            <a:avLst/>
          </a:prstGeom>
          <a:noFill/>
        </p:spPr>
      </p:pic>
      <p:pic>
        <p:nvPicPr>
          <p:cNvPr id="10" name="Picture 5" descr="D:\Barkalov\Публикации\2019 WCGO\Презентация\Трехмерные развертки\m=2.png">
            <a:extLst>
              <a:ext uri="{FF2B5EF4-FFF2-40B4-BE49-F238E27FC236}">
                <a16:creationId xmlns:a16="http://schemas.microsoft.com/office/drawing/2014/main" id="{AB27233E-AFF3-4F46-8203-4FA434411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212976"/>
            <a:ext cx="2613920" cy="2880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r>
              <a:rPr lang="ru-RU" dirty="0">
                <a:cs typeface="Arial" pitchFamily="34" charset="0"/>
              </a:rPr>
              <a:t>Редукция размерности</a:t>
            </a:r>
            <a:endParaRPr lang="ru-RU" sz="2800" dirty="0"/>
          </a:p>
        </p:txBody>
      </p:sp>
      <p:pic>
        <p:nvPicPr>
          <p:cNvPr id="103429" name="Picture 5" descr="D:\Barkalov\Публикации\2014 JOGO\Revision 2\LaTeX\fig1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472" y="728976"/>
            <a:ext cx="2484000" cy="2484000"/>
          </a:xfrm>
          <a:prstGeom prst="rect">
            <a:avLst/>
          </a:prstGeom>
          <a:noFill/>
        </p:spPr>
      </p:pic>
      <p:pic>
        <p:nvPicPr>
          <p:cNvPr id="103430" name="Picture 6" descr="D:\Barkalov\Публикации\2014 JOGO\Revision 2\LaTeX\fig1b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94882" y="728976"/>
            <a:ext cx="2484000" cy="2484000"/>
          </a:xfrm>
          <a:prstGeom prst="rect">
            <a:avLst/>
          </a:prstGeom>
          <a:noFill/>
        </p:spPr>
      </p:pic>
      <p:pic>
        <p:nvPicPr>
          <p:cNvPr id="103431" name="Picture 7" descr="D:\Barkalov\Публикации\2014 JOGO\Revision 2\LaTeX\fig1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9928" y="728976"/>
            <a:ext cx="2484000" cy="248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468313" y="3789363"/>
            <a:ext cx="82296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i="1" dirty="0">
                <a:cs typeface="Times" pitchFamily="18" charset="0"/>
              </a:rPr>
              <a:t>Численный метод построения  кривой Пеано с заданной точностью рассмотрены Сергеевым, </a:t>
            </a:r>
            <a:r>
              <a:rPr lang="ru-RU" i="1" dirty="0" err="1">
                <a:cs typeface="Times" pitchFamily="18" charset="0"/>
              </a:rPr>
              <a:t>Стронгиным</a:t>
            </a:r>
            <a:r>
              <a:rPr lang="ru-RU" i="1" dirty="0">
                <a:cs typeface="Times" pitchFamily="18" charset="0"/>
              </a:rPr>
              <a:t> (2013)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dirty="0">
                <a:cs typeface="Times" pitchFamily="18" charset="0"/>
              </a:rPr>
              <a:t>Условие Липшица трансформируется в условие Гельдера</a:t>
            </a:r>
            <a:endParaRPr lang="en-US" dirty="0">
              <a:cs typeface="Times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endParaRPr lang="ru-RU" i="1" dirty="0">
              <a:cs typeface="Times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dirty="0">
                <a:cs typeface="Times" pitchFamily="18" charset="0"/>
              </a:rPr>
              <a:t>где </a:t>
            </a:r>
            <a:r>
              <a:rPr lang="en-US" i="1" dirty="0">
                <a:cs typeface="Times" pitchFamily="18" charset="0"/>
              </a:rPr>
              <a:t>x</a:t>
            </a:r>
            <a:r>
              <a:rPr lang="en-US" baseline="-25000" dirty="0">
                <a:cs typeface="Times" pitchFamily="18" charset="0"/>
              </a:rPr>
              <a:t>1</a:t>
            </a:r>
            <a:r>
              <a:rPr lang="en-US" dirty="0">
                <a:cs typeface="Times" pitchFamily="18" charset="0"/>
              </a:rPr>
              <a:t>, </a:t>
            </a:r>
            <a:r>
              <a:rPr lang="en-US" i="1" dirty="0">
                <a:cs typeface="Times" pitchFamily="18" charset="0"/>
              </a:rPr>
              <a:t>x</a:t>
            </a:r>
            <a:r>
              <a:rPr lang="en-US" baseline="-25000" dirty="0">
                <a:cs typeface="Times" pitchFamily="18" charset="0"/>
              </a:rPr>
              <a:t>2</a:t>
            </a:r>
            <a:r>
              <a:rPr lang="ru-RU" dirty="0">
                <a:cs typeface="Times" pitchFamily="18" charset="0"/>
                <a:sym typeface="Symbol" pitchFamily="18" charset="2"/>
              </a:rPr>
              <a:t></a:t>
            </a:r>
            <a:r>
              <a:rPr lang="en-US" dirty="0">
                <a:cs typeface="Times" pitchFamily="18" charset="0"/>
              </a:rPr>
              <a:t>[0,1]</a:t>
            </a:r>
            <a:endParaRPr lang="en-US" i="1" dirty="0">
              <a:cs typeface="Times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endParaRPr lang="ru-RU" b="1" dirty="0"/>
          </a:p>
        </p:txBody>
      </p:sp>
      <p:sp>
        <p:nvSpPr>
          <p:cNvPr id="3076" name="Заголовок 6"/>
          <p:cNvSpPr>
            <a:spLocks noGrp="1"/>
          </p:cNvSpPr>
          <p:nvPr>
            <p:ph type="title"/>
          </p:nvPr>
        </p:nvSpPr>
        <p:spPr>
          <a:xfrm>
            <a:off x="144000" y="152400"/>
            <a:ext cx="7772400" cy="457200"/>
          </a:xfrm>
        </p:spPr>
        <p:txBody>
          <a:bodyPr/>
          <a:lstStyle/>
          <a:p>
            <a:r>
              <a:rPr lang="ru-RU" dirty="0">
                <a:cs typeface="Arial" pitchFamily="34" charset="0"/>
              </a:rPr>
              <a:t>Редукция размерности</a:t>
            </a:r>
            <a:endParaRPr lang="ru-RU" dirty="0"/>
          </a:p>
        </p:txBody>
      </p:sp>
      <p:pic>
        <p:nvPicPr>
          <p:cNvPr id="3077" name="Рисунок 9" descr="grishagin9_m3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8" y="714375"/>
            <a:ext cx="307181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Рисунок 11" descr="grishagin9_m3_list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88" y="642938"/>
            <a:ext cx="28289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Рисунок 17" descr="2rasvertki_m3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857250"/>
            <a:ext cx="264318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4698004-AF54-4651-A159-CEFAEA2FE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05935"/>
              </p:ext>
            </p:extLst>
          </p:nvPr>
        </p:nvGraphicFramePr>
        <p:xfrm>
          <a:off x="2627784" y="5255989"/>
          <a:ext cx="4632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1" name="Microsoft Equation 3.0" r:id="rId7" imgW="4632818" imgH="548782" progId="Equation.3">
                  <p:embed/>
                </p:oleObj>
              </mc:Choice>
              <mc:Fallback>
                <p:oleObj name="Microsoft Equation 3.0" r:id="rId7" imgW="4632818" imgH="548782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255989"/>
                        <a:ext cx="46323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pPr eaLnBrk="1" hangingPunct="1"/>
            <a:r>
              <a:rPr lang="ru-RU" dirty="0"/>
              <a:t>Параллельный алгоритм глобального поиска</a:t>
            </a:r>
            <a:endParaRPr lang="ru-RU" b="1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22856"/>
            <a:ext cx="8640960" cy="4752528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sz="2400" i="1" dirty="0">
                <a:cs typeface="Times New Roman" pitchFamily="18" charset="0"/>
              </a:rPr>
              <a:t>1.	0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400" i="1" dirty="0">
                <a:cs typeface="Times New Roman" pitchFamily="18" charset="0"/>
              </a:rPr>
              <a:t> x</a:t>
            </a:r>
            <a:r>
              <a:rPr lang="en-US" sz="2400" i="1" baseline="-30000" dirty="0">
                <a:cs typeface="Times New Roman" pitchFamily="18" charset="0"/>
              </a:rPr>
              <a:t>0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>
                <a:cs typeface="Times New Roman" pitchFamily="18" charset="0"/>
                <a:sym typeface="Math1" charset="2"/>
              </a:rPr>
              <a:t>…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i="1" baseline="-30000" dirty="0">
                <a:cs typeface="Times New Roman" pitchFamily="18" charset="0"/>
              </a:rPr>
              <a:t>i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>
                <a:cs typeface="Times New Roman" pitchFamily="18" charset="0"/>
                <a:sym typeface="Math1" charset="2"/>
              </a:rPr>
              <a:t>…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 err="1">
                <a:cs typeface="Times New Roman" pitchFamily="18" charset="0"/>
              </a:rPr>
              <a:t>x</a:t>
            </a:r>
            <a:r>
              <a:rPr lang="en-US" sz="2400" i="1" baseline="-30000" dirty="0" err="1">
                <a:cs typeface="Times New Roman" pitchFamily="18" charset="0"/>
              </a:rPr>
              <a:t>k</a:t>
            </a:r>
            <a:r>
              <a:rPr lang="en-US" sz="2400" i="1" baseline="-300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400" i="1" baseline="-300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1</a:t>
            </a:r>
            <a:r>
              <a:rPr lang="ru-RU" sz="2400" i="1" dirty="0"/>
              <a:t>,  </a:t>
            </a:r>
            <a:endParaRPr lang="en-US" sz="2400" i="1" dirty="0"/>
          </a:p>
          <a:p>
            <a:pPr marL="457200" indent="-457200" eaLnBrk="1" hangingPunct="1">
              <a:buNone/>
            </a:pPr>
            <a:r>
              <a:rPr lang="en-US" sz="2400" i="1" dirty="0"/>
              <a:t>2.	</a:t>
            </a:r>
            <a:r>
              <a:rPr lang="ru-RU" sz="2400" i="1" dirty="0"/>
              <a:t>Для каждого </a:t>
            </a:r>
            <a:r>
              <a:rPr lang="ru-RU" sz="2400" i="1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i="1" baseline="-30000" dirty="0">
                <a:cs typeface="Times New Roman" pitchFamily="18" charset="0"/>
              </a:rPr>
              <a:t>i</a:t>
            </a:r>
            <a:r>
              <a:rPr lang="en-US" sz="2400" i="1" baseline="-300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 i="1" baseline="-30000" dirty="0">
                <a:cs typeface="Times New Roman" pitchFamily="18" charset="0"/>
              </a:rPr>
              <a:t>1</a:t>
            </a:r>
            <a:r>
              <a:rPr lang="ru-RU" sz="2400" i="1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i="1" baseline="-30000" dirty="0">
                <a:cs typeface="Times New Roman" pitchFamily="18" charset="0"/>
              </a:rPr>
              <a:t>i</a:t>
            </a:r>
            <a:r>
              <a:rPr lang="ru-RU" sz="2400" i="1" baseline="-30000" dirty="0">
                <a:cs typeface="Times New Roman" pitchFamily="18" charset="0"/>
              </a:rPr>
              <a:t> </a:t>
            </a:r>
            <a:r>
              <a:rPr lang="ru-RU" sz="2400" i="1" dirty="0">
                <a:cs typeface="Times New Roman" pitchFamily="18" charset="0"/>
              </a:rPr>
              <a:t>), 1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>
                <a:cs typeface="Times New Roman" pitchFamily="18" charset="0"/>
              </a:rPr>
              <a:t>i</a:t>
            </a:r>
            <a:r>
              <a:rPr lang="en-US" sz="2400" i="1" dirty="0" err="1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>
                <a:cs typeface="Times New Roman" pitchFamily="18" charset="0"/>
              </a:rPr>
              <a:t>k</a:t>
            </a:r>
            <a:r>
              <a:rPr lang="ru-RU" sz="2400" i="1" dirty="0">
                <a:cs typeface="Times New Roman" pitchFamily="18" charset="0"/>
              </a:rPr>
              <a:t>, </a:t>
            </a:r>
            <a:r>
              <a:rPr lang="ru-RU" sz="2400" i="1" dirty="0">
                <a:sym typeface="Symbol" pitchFamily="18" charset="2"/>
              </a:rPr>
              <a:t></a:t>
            </a:r>
            <a:r>
              <a:rPr lang="en-US" sz="2400" i="1" baseline="-250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ru-RU" sz="2400" i="1" dirty="0"/>
              <a:t> </a:t>
            </a:r>
            <a:r>
              <a:rPr lang="ru-RU" sz="2400" i="1" dirty="0">
                <a:sym typeface="Symbol" pitchFamily="18" charset="2"/>
              </a:rPr>
              <a:t> длина интервала, </a:t>
            </a:r>
            <a:endParaRPr lang="en-US" sz="2400" i="1" dirty="0">
              <a:sym typeface="Symbol" pitchFamily="18" charset="2"/>
            </a:endParaRPr>
          </a:p>
          <a:p>
            <a:pPr marL="457200" indent="-457200" eaLnBrk="1" hangingPunct="1">
              <a:lnSpc>
                <a:spcPct val="200000"/>
              </a:lnSpc>
              <a:buNone/>
            </a:pPr>
            <a:r>
              <a:rPr lang="en-US" sz="2400" i="1" dirty="0"/>
              <a:t>	   r</a:t>
            </a:r>
            <a:r>
              <a:rPr lang="ru-RU" sz="2400" i="1" dirty="0"/>
              <a:t>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400" i="1" dirty="0">
                <a:sym typeface="Symbol" pitchFamily="18" charset="2"/>
              </a:rPr>
              <a:t>1, </a:t>
            </a:r>
            <a:r>
              <a:rPr lang="ru-RU" sz="2400" i="1" dirty="0">
                <a:sym typeface="Symbol" pitchFamily="18" charset="2"/>
              </a:rPr>
              <a:t> параметр метода.</a:t>
            </a:r>
            <a:endParaRPr lang="en-US" sz="2400" i="1" dirty="0">
              <a:sym typeface="Symbol" pitchFamily="18" charset="2"/>
            </a:endParaRPr>
          </a:p>
          <a:p>
            <a:pPr marL="457200" indent="-457200" eaLnBrk="1" hangingPunct="1">
              <a:spcBef>
                <a:spcPts val="1200"/>
              </a:spcBef>
              <a:buNone/>
            </a:pP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3. 	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</a:rPr>
              <a:t>Сортируем интервалы по убыванию характеристик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 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берем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</a:rPr>
              <a:t>p 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</a:rPr>
              <a:t>интервалов 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</a:rPr>
              <a:t>R(t</a:t>
            </a:r>
            <a:r>
              <a:rPr lang="pt-BR" sz="2400" i="1" baseline="-25000" dirty="0">
                <a:solidFill>
                  <a:srgbClr val="000000"/>
                </a:solidFill>
                <a:cs typeface="Times" pitchFamily="18" charset="0"/>
              </a:rPr>
              <a:t>1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</a:rPr>
              <a:t>)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</a:rPr>
              <a:t> 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  <a:sym typeface="Symbol"/>
              </a:rPr>
              <a:t>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/>
              </a:rPr>
              <a:t> 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</a:rPr>
              <a:t>R(t</a:t>
            </a:r>
            <a:r>
              <a:rPr lang="pt-BR" sz="2400" i="1" baseline="-25000" dirty="0">
                <a:solidFill>
                  <a:srgbClr val="000000"/>
                </a:solidFill>
                <a:cs typeface="Times" pitchFamily="18" charset="0"/>
              </a:rPr>
              <a:t>2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</a:rPr>
              <a:t>)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  <a:sym typeface="Symbol"/>
              </a:rPr>
              <a:t> 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/>
              </a:rPr>
              <a:t> 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</a:rPr>
              <a:t>... 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  <a:sym typeface="Symbol"/>
              </a:rPr>
              <a:t> 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</a:rPr>
              <a:t>R(t</a:t>
            </a:r>
            <a:r>
              <a:rPr lang="pt-BR" sz="2400" i="1" baseline="-25000" dirty="0">
                <a:solidFill>
                  <a:srgbClr val="000000"/>
                </a:solidFill>
                <a:cs typeface="Times" pitchFamily="18" charset="0"/>
              </a:rPr>
              <a:t>p</a:t>
            </a:r>
            <a:r>
              <a:rPr lang="pt-BR" sz="2400" i="1" dirty="0">
                <a:solidFill>
                  <a:srgbClr val="000000"/>
                </a:solidFill>
                <a:cs typeface="Times" pitchFamily="18" charset="0"/>
              </a:rPr>
              <a:t>)</a:t>
            </a:r>
            <a:endParaRPr lang="en-US" sz="2400" i="1" dirty="0">
              <a:solidFill>
                <a:srgbClr val="000000"/>
              </a:solidFill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None/>
            </a:pPr>
            <a:r>
              <a:rPr lang="en-US" sz="2400" b="1" i="1" dirty="0">
                <a:solidFill>
                  <a:srgbClr val="000000"/>
                </a:solidFill>
                <a:cs typeface="Times" pitchFamily="18" charset="0"/>
              </a:rPr>
              <a:t>4.	  </a:t>
            </a:r>
            <a:r>
              <a:rPr lang="ru-RU" sz="2400" b="1" i="1" dirty="0">
                <a:solidFill>
                  <a:srgbClr val="000000"/>
                </a:solidFill>
                <a:cs typeface="Times" pitchFamily="18" charset="0"/>
              </a:rPr>
              <a:t>Проводим </a:t>
            </a:r>
            <a:r>
              <a:rPr lang="en-US" sz="2400" b="1" i="1" dirty="0">
                <a:solidFill>
                  <a:srgbClr val="000000"/>
                </a:solidFill>
                <a:cs typeface="Times" pitchFamily="18" charset="0"/>
              </a:rPr>
              <a:t>p </a:t>
            </a:r>
            <a:r>
              <a:rPr lang="ru-RU" sz="2400" b="1" i="1" dirty="0">
                <a:solidFill>
                  <a:srgbClr val="000000"/>
                </a:solidFill>
                <a:cs typeface="Times" pitchFamily="18" charset="0"/>
              </a:rPr>
              <a:t>испытаний параллельно</a:t>
            </a:r>
          </a:p>
          <a:p>
            <a:pPr marL="355600" indent="-355600">
              <a:lnSpc>
                <a:spcPct val="120000"/>
              </a:lnSpc>
              <a:buSzPts val="2200"/>
              <a:buNone/>
            </a:pPr>
            <a:r>
              <a:rPr lang="en-US" sz="2400" b="1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	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(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1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ru-RU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1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), (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2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ru-RU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2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)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,…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(</a:t>
            </a:r>
            <a:r>
              <a:rPr lang="en-US" sz="2400" i="1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p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ru-RU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p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)</a:t>
            </a:r>
            <a:endParaRPr lang="ru-RU" sz="2400" i="1" dirty="0"/>
          </a:p>
          <a:p>
            <a:pPr marL="381000" indent="-381000" eaLnBrk="1" hangingPunct="1">
              <a:buNone/>
            </a:pPr>
            <a:r>
              <a:rPr lang="en-US" sz="2400" i="1" dirty="0">
                <a:solidFill>
                  <a:srgbClr val="000000"/>
                </a:solidFill>
                <a:cs typeface="Times" pitchFamily="18" charset="0"/>
              </a:rPr>
              <a:t>5.	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</a:rPr>
              <a:t>Критерий остановки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</a:rPr>
              <a:t>: </a:t>
            </a:r>
            <a:r>
              <a:rPr lang="en-US" sz="2400" i="1" dirty="0" err="1">
                <a:solidFill>
                  <a:srgbClr val="000000"/>
                </a:solidFill>
                <a:cs typeface="Times" pitchFamily="18" charset="0"/>
              </a:rPr>
              <a:t>x</a:t>
            </a:r>
            <a:r>
              <a:rPr lang="en-US" sz="2400" i="1" baseline="-25000" dirty="0" err="1">
                <a:solidFill>
                  <a:srgbClr val="000000"/>
                </a:solidFill>
                <a:cs typeface="Times" pitchFamily="18" charset="0"/>
              </a:rPr>
              <a:t>t</a:t>
            </a:r>
            <a:r>
              <a:rPr lang="en-US" sz="2400" i="1" baseline="-60000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i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ru-RU" sz="2400" i="1" baseline="-25000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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</a:t>
            </a:r>
            <a:r>
              <a:rPr lang="ru-RU" sz="24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 </a:t>
            </a:r>
            <a:r>
              <a:rPr lang="ru-RU" sz="2400" i="1" dirty="0">
                <a:cs typeface="Times New Roman" pitchFamily="18" charset="0"/>
              </a:rPr>
              <a:t>1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ru-RU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>
                <a:cs typeface="Times New Roman" pitchFamily="18" charset="0"/>
              </a:rPr>
              <a:t>i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ru-RU" sz="24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cs typeface="Times New Roman" pitchFamily="18" charset="0"/>
                <a:sym typeface="Symbol" pitchFamily="18" charset="2"/>
              </a:rPr>
              <a:t>p</a:t>
            </a:r>
            <a:endParaRPr lang="en-US" sz="2400" i="1" dirty="0">
              <a:solidFill>
                <a:srgbClr val="000000"/>
              </a:solidFill>
              <a:cs typeface="Times" pitchFamily="18" charset="0"/>
              <a:sym typeface="Symbol" pitchFamily="18" charset="2"/>
            </a:endParaRPr>
          </a:p>
          <a:p>
            <a:pPr marL="381000" indent="-381000" algn="r" eaLnBrk="1" hangingPunct="1">
              <a:buFontTx/>
              <a:buNone/>
            </a:pPr>
            <a:endParaRPr lang="en-US" sz="2000" i="1" dirty="0">
              <a:solidFill>
                <a:srgbClr val="000000"/>
              </a:solidFill>
              <a:cs typeface="Times" pitchFamily="18" charset="0"/>
              <a:sym typeface="Symbol" pitchFamily="18" charset="2"/>
            </a:endParaRPr>
          </a:p>
          <a:p>
            <a:pPr marL="381000" indent="-381000" algn="r" eaLnBrk="1" hangingPunct="1">
              <a:buFontTx/>
              <a:buNone/>
            </a:pPr>
            <a:r>
              <a:rPr lang="ru-RU" sz="20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Сергеев, Гришагин, </a:t>
            </a:r>
            <a:r>
              <a:rPr lang="ru-RU" sz="2000" i="1" dirty="0" err="1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Стронгин</a:t>
            </a:r>
            <a:r>
              <a:rPr lang="ru-RU" sz="2000" i="1" dirty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000" i="1" dirty="0"/>
              <a:t>(1997).</a:t>
            </a:r>
            <a:endParaRPr lang="ru-RU" sz="2000" i="1" dirty="0">
              <a:sym typeface="Symbol" pitchFamily="18" charset="2"/>
            </a:endParaRP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011738" y="1214422"/>
          <a:ext cx="3821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2" name="Equation" r:id="rId4" imgW="47244000" imgH="11582400" progId="Equation.DSMT4">
                  <p:embed/>
                </p:oleObj>
              </mc:Choice>
              <mc:Fallback>
                <p:oleObj name="Equation" r:id="rId4" imgW="47244000" imgH="11582400" progId="Equation.DSMT4">
                  <p:embed/>
                  <p:pic>
                    <p:nvPicPr>
                      <p:cNvPr id="0" name="Picture 1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214422"/>
                        <a:ext cx="3821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163392"/>
              </p:ext>
            </p:extLst>
          </p:nvPr>
        </p:nvGraphicFramePr>
        <p:xfrm>
          <a:off x="4427984" y="2427148"/>
          <a:ext cx="4740102" cy="101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3" name="Формула" r:id="rId6" imgW="54254400" imgH="11582400" progId="Equation.3">
                  <p:embed/>
                </p:oleObj>
              </mc:Choice>
              <mc:Fallback>
                <p:oleObj name="Формула" r:id="rId6" imgW="54254400" imgH="115824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427148"/>
                        <a:ext cx="4740102" cy="1011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17355"/>
              </p:ext>
            </p:extLst>
          </p:nvPr>
        </p:nvGraphicFramePr>
        <p:xfrm>
          <a:off x="5277704" y="4443372"/>
          <a:ext cx="3071802" cy="95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4" name="Формула" r:id="rId8" imgW="39319200" imgH="12192000" progId="Equation.3">
                  <p:embed/>
                </p:oleObj>
              </mc:Choice>
              <mc:Fallback>
                <p:oleObj name="Формула" r:id="rId8" imgW="39319200" imgH="121920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704" y="4443372"/>
                        <a:ext cx="3071802" cy="953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83568" y="836712"/>
            <a:ext cx="7145215" cy="460289"/>
            <a:chOff x="480" y="720"/>
            <a:chExt cx="4560" cy="298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Arial" pitchFamily="34" charset="0"/>
                </a:rPr>
                <a:t>0=x</a:t>
              </a:r>
              <a:r>
                <a:rPr lang="en-US" sz="1400" i="1" baseline="-25000" dirty="0">
                  <a:latin typeface="Arial" pitchFamily="34" charset="0"/>
                </a:rPr>
                <a:t>0</a:t>
              </a:r>
              <a:endParaRPr lang="ru-RU" sz="1400" i="1" dirty="0">
                <a:latin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2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i-1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</a:t>
              </a:r>
              <a:endParaRPr lang="ru-RU" sz="1400" i="1">
                <a:latin typeface="Arial" pitchFamily="34" charset="0"/>
              </a:endParaRPr>
            </a:p>
          </p:txBody>
        </p: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err="1">
                  <a:latin typeface="Arial" pitchFamily="34" charset="0"/>
                </a:rPr>
                <a:t>x</a:t>
              </a:r>
              <a:r>
                <a:rPr lang="en-US" sz="1400" i="1" baseline="-25000" dirty="0" err="1">
                  <a:latin typeface="Arial" pitchFamily="34" charset="0"/>
                </a:rPr>
                <a:t>k</a:t>
              </a:r>
              <a:r>
                <a:rPr lang="en-US" sz="1400" i="1" dirty="0">
                  <a:latin typeface="Arial" pitchFamily="34" charset="0"/>
                </a:rPr>
                <a:t>=1</a:t>
              </a:r>
              <a:endParaRPr lang="ru-RU" sz="1400" i="1" dirty="0">
                <a:latin typeface="Arial" pitchFamily="34" charset="0"/>
              </a:endParaRPr>
            </a:p>
          </p:txBody>
        </p:sp>
      </p:grp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3681413" y="1520810"/>
          <a:ext cx="1414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5" name="Формула" r:id="rId10" imgW="17983200" imgH="5486400" progId="Equation.3">
                  <p:embed/>
                </p:oleObj>
              </mc:Choice>
              <mc:Fallback>
                <p:oleObj name="Формула" r:id="rId10" imgW="17983200" imgH="54864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1520810"/>
                        <a:ext cx="14144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26" descr="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8943" y="1125538"/>
            <a:ext cx="6629400" cy="33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7772400" cy="457200"/>
          </a:xfrm>
        </p:spPr>
        <p:txBody>
          <a:bodyPr/>
          <a:lstStyle/>
          <a:p>
            <a:pPr eaLnBrk="1" hangingPunct="1"/>
            <a:r>
              <a:rPr lang="ru-RU" dirty="0"/>
              <a:t>Множественные отображения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79262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ru-RU" sz="2200" dirty="0"/>
          </a:p>
          <a:p>
            <a:pPr>
              <a:spcBef>
                <a:spcPct val="50000"/>
              </a:spcBef>
            </a:pPr>
            <a:endParaRPr lang="ru-RU" sz="2200" dirty="0"/>
          </a:p>
          <a:p>
            <a:pPr>
              <a:spcBef>
                <a:spcPct val="50000"/>
              </a:spcBef>
            </a:pPr>
            <a:endParaRPr lang="ru-RU" sz="2200" dirty="0"/>
          </a:p>
          <a:p>
            <a:pPr>
              <a:spcBef>
                <a:spcPct val="50000"/>
              </a:spcBef>
            </a:pPr>
            <a:endParaRPr lang="ru-RU" sz="2200" dirty="0"/>
          </a:p>
          <a:p>
            <a:pPr>
              <a:spcBef>
                <a:spcPct val="50000"/>
              </a:spcBef>
            </a:pPr>
            <a:endParaRPr lang="ru-RU" sz="2200" dirty="0"/>
          </a:p>
          <a:p>
            <a:endParaRPr lang="en-US" sz="2200" dirty="0"/>
          </a:p>
          <a:p>
            <a:pPr>
              <a:buFontTx/>
              <a:buChar char="•"/>
            </a:pPr>
            <a:endParaRPr lang="ru-RU" sz="2200" dirty="0"/>
          </a:p>
          <a:p>
            <a:pPr>
              <a:buFontTx/>
              <a:buChar char="•"/>
            </a:pPr>
            <a:endParaRPr lang="ru-RU" sz="2200" dirty="0"/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Число вращений до 2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предложена схема выбора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вращений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Баркалов К.А., Сидоров С.В., Рябов В.В. Параллельные вычисления в задачах многоэкстремальной оптимизации// Вестник ННГУ. Нижний Новгород: изд-во ННГУ. – №6(1), 2009, с. 171 – 177.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279" name="Freeform 127"/>
          <p:cNvSpPr>
            <a:spLocks/>
          </p:cNvSpPr>
          <p:nvPr/>
        </p:nvSpPr>
        <p:spPr bwMode="auto">
          <a:xfrm>
            <a:off x="1270489" y="1304925"/>
            <a:ext cx="2819400" cy="2552700"/>
          </a:xfrm>
          <a:custGeom>
            <a:avLst/>
            <a:gdLst>
              <a:gd name="T0" fmla="*/ 2147483647 w 1776"/>
              <a:gd name="T1" fmla="*/ 2147483647 h 1608"/>
              <a:gd name="T2" fmla="*/ 2147483647 w 1776"/>
              <a:gd name="T3" fmla="*/ 2147483647 h 1608"/>
              <a:gd name="T4" fmla="*/ 2147483647 w 1776"/>
              <a:gd name="T5" fmla="*/ 2147483647 h 1608"/>
              <a:gd name="T6" fmla="*/ 2147483647 w 1776"/>
              <a:gd name="T7" fmla="*/ 2147483647 h 1608"/>
              <a:gd name="T8" fmla="*/ 2147483647 w 1776"/>
              <a:gd name="T9" fmla="*/ 2147483647 h 1608"/>
              <a:gd name="T10" fmla="*/ 2147483647 w 1776"/>
              <a:gd name="T11" fmla="*/ 2147483647 h 1608"/>
              <a:gd name="T12" fmla="*/ 2147483647 w 1776"/>
              <a:gd name="T13" fmla="*/ 2147483647 h 1608"/>
              <a:gd name="T14" fmla="*/ 2147483647 w 1776"/>
              <a:gd name="T15" fmla="*/ 2147483647 h 1608"/>
              <a:gd name="T16" fmla="*/ 2147483647 w 1776"/>
              <a:gd name="T17" fmla="*/ 2147483647 h 1608"/>
              <a:gd name="T18" fmla="*/ 2147483647 w 1776"/>
              <a:gd name="T19" fmla="*/ 2147483647 h 1608"/>
              <a:gd name="T20" fmla="*/ 2147483647 w 1776"/>
              <a:gd name="T21" fmla="*/ 2147483647 h 1608"/>
              <a:gd name="T22" fmla="*/ 2147483647 w 1776"/>
              <a:gd name="T23" fmla="*/ 2147483647 h 1608"/>
              <a:gd name="T24" fmla="*/ 2147483647 w 1776"/>
              <a:gd name="T25" fmla="*/ 2147483647 h 1608"/>
              <a:gd name="T26" fmla="*/ 2147483647 w 1776"/>
              <a:gd name="T27" fmla="*/ 2147483647 h 1608"/>
              <a:gd name="T28" fmla="*/ 2147483647 w 1776"/>
              <a:gd name="T29" fmla="*/ 2147483647 h 1608"/>
              <a:gd name="T30" fmla="*/ 2147483647 w 1776"/>
              <a:gd name="T31" fmla="*/ 2147483647 h 1608"/>
              <a:gd name="T32" fmla="*/ 2147483647 w 1776"/>
              <a:gd name="T33" fmla="*/ 2147483647 h 1608"/>
              <a:gd name="T34" fmla="*/ 2147483647 w 1776"/>
              <a:gd name="T35" fmla="*/ 2147483647 h 1608"/>
              <a:gd name="T36" fmla="*/ 2147483647 w 1776"/>
              <a:gd name="T37" fmla="*/ 2147483647 h 1608"/>
              <a:gd name="T38" fmla="*/ 2147483647 w 1776"/>
              <a:gd name="T39" fmla="*/ 2147483647 h 1608"/>
              <a:gd name="T40" fmla="*/ 2147483647 w 1776"/>
              <a:gd name="T41" fmla="*/ 2147483647 h 1608"/>
              <a:gd name="T42" fmla="*/ 2147483647 w 1776"/>
              <a:gd name="T43" fmla="*/ 2147483647 h 1608"/>
              <a:gd name="T44" fmla="*/ 2147483647 w 1776"/>
              <a:gd name="T45" fmla="*/ 2147483647 h 1608"/>
              <a:gd name="T46" fmla="*/ 2147483647 w 1776"/>
              <a:gd name="T47" fmla="*/ 2147483647 h 1608"/>
              <a:gd name="T48" fmla="*/ 2147483647 w 1776"/>
              <a:gd name="T49" fmla="*/ 2147483647 h 1608"/>
              <a:gd name="T50" fmla="*/ 2147483647 w 1776"/>
              <a:gd name="T51" fmla="*/ 2147483647 h 160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76"/>
              <a:gd name="T79" fmla="*/ 0 h 1608"/>
              <a:gd name="T80" fmla="*/ 1776 w 1776"/>
              <a:gd name="T81" fmla="*/ 1608 h 160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76" h="1608">
                <a:moveTo>
                  <a:pt x="784" y="1608"/>
                </a:moveTo>
                <a:cubicBezTo>
                  <a:pt x="688" y="1488"/>
                  <a:pt x="592" y="1368"/>
                  <a:pt x="592" y="1272"/>
                </a:cubicBezTo>
                <a:cubicBezTo>
                  <a:pt x="592" y="1176"/>
                  <a:pt x="800" y="1104"/>
                  <a:pt x="784" y="1032"/>
                </a:cubicBezTo>
                <a:cubicBezTo>
                  <a:pt x="768" y="960"/>
                  <a:pt x="592" y="824"/>
                  <a:pt x="496" y="840"/>
                </a:cubicBezTo>
                <a:cubicBezTo>
                  <a:pt x="400" y="856"/>
                  <a:pt x="288" y="1128"/>
                  <a:pt x="208" y="1128"/>
                </a:cubicBezTo>
                <a:cubicBezTo>
                  <a:pt x="128" y="1128"/>
                  <a:pt x="0" y="928"/>
                  <a:pt x="16" y="840"/>
                </a:cubicBezTo>
                <a:cubicBezTo>
                  <a:pt x="32" y="752"/>
                  <a:pt x="296" y="696"/>
                  <a:pt x="304" y="600"/>
                </a:cubicBezTo>
                <a:cubicBezTo>
                  <a:pt x="312" y="504"/>
                  <a:pt x="72" y="352"/>
                  <a:pt x="64" y="264"/>
                </a:cubicBezTo>
                <a:cubicBezTo>
                  <a:pt x="56" y="176"/>
                  <a:pt x="184" y="88"/>
                  <a:pt x="256" y="72"/>
                </a:cubicBezTo>
                <a:cubicBezTo>
                  <a:pt x="328" y="56"/>
                  <a:pt x="424" y="176"/>
                  <a:pt x="496" y="168"/>
                </a:cubicBezTo>
                <a:cubicBezTo>
                  <a:pt x="568" y="160"/>
                  <a:pt x="632" y="0"/>
                  <a:pt x="688" y="24"/>
                </a:cubicBezTo>
                <a:cubicBezTo>
                  <a:pt x="744" y="48"/>
                  <a:pt x="840" y="216"/>
                  <a:pt x="832" y="312"/>
                </a:cubicBezTo>
                <a:cubicBezTo>
                  <a:pt x="824" y="408"/>
                  <a:pt x="616" y="520"/>
                  <a:pt x="640" y="600"/>
                </a:cubicBezTo>
                <a:cubicBezTo>
                  <a:pt x="664" y="680"/>
                  <a:pt x="872" y="800"/>
                  <a:pt x="976" y="792"/>
                </a:cubicBezTo>
                <a:cubicBezTo>
                  <a:pt x="1080" y="784"/>
                  <a:pt x="1256" y="664"/>
                  <a:pt x="1264" y="552"/>
                </a:cubicBezTo>
                <a:cubicBezTo>
                  <a:pt x="1272" y="440"/>
                  <a:pt x="1008" y="200"/>
                  <a:pt x="1024" y="120"/>
                </a:cubicBezTo>
                <a:cubicBezTo>
                  <a:pt x="1040" y="40"/>
                  <a:pt x="1240" y="72"/>
                  <a:pt x="1360" y="72"/>
                </a:cubicBezTo>
                <a:cubicBezTo>
                  <a:pt x="1480" y="72"/>
                  <a:pt x="1712" y="24"/>
                  <a:pt x="1744" y="120"/>
                </a:cubicBezTo>
                <a:cubicBezTo>
                  <a:pt x="1776" y="216"/>
                  <a:pt x="1552" y="512"/>
                  <a:pt x="1552" y="648"/>
                </a:cubicBezTo>
                <a:cubicBezTo>
                  <a:pt x="1552" y="784"/>
                  <a:pt x="1736" y="856"/>
                  <a:pt x="1744" y="936"/>
                </a:cubicBezTo>
                <a:cubicBezTo>
                  <a:pt x="1752" y="1016"/>
                  <a:pt x="1680" y="1136"/>
                  <a:pt x="1600" y="1128"/>
                </a:cubicBezTo>
                <a:cubicBezTo>
                  <a:pt x="1520" y="1120"/>
                  <a:pt x="1352" y="904"/>
                  <a:pt x="1264" y="888"/>
                </a:cubicBezTo>
                <a:cubicBezTo>
                  <a:pt x="1176" y="872"/>
                  <a:pt x="1072" y="968"/>
                  <a:pt x="1072" y="1032"/>
                </a:cubicBezTo>
                <a:cubicBezTo>
                  <a:pt x="1072" y="1096"/>
                  <a:pt x="1256" y="1216"/>
                  <a:pt x="1264" y="1272"/>
                </a:cubicBezTo>
                <a:cubicBezTo>
                  <a:pt x="1272" y="1328"/>
                  <a:pt x="1160" y="1312"/>
                  <a:pt x="1120" y="1368"/>
                </a:cubicBezTo>
                <a:cubicBezTo>
                  <a:pt x="1080" y="1424"/>
                  <a:pt x="1052" y="1516"/>
                  <a:pt x="1024" y="1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lg" len="med"/>
            <a:tailEnd type="stealth" w="lg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77280" name="Freeform 128"/>
          <p:cNvSpPr>
            <a:spLocks/>
          </p:cNvSpPr>
          <p:nvPr/>
        </p:nvSpPr>
        <p:spPr bwMode="auto">
          <a:xfrm>
            <a:off x="1242647" y="1155700"/>
            <a:ext cx="2933700" cy="2273300"/>
          </a:xfrm>
          <a:custGeom>
            <a:avLst/>
            <a:gdLst>
              <a:gd name="T0" fmla="*/ 2147483647 w 1848"/>
              <a:gd name="T1" fmla="*/ 2147483647 h 1432"/>
              <a:gd name="T2" fmla="*/ 2147483647 w 1848"/>
              <a:gd name="T3" fmla="*/ 2147483647 h 1432"/>
              <a:gd name="T4" fmla="*/ 2147483647 w 1848"/>
              <a:gd name="T5" fmla="*/ 2147483647 h 1432"/>
              <a:gd name="T6" fmla="*/ 2147483647 w 1848"/>
              <a:gd name="T7" fmla="*/ 2147483647 h 1432"/>
              <a:gd name="T8" fmla="*/ 2147483647 w 1848"/>
              <a:gd name="T9" fmla="*/ 2147483647 h 1432"/>
              <a:gd name="T10" fmla="*/ 2147483647 w 1848"/>
              <a:gd name="T11" fmla="*/ 2147483647 h 1432"/>
              <a:gd name="T12" fmla="*/ 2147483647 w 1848"/>
              <a:gd name="T13" fmla="*/ 2147483647 h 1432"/>
              <a:gd name="T14" fmla="*/ 2147483647 w 1848"/>
              <a:gd name="T15" fmla="*/ 2147483647 h 1432"/>
              <a:gd name="T16" fmla="*/ 2147483647 w 1848"/>
              <a:gd name="T17" fmla="*/ 2147483647 h 1432"/>
              <a:gd name="T18" fmla="*/ 2147483647 w 1848"/>
              <a:gd name="T19" fmla="*/ 2147483647 h 1432"/>
              <a:gd name="T20" fmla="*/ 2147483647 w 1848"/>
              <a:gd name="T21" fmla="*/ 2147483647 h 1432"/>
              <a:gd name="T22" fmla="*/ 2147483647 w 1848"/>
              <a:gd name="T23" fmla="*/ 2147483647 h 1432"/>
              <a:gd name="T24" fmla="*/ 2147483647 w 1848"/>
              <a:gd name="T25" fmla="*/ 2147483647 h 1432"/>
              <a:gd name="T26" fmla="*/ 2147483647 w 1848"/>
              <a:gd name="T27" fmla="*/ 2147483647 h 1432"/>
              <a:gd name="T28" fmla="*/ 2147483647 w 1848"/>
              <a:gd name="T29" fmla="*/ 2147483647 h 1432"/>
              <a:gd name="T30" fmla="*/ 2147483647 w 1848"/>
              <a:gd name="T31" fmla="*/ 2147483647 h 1432"/>
              <a:gd name="T32" fmla="*/ 2147483647 w 1848"/>
              <a:gd name="T33" fmla="*/ 2147483647 h 1432"/>
              <a:gd name="T34" fmla="*/ 2147483647 w 1848"/>
              <a:gd name="T35" fmla="*/ 2147483647 h 1432"/>
              <a:gd name="T36" fmla="*/ 2147483647 w 1848"/>
              <a:gd name="T37" fmla="*/ 2147483647 h 1432"/>
              <a:gd name="T38" fmla="*/ 2147483647 w 1848"/>
              <a:gd name="T39" fmla="*/ 2147483647 h 1432"/>
              <a:gd name="T40" fmla="*/ 2147483647 w 1848"/>
              <a:gd name="T41" fmla="*/ 2147483647 h 143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848"/>
              <a:gd name="T64" fmla="*/ 0 h 1432"/>
              <a:gd name="T65" fmla="*/ 1848 w 1848"/>
              <a:gd name="T66" fmla="*/ 1432 h 143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848" h="1432">
                <a:moveTo>
                  <a:pt x="808" y="1040"/>
                </a:moveTo>
                <a:cubicBezTo>
                  <a:pt x="728" y="1016"/>
                  <a:pt x="648" y="992"/>
                  <a:pt x="568" y="992"/>
                </a:cubicBezTo>
                <a:cubicBezTo>
                  <a:pt x="488" y="992"/>
                  <a:pt x="352" y="976"/>
                  <a:pt x="328" y="1040"/>
                </a:cubicBezTo>
                <a:cubicBezTo>
                  <a:pt x="304" y="1104"/>
                  <a:pt x="472" y="1328"/>
                  <a:pt x="424" y="1376"/>
                </a:cubicBezTo>
                <a:cubicBezTo>
                  <a:pt x="376" y="1424"/>
                  <a:pt x="80" y="1432"/>
                  <a:pt x="40" y="1328"/>
                </a:cubicBezTo>
                <a:cubicBezTo>
                  <a:pt x="0" y="1224"/>
                  <a:pt x="176" y="944"/>
                  <a:pt x="184" y="752"/>
                </a:cubicBezTo>
                <a:cubicBezTo>
                  <a:pt x="192" y="560"/>
                  <a:pt x="48" y="264"/>
                  <a:pt x="88" y="176"/>
                </a:cubicBezTo>
                <a:cubicBezTo>
                  <a:pt x="128" y="88"/>
                  <a:pt x="288" y="240"/>
                  <a:pt x="424" y="224"/>
                </a:cubicBezTo>
                <a:cubicBezTo>
                  <a:pt x="560" y="208"/>
                  <a:pt x="872" y="0"/>
                  <a:pt x="904" y="80"/>
                </a:cubicBezTo>
                <a:cubicBezTo>
                  <a:pt x="936" y="160"/>
                  <a:pt x="600" y="568"/>
                  <a:pt x="616" y="704"/>
                </a:cubicBezTo>
                <a:cubicBezTo>
                  <a:pt x="632" y="840"/>
                  <a:pt x="880" y="896"/>
                  <a:pt x="1000" y="896"/>
                </a:cubicBezTo>
                <a:cubicBezTo>
                  <a:pt x="1120" y="896"/>
                  <a:pt x="1320" y="760"/>
                  <a:pt x="1336" y="704"/>
                </a:cubicBezTo>
                <a:cubicBezTo>
                  <a:pt x="1352" y="648"/>
                  <a:pt x="1144" y="664"/>
                  <a:pt x="1096" y="560"/>
                </a:cubicBezTo>
                <a:cubicBezTo>
                  <a:pt x="1048" y="456"/>
                  <a:pt x="1000" y="120"/>
                  <a:pt x="1048" y="80"/>
                </a:cubicBezTo>
                <a:cubicBezTo>
                  <a:pt x="1096" y="40"/>
                  <a:pt x="1264" y="320"/>
                  <a:pt x="1384" y="320"/>
                </a:cubicBezTo>
                <a:cubicBezTo>
                  <a:pt x="1504" y="320"/>
                  <a:pt x="1728" y="16"/>
                  <a:pt x="1768" y="80"/>
                </a:cubicBezTo>
                <a:cubicBezTo>
                  <a:pt x="1808" y="144"/>
                  <a:pt x="1616" y="496"/>
                  <a:pt x="1624" y="704"/>
                </a:cubicBezTo>
                <a:cubicBezTo>
                  <a:pt x="1632" y="912"/>
                  <a:pt x="1848" y="1256"/>
                  <a:pt x="1816" y="1328"/>
                </a:cubicBezTo>
                <a:cubicBezTo>
                  <a:pt x="1784" y="1400"/>
                  <a:pt x="1536" y="1184"/>
                  <a:pt x="1432" y="1136"/>
                </a:cubicBezTo>
                <a:cubicBezTo>
                  <a:pt x="1328" y="1088"/>
                  <a:pt x="1256" y="1056"/>
                  <a:pt x="1192" y="1040"/>
                </a:cubicBezTo>
                <a:cubicBezTo>
                  <a:pt x="1128" y="1024"/>
                  <a:pt x="1080" y="1048"/>
                  <a:pt x="1048" y="104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lg" len="med"/>
            <a:tailEnd type="stealth" w="lg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77281" name="Freeform 129"/>
          <p:cNvSpPr>
            <a:spLocks/>
          </p:cNvSpPr>
          <p:nvPr/>
        </p:nvSpPr>
        <p:spPr bwMode="auto">
          <a:xfrm>
            <a:off x="5715000" y="2671763"/>
            <a:ext cx="1918189" cy="1257300"/>
          </a:xfrm>
          <a:custGeom>
            <a:avLst/>
            <a:gdLst>
              <a:gd name="T0" fmla="*/ 2147483647 w 1208"/>
              <a:gd name="T1" fmla="*/ 2147483647 h 792"/>
              <a:gd name="T2" fmla="*/ 2147483647 w 1208"/>
              <a:gd name="T3" fmla="*/ 2147483647 h 792"/>
              <a:gd name="T4" fmla="*/ 2147483647 w 1208"/>
              <a:gd name="T5" fmla="*/ 2147483647 h 792"/>
              <a:gd name="T6" fmla="*/ 2147483647 w 1208"/>
              <a:gd name="T7" fmla="*/ 2147483647 h 792"/>
              <a:gd name="T8" fmla="*/ 2147483647 w 1208"/>
              <a:gd name="T9" fmla="*/ 2147483647 h 792"/>
              <a:gd name="T10" fmla="*/ 2147483647 w 1208"/>
              <a:gd name="T11" fmla="*/ 2147483647 h 792"/>
              <a:gd name="T12" fmla="*/ 2147483647 w 1208"/>
              <a:gd name="T13" fmla="*/ 2147483647 h 792"/>
              <a:gd name="T14" fmla="*/ 2147483647 w 1208"/>
              <a:gd name="T15" fmla="*/ 2147483647 h 792"/>
              <a:gd name="T16" fmla="*/ 2147483647 w 1208"/>
              <a:gd name="T17" fmla="*/ 2147483647 h 792"/>
              <a:gd name="T18" fmla="*/ 2147483647 w 1208"/>
              <a:gd name="T19" fmla="*/ 2147483647 h 792"/>
              <a:gd name="T20" fmla="*/ 2147483647 w 1208"/>
              <a:gd name="T21" fmla="*/ 2147483647 h 792"/>
              <a:gd name="T22" fmla="*/ 2147483647 w 1208"/>
              <a:gd name="T23" fmla="*/ 2147483647 h 7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8"/>
              <a:gd name="T37" fmla="*/ 0 h 792"/>
              <a:gd name="T38" fmla="*/ 1208 w 1208"/>
              <a:gd name="T39" fmla="*/ 792 h 7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8" h="792">
                <a:moveTo>
                  <a:pt x="288" y="64"/>
                </a:moveTo>
                <a:cubicBezTo>
                  <a:pt x="284" y="236"/>
                  <a:pt x="280" y="408"/>
                  <a:pt x="240" y="496"/>
                </a:cubicBezTo>
                <a:cubicBezTo>
                  <a:pt x="200" y="584"/>
                  <a:pt x="72" y="544"/>
                  <a:pt x="48" y="592"/>
                </a:cubicBezTo>
                <a:cubicBezTo>
                  <a:pt x="24" y="640"/>
                  <a:pt x="0" y="776"/>
                  <a:pt x="96" y="784"/>
                </a:cubicBezTo>
                <a:cubicBezTo>
                  <a:pt x="192" y="792"/>
                  <a:pt x="472" y="640"/>
                  <a:pt x="624" y="640"/>
                </a:cubicBezTo>
                <a:cubicBezTo>
                  <a:pt x="776" y="640"/>
                  <a:pt x="912" y="784"/>
                  <a:pt x="1008" y="784"/>
                </a:cubicBezTo>
                <a:cubicBezTo>
                  <a:pt x="1104" y="784"/>
                  <a:pt x="1208" y="704"/>
                  <a:pt x="1200" y="640"/>
                </a:cubicBezTo>
                <a:cubicBezTo>
                  <a:pt x="1192" y="576"/>
                  <a:pt x="968" y="480"/>
                  <a:pt x="960" y="400"/>
                </a:cubicBezTo>
                <a:cubicBezTo>
                  <a:pt x="952" y="320"/>
                  <a:pt x="1168" y="224"/>
                  <a:pt x="1152" y="160"/>
                </a:cubicBezTo>
                <a:cubicBezTo>
                  <a:pt x="1136" y="96"/>
                  <a:pt x="944" y="0"/>
                  <a:pt x="864" y="16"/>
                </a:cubicBezTo>
                <a:cubicBezTo>
                  <a:pt x="784" y="32"/>
                  <a:pt x="728" y="248"/>
                  <a:pt x="672" y="256"/>
                </a:cubicBezTo>
                <a:cubicBezTo>
                  <a:pt x="616" y="264"/>
                  <a:pt x="568" y="104"/>
                  <a:pt x="528" y="6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stealth" w="lg" len="med"/>
            <a:tailEnd type="stealth" w="lg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77282" name="Freeform 130"/>
          <p:cNvSpPr>
            <a:spLocks/>
          </p:cNvSpPr>
          <p:nvPr/>
        </p:nvSpPr>
        <p:spPr bwMode="auto">
          <a:xfrm>
            <a:off x="6172200" y="3714750"/>
            <a:ext cx="381000" cy="152400"/>
          </a:xfrm>
          <a:custGeom>
            <a:avLst/>
            <a:gdLst>
              <a:gd name="T0" fmla="*/ 0 w 240"/>
              <a:gd name="T1" fmla="*/ 2147483647 h 96"/>
              <a:gd name="T2" fmla="*/ 2147483647 w 240"/>
              <a:gd name="T3" fmla="*/ 0 h 96"/>
              <a:gd name="T4" fmla="*/ 2147483647 w 240"/>
              <a:gd name="T5" fmla="*/ 2147483647 h 96"/>
              <a:gd name="T6" fmla="*/ 0 60000 65536"/>
              <a:gd name="T7" fmla="*/ 0 60000 65536"/>
              <a:gd name="T8" fmla="*/ 0 60000 65536"/>
              <a:gd name="T9" fmla="*/ 0 w 240"/>
              <a:gd name="T10" fmla="*/ 0 h 96"/>
              <a:gd name="T11" fmla="*/ 240 w 2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">
                <a:moveTo>
                  <a:pt x="0" y="96"/>
                </a:moveTo>
                <a:cubicBezTo>
                  <a:pt x="28" y="48"/>
                  <a:pt x="56" y="0"/>
                  <a:pt x="96" y="0"/>
                </a:cubicBezTo>
                <a:cubicBezTo>
                  <a:pt x="136" y="0"/>
                  <a:pt x="188" y="48"/>
                  <a:pt x="240" y="96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 type="stealth" w="lg" len="med"/>
            <a:tailEnd type="stealth" w="lg" len="med"/>
          </a:ln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7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79" grpId="0" animBg="1"/>
      <p:bldP spid="177280" grpId="0" animBg="1"/>
      <p:bldP spid="177280" grpId="1" animBg="1"/>
      <p:bldP spid="177281" grpId="0" animBg="1"/>
      <p:bldP spid="177281" grpId="1" animBg="1"/>
      <p:bldP spid="1772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Содержимое 3" descr="grish1_bmrr_0.gif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09538" y="1752600"/>
            <a:ext cx="4319587" cy="4319588"/>
          </a:xfrm>
        </p:spPr>
      </p:pic>
      <p:sp>
        <p:nvSpPr>
          <p:cNvPr id="6149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8572500" cy="457200"/>
          </a:xfrm>
        </p:spPr>
        <p:txBody>
          <a:bodyPr/>
          <a:lstStyle/>
          <a:p>
            <a:r>
              <a:rPr lang="ru-RU" dirty="0"/>
              <a:t>Рекурсивная схема редукции размерности</a:t>
            </a:r>
          </a:p>
        </p:txBody>
      </p:sp>
      <p:pic>
        <p:nvPicPr>
          <p:cNvPr id="6150" name="Рисунок 4" descr="grish1_bmrr_1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609725"/>
            <a:ext cx="431958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Прямая со стрелкой 11"/>
          <p:cNvCxnSpPr/>
          <p:nvPr/>
        </p:nvCxnSpPr>
        <p:spPr>
          <a:xfrm>
            <a:off x="4500563" y="2428875"/>
            <a:ext cx="571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9288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x*</a:t>
            </a:r>
            <a:endParaRPr lang="ru-RU" i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>
            <a:off x="3857625" y="5715000"/>
            <a:ext cx="12160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15"/>
          <p:cNvSpPr txBox="1">
            <a:spLocks noChangeArrowheads="1"/>
          </p:cNvSpPr>
          <p:nvPr/>
        </p:nvSpPr>
        <p:spPr bwMode="auto">
          <a:xfrm>
            <a:off x="3857625" y="5143500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i="1" dirty="0"/>
              <a:t>φ</a:t>
            </a:r>
            <a:r>
              <a:rPr lang="en-US" i="1" dirty="0"/>
              <a:t>(x*, y*)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406" y="3786190"/>
            <a:ext cx="285752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43438" y="3857628"/>
            <a:ext cx="357190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21920"/>
              </p:ext>
            </p:extLst>
          </p:nvPr>
        </p:nvGraphicFramePr>
        <p:xfrm>
          <a:off x="369888" y="823913"/>
          <a:ext cx="41306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38" name="Equation" r:id="rId6" imgW="40538400" imgH="7010400" progId="Equation.DSMT4">
                  <p:embed/>
                </p:oleObj>
              </mc:Choice>
              <mc:Fallback>
                <p:oleObj name="Equation" r:id="rId6" imgW="40538400" imgH="7010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823913"/>
                        <a:ext cx="41306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4927600" y="223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39" name="Equation" r:id="rId8" imgW="2743200" imgH="4267200" progId="Equation.DSMT4">
                  <p:embed/>
                </p:oleObj>
              </mc:Choice>
              <mc:Fallback>
                <p:oleObj name="Equation" r:id="rId8" imgW="2743200" imgH="42672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235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07D21A45-8194-4310-8E65-7C528FBF0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9935"/>
              </p:ext>
            </p:extLst>
          </p:nvPr>
        </p:nvGraphicFramePr>
        <p:xfrm>
          <a:off x="5205413" y="823913"/>
          <a:ext cx="33226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40" name="Equation" r:id="rId10" imgW="32613600" imgH="7010400" progId="Equation.DSMT4">
                  <p:embed/>
                </p:oleObj>
              </mc:Choice>
              <mc:Fallback>
                <p:oleObj name="Equation" r:id="rId10" imgW="32613600" imgH="7010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823913"/>
                        <a:ext cx="332263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467725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Заголовок 5"/>
          <p:cNvSpPr>
            <a:spLocks noGrp="1"/>
          </p:cNvSpPr>
          <p:nvPr>
            <p:ph type="title"/>
          </p:nvPr>
        </p:nvSpPr>
        <p:spPr>
          <a:xfrm>
            <a:off x="142875" y="152400"/>
            <a:ext cx="8496300" cy="457200"/>
          </a:xfrm>
        </p:spPr>
        <p:txBody>
          <a:bodyPr/>
          <a:lstStyle/>
          <a:p>
            <a:r>
              <a:rPr lang="ru-RU" dirty="0"/>
              <a:t>Блочная рекурсивная схема редукции размерности</a:t>
            </a: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95637"/>
              </p:ext>
            </p:extLst>
          </p:nvPr>
        </p:nvGraphicFramePr>
        <p:xfrm>
          <a:off x="2533076" y="5142693"/>
          <a:ext cx="3884145" cy="71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6" name="Формула" r:id="rId4" imgW="56997600" imgH="10363200" progId="Equation.3">
                  <p:embed/>
                </p:oleObj>
              </mc:Choice>
              <mc:Fallback>
                <p:oleObj name="Формула" r:id="rId4" imgW="56997600" imgH="103632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076" y="5142693"/>
                        <a:ext cx="3884145" cy="714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53822"/>
              </p:ext>
            </p:extLst>
          </p:nvPr>
        </p:nvGraphicFramePr>
        <p:xfrm>
          <a:off x="1500166" y="3284984"/>
          <a:ext cx="5949965" cy="4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7" name="Equation" r:id="rId6" imgW="83210400" imgH="5791200" progId="Equation.DSMT4">
                  <p:embed/>
                </p:oleObj>
              </mc:Choice>
              <mc:Fallback>
                <p:oleObj name="Equation" r:id="rId6" imgW="83210400" imgH="57912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284984"/>
                        <a:ext cx="5949965" cy="49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18882"/>
              </p:ext>
            </p:extLst>
          </p:nvPr>
        </p:nvGraphicFramePr>
        <p:xfrm>
          <a:off x="2485724" y="3936581"/>
          <a:ext cx="3978849" cy="50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8" name="Формула" r:id="rId8" imgW="52120800" imgH="6705600" progId="Equation.3">
                  <p:embed/>
                </p:oleObj>
              </mc:Choice>
              <mc:Fallback>
                <p:oleObj name="Формула" r:id="rId8" imgW="52120800" imgH="67056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724" y="3936581"/>
                        <a:ext cx="3978849" cy="506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38412"/>
              </p:ext>
            </p:extLst>
          </p:nvPr>
        </p:nvGraphicFramePr>
        <p:xfrm>
          <a:off x="746125" y="4480369"/>
          <a:ext cx="7458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9" name="Microsoft Equation 3.0" r:id="rId10" imgW="97536000" imgH="7315200" progId="Equation.3">
                  <p:embed/>
                </p:oleObj>
              </mc:Choice>
              <mc:Fallback>
                <p:oleObj name="Microsoft Equation 3.0" r:id="rId10" imgW="97536000" imgH="73152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480369"/>
                        <a:ext cx="74580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5" name="AutoShape 35"/>
          <p:cNvSpPr>
            <a:spLocks noChangeAspect="1" noChangeArrowheads="1" noTextEdit="1"/>
          </p:cNvSpPr>
          <p:nvPr/>
        </p:nvSpPr>
        <p:spPr bwMode="auto">
          <a:xfrm>
            <a:off x="642938" y="714375"/>
            <a:ext cx="84296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endParaRPr lang="ru-RU" sz="1600">
              <a:latin typeface="+mn-lt"/>
            </a:endParaRPr>
          </a:p>
        </p:txBody>
      </p:sp>
      <p:sp>
        <p:nvSpPr>
          <p:cNvPr id="387091" name="Oval 6"/>
          <p:cNvSpPr>
            <a:spLocks noChangeArrowheads="1"/>
          </p:cNvSpPr>
          <p:nvPr/>
        </p:nvSpPr>
        <p:spPr bwMode="auto">
          <a:xfrm>
            <a:off x="827436" y="932961"/>
            <a:ext cx="7649997" cy="400861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  <a:sym typeface="Symbol" pitchFamily="18" charset="2"/>
              </a:rPr>
              <a:t></a:t>
            </a:r>
            <a:r>
              <a:rPr kumimoji="0" lang="ru-RU" sz="1600" b="0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(u</a:t>
            </a:r>
            <a:r>
              <a:rPr kumimoji="0" lang="ru-RU" sz="1600" b="0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87092" name="Oval 6"/>
          <p:cNvSpPr>
            <a:spLocks noChangeArrowheads="1"/>
          </p:cNvSpPr>
          <p:nvPr/>
        </p:nvSpPr>
        <p:spPr bwMode="auto">
          <a:xfrm>
            <a:off x="885467" y="1700808"/>
            <a:ext cx="3258963" cy="400861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  <a:sym typeface="Symbol" pitchFamily="18" charset="2"/>
              </a:rPr>
              <a:t></a:t>
            </a:r>
            <a:r>
              <a:rPr kumimoji="0" lang="en-US" sz="1600" b="0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2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ru-RU" sz="1600" b="1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u</a:t>
            </a:r>
            <a:r>
              <a:rPr kumimoji="0" lang="en-US" sz="1600" b="0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2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ru-RU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87093" name="Oval 6"/>
          <p:cNvSpPr>
            <a:spLocks noChangeArrowheads="1"/>
          </p:cNvSpPr>
          <p:nvPr/>
        </p:nvSpPr>
        <p:spPr bwMode="auto">
          <a:xfrm>
            <a:off x="5128199" y="1700808"/>
            <a:ext cx="3360287" cy="400861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  <a:sym typeface="Symbol" pitchFamily="18" charset="2"/>
              </a:rPr>
              <a:t></a:t>
            </a:r>
            <a:r>
              <a:rPr kumimoji="0" lang="en-US" sz="1600" b="0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2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</a:t>
            </a:r>
            <a:r>
              <a:rPr kumimoji="0" lang="en-US" sz="16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ru-RU" sz="1600" b="1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u</a:t>
            </a:r>
            <a:r>
              <a:rPr kumimoji="0" lang="en-US" sz="1600" b="0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2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ru-RU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87094" name="Oval 6"/>
          <p:cNvSpPr>
            <a:spLocks noChangeArrowheads="1"/>
          </p:cNvSpPr>
          <p:nvPr/>
        </p:nvSpPr>
        <p:spPr bwMode="auto">
          <a:xfrm>
            <a:off x="885467" y="2508962"/>
            <a:ext cx="1305243" cy="400861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  <a:sym typeface="Symbol" pitchFamily="18" charset="2"/>
              </a:rPr>
              <a:t></a:t>
            </a:r>
            <a:r>
              <a:rPr kumimoji="0" lang="en-US" sz="1600" b="0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ru-RU" sz="1600" b="1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,…,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en-US" sz="1600" b="0" i="1" u="none" strike="noStrike" cap="none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ru-RU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87095" name="Oval 6"/>
          <p:cNvSpPr>
            <a:spLocks noChangeArrowheads="1"/>
          </p:cNvSpPr>
          <p:nvPr/>
        </p:nvSpPr>
        <p:spPr bwMode="auto">
          <a:xfrm>
            <a:off x="2839187" y="2508962"/>
            <a:ext cx="1305243" cy="400861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  <a:sym typeface="Symbol" pitchFamily="18" charset="2"/>
              </a:rPr>
              <a:t></a:t>
            </a:r>
            <a:r>
              <a:rPr kumimoji="0" lang="en-US" sz="1600" b="0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ru-RU" sz="1600" b="1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,…,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en-US" sz="1600" b="0" i="1" u="none" strike="noStrike" cap="none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ru-RU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87096" name="Oval 6"/>
          <p:cNvSpPr>
            <a:spLocks noChangeArrowheads="1"/>
          </p:cNvSpPr>
          <p:nvPr/>
        </p:nvSpPr>
        <p:spPr bwMode="auto">
          <a:xfrm>
            <a:off x="5128199" y="2508962"/>
            <a:ext cx="1305243" cy="400861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  <a:sym typeface="Symbol" pitchFamily="18" charset="2"/>
              </a:rPr>
              <a:t></a:t>
            </a:r>
            <a:r>
              <a:rPr kumimoji="0" lang="en-US" sz="1600" b="0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</a:t>
            </a:r>
            <a:r>
              <a:rPr kumimoji="0" lang="en-US" sz="16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ru-RU" sz="1600" b="1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,…, 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en-US" sz="1600" b="0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ru-RU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387183" name="AutoShape 111"/>
          <p:cNvCxnSpPr>
            <a:cxnSpLocks noChangeShapeType="1"/>
          </p:cNvCxnSpPr>
          <p:nvPr/>
        </p:nvCxnSpPr>
        <p:spPr bwMode="auto">
          <a:xfrm flipV="1">
            <a:off x="2514488" y="1340768"/>
            <a:ext cx="921" cy="3433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7184" name="AutoShape 112"/>
          <p:cNvCxnSpPr>
            <a:cxnSpLocks noChangeShapeType="1"/>
          </p:cNvCxnSpPr>
          <p:nvPr/>
        </p:nvCxnSpPr>
        <p:spPr bwMode="auto">
          <a:xfrm flipV="1">
            <a:off x="6808342" y="1340768"/>
            <a:ext cx="0" cy="3433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7185" name="AutoShape 113"/>
          <p:cNvCxnSpPr>
            <a:cxnSpLocks noChangeShapeType="1"/>
          </p:cNvCxnSpPr>
          <p:nvPr/>
        </p:nvCxnSpPr>
        <p:spPr bwMode="auto">
          <a:xfrm flipV="1">
            <a:off x="1538088" y="2132856"/>
            <a:ext cx="0" cy="3433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7186" name="AutoShape 114"/>
          <p:cNvCxnSpPr>
            <a:cxnSpLocks noChangeShapeType="1"/>
          </p:cNvCxnSpPr>
          <p:nvPr/>
        </p:nvCxnSpPr>
        <p:spPr bwMode="auto">
          <a:xfrm flipV="1">
            <a:off x="5780820" y="2133866"/>
            <a:ext cx="0" cy="3433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7187" name="AutoShape 115"/>
          <p:cNvCxnSpPr>
            <a:cxnSpLocks noChangeShapeType="1"/>
          </p:cNvCxnSpPr>
          <p:nvPr/>
        </p:nvCxnSpPr>
        <p:spPr bwMode="auto">
          <a:xfrm flipV="1">
            <a:off x="3491808" y="2132856"/>
            <a:ext cx="0" cy="3433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7188" name="AutoShape 116"/>
          <p:cNvCxnSpPr>
            <a:cxnSpLocks noChangeShapeType="1"/>
          </p:cNvCxnSpPr>
          <p:nvPr/>
        </p:nvCxnSpPr>
        <p:spPr bwMode="auto">
          <a:xfrm flipV="1">
            <a:off x="7862577" y="2133866"/>
            <a:ext cx="0" cy="3433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87097" name="Oval 6"/>
          <p:cNvSpPr>
            <a:spLocks noChangeArrowheads="1"/>
          </p:cNvSpPr>
          <p:nvPr/>
        </p:nvSpPr>
        <p:spPr bwMode="auto">
          <a:xfrm>
            <a:off x="7236668" y="2508962"/>
            <a:ext cx="1251818" cy="400861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  <a:sym typeface="Symbol" pitchFamily="18" charset="2"/>
              </a:rPr>
              <a:t></a:t>
            </a:r>
            <a:r>
              <a:rPr kumimoji="0" lang="en-US" sz="1600" b="0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ru-RU" sz="1600" b="1" i="1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,…,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</a:t>
            </a:r>
            <a:r>
              <a:rPr kumimoji="0" lang="en-US" sz="1600" b="0" i="1" u="none" strike="noStrike" cap="none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ru-RU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26937B3-46F9-4AA1-8DC0-720B0622C5A5}"/>
              </a:ext>
            </a:extLst>
          </p:cNvPr>
          <p:cNvSpPr/>
          <p:nvPr/>
        </p:nvSpPr>
        <p:spPr>
          <a:xfrm>
            <a:off x="755576" y="813916"/>
            <a:ext cx="7848872" cy="226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15135</TotalTime>
  <Words>2086</Words>
  <Application>Microsoft Office PowerPoint</Application>
  <PresentationFormat>Экран (4:3)</PresentationFormat>
  <Paragraphs>410</Paragraphs>
  <Slides>20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20</vt:i4>
      </vt:variant>
    </vt:vector>
  </HeadingPairs>
  <TitlesOfParts>
    <vt:vector size="36" baseType="lpstr">
      <vt:lpstr>AGNPOI+TimesNewRoman</vt:lpstr>
      <vt:lpstr>Arial</vt:lpstr>
      <vt:lpstr>Bernard MT Condensed</vt:lpstr>
      <vt:lpstr>Calibri</vt:lpstr>
      <vt:lpstr>Cambria Math</vt:lpstr>
      <vt:lpstr>Math1</vt:lpstr>
      <vt:lpstr>Symbol</vt:lpstr>
      <vt:lpstr>Times</vt:lpstr>
      <vt:lpstr>Times New Roman</vt:lpstr>
      <vt:lpstr>Wingdings</vt:lpstr>
      <vt:lpstr>Оформление по умолчанию</vt:lpstr>
      <vt:lpstr>Специальное оформление</vt:lpstr>
      <vt:lpstr>Microsoft Equation 3.0</vt:lpstr>
      <vt:lpstr>Equation</vt:lpstr>
      <vt:lpstr>Уравнение</vt:lpstr>
      <vt:lpstr>Формула</vt:lpstr>
      <vt:lpstr>Презентация PowerPoint</vt:lpstr>
      <vt:lpstr>Постановка задачи</vt:lpstr>
      <vt:lpstr>Редукция размерности</vt:lpstr>
      <vt:lpstr>Редукция размерности</vt:lpstr>
      <vt:lpstr>Редукция размерности</vt:lpstr>
      <vt:lpstr>Параллельный алгоритм глобального поиска</vt:lpstr>
      <vt:lpstr>Множественные отображения</vt:lpstr>
      <vt:lpstr>Рекурсивная схема редукции размерности</vt:lpstr>
      <vt:lpstr>Блочная рекурсивная схема редукции размерности</vt:lpstr>
      <vt:lpstr>Презентация PowerPoint</vt:lpstr>
      <vt:lpstr>Презентация PowerPoint</vt:lpstr>
      <vt:lpstr>Гибридный схема</vt:lpstr>
      <vt:lpstr>Вычислительные эксперименты</vt:lpstr>
      <vt:lpstr>Тестовые задачи</vt:lpstr>
      <vt:lpstr>Сравнение с другими методами</vt:lpstr>
      <vt:lpstr>Ускорение на CPU</vt:lpstr>
      <vt:lpstr>Ускорение на GPU</vt:lpstr>
      <vt:lpstr>Ускорение на GPU</vt:lpstr>
      <vt:lpstr>Ускорение на GPU</vt:lpstr>
      <vt:lpstr>Презентация PowerPoint</vt:lpstr>
    </vt:vector>
  </TitlesOfParts>
  <Company>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Bkmz</cp:lastModifiedBy>
  <cp:revision>826</cp:revision>
  <dcterms:created xsi:type="dcterms:W3CDTF">2006-01-13T11:29:09Z</dcterms:created>
  <dcterms:modified xsi:type="dcterms:W3CDTF">2020-09-22T09:40:55Z</dcterms:modified>
</cp:coreProperties>
</file>